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062" r:id="rId1"/>
    <p:sldMasterId id="2147484074" r:id="rId2"/>
  </p:sldMasterIdLst>
  <p:notesMasterIdLst>
    <p:notesMasterId r:id="rId62"/>
  </p:notesMasterIdLst>
  <p:sldIdLst>
    <p:sldId id="344" r:id="rId3"/>
    <p:sldId id="347" r:id="rId4"/>
    <p:sldId id="261" r:id="rId5"/>
    <p:sldId id="257" r:id="rId6"/>
    <p:sldId id="258" r:id="rId7"/>
    <p:sldId id="302" r:id="rId8"/>
    <p:sldId id="259" r:id="rId9"/>
    <p:sldId id="264" r:id="rId10"/>
    <p:sldId id="266" r:id="rId11"/>
    <p:sldId id="288" r:id="rId12"/>
    <p:sldId id="346" r:id="rId13"/>
    <p:sldId id="267" r:id="rId14"/>
    <p:sldId id="265" r:id="rId15"/>
    <p:sldId id="268" r:id="rId16"/>
    <p:sldId id="311" r:id="rId17"/>
    <p:sldId id="269" r:id="rId18"/>
    <p:sldId id="270" r:id="rId19"/>
    <p:sldId id="271" r:id="rId20"/>
    <p:sldId id="272" r:id="rId21"/>
    <p:sldId id="273" r:id="rId22"/>
    <p:sldId id="274" r:id="rId23"/>
    <p:sldId id="275" r:id="rId24"/>
    <p:sldId id="276" r:id="rId25"/>
    <p:sldId id="277" r:id="rId26"/>
    <p:sldId id="280" r:id="rId27"/>
    <p:sldId id="278" r:id="rId28"/>
    <p:sldId id="317" r:id="rId29"/>
    <p:sldId id="296" r:id="rId30"/>
    <p:sldId id="279" r:id="rId31"/>
    <p:sldId id="297" r:id="rId32"/>
    <p:sldId id="260" r:id="rId33"/>
    <p:sldId id="281" r:id="rId34"/>
    <p:sldId id="282" r:id="rId35"/>
    <p:sldId id="283" r:id="rId36"/>
    <p:sldId id="286" r:id="rId37"/>
    <p:sldId id="289" r:id="rId38"/>
    <p:sldId id="291" r:id="rId39"/>
    <p:sldId id="285" r:id="rId40"/>
    <p:sldId id="294" r:id="rId41"/>
    <p:sldId id="293" r:id="rId42"/>
    <p:sldId id="295" r:id="rId43"/>
    <p:sldId id="262" r:id="rId44"/>
    <p:sldId id="298" r:id="rId45"/>
    <p:sldId id="292" r:id="rId46"/>
    <p:sldId id="326" r:id="rId47"/>
    <p:sldId id="325" r:id="rId48"/>
    <p:sldId id="324" r:id="rId49"/>
    <p:sldId id="323" r:id="rId50"/>
    <p:sldId id="328" r:id="rId51"/>
    <p:sldId id="321" r:id="rId52"/>
    <p:sldId id="327" r:id="rId53"/>
    <p:sldId id="329" r:id="rId54"/>
    <p:sldId id="330" r:id="rId55"/>
    <p:sldId id="332" r:id="rId56"/>
    <p:sldId id="290" r:id="rId57"/>
    <p:sldId id="284" r:id="rId58"/>
    <p:sldId id="331" r:id="rId59"/>
    <p:sldId id="320" r:id="rId60"/>
    <p:sldId id="348" r:id="rId61"/>
  </p:sldIdLst>
  <p:sldSz cx="9144000" cy="5143500" type="screen16x9"/>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gXds7Wq8cBHFnk+6Vi3/2A==" hashData="1HMF4OSWSCs+f/5SK1LyAbyte0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E9FF"/>
    <a:srgbClr val="835017"/>
    <a:srgbClr val="E09A4E"/>
    <a:srgbClr val="663300"/>
    <a:srgbClr val="1750C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15" autoAdjust="0"/>
    <p:restoredTop sz="94660"/>
  </p:normalViewPr>
  <p:slideViewPr>
    <p:cSldViewPr>
      <p:cViewPr>
        <p:scale>
          <a:sx n="60" d="100"/>
          <a:sy n="60" d="100"/>
        </p:scale>
        <p:origin x="826" y="605"/>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8DFF5AE0-E766-4F4F-9E45-6FC49EA279BE}" type="datetimeFigureOut">
              <a:rPr lang="es-ES"/>
              <a:pPr>
                <a:defRPr/>
              </a:pPr>
              <a:t>10/11/2023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C876FEC-0F75-4BC9-B707-6F36E88CC19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838A2BE1-9CF0-4E0E-A27C-F36B378A7EA3}" type="slidenum">
              <a:rPr lang="es-ES_tradnl" smtClean="0"/>
              <a:pPr defTabSz="912813"/>
              <a:t>45</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E05DFE68-AE90-460F-B767-3ED79E0D80B0}" type="slidenum">
              <a:rPr lang="es-ES_tradnl" smtClean="0">
                <a:solidFill>
                  <a:srgbClr val="000000"/>
                </a:solidFill>
              </a:rPr>
              <a:pPr defTabSz="912813"/>
              <a:t>46</a:t>
            </a:fld>
            <a:endParaRPr lang="es-ES_tradnl"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p>
            <a:pPr>
              <a:defRPr/>
            </a:pPr>
            <a:fld id="{62DD8902-B3ED-43B2-9017-176FAAA0FB98}" type="datetimeFigureOut">
              <a:rPr lang="es-PE" smtClean="0"/>
              <a:pPr>
                <a:defRPr/>
              </a:pPr>
              <a:t>10/11/2023</a:t>
            </a:fld>
            <a:endParaRPr lang="es-PE"/>
          </a:p>
        </p:txBody>
      </p:sp>
      <p:sp>
        <p:nvSpPr>
          <p:cNvPr id="17" name="16 Marcador de pie de página"/>
          <p:cNvSpPr>
            <a:spLocks noGrp="1"/>
          </p:cNvSpPr>
          <p:nvPr>
            <p:ph type="ftr" sz="quarter" idx="11"/>
          </p:nvPr>
        </p:nvSpPr>
        <p:spPr/>
        <p:txBody>
          <a:bodyPr/>
          <a:lstStyle/>
          <a:p>
            <a:pPr>
              <a:defRPr/>
            </a:pPr>
            <a:endParaRPr lang="es-PE"/>
          </a:p>
        </p:txBody>
      </p:sp>
      <p:sp>
        <p:nvSpPr>
          <p:cNvPr id="29" name="28 Marcador de número de diapositiva"/>
          <p:cNvSpPr>
            <a:spLocks noGrp="1"/>
          </p:cNvSpPr>
          <p:nvPr>
            <p:ph type="sldNum" sz="quarter" idx="12"/>
          </p:nvPr>
        </p:nvSpPr>
        <p:spPr/>
        <p:txBody>
          <a:bodyPr/>
          <a:lstStyle/>
          <a:p>
            <a:pPr>
              <a:defRPr/>
            </a:pPr>
            <a:fld id="{9E9CA952-2F3C-42C0-A4F1-68D9A4490F28}" type="slidenum">
              <a:rPr lang="es-PE" smtClean="0"/>
              <a:pPr>
                <a:defRPr/>
              </a:pPr>
              <a:t>‹Nº›</a:t>
            </a:fld>
            <a:endParaRPr lang="es-PE"/>
          </a:p>
        </p:txBody>
      </p:sp>
      <p:sp>
        <p:nvSpPr>
          <p:cNvPr id="32" name="31 Rectángulo"/>
          <p:cNvSpPr/>
          <p:nvPr/>
        </p:nvSpPr>
        <p:spPr>
          <a:xfrm>
            <a:off x="0" y="-1"/>
            <a:ext cx="365760" cy="5140842"/>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38 Rectángulo"/>
          <p:cNvSpPr/>
          <p:nvPr/>
        </p:nvSpPr>
        <p:spPr>
          <a:xfrm>
            <a:off x="309558" y="510358"/>
            <a:ext cx="45720"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39 Rectángulo"/>
          <p:cNvSpPr/>
          <p:nvPr/>
        </p:nvSpPr>
        <p:spPr>
          <a:xfrm>
            <a:off x="269073" y="510358"/>
            <a:ext cx="27432"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1" name="40 Rectángulo"/>
          <p:cNvSpPr/>
          <p:nvPr/>
        </p:nvSpPr>
        <p:spPr>
          <a:xfrm>
            <a:off x="250020" y="510358"/>
            <a:ext cx="9144"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2" name="41 Rectángulo"/>
          <p:cNvSpPr/>
          <p:nvPr/>
        </p:nvSpPr>
        <p:spPr>
          <a:xfrm>
            <a:off x="221768" y="510358"/>
            <a:ext cx="9144"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914400" y="3257550"/>
            <a:ext cx="7772400" cy="1481328"/>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125980"/>
            <a:ext cx="7772400" cy="113157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3785546"/>
            <a:ext cx="73152" cy="126873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5" name="64 Rectángulo"/>
          <p:cNvSpPr/>
          <p:nvPr/>
        </p:nvSpPr>
        <p:spPr>
          <a:xfrm>
            <a:off x="255291" y="3597614"/>
            <a:ext cx="73152"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6" name="65 Rectángulo"/>
          <p:cNvSpPr/>
          <p:nvPr/>
        </p:nvSpPr>
        <p:spPr>
          <a:xfrm>
            <a:off x="255291" y="3478264"/>
            <a:ext cx="73152" cy="10287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7" name="66 Rectángulo"/>
          <p:cNvSpPr/>
          <p:nvPr/>
        </p:nvSpPr>
        <p:spPr>
          <a:xfrm>
            <a:off x="255291" y="3406919"/>
            <a:ext cx="73152" cy="5486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advTm="9000">
    <p:split orient="ver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pPr>
              <a:defRPr/>
            </a:pPr>
            <a:fld id="{35B59378-D5F1-45DF-A01F-ED6229F5D320}" type="datetimeFigureOut">
              <a:rPr lang="es-PE" smtClean="0"/>
              <a:pPr>
                <a:defRPr/>
              </a:pPr>
              <a:t>10/11/2023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B264AE70-D888-4E48-B354-2467D8C72214}"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805416"/>
            <a:ext cx="4322136" cy="43434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Forma libre"/>
          <p:cNvSpPr>
            <a:spLocks/>
          </p:cNvSpPr>
          <p:nvPr/>
        </p:nvSpPr>
        <p:spPr bwMode="auto">
          <a:xfrm>
            <a:off x="373966" y="0"/>
            <a:ext cx="5514536" cy="4961499"/>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5236414">
            <a:off x="4976478" y="964110"/>
            <a:ext cx="30861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Forma libre"/>
          <p:cNvSpPr>
            <a:spLocks/>
          </p:cNvSpPr>
          <p:nvPr/>
        </p:nvSpPr>
        <p:spPr bwMode="auto">
          <a:xfrm>
            <a:off x="5943600" y="0"/>
            <a:ext cx="2743200" cy="32004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Forma libre"/>
          <p:cNvSpPr>
            <a:spLocks/>
          </p:cNvSpPr>
          <p:nvPr/>
        </p:nvSpPr>
        <p:spPr bwMode="auto">
          <a:xfrm>
            <a:off x="5943600" y="3200400"/>
            <a:ext cx="3200400" cy="85725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Forma libre"/>
          <p:cNvSpPr>
            <a:spLocks/>
          </p:cNvSpPr>
          <p:nvPr/>
        </p:nvSpPr>
        <p:spPr bwMode="auto">
          <a:xfrm>
            <a:off x="5943600" y="0"/>
            <a:ext cx="1371600" cy="32004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Forma libre"/>
          <p:cNvSpPr>
            <a:spLocks/>
          </p:cNvSpPr>
          <p:nvPr/>
        </p:nvSpPr>
        <p:spPr bwMode="auto">
          <a:xfrm>
            <a:off x="5948364" y="3184923"/>
            <a:ext cx="2090737" cy="1958578"/>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Forma libre"/>
          <p:cNvSpPr>
            <a:spLocks/>
          </p:cNvSpPr>
          <p:nvPr/>
        </p:nvSpPr>
        <p:spPr bwMode="auto">
          <a:xfrm>
            <a:off x="5943600" y="3200400"/>
            <a:ext cx="1600200" cy="19431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1" name="20 Forma libre"/>
          <p:cNvSpPr>
            <a:spLocks/>
          </p:cNvSpPr>
          <p:nvPr/>
        </p:nvSpPr>
        <p:spPr bwMode="auto">
          <a:xfrm>
            <a:off x="5943600" y="1028700"/>
            <a:ext cx="3200400" cy="21717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Forma libre"/>
          <p:cNvSpPr>
            <a:spLocks/>
          </p:cNvSpPr>
          <p:nvPr/>
        </p:nvSpPr>
        <p:spPr bwMode="auto">
          <a:xfrm>
            <a:off x="5943600" y="1314450"/>
            <a:ext cx="3200400" cy="188595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3" name="22 Forma libre"/>
          <p:cNvSpPr>
            <a:spLocks/>
          </p:cNvSpPr>
          <p:nvPr/>
        </p:nvSpPr>
        <p:spPr bwMode="auto">
          <a:xfrm>
            <a:off x="990600" y="3200400"/>
            <a:ext cx="4953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4" name="23 Forma libre"/>
          <p:cNvSpPr>
            <a:spLocks/>
          </p:cNvSpPr>
          <p:nvPr/>
        </p:nvSpPr>
        <p:spPr bwMode="auto">
          <a:xfrm>
            <a:off x="533400" y="3200400"/>
            <a:ext cx="5334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5" name="24 Forma libre"/>
          <p:cNvSpPr>
            <a:spLocks/>
          </p:cNvSpPr>
          <p:nvPr/>
        </p:nvSpPr>
        <p:spPr bwMode="auto">
          <a:xfrm>
            <a:off x="366824" y="1828800"/>
            <a:ext cx="5638800" cy="13716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6" name="25 Forma libre"/>
          <p:cNvSpPr>
            <a:spLocks/>
          </p:cNvSpPr>
          <p:nvPr/>
        </p:nvSpPr>
        <p:spPr bwMode="auto">
          <a:xfrm>
            <a:off x="366824" y="1600200"/>
            <a:ext cx="5638800" cy="16002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Forma libre"/>
          <p:cNvSpPr>
            <a:spLocks/>
          </p:cNvSpPr>
          <p:nvPr/>
        </p:nvSpPr>
        <p:spPr bwMode="auto">
          <a:xfrm>
            <a:off x="4572000" y="3200400"/>
            <a:ext cx="1371600" cy="19431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3" name="2 Marcador de texto"/>
          <p:cNvSpPr>
            <a:spLocks noGrp="1"/>
          </p:cNvSpPr>
          <p:nvPr>
            <p:ph type="body" idx="1"/>
          </p:nvPr>
        </p:nvSpPr>
        <p:spPr>
          <a:xfrm>
            <a:off x="706902" y="1013754"/>
            <a:ext cx="5718048" cy="733115"/>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pPr>
              <a:defRPr/>
            </a:pPr>
            <a:fld id="{4203765F-7A3E-420F-B690-78D580E8BE7D}" type="datetimeFigureOut">
              <a:rPr lang="es-PE" smtClean="0"/>
              <a:pPr>
                <a:defRPr/>
              </a:pPr>
              <a:t>10/11/2023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9B6CB1B6-3E94-48E5-8A1B-72DB3523481B}" type="slidenum">
              <a:rPr lang="es-PE" smtClean="0"/>
              <a:pPr>
                <a:defRPr/>
              </a:pPr>
              <a:t>‹Nº›</a:t>
            </a:fld>
            <a:endParaRPr lang="es-PE"/>
          </a:p>
        </p:txBody>
      </p:sp>
      <p:sp>
        <p:nvSpPr>
          <p:cNvPr id="7" name="6 Rectángulo"/>
          <p:cNvSpPr/>
          <p:nvPr/>
        </p:nvSpPr>
        <p:spPr>
          <a:xfrm>
            <a:off x="363160" y="301698"/>
            <a:ext cx="8503920" cy="664699"/>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706902" y="384048"/>
            <a:ext cx="8156448" cy="58293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510358"/>
            <a:ext cx="27432"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flipH="1">
            <a:off x="411109" y="510358"/>
            <a:ext cx="27432"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flipH="1">
            <a:off x="448450" y="510358"/>
            <a:ext cx="9144"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flipH="1">
            <a:off x="476702" y="510358"/>
            <a:ext cx="9144"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a:xfrm>
            <a:off x="500478" y="510358"/>
            <a:ext cx="36576" cy="27432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advTm="9000">
    <p:split orient="vert"/>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84048"/>
            <a:ext cx="8229600" cy="6858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327876"/>
            <a:ext cx="4038600" cy="3394472"/>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327876"/>
            <a:ext cx="4038600" cy="3394472"/>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pPr>
              <a:defRPr/>
            </a:pPr>
            <a:fld id="{7E0E1B63-3289-4B22-9393-F9B71576A150}" type="datetimeFigureOut">
              <a:rPr lang="es-PE" smtClean="0"/>
              <a:pPr>
                <a:defRPr/>
              </a:pPr>
              <a:t>10/11/2023</a:t>
            </a:fld>
            <a:endParaRPr lang="es-PE"/>
          </a:p>
        </p:txBody>
      </p:sp>
      <p:sp>
        <p:nvSpPr>
          <p:cNvPr id="6" name="5 Marcador de pie de página"/>
          <p:cNvSpPr>
            <a:spLocks noGrp="1"/>
          </p:cNvSpPr>
          <p:nvPr>
            <p:ph type="ftr" sz="quarter" idx="11"/>
          </p:nvPr>
        </p:nvSpPr>
        <p:spPr/>
        <p:txBody>
          <a:bodyPr/>
          <a:lstStyle/>
          <a:p>
            <a:pPr>
              <a:defRPr/>
            </a:pPr>
            <a:endParaRPr lang="es-PE"/>
          </a:p>
        </p:txBody>
      </p:sp>
      <p:sp>
        <p:nvSpPr>
          <p:cNvPr id="7" name="6 Marcador de número de diapositiva"/>
          <p:cNvSpPr>
            <a:spLocks noGrp="1"/>
          </p:cNvSpPr>
          <p:nvPr>
            <p:ph type="sldNum" sz="quarter" idx="12"/>
          </p:nvPr>
        </p:nvSpPr>
        <p:spPr/>
        <p:txBody>
          <a:bodyPr/>
          <a:lstStyle/>
          <a:p>
            <a:pPr>
              <a:defRPr/>
            </a:pPr>
            <a:fld id="{1110E8D7-001F-49A7-9161-A214E3CBB467}"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301699"/>
            <a:ext cx="8867080" cy="664699"/>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504824" y="384048"/>
            <a:ext cx="7772400" cy="6858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357312"/>
            <a:ext cx="4040188" cy="47982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1357312"/>
            <a:ext cx="4041775" cy="47982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844278"/>
            <a:ext cx="4040188" cy="2969514"/>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6" y="1844278"/>
            <a:ext cx="4041775" cy="2969514"/>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pPr>
              <a:defRPr/>
            </a:pPr>
            <a:fld id="{56ED5608-E1B7-4ECF-B3EF-D42B52D2B264}" type="datetimeFigureOut">
              <a:rPr lang="es-PE" smtClean="0"/>
              <a:pPr>
                <a:defRPr/>
              </a:pPr>
              <a:t>10/11/2023</a:t>
            </a:fld>
            <a:endParaRPr lang="es-PE"/>
          </a:p>
        </p:txBody>
      </p:sp>
      <p:sp>
        <p:nvSpPr>
          <p:cNvPr id="8" name="7 Marcador de pie de página"/>
          <p:cNvSpPr>
            <a:spLocks noGrp="1"/>
          </p:cNvSpPr>
          <p:nvPr>
            <p:ph type="ftr" sz="quarter" idx="11"/>
          </p:nvPr>
        </p:nvSpPr>
        <p:spPr/>
        <p:txBody>
          <a:bodyPr/>
          <a:lstStyle/>
          <a:p>
            <a:pPr>
              <a:defRPr/>
            </a:pPr>
            <a:endParaRPr lang="es-PE"/>
          </a:p>
        </p:txBody>
      </p:sp>
      <p:sp>
        <p:nvSpPr>
          <p:cNvPr id="9" name="8 Marcador de número de diapositiva"/>
          <p:cNvSpPr>
            <a:spLocks noGrp="1"/>
          </p:cNvSpPr>
          <p:nvPr>
            <p:ph type="sldNum" sz="quarter" idx="12"/>
          </p:nvPr>
        </p:nvSpPr>
        <p:spPr/>
        <p:txBody>
          <a:bodyPr/>
          <a:lstStyle/>
          <a:p>
            <a:pPr>
              <a:defRPr/>
            </a:pPr>
            <a:fld id="{07D84483-CA36-4627-863D-F9A7688C1BE2}" type="slidenum">
              <a:rPr lang="es-PE" smtClean="0"/>
              <a:pPr>
                <a:defRPr/>
              </a:pPr>
              <a:t>‹Nº›</a:t>
            </a:fld>
            <a:endParaRPr lang="es-PE"/>
          </a:p>
        </p:txBody>
      </p:sp>
      <p:sp>
        <p:nvSpPr>
          <p:cNvPr id="16" name="15 Rectángulo"/>
          <p:cNvSpPr/>
          <p:nvPr/>
        </p:nvSpPr>
        <p:spPr>
          <a:xfrm>
            <a:off x="87790" y="510358"/>
            <a:ext cx="45720"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7" name="16 Rectángulo"/>
          <p:cNvSpPr/>
          <p:nvPr/>
        </p:nvSpPr>
        <p:spPr>
          <a:xfrm>
            <a:off x="47305" y="510358"/>
            <a:ext cx="27432"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Rectángulo"/>
          <p:cNvSpPr/>
          <p:nvPr/>
        </p:nvSpPr>
        <p:spPr>
          <a:xfrm>
            <a:off x="28252" y="510358"/>
            <a:ext cx="9144"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a:xfrm>
            <a:off x="0" y="510358"/>
            <a:ext cx="9144"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Rectángulo"/>
          <p:cNvSpPr/>
          <p:nvPr/>
        </p:nvSpPr>
        <p:spPr>
          <a:xfrm flipH="1">
            <a:off x="149770" y="510358"/>
            <a:ext cx="27432"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Rectángulo"/>
          <p:cNvSpPr/>
          <p:nvPr/>
        </p:nvSpPr>
        <p:spPr>
          <a:xfrm flipH="1">
            <a:off x="189341" y="510358"/>
            <a:ext cx="27432"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Rectángulo"/>
          <p:cNvSpPr/>
          <p:nvPr/>
        </p:nvSpPr>
        <p:spPr>
          <a:xfrm flipH="1">
            <a:off x="226682" y="510358"/>
            <a:ext cx="9144"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Rectángulo"/>
          <p:cNvSpPr/>
          <p:nvPr/>
        </p:nvSpPr>
        <p:spPr>
          <a:xfrm flipH="1">
            <a:off x="254934" y="510358"/>
            <a:ext cx="9144"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29 Rectángulo"/>
          <p:cNvSpPr/>
          <p:nvPr/>
        </p:nvSpPr>
        <p:spPr>
          <a:xfrm>
            <a:off x="278710" y="510358"/>
            <a:ext cx="36576" cy="27432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transition spd="med" advTm="9000">
    <p:split orient="vert"/>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384048"/>
            <a:ext cx="7772400" cy="6858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pPr>
              <a:defRPr/>
            </a:pPr>
            <a:fld id="{6663E521-C037-497E-B7CE-C67DF77817C4}" type="datetimeFigureOut">
              <a:rPr lang="es-PE" smtClean="0"/>
              <a:pPr>
                <a:defRPr/>
              </a:pPr>
              <a:t>10/11/2023</a:t>
            </a:fld>
            <a:endParaRPr lang="es-PE"/>
          </a:p>
        </p:txBody>
      </p:sp>
      <p:sp>
        <p:nvSpPr>
          <p:cNvPr id="4" name="3 Marcador de pie de página"/>
          <p:cNvSpPr>
            <a:spLocks noGrp="1"/>
          </p:cNvSpPr>
          <p:nvPr>
            <p:ph type="ftr" sz="quarter" idx="11"/>
          </p:nvPr>
        </p:nvSpPr>
        <p:spPr/>
        <p:txBody>
          <a:bodyPr/>
          <a:lstStyle/>
          <a:p>
            <a:pPr>
              <a:defRPr/>
            </a:pPr>
            <a:endParaRPr lang="es-PE"/>
          </a:p>
        </p:txBody>
      </p:sp>
      <p:sp>
        <p:nvSpPr>
          <p:cNvPr id="5" name="4 Marcador de número de diapositiva"/>
          <p:cNvSpPr>
            <a:spLocks noGrp="1"/>
          </p:cNvSpPr>
          <p:nvPr>
            <p:ph type="sldNum" sz="quarter" idx="12"/>
          </p:nvPr>
        </p:nvSpPr>
        <p:spPr/>
        <p:txBody>
          <a:bodyPr/>
          <a:lstStyle/>
          <a:p>
            <a:pPr>
              <a:defRPr/>
            </a:pPr>
            <a:fld id="{496DC355-0969-475B-B50C-6F21887C332C}"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fld id="{E97F7263-6ADF-4A4B-92BD-08FD3355634C}" type="datetimeFigureOut">
              <a:rPr lang="es-PE" smtClean="0"/>
              <a:pPr>
                <a:defRPr/>
              </a:pPr>
              <a:t>10/11/2023</a:t>
            </a:fld>
            <a:endParaRPr lang="es-PE"/>
          </a:p>
        </p:txBody>
      </p:sp>
      <p:sp>
        <p:nvSpPr>
          <p:cNvPr id="3" name="2 Marcador de pie de página"/>
          <p:cNvSpPr>
            <a:spLocks noGrp="1"/>
          </p:cNvSpPr>
          <p:nvPr>
            <p:ph type="ftr" sz="quarter" idx="11"/>
          </p:nvPr>
        </p:nvSpPr>
        <p:spPr/>
        <p:txBody>
          <a:bodyPr/>
          <a:lstStyle/>
          <a:p>
            <a:pPr>
              <a:defRPr/>
            </a:pPr>
            <a:endParaRPr lang="es-PE"/>
          </a:p>
        </p:txBody>
      </p:sp>
      <p:sp>
        <p:nvSpPr>
          <p:cNvPr id="4" name="3 Marcador de número de diapositiva"/>
          <p:cNvSpPr>
            <a:spLocks noGrp="1"/>
          </p:cNvSpPr>
          <p:nvPr>
            <p:ph type="sldNum" sz="quarter" idx="12"/>
          </p:nvPr>
        </p:nvSpPr>
        <p:spPr/>
        <p:txBody>
          <a:bodyPr/>
          <a:lstStyle/>
          <a:p>
            <a:pPr>
              <a:defRPr/>
            </a:pPr>
            <a:fld id="{6314F0A4-BC40-4C3E-81C1-7D2D1D3B6CF4}"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04787"/>
            <a:ext cx="8229600" cy="871538"/>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076325"/>
            <a:ext cx="2514600" cy="3429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076325"/>
            <a:ext cx="5486400" cy="3429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pPr>
              <a:defRPr/>
            </a:pPr>
            <a:fld id="{78729CF7-E7F2-43E0-806C-A624A0ED9239}" type="datetimeFigureOut">
              <a:rPr lang="es-PE" smtClean="0"/>
              <a:pPr>
                <a:defRPr/>
              </a:pPr>
              <a:t>10/11/2023</a:t>
            </a:fld>
            <a:endParaRPr lang="es-PE"/>
          </a:p>
        </p:txBody>
      </p:sp>
      <p:sp>
        <p:nvSpPr>
          <p:cNvPr id="6" name="5 Marcador de pie de página"/>
          <p:cNvSpPr>
            <a:spLocks noGrp="1"/>
          </p:cNvSpPr>
          <p:nvPr>
            <p:ph type="ftr" sz="quarter" idx="11"/>
          </p:nvPr>
        </p:nvSpPr>
        <p:spPr/>
        <p:txBody>
          <a:bodyPr/>
          <a:lstStyle/>
          <a:p>
            <a:pPr>
              <a:defRPr/>
            </a:pPr>
            <a:endParaRPr lang="es-PE"/>
          </a:p>
        </p:txBody>
      </p:sp>
      <p:sp>
        <p:nvSpPr>
          <p:cNvPr id="7" name="6 Marcador de número de diapositiva"/>
          <p:cNvSpPr>
            <a:spLocks noGrp="1"/>
          </p:cNvSpPr>
          <p:nvPr>
            <p:ph type="sldNum" sz="quarter" idx="12"/>
          </p:nvPr>
        </p:nvSpPr>
        <p:spPr/>
        <p:txBody>
          <a:bodyPr/>
          <a:lstStyle/>
          <a:p>
            <a:pPr>
              <a:defRPr/>
            </a:pPr>
            <a:fld id="{505083CE-75EC-4E4E-91FA-68AC8011553E}"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408528"/>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9" name="8 Conector recto"/>
          <p:cNvCxnSpPr/>
          <p:nvPr/>
        </p:nvCxnSpPr>
        <p:spPr>
          <a:xfrm flipV="1">
            <a:off x="363195" y="1413771"/>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31177" y="898342"/>
            <a:ext cx="99572"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30939"/>
            <a:ext cx="6858000" cy="526312"/>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420336"/>
            <a:ext cx="8778240" cy="3720108"/>
          </a:xfrm>
          <a:solidFill>
            <a:schemeClr val="bg2"/>
          </a:solidFill>
        </p:spPr>
        <p:txBody>
          <a:bodyPr/>
          <a:lstStyle>
            <a:lvl1pPr marL="0" indent="0">
              <a:buNone/>
              <a:defRPr sz="3200"/>
            </a:lvl1pPr>
            <a:extLst/>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bwMode="grayWhite">
          <a:xfrm>
            <a:off x="914400" y="862608"/>
            <a:ext cx="6858000" cy="51435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83577" y="1012642"/>
            <a:ext cx="99572"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36684" y="1090014"/>
            <a:ext cx="99572"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41625"/>
            <a:ext cx="2133600" cy="273844"/>
          </a:xfrm>
        </p:spPr>
        <p:txBody>
          <a:bodyPr/>
          <a:lstStyle/>
          <a:p>
            <a:pPr>
              <a:defRPr/>
            </a:pPr>
            <a:fld id="{DBF07B20-2730-4240-811D-EDED74CF0ED6}" type="datetimeFigureOut">
              <a:rPr lang="es-PE" smtClean="0"/>
              <a:pPr>
                <a:defRPr/>
              </a:pPr>
              <a:t>10/11/2023</a:t>
            </a:fld>
            <a:endParaRPr lang="es-PE"/>
          </a:p>
        </p:txBody>
      </p:sp>
      <p:sp>
        <p:nvSpPr>
          <p:cNvPr id="6" name="5 Marcador de pie de página"/>
          <p:cNvSpPr>
            <a:spLocks noGrp="1"/>
          </p:cNvSpPr>
          <p:nvPr>
            <p:ph type="ftr" sz="quarter" idx="11"/>
          </p:nvPr>
        </p:nvSpPr>
        <p:spPr>
          <a:xfrm>
            <a:off x="914400" y="41625"/>
            <a:ext cx="5562600" cy="273844"/>
          </a:xfrm>
        </p:spPr>
        <p:txBody>
          <a:bodyPr/>
          <a:lstStyle/>
          <a:p>
            <a:pPr>
              <a:defRPr/>
            </a:pPr>
            <a:endParaRPr lang="es-PE"/>
          </a:p>
        </p:txBody>
      </p:sp>
      <p:sp>
        <p:nvSpPr>
          <p:cNvPr id="7" name="6 Marcador de número de diapositiva"/>
          <p:cNvSpPr>
            <a:spLocks noGrp="1"/>
          </p:cNvSpPr>
          <p:nvPr>
            <p:ph type="sldNum" sz="quarter" idx="12"/>
          </p:nvPr>
        </p:nvSpPr>
        <p:spPr>
          <a:xfrm>
            <a:off x="8610600" y="41625"/>
            <a:ext cx="457200" cy="273844"/>
          </a:xfrm>
        </p:spPr>
        <p:txBody>
          <a:bodyPr/>
          <a:lstStyle/>
          <a:p>
            <a:pPr>
              <a:defRPr/>
            </a:pPr>
            <a:fld id="{D9AA616F-C174-44E5-8522-153F01A890FB}"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pPr>
              <a:defRPr/>
            </a:pPr>
            <a:fld id="{A884E979-DAAB-4E39-BE89-800A0860BC8E}" type="datetimeFigureOut">
              <a:rPr lang="es-PE" smtClean="0"/>
              <a:pPr>
                <a:defRPr/>
              </a:pPr>
              <a:t>10/11/2023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0E36DDCD-598F-4803-8DD5-CECF718A614E}"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1981200" cy="4388644"/>
          </a:xfrm>
        </p:spPr>
        <p:txBody>
          <a:bodyPr vert="eaVert" anchor="ct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05980"/>
            <a:ext cx="5867400" cy="438864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pPr>
              <a:defRPr/>
            </a:pPr>
            <a:fld id="{B1DF1D83-D36E-43AE-A844-956993A6502D}" type="datetimeFigureOut">
              <a:rPr lang="es-PE" smtClean="0"/>
              <a:pPr>
                <a:defRPr/>
              </a:pPr>
              <a:t>10/11/2023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DCFDCB86-E97D-4AFE-9387-891ADA1ED1D4}" type="slidenum">
              <a:rPr lang="es-PE" smtClean="0"/>
              <a:pPr>
                <a:defRPr/>
              </a:pPr>
              <a:t>‹Nº›</a:t>
            </a:fld>
            <a:endParaRPr lang="es-PE"/>
          </a:p>
        </p:txBody>
      </p:sp>
    </p:spTree>
  </p:cSld>
  <p:clrMapOvr>
    <a:masterClrMapping/>
  </p:clrMapOvr>
  <p:transition spd="med" advTm="9000">
    <p:split orient="vert"/>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2691328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0" y="-1"/>
            <a:ext cx="365760" cy="5140842"/>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255291" y="3785546"/>
            <a:ext cx="73152" cy="126873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255291" y="3597614"/>
            <a:ext cx="73152"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255291" y="3478264"/>
            <a:ext cx="73152" cy="10287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255291" y="3406919"/>
            <a:ext cx="73152" cy="5486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a:xfrm>
            <a:off x="309558" y="510358"/>
            <a:ext cx="45720"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14 Rectángulo"/>
          <p:cNvSpPr/>
          <p:nvPr/>
        </p:nvSpPr>
        <p:spPr>
          <a:xfrm>
            <a:off x="269073" y="510358"/>
            <a:ext cx="27432"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6" name="15 Rectángulo"/>
          <p:cNvSpPr/>
          <p:nvPr/>
        </p:nvSpPr>
        <p:spPr>
          <a:xfrm>
            <a:off x="250020" y="510358"/>
            <a:ext cx="9144"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16 Rectángulo"/>
          <p:cNvSpPr/>
          <p:nvPr/>
        </p:nvSpPr>
        <p:spPr>
          <a:xfrm>
            <a:off x="221768" y="510358"/>
            <a:ext cx="9144" cy="27432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Marcador de título"/>
          <p:cNvSpPr>
            <a:spLocks noGrp="1"/>
          </p:cNvSpPr>
          <p:nvPr>
            <p:ph type="title"/>
          </p:nvPr>
        </p:nvSpPr>
        <p:spPr>
          <a:xfrm>
            <a:off x="914400" y="384048"/>
            <a:ext cx="7772400" cy="685800"/>
          </a:xfrm>
          <a:prstGeom prst="rect">
            <a:avLst/>
          </a:prstGeom>
        </p:spPr>
        <p:txBody>
          <a:bodyPr vert="horz" anchor="t">
            <a:no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337670"/>
            <a:ext cx="7772400" cy="342900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4812507"/>
            <a:ext cx="2133600" cy="273844"/>
          </a:xfrm>
          <a:prstGeom prst="rect">
            <a:avLst/>
          </a:prstGeom>
        </p:spPr>
        <p:txBody>
          <a:bodyPr vert="horz" anchor="b"/>
          <a:lstStyle>
            <a:lvl1pPr algn="l" eaLnBrk="1" latinLnBrk="0" hangingPunct="1">
              <a:defRPr kumimoji="0" sz="1100">
                <a:solidFill>
                  <a:schemeClr val="tx2"/>
                </a:solidFill>
              </a:defRPr>
            </a:lvl1pPr>
            <a:extLst/>
          </a:lstStyle>
          <a:p>
            <a:pPr>
              <a:defRPr/>
            </a:pPr>
            <a:fld id="{BC6DFD1C-8394-409F-BA5A-D1F396299F7A}" type="datetimeFigureOut">
              <a:rPr lang="es-PE" smtClean="0"/>
              <a:pPr>
                <a:defRPr/>
              </a:pPr>
              <a:t>10/11/2023</a:t>
            </a:fld>
            <a:endParaRPr lang="es-PE"/>
          </a:p>
        </p:txBody>
      </p:sp>
      <p:sp>
        <p:nvSpPr>
          <p:cNvPr id="3" name="2 Marcador de pie de página"/>
          <p:cNvSpPr>
            <a:spLocks noGrp="1"/>
          </p:cNvSpPr>
          <p:nvPr>
            <p:ph type="ftr" sz="quarter" idx="3"/>
          </p:nvPr>
        </p:nvSpPr>
        <p:spPr>
          <a:xfrm>
            <a:off x="914400" y="4812507"/>
            <a:ext cx="5562600" cy="273844"/>
          </a:xfrm>
          <a:prstGeom prst="rect">
            <a:avLst/>
          </a:prstGeom>
        </p:spPr>
        <p:txBody>
          <a:bodyPr vert="horz" anchor="b"/>
          <a:lstStyle>
            <a:lvl1pPr algn="r" eaLnBrk="1" latinLnBrk="0" hangingPunct="1">
              <a:defRPr kumimoji="0" sz="1100">
                <a:solidFill>
                  <a:schemeClr val="tx2"/>
                </a:solidFill>
              </a:defRPr>
            </a:lvl1pPr>
            <a:extLst/>
          </a:lstStyle>
          <a:p>
            <a:pPr>
              <a:defRPr/>
            </a:pPr>
            <a:endParaRPr lang="es-PE"/>
          </a:p>
        </p:txBody>
      </p:sp>
      <p:sp>
        <p:nvSpPr>
          <p:cNvPr id="23" name="22 Marcador de número de diapositiva"/>
          <p:cNvSpPr>
            <a:spLocks noGrp="1"/>
          </p:cNvSpPr>
          <p:nvPr>
            <p:ph type="sldNum" sz="quarter" idx="4"/>
          </p:nvPr>
        </p:nvSpPr>
        <p:spPr>
          <a:xfrm>
            <a:off x="8610600" y="4812507"/>
            <a:ext cx="457200" cy="273844"/>
          </a:xfrm>
          <a:prstGeom prst="rect">
            <a:avLst/>
          </a:prstGeom>
        </p:spPr>
        <p:txBody>
          <a:bodyPr vert="horz" anchor="b"/>
          <a:lstStyle>
            <a:lvl1pPr algn="l" eaLnBrk="1" latinLnBrk="0" hangingPunct="1">
              <a:defRPr kumimoji="0" sz="1200">
                <a:solidFill>
                  <a:schemeClr val="tx2"/>
                </a:solidFill>
              </a:defRPr>
            </a:lvl1pPr>
            <a:extLst/>
          </a:lstStyle>
          <a:p>
            <a:pPr>
              <a:defRPr/>
            </a:pPr>
            <a:fld id="{EE45BD00-9639-45A2-86CD-E3C24010EDBF}" type="slidenum">
              <a:rPr lang="es-PE" smtClean="0"/>
              <a:pPr>
                <a:defRPr/>
              </a:pPr>
              <a:t>‹Nº›</a:t>
            </a:fld>
            <a:endParaRPr lang="es-PE"/>
          </a:p>
        </p:txBody>
      </p:sp>
    </p:spTree>
  </p:cSld>
  <p:clrMap bg1="dk1" tx1="lt1" bg2="dk2" tx2="lt2" accent1="accent1" accent2="accent2" accent3="accent3" accent4="accent4" accent5="accent5" accent6="accent6" hlink="hlink" folHlink="folHlink"/>
  <p:sldLayoutIdLst>
    <p:sldLayoutId id="2147484063"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Lst>
  <p:transition spd="med" advTm="9000">
    <p:split orient="vert"/>
  </p:transition>
  <p:timing>
    <p:tnLst>
      <p:par>
        <p:cTn id="1" dur="indefinite" restart="never" nodeType="tmRoot"/>
      </p:par>
    </p:tnLst>
  </p:timing>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682105272"/>
      </p:ext>
    </p:extLst>
  </p:cSld>
  <p:clrMap bg1="lt1" tx1="dk1" bg2="lt2" tx2="dk2" accent1="accent1" accent2="accent2" accent3="accent3" accent4="accent4" accent5="accent5" accent6="accent6" hlink="hlink" folHlink="folHlink"/>
  <p:sldLayoutIdLst>
    <p:sldLayoutId id="2147484075"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49.jpeg"/></Relationships>
</file>

<file path=ppt/slides/_rels/slide4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 Id="rId6" Type="http://schemas.openxmlformats.org/officeDocument/2006/relationships/image" Target="../media/image48.jpeg"/><Relationship Id="rId5" Type="http://schemas.openxmlformats.org/officeDocument/2006/relationships/image" Target="../media/image49.jpeg"/><Relationship Id="rId4" Type="http://schemas.openxmlformats.org/officeDocument/2006/relationships/image" Target="../media/image55.jpeg"/></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6.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8.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55.jpeg"/></Relationships>
</file>

<file path=ppt/slides/_rels/slide5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61.jpe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55.jpeg"/></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5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387" name="WordArt 3"/>
          <p:cNvSpPr>
            <a:spLocks noChangeArrowheads="1" noChangeShapeType="1" noTextEdit="1"/>
          </p:cNvSpPr>
          <p:nvPr/>
        </p:nvSpPr>
        <p:spPr bwMode="auto">
          <a:xfrm>
            <a:off x="899592" y="0"/>
            <a:ext cx="7345362" cy="1095028"/>
          </a:xfrm>
          <a:prstGeom prst="rect">
            <a:avLst/>
          </a:prstGeom>
        </p:spPr>
        <p:txBody>
          <a:bodyPr wrap="none" fromWordArt="1">
            <a:prstTxWarp prst="textTriangle">
              <a:avLst>
                <a:gd name="adj" fmla="val 35202"/>
              </a:avLst>
            </a:prstTxWarp>
            <a:scene3d>
              <a:camera prst="perspectiveRelaxedModerately"/>
              <a:lightRig rig="legacyNormal3" dir="r"/>
            </a:scene3d>
            <a:sp3d extrusionH="201600" prstMaterial="legacyMatte">
              <a:bevelT w="38100" h="38100"/>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Cataratas del Niágara – Belleza Natural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584" y="1275606"/>
            <a:ext cx="7345362" cy="84296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55576" y="2427734"/>
            <a:ext cx="7704138" cy="647224"/>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835696" y="3363838"/>
            <a:ext cx="5472608" cy="604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9" y="4155926"/>
            <a:ext cx="3240087" cy="6618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5 Imagen" descr="Cataratas Niagara1.gif"/>
          <p:cNvPicPr>
            <a:picLocks noChangeAspect="1"/>
          </p:cNvPicPr>
          <p:nvPr/>
        </p:nvPicPr>
        <p:blipFill>
          <a:blip r:embed="rId2" cstate="print"/>
          <a:stretch>
            <a:fillRect/>
          </a:stretch>
        </p:blipFill>
        <p:spPr>
          <a:xfrm>
            <a:off x="1" y="0"/>
            <a:ext cx="9144000" cy="5143500"/>
          </a:xfrm>
          <a:prstGeom prst="rect">
            <a:avLst/>
          </a:prstGeom>
        </p:spPr>
      </p:pic>
      <p:sp>
        <p:nvSpPr>
          <p:cNvPr id="7" name="6 Rectángulo"/>
          <p:cNvSpPr/>
          <p:nvPr/>
        </p:nvSpPr>
        <p:spPr>
          <a:xfrm>
            <a:off x="0" y="0"/>
            <a:ext cx="9144000" cy="5143500"/>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899592" y="0"/>
            <a:ext cx="7263528" cy="923330"/>
          </a:xfrm>
          <a:prstGeom prst="rect">
            <a:avLst/>
          </a:prstGeom>
          <a:noFill/>
        </p:spPr>
        <p:txBody>
          <a:bodyPr wrap="none" lIns="91440" tIns="45720" rIns="91440" bIns="45720">
            <a:prstTxWarp prst="textDeflateTop">
              <a:avLst>
                <a:gd name="adj" fmla="val 32119"/>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r>
              <a:rPr lang="es-ES" sz="5400" b="1" cap="none" spc="0" dirty="0" smtClean="0">
                <a:ln w="11430"/>
                <a:solidFill>
                  <a:srgbClr val="ABE9FF"/>
                </a:solidFill>
                <a:effectLst>
                  <a:outerShdw blurRad="50800" dist="39000" dir="5460000" algn="tl">
                    <a:srgbClr val="000000">
                      <a:alpha val="38000"/>
                    </a:srgbClr>
                  </a:outerShdw>
                  <a:reflection blurRad="6350" stA="60000" endA="900" endPos="58000" dir="5400000" sy="-100000" algn="bl" rotWithShape="0"/>
                </a:effectLst>
              </a:rPr>
              <a:t>Cataratas del Niágara </a:t>
            </a:r>
            <a:endParaRPr lang="es-ES" sz="5400" b="1" cap="none" spc="0" dirty="0">
              <a:ln w="11430"/>
              <a:solidFill>
                <a:srgbClr val="ABE9FF"/>
              </a:soli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23528" y="915566"/>
            <a:ext cx="8496944" cy="1938992"/>
          </a:xfrm>
          <a:prstGeom prst="rect">
            <a:avLst/>
          </a:prstGeom>
          <a:noFill/>
        </p:spPr>
        <p:txBody>
          <a:bodyPr wrap="square" rtlCol="0">
            <a:spAutoFit/>
          </a:bodyPr>
          <a:lstStyle/>
          <a:p>
            <a:r>
              <a:rPr lang="es-ES" sz="2000" i="1" dirty="0" smtClean="0">
                <a:solidFill>
                  <a:srgbClr val="ABE9FF"/>
                </a:solidFill>
                <a:effectLst>
                  <a:outerShdw blurRad="38100" dist="38100" dir="2700000" algn="tl">
                    <a:srgbClr val="000000">
                      <a:alpha val="43137"/>
                    </a:srgbClr>
                  </a:outerShdw>
                </a:effectLst>
                <a:latin typeface="Lucida Bright" pitchFamily="18" charset="0"/>
              </a:rPr>
              <a:t>Las Cataratas del Niágara son una de las fronteras naturales más hermosas del mundo, pero algo más atrayente que su inmensidad es el volumen de agua que de allí cae de manera natural, constante y permanente, cerca de 2800 metros cúbicos por segundo, pues es seguro que el volumen no disminuye ni en invierno ni en verano, como sería de esperarse.</a:t>
            </a:r>
            <a:endParaRPr lang="es-ES" sz="2000" i="1" dirty="0">
              <a:solidFill>
                <a:srgbClr val="ABE9FF"/>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251520" y="3003798"/>
            <a:ext cx="8352928" cy="1938992"/>
          </a:xfrm>
          <a:prstGeom prst="rect">
            <a:avLst/>
          </a:prstGeom>
          <a:noFill/>
        </p:spPr>
        <p:txBody>
          <a:bodyPr wrap="square" rtlCol="0">
            <a:spAutoFit/>
          </a:bodyPr>
          <a:lstStyle/>
          <a:p>
            <a:r>
              <a:rPr lang="es-ES" sz="2000" i="1" dirty="0" smtClean="0">
                <a:solidFill>
                  <a:srgbClr val="ABE9FF"/>
                </a:solidFill>
                <a:effectLst>
                  <a:outerShdw blurRad="38100" dist="38100" dir="2700000" algn="tl">
                    <a:srgbClr val="000000">
                      <a:alpha val="43137"/>
                    </a:srgbClr>
                  </a:outerShdw>
                </a:effectLst>
                <a:latin typeface="Lucida Bright" pitchFamily="18" charset="0"/>
              </a:rPr>
              <a:t>Las Cataratas del Niágara son uno de los lugares más conocidos y visitados, atrayendo cada año a más de 30 millones de turistas de todo el mundo. Con 52 metros de altura, no son las más altas del mundo, pero sí las más caudalosas y puede que por ser tan archiconocidas, tengan un cierto aire romántico que las convierten en un lugar especial.</a:t>
            </a:r>
            <a:endParaRPr lang="es-ES" sz="2000" i="1" dirty="0">
              <a:solidFill>
                <a:srgbClr val="ABE9FF"/>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67000">
        <p14:vortex dir="r"/>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23" presetClass="entr" presetSubtype="16"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childTnLst>
                                </p:cTn>
                              </p:par>
                            </p:childTnLst>
                          </p:cTn>
                        </p:par>
                        <p:par>
                          <p:cTn id="12" fill="hold">
                            <p:stCondLst>
                              <p:cond delay="2500"/>
                            </p:stCondLst>
                            <p:childTnLst>
                              <p:par>
                                <p:cTn id="13" presetID="40" presetClass="entr" presetSubtype="0" fill="hold" grpId="0" nodeType="afterEffect">
                                  <p:stCondLst>
                                    <p:cond delay="100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par>
                          <p:cTn id="18" fill="hold">
                            <p:stCondLst>
                              <p:cond delay="33000"/>
                            </p:stCondLst>
                            <p:childTnLst>
                              <p:par>
                                <p:cTn id="19" presetID="4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01 venezia dall'alto venecia desde avion vistas.jpg"/>
          <p:cNvPicPr>
            <a:picLocks noChangeAspect="1"/>
          </p:cNvPicPr>
          <p:nvPr/>
        </p:nvPicPr>
        <p:blipFill>
          <a:blip r:embed="rId3" cstate="print"/>
          <a:stretch>
            <a:fillRect/>
          </a:stretch>
        </p:blipFill>
        <p:spPr bwMode="auto">
          <a:xfrm>
            <a:off x="0" y="-308570"/>
            <a:ext cx="9144000" cy="5688632"/>
          </a:xfrm>
          <a:prstGeom prst="rect">
            <a:avLst/>
          </a:prstGeom>
          <a:noFill/>
          <a:ln w="9525">
            <a:noFill/>
            <a:miter lim="800000"/>
            <a:headEnd/>
            <a:tailEnd/>
          </a:ln>
        </p:spPr>
      </p:pic>
      <p:sp>
        <p:nvSpPr>
          <p:cNvPr id="5" name="4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CuadroTexto"/>
          <p:cNvSpPr txBox="1"/>
          <p:nvPr/>
        </p:nvSpPr>
        <p:spPr>
          <a:xfrm>
            <a:off x="395536"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esas largas colas, la mejor opción es </a:t>
            </a:r>
            <a:r>
              <a:rPr lang="es-ES" b="1" i="1" dirty="0" smtClean="0">
                <a:effectLst>
                  <a:glow rad="101600">
                    <a:srgbClr val="C00000">
                      <a:alpha val="60000"/>
                    </a:srgbClr>
                  </a:glow>
                  <a:outerShdw blurRad="38100" dist="38100" dir="2700000" algn="tl">
                    <a:srgbClr val="000000">
                      <a:alpha val="43137"/>
                    </a:srgbClr>
                  </a:outerShdw>
                </a:effectLst>
              </a:rPr>
              <a:t>reservar los tickets previamente en la web</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Hornblower</a:t>
            </a:r>
            <a:r>
              <a:rPr lang="es-ES" i="1" dirty="0" smtClean="0">
                <a:effectLst>
                  <a:glow rad="101600">
                    <a:srgbClr val="C00000">
                      <a:alpha val="60000"/>
                    </a:srgbClr>
                  </a:glow>
                  <a:outerShdw blurRad="38100" dist="38100" dir="2700000" algn="tl">
                    <a:srgbClr val="000000">
                      <a:alpha val="43137"/>
                    </a:srgbClr>
                  </a:outerShdw>
                </a:effectLst>
              </a:rPr>
              <a:t> y ahorrarte ese tiempo innecesario de espera. Si las compras online te llegarán vía mail y puedes imprimirlas o enseñarlas desde el teléfono.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sndAc>
          <p:stSnd loop="1">
            <p:snd r:embed="rId2" name="Variadas.wav"/>
          </p:stSnd>
        </p:sndAc>
      </p:transition>
    </mc:Choice>
    <mc:Fallback xmlns="">
      <p:transition spd="slow" advTm="3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4000"/>
                                        <p:tgtEl>
                                          <p:spTgt spid="17"/>
                                        </p:tgtEl>
                                      </p:cBhvr>
                                    </p:animEffect>
                                    <p:anim calcmode="lin" valueType="num">
                                      <p:cBhvr>
                                        <p:cTn id="44" dur="4000" fill="hold"/>
                                        <p:tgtEl>
                                          <p:spTgt spid="17"/>
                                        </p:tgtEl>
                                        <p:attrNameLst>
                                          <p:attrName>ppt_x</p:attrName>
                                        </p:attrNameLst>
                                      </p:cBhvr>
                                      <p:tavLst>
                                        <p:tav tm="0">
                                          <p:val>
                                            <p:strVal val="#ppt_x"/>
                                          </p:val>
                                        </p:tav>
                                        <p:tav tm="100000">
                                          <p:val>
                                            <p:strVal val="#ppt_x"/>
                                          </p:val>
                                        </p:tav>
                                      </p:tavLst>
                                    </p:anim>
                                    <p:anim calcmode="lin" valueType="num">
                                      <p:cBhvr>
                                        <p:cTn id="45" dur="4000" fill="hold"/>
                                        <p:tgtEl>
                                          <p:spTgt spid="17"/>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4000" fill="hold"/>
                                        <p:tgtEl>
                                          <p:spTgt spid="17"/>
                                        </p:tgtEl>
                                        <p:attrNameLst>
                                          <p:attrName>ppt_w</p:attrName>
                                        </p:attrNameLst>
                                      </p:cBhvr>
                                      <p:tavLst>
                                        <p:tav tm="0">
                                          <p:val>
                                            <p:strVal val="4/3*#ppt_w"/>
                                          </p:val>
                                        </p:tav>
                                        <p:tav tm="100000">
                                          <p:val>
                                            <p:strVal val="#ppt_w"/>
                                          </p:val>
                                        </p:tav>
                                      </p:tavLst>
                                    </p:anim>
                                    <p:anim calcmode="lin" valueType="num">
                                      <p:cBhvr>
                                        <p:cTn id="49" dur="4000" fill="hold"/>
                                        <p:tgtEl>
                                          <p:spTgt spid="17"/>
                                        </p:tgtEl>
                                        <p:attrNameLst>
                                          <p:attrName>ppt_h</p:attrName>
                                        </p:attrNameLst>
                                      </p:cBhvr>
                                      <p:tavLst>
                                        <p:tav tm="0">
                                          <p:val>
                                            <p:strVal val="4/3*#ppt_h"/>
                                          </p:val>
                                        </p:tav>
                                        <p:tav tm="100000">
                                          <p:val>
                                            <p:strVal val="#ppt_h"/>
                                          </p:val>
                                        </p:tav>
                                      </p:tavLst>
                                    </p:anim>
                                  </p:childTnLst>
                                </p:cTn>
                              </p:par>
                            </p:childTnLst>
                          </p:cTn>
                        </p:par>
                        <p:par>
                          <p:cTn id="50" fill="hold">
                            <p:stCondLst>
                              <p:cond delay="4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1"/>
                                          </p:val>
                                        </p:tav>
                                        <p:tav tm="100000">
                                          <p:val>
                                            <p:strVal val="#ppt_x"/>
                                          </p:val>
                                        </p:tav>
                                      </p:tavLst>
                                    </p:anim>
                                    <p:anim calcmode="lin" valueType="num">
                                      <p:cBhvr>
                                        <p:cTn id="5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6350"/>
            <a:ext cx="9144000" cy="51308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siempre es cuestión de altura. A veces es su volumen y, con mucha frecuencia, la belleza del paisaje. Todo ello lo tienen las </a:t>
            </a:r>
            <a:r>
              <a:rPr lang="es-ES" b="1" i="1" dirty="0" smtClean="0">
                <a:effectLst>
                  <a:glow rad="101600">
                    <a:srgbClr val="C00000">
                      <a:alpha val="60000"/>
                    </a:srgbClr>
                  </a:glow>
                  <a:outerShdw blurRad="38100" dist="38100" dir="2700000" algn="tl">
                    <a:srgbClr val="000000">
                      <a:alpha val="43137"/>
                    </a:srgbClr>
                  </a:outerShdw>
                </a:effectLst>
              </a:rPr>
              <a:t>cataratas del Niágara</a:t>
            </a:r>
            <a:r>
              <a:rPr lang="es-ES" i="1" dirty="0" smtClean="0">
                <a:effectLst>
                  <a:glow rad="101600">
                    <a:srgbClr val="C00000">
                      <a:alpha val="60000"/>
                    </a:srgbClr>
                  </a:glow>
                  <a:outerShdw blurRad="38100" dist="38100" dir="2700000" algn="tl">
                    <a:srgbClr val="000000">
                      <a:alpha val="43137"/>
                    </a:srgbClr>
                  </a:outerShdw>
                </a:effectLst>
              </a:rPr>
              <a:t> que, a unos 236 metros sobre el nivel del mar y con una caída aproximada de </a:t>
            </a:r>
            <a:r>
              <a:rPr lang="es-ES" b="1" i="1" dirty="0" smtClean="0">
                <a:effectLst>
                  <a:glow rad="101600">
                    <a:srgbClr val="C00000">
                      <a:alpha val="60000"/>
                    </a:srgbClr>
                  </a:glow>
                  <a:outerShdw blurRad="38100" dist="38100" dir="2700000" algn="tl">
                    <a:srgbClr val="000000">
                      <a:alpha val="43137"/>
                    </a:srgbClr>
                  </a:outerShdw>
                </a:effectLst>
              </a:rPr>
              <a:t>51 metros</a:t>
            </a:r>
            <a:r>
              <a:rPr lang="es-ES" i="1" dirty="0" smtClean="0">
                <a:effectLst>
                  <a:glow rad="101600">
                    <a:srgbClr val="C00000">
                      <a:alpha val="60000"/>
                    </a:srgbClr>
                  </a:glow>
                  <a:outerShdw blurRad="38100" dist="38100" dir="2700000" algn="tl">
                    <a:srgbClr val="000000">
                      <a:alpha val="43137"/>
                    </a:srgbClr>
                  </a:outerShdw>
                </a:effectLst>
              </a:rPr>
              <a:t>, es una de las maravillas acuáticas de nuestro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112068"/>
          </a:xfrm>
          <a:prstGeom prst="rect">
            <a:avLst/>
          </a:prstGeom>
          <a:solidFill>
            <a:schemeClr val="bg1"/>
          </a:solid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Ubicadas entre EEUU y Canadá, el triple salto sobre el río Niágara es, además, muy accesible. Y ahora ofrece un aliciente más: la posibilidad de asistir al espectáculo natural desde una perspectiva diferente.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heel spokes="1"/>
      </p:transition>
    </mc:Choice>
    <mc:Fallback xmlns="">
      <p:transition spd="slow"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edg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ST-8-a27030641.jpg"/>
          <p:cNvPicPr>
            <a:picLocks noChangeAspect="1"/>
          </p:cNvPicPr>
          <p:nvPr/>
        </p:nvPicPr>
        <p:blipFill>
          <a:blip r:embed="rId2" cstate="print"/>
          <a:stretch>
            <a:fillRect/>
          </a:stretch>
        </p:blipFill>
        <p:spPr bwMode="auto">
          <a:xfrm>
            <a:off x="2051720" y="0"/>
            <a:ext cx="5040560" cy="5143500"/>
          </a:xfrm>
          <a:prstGeom prst="rect">
            <a:avLst/>
          </a:prstGeom>
          <a:noFill/>
          <a:ln w="9525">
            <a:noFill/>
            <a:miter lim="800000"/>
            <a:headEnd/>
            <a:tailEnd/>
          </a:ln>
        </p:spPr>
      </p:pic>
      <p:sp>
        <p:nvSpPr>
          <p:cNvPr id="5" name="4 Rectángulo"/>
          <p:cNvSpPr/>
          <p:nvPr/>
        </p:nvSpPr>
        <p:spPr>
          <a:xfrm>
            <a:off x="0" y="0"/>
            <a:ext cx="2051050" cy="51435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92950" y="0"/>
            <a:ext cx="2051050" cy="51435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051050" y="0"/>
            <a:ext cx="5041900" cy="5143500"/>
          </a:xfrm>
          <a:prstGeom prst="rect">
            <a:avLst/>
          </a:prstGeom>
          <a:solidFill>
            <a:schemeClr val="tx1">
              <a:lumMod val="9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051050" y="0"/>
            <a:ext cx="5041900" cy="5143500"/>
          </a:xfrm>
          <a:prstGeom prst="rect">
            <a:avLst/>
          </a:prstGeom>
          <a:solidFill>
            <a:schemeClr val="tx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467544" y="3795886"/>
            <a:ext cx="784887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¿Qué lado visitar en las Cataratas del Niágara?</a:t>
            </a:r>
            <a:r>
              <a:rPr lang="es-ES" i="1" dirty="0" smtClean="0">
                <a:effectLst>
                  <a:glow rad="101600">
                    <a:srgbClr val="C00000">
                      <a:alpha val="60000"/>
                    </a:srgbClr>
                  </a:glow>
                  <a:outerShdw blurRad="38100" dist="38100" dir="2700000" algn="tl">
                    <a:srgbClr val="000000">
                      <a:alpha val="43137"/>
                    </a:srgbClr>
                  </a:outerShdw>
                </a:effectLst>
              </a:rPr>
              <a:t> El río Niágara sirve de frontera natural entre USA y Canadá, países que por tanto comparten esta magnífica atracción natural y que ofrecen experiencias de visita diferentes que merece la pena conocer para tomar la decisión final.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blinds/>
      </p:transition>
    </mc:Choice>
    <mc:Fallback xmlns="">
      <p:transition spd="slow" advTm="3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3000"/>
                                        <p:tgtEl>
                                          <p:spTgt spid="5"/>
                                        </p:tgtEl>
                                      </p:cBhvr>
                                    </p:animEffect>
                                    <p:anim calcmode="lin" valueType="num">
                                      <p:cBhvr>
                                        <p:cTn id="21" dur="3000" fill="hold"/>
                                        <p:tgtEl>
                                          <p:spTgt spid="5"/>
                                        </p:tgtEl>
                                        <p:attrNameLst>
                                          <p:attrName>style.rotation</p:attrName>
                                        </p:attrNameLst>
                                      </p:cBhvr>
                                      <p:tavLst>
                                        <p:tav tm="0">
                                          <p:val>
                                            <p:fltVal val="720"/>
                                          </p:val>
                                        </p:tav>
                                        <p:tav tm="100000">
                                          <p:val>
                                            <p:fltVal val="0"/>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ppt_w</p:attrName>
                                        </p:attrNameLst>
                                      </p:cBhvr>
                                      <p:tavLst>
                                        <p:tav tm="0">
                                          <p:val>
                                            <p:fltVal val="0"/>
                                          </p:val>
                                        </p:tav>
                                        <p:tav tm="100000">
                                          <p:val>
                                            <p:strVal val="#ppt_w"/>
                                          </p:val>
                                        </p:tav>
                                      </p:tavLst>
                                    </p:anim>
                                  </p:childTnLst>
                                </p:cTn>
                              </p:par>
                              <p:par>
                                <p:cTn id="24" presetID="3"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3000"/>
                                        <p:tgtEl>
                                          <p:spTgt spid="5"/>
                                        </p:tgtEl>
                                      </p:cBhvr>
                                    </p:animEffect>
                                  </p:childTnLst>
                                </p:cTn>
                              </p:par>
                              <p:par>
                                <p:cTn id="27" presetID="35"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3000"/>
                                        <p:tgtEl>
                                          <p:spTgt spid="6"/>
                                        </p:tgtEl>
                                      </p:cBhvr>
                                    </p:animEffect>
                                    <p:anim calcmode="lin" valueType="num">
                                      <p:cBhvr>
                                        <p:cTn id="30" dur="3000" fill="hold"/>
                                        <p:tgtEl>
                                          <p:spTgt spid="6"/>
                                        </p:tgtEl>
                                        <p:attrNameLst>
                                          <p:attrName>style.rotation</p:attrName>
                                        </p:attrNameLst>
                                      </p:cBhvr>
                                      <p:tavLst>
                                        <p:tav tm="0">
                                          <p:val>
                                            <p:fltVal val="720"/>
                                          </p:val>
                                        </p:tav>
                                        <p:tav tm="100000">
                                          <p:val>
                                            <p:fltVal val="0"/>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anim calcmode="lin" valueType="num">
                                      <p:cBhvr>
                                        <p:cTn id="32" dur="3000" fill="hold"/>
                                        <p:tgtEl>
                                          <p:spTgt spid="6"/>
                                        </p:tgtEl>
                                        <p:attrNameLst>
                                          <p:attrName>ppt_w</p:attrName>
                                        </p:attrNameLst>
                                      </p:cBhvr>
                                      <p:tavLst>
                                        <p:tav tm="0">
                                          <p:val>
                                            <p:fltVal val="0"/>
                                          </p:val>
                                        </p:tav>
                                        <p:tav tm="100000">
                                          <p:val>
                                            <p:strVal val="#ppt_w"/>
                                          </p:val>
                                        </p:tav>
                                      </p:tavLst>
                                    </p:anim>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740618"/>
            <a:ext cx="9144000" cy="5884118"/>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Tradicionalmente siempre se ha dicho que el lado USA es ideal para recorrer senderos y ver naturaleza y que el lado canadiense es el mejor para grandes hoteles y entretenimiento.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checker/>
      </p:transition>
    </mc:Choice>
    <mc:Fallback xmlns="">
      <p:transition spd="slow" advTm="2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452586"/>
            <a:ext cx="9144000" cy="559608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ideal es visitar ambos lados y es desde luego una posibilidad factible ya que hay buenas comunicaciones y las distancias son cortas incluso para ir a pie, aunque existe la cuestión del paso fronterizo, que para ciudadanos de determinadas nacionalidades podría ser un problema.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dissolve/>
      </p:transition>
    </mc:Choice>
    <mc:Fallback xmlns="">
      <p:transition spd="slow" advTm="32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Viajamos al lado canadiense de las icónicas cascadas del río Niágara para descubrir un túnel que ofrece al visitante una mirada diferente a este prodigioso salto por el que se precipita todo el agua de los Grandes Lagos.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origami" invX="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143500"/>
          </a:xfrm>
          <a:prstGeom prst="rect">
            <a:avLst/>
          </a:prstGeom>
          <a:solidFill>
            <a:schemeClr val="tx2">
              <a:lumMod val="75000"/>
              <a:alpha val="80000"/>
            </a:schemeClr>
          </a:solidFill>
          <a:ln>
            <a:noFill/>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371950"/>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lado canadiense (provincia de Ontario), hay un túnel de</a:t>
            </a:r>
            <a:r>
              <a:rPr lang="es-ES" b="1" i="1" dirty="0" smtClean="0">
                <a:effectLst>
                  <a:glow rad="101600">
                    <a:srgbClr val="C00000">
                      <a:alpha val="60000"/>
                    </a:srgbClr>
                  </a:glow>
                  <a:outerShdw blurRad="38100" dist="38100" dir="2700000" algn="tl">
                    <a:srgbClr val="000000">
                      <a:alpha val="43137"/>
                    </a:srgbClr>
                  </a:outerShdw>
                </a:effectLst>
              </a:rPr>
              <a:t> 670 metros de longitud </a:t>
            </a:r>
            <a:r>
              <a:rPr lang="es-ES" i="1" dirty="0" smtClean="0">
                <a:effectLst>
                  <a:glow rad="101600">
                    <a:srgbClr val="C00000">
                      <a:alpha val="60000"/>
                    </a:srgbClr>
                  </a:glow>
                  <a:outerShdw blurRad="38100" dist="38100" dir="2700000" algn="tl">
                    <a:srgbClr val="000000">
                      <a:alpha val="43137"/>
                    </a:srgbClr>
                  </a:outerShdw>
                </a:effectLst>
              </a:rPr>
              <a:t>que se esconde a 55 metros bajo tierra….</a:t>
            </a:r>
          </a:p>
        </p:txBody>
      </p:sp>
    </p:spTree>
  </p:cSld>
  <p:clrMapOvr>
    <a:masterClrMapping/>
  </p:clrMapOvr>
  <mc:AlternateContent xmlns:mc="http://schemas.openxmlformats.org/markup-compatibility/2006" xmlns:p14="http://schemas.microsoft.com/office/powerpoint/2010/main">
    <mc:Choice Requires="p14">
      <p:transition spd="slow" p14:dur="325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pic>
        <p:nvPicPr>
          <p:cNvPr id="11" name="10 Imagen" descr="161056_piekny-ptak-maskonur.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33" name="32 Rectángulo"/>
          <p:cNvSpPr/>
          <p:nvPr/>
        </p:nvSpPr>
        <p:spPr>
          <a:xfrm>
            <a:off x="6804026" y="3429000"/>
            <a:ext cx="233997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2" name="31 Rectángulo"/>
          <p:cNvSpPr/>
          <p:nvPr/>
        </p:nvSpPr>
        <p:spPr>
          <a:xfrm>
            <a:off x="4500563" y="3429000"/>
            <a:ext cx="23749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1" name="30 Rectángulo"/>
          <p:cNvSpPr/>
          <p:nvPr/>
        </p:nvSpPr>
        <p:spPr>
          <a:xfrm>
            <a:off x="2268538"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0" name="29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2268538"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4500563" y="0"/>
            <a:ext cx="23749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6804026" y="0"/>
            <a:ext cx="2339973"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4" name="33 Rectángulo"/>
          <p:cNvSpPr/>
          <p:nvPr/>
        </p:nvSpPr>
        <p:spPr>
          <a:xfrm>
            <a:off x="0" y="1664494"/>
            <a:ext cx="2286000" cy="1814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5" name="34 Rectángulo"/>
          <p:cNvSpPr/>
          <p:nvPr/>
        </p:nvSpPr>
        <p:spPr>
          <a:xfrm>
            <a:off x="2268538" y="1664495"/>
            <a:ext cx="2286000"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6" name="35 Rectángulo"/>
          <p:cNvSpPr/>
          <p:nvPr/>
        </p:nvSpPr>
        <p:spPr>
          <a:xfrm>
            <a:off x="4500564" y="1664494"/>
            <a:ext cx="2357437" cy="1814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7" name="36 Rectángulo"/>
          <p:cNvSpPr/>
          <p:nvPr/>
        </p:nvSpPr>
        <p:spPr>
          <a:xfrm>
            <a:off x="6804026" y="1664494"/>
            <a:ext cx="2339975" cy="1814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251520"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….justo debajo de la histórica planta hidroeléctrica que durante el siglo XX convirtió el poderío de sus aguas bravas en electricidad. Un ascensor de vidrio desciende el equivalente a seis pisos de altura para acceder al pasadizo.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30"/>
                                        </p:tgtEl>
                                      </p:cBhvr>
                                    </p:animEffect>
                                    <p:set>
                                      <p:cBhvr>
                                        <p:cTn id="19" dur="1" fill="hold">
                                          <p:stCondLst>
                                            <p:cond delay="2999"/>
                                          </p:stCondLst>
                                        </p:cTn>
                                        <p:tgtEl>
                                          <p:spTgt spid="3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31"/>
                                        </p:tgtEl>
                                      </p:cBhvr>
                                    </p:animEffect>
                                    <p:set>
                                      <p:cBhvr>
                                        <p:cTn id="22" dur="1" fill="hold">
                                          <p:stCondLst>
                                            <p:cond delay="2999"/>
                                          </p:stCondLst>
                                        </p:cTn>
                                        <p:tgtEl>
                                          <p:spTgt spid="3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33"/>
                                        </p:tgtEl>
                                      </p:cBhvr>
                                    </p:animEffect>
                                    <p:set>
                                      <p:cBhvr>
                                        <p:cTn id="28" dur="1" fill="hold">
                                          <p:stCondLst>
                                            <p:cond delay="2999"/>
                                          </p:stCondLst>
                                        </p:cTn>
                                        <p:tgtEl>
                                          <p:spTgt spid="33"/>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34"/>
                                        </p:tgtEl>
                                      </p:cBhvr>
                                    </p:animEffect>
                                    <p:set>
                                      <p:cBhvr>
                                        <p:cTn id="31" dur="1" fill="hold">
                                          <p:stCondLst>
                                            <p:cond delay="2999"/>
                                          </p:stCondLst>
                                        </p:cTn>
                                        <p:tgtEl>
                                          <p:spTgt spid="34"/>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36"/>
                                        </p:tgtEl>
                                      </p:cBhvr>
                                    </p:animEffect>
                                    <p:set>
                                      <p:cBhvr>
                                        <p:cTn id="37" dur="1" fill="hold">
                                          <p:stCondLst>
                                            <p:cond delay="2999"/>
                                          </p:stCondLst>
                                        </p:cTn>
                                        <p:tgtEl>
                                          <p:spTgt spid="36"/>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37"/>
                                        </p:tgtEl>
                                      </p:cBhvr>
                                    </p:animEffect>
                                    <p:set>
                                      <p:cBhvr>
                                        <p:cTn id="40" dur="1" fill="hold">
                                          <p:stCondLst>
                                            <p:cond delay="2999"/>
                                          </p:stCondLst>
                                        </p:cTn>
                                        <p:tgtEl>
                                          <p:spTgt spid="3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strVal val="4/3*#ppt_w"/>
                                          </p:val>
                                        </p:tav>
                                        <p:tav tm="100000">
                                          <p:val>
                                            <p:strVal val="#ppt_w"/>
                                          </p:val>
                                        </p:tav>
                                      </p:tavLst>
                                    </p:anim>
                                    <p:anim calcmode="lin" valueType="num">
                                      <p:cBhvr>
                                        <p:cTn id="44" dur="3000" fill="hold"/>
                                        <p:tgtEl>
                                          <p:spTgt spid="11"/>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P spid="18" grpId="0" animBg="1"/>
      <p:bldP spid="19" grpId="0" animBg="1"/>
      <p:bldP spid="20" grpId="0" animBg="1"/>
      <p:bldP spid="21" grpId="0" animBg="1"/>
      <p:bldP spid="34" grpId="0" animBg="1"/>
      <p:bldP spid="35" grpId="0" animBg="1"/>
      <p:bldP spid="36" grpId="0" animBg="1"/>
      <p:bldP spid="37" grpId="0" animBg="1"/>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que el viajero lo ha atravesado a pie, el túnel se abre a una </a:t>
            </a:r>
            <a:r>
              <a:rPr lang="es-ES" b="1" i="1" dirty="0" smtClean="0">
                <a:effectLst>
                  <a:glow rad="101600">
                    <a:srgbClr val="C00000">
                      <a:alpha val="60000"/>
                    </a:srgbClr>
                  </a:glow>
                  <a:outerShdw blurRad="38100" dist="38100" dir="2700000" algn="tl">
                    <a:srgbClr val="000000">
                      <a:alpha val="43137"/>
                    </a:srgbClr>
                  </a:outerShdw>
                </a:effectLst>
              </a:rPr>
              <a:t>plataforma de observación </a:t>
            </a:r>
            <a:r>
              <a:rPr lang="es-ES" i="1" dirty="0" smtClean="0">
                <a:effectLst>
                  <a:glow rad="101600">
                    <a:srgbClr val="C00000">
                      <a:alpha val="60000"/>
                    </a:srgbClr>
                  </a:glow>
                  <a:outerShdw blurRad="38100" dist="38100" dir="2700000" algn="tl">
                    <a:srgbClr val="000000">
                      <a:alpha val="43137"/>
                    </a:srgbClr>
                  </a:outerShdw>
                </a:effectLst>
              </a:rPr>
              <a:t>a orillas del río que ofrece una vista espectacular al torrente de la llamada catarata Canadiense o </a:t>
            </a:r>
            <a:r>
              <a:rPr lang="es-ES" i="1" dirty="0" err="1" smtClean="0">
                <a:effectLst>
                  <a:glow rad="101600">
                    <a:srgbClr val="C00000">
                      <a:alpha val="60000"/>
                    </a:srgbClr>
                  </a:glow>
                  <a:outerShdw blurRad="38100" dist="38100" dir="2700000" algn="tl">
                    <a:srgbClr val="000000">
                      <a:alpha val="43137"/>
                    </a:srgbClr>
                  </a:outerShdw>
                </a:effectLst>
              </a:rPr>
              <a:t>Horseshoe</a:t>
            </a:r>
            <a:r>
              <a:rPr lang="es-ES" i="1" dirty="0" smtClean="0">
                <a:effectLst>
                  <a:glow rad="101600">
                    <a:srgbClr val="C00000">
                      <a:alpha val="60000"/>
                    </a:srgbClr>
                  </a:glow>
                  <a:outerShdw blurRad="38100" dist="38100" dir="2700000" algn="tl">
                    <a:srgbClr val="000000">
                      <a:alpha val="43137"/>
                    </a:srgbClr>
                  </a:outerShdw>
                </a:effectLst>
              </a:rPr>
              <a:t>, la más grande de las tres que componen la célebre postal del Niágara.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vortex/>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524078"/>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planta hidroeléctrica se construyó en 1905 y hasta 2006 proporcionó energía a los vecinos e industrias de la región. Hoy, se ha convertido en un reclamo turístico al que acuden los viajeros para maravillarse de su maquinaria y de su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396552" y="0"/>
            <a:ext cx="972108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exhibición interactiva, junto a una colección de fotografías y artefactos antiguos, relatan cómo los trabajadores lograron horadar el túnel de ocho metros de alto por seis de ancho, una operación a golpe de pico, pala, sudor y dinamita que duró cuatro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18342375.jpg"/>
          <p:cNvPicPr>
            <a:picLocks noChangeAspect="1"/>
          </p:cNvPicPr>
          <p:nvPr/>
        </p:nvPicPr>
        <p:blipFill>
          <a:blip r:embed="rId2" cstate="print"/>
          <a:stretch>
            <a:fillRect/>
          </a:stretch>
        </p:blipFill>
        <p:spPr bwMode="auto">
          <a:xfrm>
            <a:off x="1763688" y="-308570"/>
            <a:ext cx="5616624" cy="5666383"/>
          </a:xfrm>
          <a:prstGeom prst="rect">
            <a:avLst/>
          </a:prstGeom>
          <a:noFill/>
          <a:ln w="9525">
            <a:noFill/>
            <a:miter lim="800000"/>
            <a:headEnd/>
            <a:tailEnd/>
          </a:ln>
        </p:spPr>
      </p:pic>
      <p:sp>
        <p:nvSpPr>
          <p:cNvPr id="11" name="10 Rectángulo"/>
          <p:cNvSpPr/>
          <p:nvPr/>
        </p:nvSpPr>
        <p:spPr>
          <a:xfrm>
            <a:off x="1" y="0"/>
            <a:ext cx="1763713" cy="51435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Rectángulo"/>
          <p:cNvSpPr/>
          <p:nvPr/>
        </p:nvSpPr>
        <p:spPr>
          <a:xfrm>
            <a:off x="1" y="0"/>
            <a:ext cx="684213" cy="51435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1042988" y="0"/>
            <a:ext cx="715962" cy="51435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7380288" y="0"/>
            <a:ext cx="1763712" cy="51435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7380289" y="0"/>
            <a:ext cx="720725" cy="51435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8459788" y="0"/>
            <a:ext cx="684212" cy="5143500"/>
          </a:xfrm>
          <a:prstGeom prst="rect">
            <a:avLst/>
          </a:prstGeom>
          <a:solidFill>
            <a:schemeClr val="accent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1763714" y="0"/>
            <a:ext cx="5616575" cy="5143500"/>
          </a:xfrm>
          <a:prstGeom prst="rect">
            <a:avLst/>
          </a:prstGeom>
          <a:solidFill>
            <a:schemeClr val="tx1">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1763714" y="0"/>
            <a:ext cx="5616575" cy="5143500"/>
          </a:xfrm>
          <a:prstGeom prst="rect">
            <a:avLst/>
          </a:prstGeom>
          <a:solidFill>
            <a:schemeClr val="tx1">
              <a:lumMod val="8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467544"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Niágara </a:t>
            </a:r>
            <a:r>
              <a:rPr lang="es-ES" i="1" dirty="0" err="1" smtClean="0">
                <a:effectLst>
                  <a:glow rad="101600">
                    <a:srgbClr val="C00000">
                      <a:alpha val="60000"/>
                    </a:srgbClr>
                  </a:glow>
                  <a:outerShdw blurRad="38100" dist="38100" dir="2700000" algn="tl">
                    <a:srgbClr val="000000">
                      <a:alpha val="43137"/>
                    </a:srgbClr>
                  </a:outerShdw>
                </a:effectLst>
              </a:rPr>
              <a:t>Parks</a:t>
            </a:r>
            <a:r>
              <a:rPr lang="es-ES" i="1" dirty="0" smtClean="0">
                <a:effectLst>
                  <a:glow rad="101600">
                    <a:srgbClr val="C00000">
                      <a:alpha val="60000"/>
                    </a:srgbClr>
                  </a:glow>
                  <a:outerShdw blurRad="38100" dist="38100" dir="2700000" algn="tl">
                    <a:srgbClr val="000000">
                      <a:alpha val="43137"/>
                    </a:srgbClr>
                  </a:outerShdw>
                </a:effectLst>
              </a:rPr>
              <a:t> es la única central hidroeléctrica de la época que ha llegado intacta a nuestros días. Su primer operador, la Canadian Niágara </a:t>
            </a:r>
            <a:r>
              <a:rPr lang="es-ES" i="1" dirty="0" err="1" smtClean="0">
                <a:effectLst>
                  <a:glow rad="101600">
                    <a:srgbClr val="C00000">
                      <a:alpha val="60000"/>
                    </a:srgbClr>
                  </a:glow>
                  <a:outerShdw blurRad="38100" dist="38100" dir="2700000" algn="tl">
                    <a:srgbClr val="000000">
                      <a:alpha val="43137"/>
                    </a:srgbClr>
                  </a:outerShdw>
                </a:effectLst>
              </a:rPr>
              <a:t>Power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Company</a:t>
            </a:r>
            <a:r>
              <a:rPr lang="es-ES" i="1" dirty="0" smtClean="0">
                <a:effectLst>
                  <a:glow rad="101600">
                    <a:srgbClr val="C00000">
                      <a:alpha val="60000"/>
                    </a:srgbClr>
                  </a:glow>
                  <a:outerShdw blurRad="38100" dist="38100" dir="2700000" algn="tl">
                    <a:srgbClr val="000000">
                      <a:alpha val="43137"/>
                    </a:srgbClr>
                  </a:outerShdw>
                </a:effectLst>
              </a:rPr>
              <a:t>, contó con el asesoramiento del inventor </a:t>
            </a:r>
            <a:r>
              <a:rPr lang="es-ES" b="1" i="1" dirty="0" err="1" smtClean="0">
                <a:effectLst>
                  <a:glow rad="101600">
                    <a:srgbClr val="C00000">
                      <a:alpha val="60000"/>
                    </a:srgbClr>
                  </a:glow>
                  <a:outerShdw blurRad="38100" dist="38100" dir="2700000" algn="tl">
                    <a:srgbClr val="000000">
                      <a:alpha val="43137"/>
                    </a:srgbClr>
                  </a:outerShdw>
                </a:effectLst>
              </a:rPr>
              <a:t>Nikola</a:t>
            </a:r>
            <a:r>
              <a:rPr lang="es-ES" b="1" i="1" dirty="0" smtClean="0">
                <a:effectLst>
                  <a:glow rad="101600">
                    <a:srgbClr val="C00000">
                      <a:alpha val="60000"/>
                    </a:srgbClr>
                  </a:glow>
                  <a:outerShdw blurRad="38100" dist="38100" dir="2700000" algn="tl">
                    <a:srgbClr val="000000">
                      <a:alpha val="43137"/>
                    </a:srgbClr>
                  </a:outerShdw>
                </a:effectLst>
              </a:rPr>
              <a:t> Tesla</a:t>
            </a:r>
            <a:r>
              <a:rPr lang="es-ES" i="1" dirty="0" smtClean="0">
                <a:effectLst>
                  <a:glow rad="101600">
                    <a:srgbClr val="C00000">
                      <a:alpha val="60000"/>
                    </a:srgbClr>
                  </a:glow>
                  <a:outerShdw blurRad="38100" dist="38100" dir="2700000" algn="tl">
                    <a:srgbClr val="000000">
                      <a:alpha val="43137"/>
                    </a:srgbClr>
                  </a:outerShdw>
                </a:effectLst>
              </a:rPr>
              <a:t> para desarrollar la tecnología más eficaz para transformar las aguas en energía.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ppt_w/2"/>
                                          </p:val>
                                        </p:tav>
                                        <p:tav tm="100000">
                                          <p:val>
                                            <p:strVal val="#ppt_x"/>
                                          </p:val>
                                        </p:tav>
                                      </p:tavLst>
                                    </p:anim>
                                    <p:anim calcmode="lin" valueType="num">
                                      <p:cBhvr>
                                        <p:cTn id="20" dur="3000" fill="hold"/>
                                        <p:tgtEl>
                                          <p:spTgt spid="7"/>
                                        </p:tgtEl>
                                        <p:attrNameLst>
                                          <p:attrName>ppt_y</p:attrName>
                                        </p:attrNameLst>
                                      </p:cBhvr>
                                      <p:tavLst>
                                        <p:tav tm="0">
                                          <p:val>
                                            <p:strVal val="#ppt_y"/>
                                          </p:val>
                                        </p:tav>
                                        <p:tav tm="100000">
                                          <p:val>
                                            <p:strVal val="#ppt_y"/>
                                          </p:val>
                                        </p:tav>
                                      </p:tavLst>
                                    </p:anim>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ppt_w/2"/>
                                          </p:val>
                                        </p:tav>
                                        <p:tav tm="100000">
                                          <p:val>
                                            <p:strVal val="#ppt_x"/>
                                          </p:val>
                                        </p:tav>
                                      </p:tavLst>
                                    </p:anim>
                                    <p:anim calcmode="lin" valueType="num">
                                      <p:cBhvr>
                                        <p:cTn id="26" dur="3000" fill="hold"/>
                                        <p:tgtEl>
                                          <p:spTgt spid="8"/>
                                        </p:tgtEl>
                                        <p:attrNameLst>
                                          <p:attrName>ppt_y</p:attrName>
                                        </p:attrNameLst>
                                      </p:cBhvr>
                                      <p:tavLst>
                                        <p:tav tm="0">
                                          <p:val>
                                            <p:strVal val="#ppt_y"/>
                                          </p:val>
                                        </p:tav>
                                        <p:tav tm="100000">
                                          <p:val>
                                            <p:strVal val="#ppt_y"/>
                                          </p:val>
                                        </p:tav>
                                      </p:tavLst>
                                    </p:anim>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8" presetClass="exit" presetSubtype="32" fill="hold" nodeType="withEffect">
                                  <p:stCondLst>
                                    <p:cond delay="0"/>
                                  </p:stCondLst>
                                  <p:childTnLst>
                                    <p:animEffect transition="out" filter="diamond(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8" presetClass="exit" presetSubtype="32" fill="hold"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3000"/>
                                        <p:tgtEl>
                                          <p:spTgt spid="4"/>
                                        </p:tgtEl>
                                      </p:cBhvr>
                                    </p:animEffect>
                                  </p:childTnLst>
                                </p:cTn>
                              </p:par>
                              <p:par>
                                <p:cTn id="38" presetID="23" presetClass="entr" presetSubtype="288"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strVal val="4/3*#ppt_w"/>
                                          </p:val>
                                        </p:tav>
                                        <p:tav tm="100000">
                                          <p:val>
                                            <p:strVal val="#ppt_w"/>
                                          </p:val>
                                        </p:tav>
                                      </p:tavLst>
                                    </p:anim>
                                    <p:anim calcmode="lin" valueType="num">
                                      <p:cBhvr>
                                        <p:cTn id="41" dur="3000" fill="hold"/>
                                        <p:tgtEl>
                                          <p:spTgt spid="4"/>
                                        </p:tgtEl>
                                        <p:attrNameLst>
                                          <p:attrName>ppt_h</p:attrName>
                                        </p:attrNameLst>
                                      </p:cBhvr>
                                      <p:tavLst>
                                        <p:tav tm="0">
                                          <p:val>
                                            <p:strVal val="4/3*#ppt_h"/>
                                          </p:val>
                                        </p:tav>
                                        <p:tav tm="100000">
                                          <p:val>
                                            <p:strVal val="#ppt_h"/>
                                          </p:val>
                                        </p:tav>
                                      </p:tavLst>
                                    </p:anim>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1"/>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380578"/>
            <a:ext cx="9144000" cy="5524078"/>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083918"/>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son uno de los fenómenos naturales más impresionantes del mundo. Son enormes y majestuosas, con una fuerza y una belleza que atrae a millones de turistas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664495"/>
            <a:ext cx="2303462"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han sido objeto de atención humana durante miles de años. Han sido testigos de la historia de la región, incluyendo la llegada de los primeros colonos, la construcción de puentes y la lucha por la energía hidroeléctrica.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308570"/>
            <a:ext cx="9144000" cy="5688632"/>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Niágara son un destino turístico muy popular que ofrece una gran variedad de actividades, como paseos en bote, tours detrás de las cataratas, tiendas, restaurantes y casinos.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94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28788"/>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lado canadiense tiene fama de ser </a:t>
            </a:r>
            <a:r>
              <a:rPr lang="es-ES" b="1" i="1" dirty="0" smtClean="0">
                <a:effectLst>
                  <a:glow rad="101600">
                    <a:srgbClr val="C00000">
                      <a:alpha val="60000"/>
                    </a:srgbClr>
                  </a:glow>
                  <a:outerShdw blurRad="38100" dist="38100" dir="2700000" algn="tl">
                    <a:srgbClr val="000000">
                      <a:alpha val="43137"/>
                    </a:srgbClr>
                  </a:outerShdw>
                </a:effectLst>
              </a:rPr>
              <a:t>más interesante</a:t>
            </a:r>
            <a:r>
              <a:rPr lang="es-ES" i="1" dirty="0" smtClean="0">
                <a:effectLst>
                  <a:glow rad="101600">
                    <a:srgbClr val="C00000">
                      <a:alpha val="60000"/>
                    </a:srgbClr>
                  </a:glow>
                  <a:outerShdw blurRad="38100" dist="38100" dir="2700000" algn="tl">
                    <a:srgbClr val="000000">
                      <a:alpha val="43137"/>
                    </a:srgbClr>
                  </a:outerShdw>
                </a:effectLst>
              </a:rPr>
              <a:t> por ofrecer mejores panorámicas y tener una oferta hotelera y de ocio mucho mayor. Los defensores de la opción canadiense dan estas razones para visitar este lado de la frontera.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6.jpg"/>
          <p:cNvPicPr>
            <a:picLocks noChangeAspect="1"/>
          </p:cNvPicPr>
          <p:nvPr/>
        </p:nvPicPr>
        <p:blipFill>
          <a:blip r:embed="rId2" cstate="print"/>
          <a:srcRect r="50000"/>
          <a:stretch>
            <a:fillRect/>
          </a:stretch>
        </p:blipFill>
        <p:spPr bwMode="auto">
          <a:xfrm>
            <a:off x="0" y="-236562"/>
            <a:ext cx="4572000" cy="5688632"/>
          </a:xfrm>
          <a:prstGeom prst="rect">
            <a:avLst/>
          </a:prstGeom>
          <a:noFill/>
          <a:ln w="9525">
            <a:noFill/>
            <a:miter lim="800000"/>
            <a:headEnd/>
            <a:tailEnd/>
          </a:ln>
        </p:spPr>
      </p:pic>
      <p:pic>
        <p:nvPicPr>
          <p:cNvPr id="24578" name="1 Imagen" descr="Colombia-Graffiti-Mecca7-1880x1184.jpeg"/>
          <p:cNvPicPr>
            <a:picLocks noGrp="1" noChangeAspect="1"/>
          </p:cNvPicPr>
          <p:nvPr isPhoto="1"/>
        </p:nvPicPr>
        <p:blipFill>
          <a:blip r:embed="rId2" cstate="print"/>
          <a:srcRect l="50000"/>
          <a:stretch>
            <a:fillRect/>
          </a:stretch>
        </p:blipFill>
        <p:spPr bwMode="auto">
          <a:xfrm>
            <a:off x="4572000" y="-236562"/>
            <a:ext cx="4572000" cy="5688632"/>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539552" y="4011910"/>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Ventajas:</a:t>
            </a:r>
            <a:r>
              <a:rPr lang="es-ES" i="1" dirty="0" smtClean="0">
                <a:effectLst>
                  <a:glow rad="101600">
                    <a:srgbClr val="C00000">
                      <a:alpha val="60000"/>
                    </a:srgbClr>
                  </a:glow>
                  <a:outerShdw blurRad="38100" dist="38100" dir="2700000" algn="tl">
                    <a:srgbClr val="000000">
                      <a:alpha val="43137"/>
                    </a:srgbClr>
                  </a:outerShdw>
                </a:effectLst>
              </a:rPr>
              <a:t> Las vistas desde Canadá son más </a:t>
            </a:r>
            <a:r>
              <a:rPr lang="es-ES" b="1" i="1" dirty="0" smtClean="0">
                <a:effectLst>
                  <a:glow rad="101600">
                    <a:srgbClr val="C00000">
                      <a:alpha val="60000"/>
                    </a:srgbClr>
                  </a:glow>
                  <a:outerShdw blurRad="38100" dist="38100" dir="2700000" algn="tl">
                    <a:srgbClr val="000000">
                      <a:alpha val="43137"/>
                    </a:srgbClr>
                  </a:outerShdw>
                </a:effectLst>
              </a:rPr>
              <a:t>frontales y directas</a:t>
            </a:r>
            <a:r>
              <a:rPr lang="es-ES" i="1" dirty="0" smtClean="0">
                <a:effectLst>
                  <a:glow rad="101600">
                    <a:srgbClr val="C00000">
                      <a:alpha val="60000"/>
                    </a:srgbClr>
                  </a:glow>
                  <a:outerShdw blurRad="38100" dist="38100" dir="2700000" algn="tl">
                    <a:srgbClr val="000000">
                      <a:alpha val="43137"/>
                    </a:srgbClr>
                  </a:outerShdw>
                </a:effectLst>
              </a:rPr>
              <a:t>, tanto de las cascadas medianas del lado americano como de la gran cascada con forma de herradura.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comb/>
      </p:transition>
    </mc:Choice>
    <mc:Fallback xmlns="">
      <p:transition spd="slow" advTm="2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2" fill="hold" nodeType="withEffect">
                                  <p:stCondLst>
                                    <p:cond delay="0"/>
                                  </p:stCondLst>
                                  <p:childTnLst>
                                    <p:set>
                                      <p:cBhvr>
                                        <p:cTn id="42" dur="1" fill="hold">
                                          <p:stCondLst>
                                            <p:cond delay="0"/>
                                          </p:stCondLst>
                                        </p:cTn>
                                        <p:tgtEl>
                                          <p:spTgt spid="24578"/>
                                        </p:tgtEl>
                                        <p:attrNameLst>
                                          <p:attrName>style.visibility</p:attrName>
                                        </p:attrNameLst>
                                      </p:cBhvr>
                                      <p:to>
                                        <p:strVal val="visible"/>
                                      </p:to>
                                    </p:set>
                                    <p:anim calcmode="lin" valueType="num">
                                      <p:cBhvr>
                                        <p:cTn id="43" dur="3000" fill="hold"/>
                                        <p:tgtEl>
                                          <p:spTgt spid="24578"/>
                                        </p:tgtEl>
                                        <p:attrNameLst>
                                          <p:attrName>ppt_x</p:attrName>
                                        </p:attrNameLst>
                                      </p:cBhvr>
                                      <p:tavLst>
                                        <p:tav tm="0">
                                          <p:val>
                                            <p:strVal val="#ppt_x+#ppt_w/2"/>
                                          </p:val>
                                        </p:tav>
                                        <p:tav tm="100000">
                                          <p:val>
                                            <p:strVal val="#ppt_x"/>
                                          </p:val>
                                        </p:tav>
                                      </p:tavLst>
                                    </p:anim>
                                    <p:anim calcmode="lin" valueType="num">
                                      <p:cBhvr>
                                        <p:cTn id="44" dur="3000" fill="hold"/>
                                        <p:tgtEl>
                                          <p:spTgt spid="24578"/>
                                        </p:tgtEl>
                                        <p:attrNameLst>
                                          <p:attrName>ppt_y</p:attrName>
                                        </p:attrNameLst>
                                      </p:cBhvr>
                                      <p:tavLst>
                                        <p:tav tm="0">
                                          <p:val>
                                            <p:strVal val="#ppt_y"/>
                                          </p:val>
                                        </p:tav>
                                        <p:tav tm="100000">
                                          <p:val>
                                            <p:strVal val="#ppt_y"/>
                                          </p:val>
                                        </p:tav>
                                      </p:tavLst>
                                    </p:anim>
                                    <p:anim calcmode="lin" valueType="num">
                                      <p:cBhvr>
                                        <p:cTn id="45" dur="3000" fill="hold"/>
                                        <p:tgtEl>
                                          <p:spTgt spid="24578"/>
                                        </p:tgtEl>
                                        <p:attrNameLst>
                                          <p:attrName>ppt_w</p:attrName>
                                        </p:attrNameLst>
                                      </p:cBhvr>
                                      <p:tavLst>
                                        <p:tav tm="0">
                                          <p:val>
                                            <p:fltVal val="0"/>
                                          </p:val>
                                        </p:tav>
                                        <p:tav tm="100000">
                                          <p:val>
                                            <p:strVal val="#ppt_w"/>
                                          </p:val>
                                        </p:tav>
                                      </p:tavLst>
                                    </p:anim>
                                    <p:anim calcmode="lin" valueType="num">
                                      <p:cBhvr>
                                        <p:cTn id="46" dur="3000" fill="hold"/>
                                        <p:tgtEl>
                                          <p:spTgt spid="24578"/>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0" fill="hold"/>
                                        <p:tgtEl>
                                          <p:spTgt spid="16"/>
                                        </p:tgtEl>
                                        <p:attrNameLst>
                                          <p:attrName>ppt_x</p:attrName>
                                        </p:attrNameLst>
                                      </p:cBhvr>
                                      <p:tavLst>
                                        <p:tav tm="0">
                                          <p:val>
                                            <p:strVal val="#ppt_x-#ppt_w/2"/>
                                          </p:val>
                                        </p:tav>
                                        <p:tav tm="100000">
                                          <p:val>
                                            <p:strVal val="#ppt_x"/>
                                          </p:val>
                                        </p:tav>
                                      </p:tavLst>
                                    </p:anim>
                                    <p:anim calcmode="lin" valueType="num">
                                      <p:cBhvr>
                                        <p:cTn id="50" dur="3000" fill="hold"/>
                                        <p:tgtEl>
                                          <p:spTgt spid="16"/>
                                        </p:tgtEl>
                                        <p:attrNameLst>
                                          <p:attrName>ppt_y</p:attrName>
                                        </p:attrNameLst>
                                      </p:cBhvr>
                                      <p:tavLst>
                                        <p:tav tm="0">
                                          <p:val>
                                            <p:strVal val="#ppt_y"/>
                                          </p:val>
                                        </p:tav>
                                        <p:tav tm="100000">
                                          <p:val>
                                            <p:strVal val="#ppt_y"/>
                                          </p:val>
                                        </p:tav>
                                      </p:tavLst>
                                    </p:anim>
                                    <p:anim calcmode="lin" valueType="num">
                                      <p:cBhvr>
                                        <p:cTn id="51" dur="3000" fill="hold"/>
                                        <p:tgtEl>
                                          <p:spTgt spid="16"/>
                                        </p:tgtEl>
                                        <p:attrNameLst>
                                          <p:attrName>ppt_w</p:attrName>
                                        </p:attrNameLst>
                                      </p:cBhvr>
                                      <p:tavLst>
                                        <p:tav tm="0">
                                          <p:val>
                                            <p:fltVal val="0"/>
                                          </p:val>
                                        </p:tav>
                                        <p:tav tm="100000">
                                          <p:val>
                                            <p:strVal val="#ppt_w"/>
                                          </p:val>
                                        </p:tav>
                                      </p:tavLst>
                                    </p:anim>
                                    <p:anim calcmode="lin" valueType="num">
                                      <p:cBhvr>
                                        <p:cTn id="52" dur="3000" fill="hold"/>
                                        <p:tgtEl>
                                          <p:spTgt spid="16"/>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1"/>
                                          </p:val>
                                        </p:tav>
                                        <p:tav tm="100000">
                                          <p:val>
                                            <p:strVal val="#ppt_x"/>
                                          </p:val>
                                        </p:tav>
                                      </p:tavLst>
                                    </p:anim>
                                    <p:anim calcmode="lin" valueType="num">
                                      <p:cBhvr>
                                        <p:cTn id="5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452586"/>
            <a:ext cx="9144000" cy="6048672"/>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664495"/>
            <a:ext cx="2303462" cy="17787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3795886"/>
            <a:ext cx="76328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la zona de paseo que transcurre en el borde del río Niágara es muy amplia, está pavimentada y es más cómoda para personas con problemas de movilidad. Se considera más limpio, bonito y seguro que el lado americano.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2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edg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oferta turística es mucho mayor. Hay fantásticos hoteles (muchos de ellos con vistas), casinos, centros comerciales y la divertida zona de ocio de </a:t>
            </a:r>
            <a:r>
              <a:rPr lang="es-ES" b="1" i="1" dirty="0" smtClean="0">
                <a:effectLst>
                  <a:glow rad="101600">
                    <a:srgbClr val="C00000">
                      <a:alpha val="60000"/>
                    </a:srgbClr>
                  </a:glow>
                  <a:outerShdw blurRad="38100" dist="38100" dir="2700000" algn="tl">
                    <a:srgbClr val="000000">
                      <a:alpha val="43137"/>
                    </a:srgbClr>
                  </a:outerShdw>
                </a:effectLst>
              </a:rPr>
              <a:t>Clifton Hill, </a:t>
            </a:r>
            <a:r>
              <a:rPr lang="es-ES" i="1" dirty="0" smtClean="0">
                <a:effectLst>
                  <a:glow rad="101600">
                    <a:srgbClr val="C00000">
                      <a:alpha val="60000"/>
                    </a:srgbClr>
                  </a:glow>
                  <a:outerShdw blurRad="38100" dist="38100" dir="2700000" algn="tl">
                    <a:srgbClr val="000000">
                      <a:alpha val="43137"/>
                    </a:srgbClr>
                  </a:outerShdw>
                </a:effectLst>
              </a:rPr>
              <a:t>con innumerables atracciones y sitios para comer que parece una mini Vegas.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01191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Conocer las Cataratas del Niágara es interesante porque es un lugar impresionante en términos de </a:t>
            </a:r>
            <a:r>
              <a:rPr lang="es-ES" b="1" i="1" dirty="0" smtClean="0">
                <a:effectLst>
                  <a:glow rad="101600">
                    <a:srgbClr val="C00000">
                      <a:alpha val="60000"/>
                    </a:srgbClr>
                  </a:glow>
                  <a:outerShdw blurRad="38100" dist="38100" dir="2700000" algn="tl">
                    <a:srgbClr val="000000">
                      <a:alpha val="43137"/>
                    </a:srgbClr>
                  </a:outerShdw>
                </a:effectLst>
              </a:rPr>
              <a:t>belleza natural</a:t>
            </a:r>
            <a:r>
              <a:rPr lang="es-ES" i="1" dirty="0" smtClean="0">
                <a:effectLst>
                  <a:glow rad="101600">
                    <a:srgbClr val="C00000">
                      <a:alpha val="60000"/>
                    </a:srgbClr>
                  </a:glow>
                  <a:outerShdw blurRad="38100" dist="38100" dir="2700000" algn="tl">
                    <a:srgbClr val="000000">
                      <a:alpha val="43137"/>
                    </a:srgbClr>
                  </a:outerShdw>
                </a:effectLst>
              </a:rPr>
              <a:t>, historia, cultura y aventuras emocionantes.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524594"/>
            <a:ext cx="9144000" cy="590465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zona americana cuenta con </a:t>
            </a:r>
            <a:r>
              <a:rPr lang="es-ES" b="1" i="1" dirty="0" smtClean="0">
                <a:effectLst>
                  <a:glow rad="101600">
                    <a:srgbClr val="C00000">
                      <a:alpha val="60000"/>
                    </a:srgbClr>
                  </a:glow>
                  <a:outerShdw blurRad="38100" dist="38100" dir="2700000" algn="tl">
                    <a:srgbClr val="000000">
                      <a:alpha val="43137"/>
                    </a:srgbClr>
                  </a:outerShdw>
                </a:effectLst>
              </a:rPr>
              <a:t>mayores zonas de aparcamiento</a:t>
            </a:r>
            <a:r>
              <a:rPr lang="es-ES" i="1" dirty="0" smtClean="0">
                <a:effectLst>
                  <a:glow rad="101600">
                    <a:srgbClr val="C00000">
                      <a:alpha val="60000"/>
                    </a:srgbClr>
                  </a:glow>
                  <a:outerShdw blurRad="38100" dist="38100" dir="2700000" algn="tl">
                    <a:srgbClr val="000000">
                      <a:alpha val="43137"/>
                    </a:srgbClr>
                  </a:outerShdw>
                </a:effectLst>
              </a:rPr>
              <a:t> y el precio es mejor que en Canadá. Muchos visitantes aparcan en este lado y pasan luego a pie al lado canadiense.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conveyor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308570"/>
            <a:ext cx="9143999" cy="576064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entorno de las cataratas está integrado en un </a:t>
            </a:r>
            <a:r>
              <a:rPr lang="es-ES" b="1" i="1" dirty="0" smtClean="0">
                <a:effectLst>
                  <a:glow rad="101600">
                    <a:srgbClr val="C00000">
                      <a:alpha val="60000"/>
                    </a:srgbClr>
                  </a:glow>
                  <a:outerShdw blurRad="38100" dist="38100" dir="2700000" algn="tl">
                    <a:srgbClr val="000000">
                      <a:alpha val="43137"/>
                    </a:srgbClr>
                  </a:outerShdw>
                </a:effectLst>
              </a:rPr>
              <a:t>Parque Estatal</a:t>
            </a:r>
            <a:r>
              <a:rPr lang="es-ES" i="1" dirty="0" smtClean="0">
                <a:effectLst>
                  <a:glow rad="101600">
                    <a:srgbClr val="C00000">
                      <a:alpha val="60000"/>
                    </a:srgbClr>
                  </a:glow>
                  <a:outerShdw blurRad="38100" dist="38100" dir="2700000" algn="tl">
                    <a:srgbClr val="000000">
                      <a:alpha val="43137"/>
                    </a:srgbClr>
                  </a:outerShdw>
                </a:effectLst>
              </a:rPr>
              <a:t> y la experiencia es mucho más calmada y natural que en el lado canadiense. Hay muchas zonas verdes, bonitas islas y abundan los senderos que nos ofrecen una visión más cercana a la fuerza del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18" presetClass="exit" presetSubtype="3" fill="hold" grpId="0" nodeType="withEffect">
                                  <p:stCondLst>
                                    <p:cond delay="0"/>
                                  </p:stCondLst>
                                  <p:childTnLst>
                                    <p:animEffect transition="out" filter="strips(upRigh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1"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1)">
                                      <p:cBhvr>
                                        <p:cTn id="47" dur="2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senderos cercanos a las cataratas en el lado americano ofrecen una   </a:t>
            </a:r>
            <a:r>
              <a:rPr lang="es-ES" b="1" i="1" dirty="0" smtClean="0">
                <a:effectLst>
                  <a:glow rad="101600">
                    <a:srgbClr val="C00000">
                      <a:alpha val="60000"/>
                    </a:srgbClr>
                  </a:glow>
                  <a:outerShdw blurRad="38100" dist="38100" dir="2700000" algn="tl">
                    <a:srgbClr val="000000">
                      <a:alpha val="43137"/>
                    </a:srgbClr>
                  </a:outerShdw>
                </a:effectLst>
              </a:rPr>
              <a:t>experiencia refrescante</a:t>
            </a:r>
            <a:r>
              <a:rPr lang="es-ES" i="1" dirty="0" smtClean="0">
                <a:effectLst>
                  <a:glow rad="101600">
                    <a:srgbClr val="C00000">
                      <a:alpha val="60000"/>
                    </a:srgbClr>
                  </a:glow>
                  <a:outerShdw blurRad="38100" dist="38100" dir="2700000" algn="tl">
                    <a:srgbClr val="000000">
                      <a:alpha val="43137"/>
                    </a:srgbClr>
                  </a:outerShdw>
                </a:effectLst>
              </a:rPr>
              <a:t> en verano por la niebla y agua pulverizada que forman. Es la única opción de «mojarse» gratis en las cataratas.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indow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214312"/>
            <a:ext cx="9144000" cy="5507832"/>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de Observación </a:t>
            </a:r>
            <a:r>
              <a:rPr lang="es-ES" i="1" dirty="0" err="1" smtClean="0">
                <a:effectLst>
                  <a:glow rad="101600">
                    <a:srgbClr val="C00000">
                      <a:alpha val="60000"/>
                    </a:srgbClr>
                  </a:glow>
                  <a:outerShdw blurRad="38100" dist="38100" dir="2700000" algn="tl">
                    <a:srgbClr val="000000">
                      <a:alpha val="43137"/>
                    </a:srgbClr>
                  </a:outerShdw>
                </a:effectLst>
              </a:rPr>
              <a:t>Prospect</a:t>
            </a:r>
            <a:r>
              <a:rPr lang="es-ES" i="1" dirty="0" smtClean="0">
                <a:effectLst>
                  <a:glow rad="101600">
                    <a:srgbClr val="C00000">
                      <a:alpha val="60000"/>
                    </a:srgbClr>
                  </a:glow>
                  <a:outerShdw blurRad="38100" dist="38100" dir="2700000" algn="tl">
                    <a:srgbClr val="000000">
                      <a:alpha val="43137"/>
                    </a:srgbClr>
                  </a:outerShdw>
                </a:effectLst>
              </a:rPr>
              <a:t> Point: Una de las mejores vistas desde USA. Por poco más de 1$ (gratis de noche) tienes una plataforma adelantada que mira de frente a las grandes cataratas.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4000" cy="559608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3918"/>
            <a:ext cx="828092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Cave of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winds</a:t>
            </a:r>
            <a:r>
              <a:rPr lang="es-ES" i="1" dirty="0" smtClean="0">
                <a:effectLst>
                  <a:glow rad="101600">
                    <a:srgbClr val="C00000">
                      <a:alpha val="60000"/>
                    </a:srgbClr>
                  </a:glow>
                  <a:outerShdw blurRad="38100" dist="38100" dir="2700000" algn="tl">
                    <a:srgbClr val="000000">
                      <a:alpha val="43137"/>
                    </a:srgbClr>
                  </a:outerShdw>
                </a:effectLst>
              </a:rPr>
              <a:t>: Una pasarela de madera con varios puntos de observación con vistas maravillosas y experiencia de mojarse (te dan unos ponchos) Cuesta unos 20$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flythroug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452586"/>
            <a:ext cx="9144000" cy="590465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paseo en el Niágara </a:t>
            </a:r>
            <a:r>
              <a:rPr lang="es-ES" i="1" dirty="0" err="1" smtClean="0">
                <a:effectLst>
                  <a:glow rad="101600">
                    <a:srgbClr val="C00000">
                      <a:alpha val="60000"/>
                    </a:srgbClr>
                  </a:glow>
                  <a:outerShdw blurRad="38100" dist="38100" dir="2700000" algn="tl">
                    <a:srgbClr val="000000">
                      <a:alpha val="43137"/>
                    </a:srgbClr>
                  </a:outerShdw>
                </a:effectLst>
              </a:rPr>
              <a:t>Trolley</a:t>
            </a:r>
            <a:r>
              <a:rPr lang="es-ES" i="1" dirty="0" smtClean="0">
                <a:effectLst>
                  <a:glow rad="101600">
                    <a:srgbClr val="C00000">
                      <a:alpha val="60000"/>
                    </a:srgbClr>
                  </a:glow>
                  <a:outerShdw blurRad="38100" dist="38100" dir="2700000" algn="tl">
                    <a:srgbClr val="000000">
                      <a:alpha val="43137"/>
                    </a:srgbClr>
                  </a:outerShdw>
                </a:effectLst>
              </a:rPr>
              <a:t>. Tienen varias rutas y son una fórmula muy agradable para moverse por la zona de Niágara, uniendo a las cataratas con otras atracciones de la zona.</a:t>
            </a: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380577"/>
            <a:ext cx="9144000" cy="5524078"/>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bien el Parque Nacional de las Cataratas abre sus puertas durante todo el año, es </a:t>
            </a:r>
            <a:r>
              <a:rPr lang="es-ES" b="1" i="1" dirty="0" smtClean="0">
                <a:effectLst>
                  <a:glow rad="101600">
                    <a:srgbClr val="C00000">
                      <a:alpha val="60000"/>
                    </a:srgbClr>
                  </a:glow>
                  <a:outerShdw blurRad="38100" dist="38100" dir="2700000" algn="tl">
                    <a:srgbClr val="000000">
                      <a:alpha val="43137"/>
                    </a:srgbClr>
                  </a:outerShdw>
                </a:effectLst>
              </a:rPr>
              <a:t>durante el mes de junio</a:t>
            </a:r>
            <a:r>
              <a:rPr lang="es-ES" i="1" dirty="0" smtClean="0">
                <a:effectLst>
                  <a:glow rad="101600">
                    <a:srgbClr val="C00000">
                      <a:alpha val="60000"/>
                    </a:srgbClr>
                  </a:glow>
                  <a:outerShdw blurRad="38100" dist="38100" dir="2700000" algn="tl">
                    <a:srgbClr val="000000">
                      <a:alpha val="43137"/>
                    </a:srgbClr>
                  </a:outerShdw>
                </a:effectLst>
              </a:rPr>
              <a:t> cuando se puede aprovechar al máximo de este paraíso natural y sus atracciones. Viajando en el </a:t>
            </a:r>
            <a:r>
              <a:rPr lang="es-ES" i="1" dirty="0" err="1" smtClean="0">
                <a:effectLst>
                  <a:glow rad="101600">
                    <a:srgbClr val="C00000">
                      <a:alpha val="60000"/>
                    </a:srgbClr>
                  </a:glow>
                  <a:outerShdw blurRad="38100" dist="38100" dir="2700000" algn="tl">
                    <a:srgbClr val="000000">
                      <a:alpha val="43137"/>
                    </a:srgbClr>
                  </a:outerShdw>
                </a:effectLst>
              </a:rPr>
              <a:t>Maid</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Mist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importante, además, son los tiempos de apertura de una de las principales atracciones: </a:t>
            </a:r>
            <a:r>
              <a:rPr lang="es-ES" b="1" i="1" dirty="0" smtClean="0">
                <a:effectLst>
                  <a:glow rad="101600">
                    <a:srgbClr val="C00000">
                      <a:alpha val="60000"/>
                    </a:srgbClr>
                  </a:glow>
                  <a:outerShdw blurRad="38100" dist="38100" dir="2700000" algn="tl">
                    <a:srgbClr val="000000">
                      <a:alpha val="43137"/>
                    </a:srgbClr>
                  </a:outerShdw>
                </a:effectLst>
              </a:rPr>
              <a:t>el </a:t>
            </a:r>
            <a:r>
              <a:rPr lang="es-ES" b="1" i="1" dirty="0" err="1" smtClean="0">
                <a:effectLst>
                  <a:glow rad="101600">
                    <a:srgbClr val="C00000">
                      <a:alpha val="60000"/>
                    </a:srgbClr>
                  </a:glow>
                  <a:outerShdw blurRad="38100" dist="38100" dir="2700000" algn="tl">
                    <a:srgbClr val="000000">
                      <a:alpha val="43137"/>
                    </a:srgbClr>
                  </a:outerShdw>
                </a:effectLst>
              </a:rPr>
              <a:t>Maid</a:t>
            </a:r>
            <a:r>
              <a:rPr lang="es-ES" b="1" i="1" dirty="0" smtClean="0">
                <a:effectLst>
                  <a:glow rad="101600">
                    <a:srgbClr val="C00000">
                      <a:alpha val="60000"/>
                    </a:srgbClr>
                  </a:glow>
                  <a:outerShdw blurRad="38100" dist="38100" dir="2700000" algn="tl">
                    <a:srgbClr val="000000">
                      <a:alpha val="43137"/>
                    </a:srgbClr>
                  </a:outerShdw>
                </a:effectLst>
              </a:rPr>
              <a:t> of </a:t>
            </a:r>
            <a:r>
              <a:rPr lang="es-ES" b="1" i="1" dirty="0" err="1" smtClean="0">
                <a:effectLst>
                  <a:glow rad="101600">
                    <a:srgbClr val="C00000">
                      <a:alpha val="60000"/>
                    </a:srgbClr>
                  </a:glow>
                  <a:outerShdw blurRad="38100" dist="38100" dir="2700000" algn="tl">
                    <a:srgbClr val="000000">
                      <a:alpha val="43137"/>
                    </a:srgbClr>
                  </a:outerShdw>
                </a:effectLst>
              </a:rPr>
              <a:t>the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Mist</a:t>
            </a:r>
            <a:r>
              <a:rPr lang="es-ES" i="1" dirty="0" smtClean="0">
                <a:effectLst>
                  <a:glow rad="101600">
                    <a:srgbClr val="C00000">
                      <a:alpha val="60000"/>
                    </a:srgbClr>
                  </a:glow>
                  <a:outerShdw blurRad="38100" dist="38100" dir="2700000" algn="tl">
                    <a:srgbClr val="000000">
                      <a:alpha val="43137"/>
                    </a:srgbClr>
                  </a:outerShdw>
                </a:effectLst>
              </a:rPr>
              <a:t>. Este barco navega tanto por el lado americano como por el canadiense para que puedas apreciar las cataratas desde cerca.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fallOv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251520" y="4083918"/>
            <a:ext cx="856895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Mucha gente, poco espacio: </a:t>
            </a:r>
            <a:r>
              <a:rPr lang="es-ES" i="1" dirty="0" smtClean="0">
                <a:effectLst>
                  <a:glow rad="101600">
                    <a:srgbClr val="C00000">
                      <a:alpha val="60000"/>
                    </a:srgbClr>
                  </a:glow>
                  <a:outerShdw blurRad="38100" dist="38100" dir="2700000" algn="tl">
                    <a:srgbClr val="000000">
                      <a:alpha val="43137"/>
                    </a:srgbClr>
                  </a:outerShdw>
                </a:effectLst>
              </a:rPr>
              <a:t>el lado oscuro del verano.  Al tratarse de un mes en que las condiciones climáticas son ideales, es muy probable que te encuentres   grandes grupos de turistas con los mismos objetivos que tú.</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dir="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4000" fill="hold"/>
                                        <p:tgtEl>
                                          <p:spTgt spid="32770"/>
                                        </p:tgtEl>
                                        <p:attrNameLst>
                                          <p:attrName>ppt_w</p:attrName>
                                        </p:attrNameLst>
                                      </p:cBhvr>
                                      <p:tavLst>
                                        <p:tav tm="0">
                                          <p:val>
                                            <p:strVal val="4/3*#ppt_w"/>
                                          </p:val>
                                        </p:tav>
                                        <p:tav tm="100000">
                                          <p:val>
                                            <p:strVal val="#ppt_w"/>
                                          </p:val>
                                        </p:tav>
                                      </p:tavLst>
                                    </p:anim>
                                    <p:anim calcmode="lin" valueType="num">
                                      <p:cBhvr>
                                        <p:cTn id="44" dur="4000" fill="hold"/>
                                        <p:tgtEl>
                                          <p:spTgt spid="32770"/>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32770"/>
                                        </p:tgtEl>
                                        <p:attrNameLst>
                                          <p:attrName>style.visibility</p:attrName>
                                        </p:attrNameLst>
                                      </p:cBhvr>
                                      <p:to>
                                        <p:strVal val="visible"/>
                                      </p:to>
                                    </p:set>
                                    <p:animEffect transition="in" filter="barn(outHorizontal)">
                                      <p:cBhvr>
                                        <p:cTn id="47" dur="3000"/>
                                        <p:tgtEl>
                                          <p:spTgt spid="32770"/>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0"/>
            <a:ext cx="9144000" cy="5668094"/>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1191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esta es la época que muchas familias eligen para visitar las Cataratas del Niágara. Esto se debe a que muchos turistas planean sus viajes en función al calendario escolar de sus hijos.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wheelReverse spokes="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452586"/>
            <a:ext cx="9144000" cy="5976664"/>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muchos turistas se echan para atrás con las grandes heladas del invierno, lo cierto es que una visita a las Cataratas del Niágara en esta época no es menos placentera que en otro momento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horizontal)">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083918"/>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Puede parecer que una visita a las Cataratas del Niágara en invierno no sea la mejor decisión. Después de todo, ¿quién no ha visto en las noticias las </a:t>
            </a:r>
            <a:r>
              <a:rPr lang="es-ES" b="1" i="1" dirty="0" smtClean="0">
                <a:effectLst>
                  <a:glow rad="101600">
                    <a:srgbClr val="C00000">
                      <a:alpha val="60000"/>
                    </a:srgbClr>
                  </a:glow>
                  <a:outerShdw blurRad="38100" dist="38100" dir="2700000" algn="tl">
                    <a:srgbClr val="000000">
                      <a:alpha val="43137"/>
                    </a:srgbClr>
                  </a:outerShdw>
                </a:effectLst>
              </a:rPr>
              <a:t>imágenes de las grandes heladas</a:t>
            </a:r>
            <a:r>
              <a:rPr lang="es-ES" i="1" dirty="0" smtClean="0">
                <a:effectLst>
                  <a:glow rad="101600">
                    <a:srgbClr val="C00000">
                      <a:alpha val="60000"/>
                    </a:srgbClr>
                  </a:glow>
                  <a:outerShdw blurRad="38100" dist="38100" dir="2700000" algn="tl">
                    <a:srgbClr val="000000">
                      <a:alpha val="43137"/>
                    </a:srgbClr>
                  </a:outerShdw>
                </a:effectLst>
              </a:rPr>
              <a:t> del norte que todo lo congelan?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dir="vert"/>
      </p:transition>
    </mc:Choice>
    <mc:Fallback xmlns="">
      <p:transition spd="slow" advTm="26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2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Horizontal)">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1" y="-236562"/>
            <a:ext cx="9144001" cy="5976664"/>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¿te has puesto a pensar cuán impactante sería </a:t>
            </a:r>
            <a:r>
              <a:rPr lang="es-ES" b="1" i="1" dirty="0" smtClean="0">
                <a:effectLst>
                  <a:glow rad="101600">
                    <a:srgbClr val="C00000">
                      <a:alpha val="60000"/>
                    </a:srgbClr>
                  </a:glow>
                  <a:outerShdw blurRad="38100" dist="38100" dir="2700000" algn="tl">
                    <a:srgbClr val="000000">
                      <a:alpha val="43137"/>
                    </a:srgbClr>
                  </a:outerShdw>
                </a:effectLst>
              </a:rPr>
              <a:t>experimentar este paisaje de manera presencial</a:t>
            </a:r>
            <a:r>
              <a:rPr lang="es-ES" i="1" dirty="0" smtClean="0">
                <a:effectLst>
                  <a:glow rad="101600">
                    <a:srgbClr val="C00000">
                      <a:alpha val="60000"/>
                    </a:srgbClr>
                  </a:glow>
                  <a:outerShdw blurRad="38100" dist="38100" dir="2700000" algn="tl">
                    <a:srgbClr val="000000">
                      <a:alpha val="43137"/>
                    </a:srgbClr>
                  </a:outerShdw>
                </a:effectLst>
              </a:rPr>
              <a:t>? Y lo más importante, ¡hacerlo sin tanta gente a tu alrededor!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glitter dir="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68538" y="0"/>
            <a:ext cx="2303462"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115616" y="4299942"/>
            <a:ext cx="68407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el hielo cubre todo lo que toca, es impresionante visitar las </a:t>
            </a:r>
            <a:r>
              <a:rPr lang="es-ES" b="1" i="1" dirty="0" smtClean="0">
                <a:effectLst>
                  <a:glow rad="101600">
                    <a:srgbClr val="C00000">
                      <a:alpha val="60000"/>
                    </a:srgbClr>
                  </a:glow>
                  <a:outerShdw blurRad="38100" dist="38100" dir="2700000" algn="tl">
                    <a:srgbClr val="000000">
                      <a:alpha val="43137"/>
                    </a:srgbClr>
                  </a:outerShdw>
                </a:effectLst>
              </a:rPr>
              <a:t>Cataratas del Niágara</a:t>
            </a:r>
            <a:r>
              <a:rPr lang="es-ES" i="1" dirty="0" smtClean="0">
                <a:effectLst>
                  <a:glow rad="101600">
                    <a:srgbClr val="C00000">
                      <a:alpha val="60000"/>
                    </a:srgbClr>
                  </a:glow>
                  <a:outerShdw blurRad="38100" dist="38100" dir="2700000" algn="tl">
                    <a:srgbClr val="000000">
                      <a:alpha val="43137"/>
                    </a:srgbClr>
                  </a:outerShdw>
                </a:effectLst>
              </a:rPr>
              <a:t> en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827584" y="4299942"/>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reflejo de la luz en los cristales destellan belleza en un paisaje único que hace que puedas fotografiar un sinfín de perspectivas.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shre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agua pierde fuerza y va cambiando de estado, solidificándose a cada paso. Además, a diferencia de la época estival hay mucho menos turismo en la zona, así que quizás puedas disfrutar de estos asombrosos paisajes casi para ti solo, si te levantas temprano.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214313"/>
            <a:ext cx="9143999" cy="5572125"/>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paisaje congelado en los meses de invierno solo hace que remarcar su belleza. Además, puedes ver el entorno sobre el que se divisan monumentales las caídas de aguas mezclados con bloques enormes de hielo y nieve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Cualquier época del año es perfecta para visitar este monumento de la naturaleza. Si decides viajar en los meses de diciembre a febrero, temporada baja, los precios serán más asequibles que en cualquier otra época del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cuidado porque en las fiestas de Navidad, los precios vuelven a subir por las celebraciones y eventos que hay, tanto en la zona de las Cataratas como en las inmediaciones y pueblos circundantes.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236562"/>
            <a:ext cx="9143999" cy="5688632"/>
          </a:xfrm>
          <a:prstGeom prst="rect">
            <a:avLst/>
          </a:prstGeom>
          <a:noFill/>
          <a:ln w="9525">
            <a:noFill/>
            <a:miter lim="800000"/>
            <a:headEnd/>
            <a:tailEnd/>
          </a:ln>
        </p:spPr>
      </p:pic>
      <p:sp>
        <p:nvSpPr>
          <p:cNvPr id="17" name="16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2" name="21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3" name="22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4" name="23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5" name="24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6" name="25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7" name="26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8" name="27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esta época, se aprecia un espectáculo único, trozos de hielo gigante deslizándose por las aguas de las cataratas formando un espectáculo para los sentidos sin igual.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erris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21"/>
                                        </p:tgtEl>
                                      </p:cBhvr>
                                    </p:animEffect>
                                    <p:set>
                                      <p:cBhvr>
                                        <p:cTn id="10" dur="1" fill="hold">
                                          <p:stCondLst>
                                            <p:cond delay="2999"/>
                                          </p:stCondLst>
                                        </p:cTn>
                                        <p:tgtEl>
                                          <p:spTgt spid="2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25"/>
                                        </p:tgtEl>
                                      </p:cBhvr>
                                    </p:animEffect>
                                    <p:set>
                                      <p:cBhvr>
                                        <p:cTn id="13" dur="1" fill="hold">
                                          <p:stCondLst>
                                            <p:cond delay="2999"/>
                                          </p:stCondLst>
                                        </p:cTn>
                                        <p:tgtEl>
                                          <p:spTgt spid="2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9"/>
                                        </p:tgtEl>
                                      </p:cBhvr>
                                    </p:animEffect>
                                    <p:set>
                                      <p:cBhvr>
                                        <p:cTn id="19" dur="1" fill="hold">
                                          <p:stCondLst>
                                            <p:cond delay="2999"/>
                                          </p:stCondLst>
                                        </p:cTn>
                                        <p:tgtEl>
                                          <p:spTgt spid="1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20"/>
                                        </p:tgtEl>
                                      </p:cBhvr>
                                    </p:animEffect>
                                    <p:set>
                                      <p:cBhvr>
                                        <p:cTn id="22" dur="1" fill="hold">
                                          <p:stCondLst>
                                            <p:cond delay="2999"/>
                                          </p:stCondLst>
                                        </p:cTn>
                                        <p:tgtEl>
                                          <p:spTgt spid="2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22"/>
                                        </p:tgtEl>
                                      </p:cBhvr>
                                    </p:animEffect>
                                    <p:set>
                                      <p:cBhvr>
                                        <p:cTn id="25" dur="1" fill="hold">
                                          <p:stCondLst>
                                            <p:cond delay="2999"/>
                                          </p:stCondLst>
                                        </p:cTn>
                                        <p:tgtEl>
                                          <p:spTgt spid="2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24"/>
                                        </p:tgtEl>
                                      </p:cBhvr>
                                    </p:animEffect>
                                    <p:set>
                                      <p:cBhvr>
                                        <p:cTn id="31" dur="1" fill="hold">
                                          <p:stCondLst>
                                            <p:cond delay="2999"/>
                                          </p:stCondLst>
                                        </p:cTn>
                                        <p:tgtEl>
                                          <p:spTgt spid="2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26"/>
                                        </p:tgtEl>
                                      </p:cBhvr>
                                    </p:animEffect>
                                    <p:set>
                                      <p:cBhvr>
                                        <p:cTn id="34" dur="1" fill="hold">
                                          <p:stCondLst>
                                            <p:cond delay="2999"/>
                                          </p:stCondLst>
                                        </p:cTn>
                                        <p:tgtEl>
                                          <p:spTgt spid="2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27"/>
                                        </p:tgtEl>
                                      </p:cBhvr>
                                    </p:animEffect>
                                    <p:set>
                                      <p:cBhvr>
                                        <p:cTn id="37" dur="1" fill="hold">
                                          <p:stCondLst>
                                            <p:cond delay="2999"/>
                                          </p:stCondLst>
                                        </p:cTn>
                                        <p:tgtEl>
                                          <p:spTgt spid="27"/>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28"/>
                                        </p:tgtEl>
                                      </p:cBhvr>
                                    </p:animEffect>
                                    <p:set>
                                      <p:cBhvr>
                                        <p:cTn id="40" dur="1" fill="hold">
                                          <p:stCondLst>
                                            <p:cond delay="2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1907704" y="0"/>
            <a:ext cx="5328592" cy="5143500"/>
          </a:xfrm>
          <a:prstGeom prst="rect">
            <a:avLst/>
          </a:prstGeom>
          <a:noFill/>
          <a:ln w="9525">
            <a:noFill/>
            <a:miter lim="800000"/>
            <a:headEnd/>
            <a:tailEnd/>
          </a:ln>
        </p:spPr>
      </p:pic>
      <p:sp>
        <p:nvSpPr>
          <p:cNvPr id="4" name="3 Rectángulo"/>
          <p:cNvSpPr/>
          <p:nvPr/>
        </p:nvSpPr>
        <p:spPr>
          <a:xfrm>
            <a:off x="-1" y="0"/>
            <a:ext cx="1908177" cy="5143500"/>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1908176" y="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1" y="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7235826" y="0"/>
            <a:ext cx="1908175" cy="5143500"/>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908176" y="171450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1" y="171450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908176" y="342900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1" y="3429000"/>
            <a:ext cx="2663825"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251520"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niebla sobre los miradores o ver las Cataratas del Niágara completamente congeladas son uno de los atractivos para verlas en invierno y que solo unos pocos afortunados tienen el placer de haberlo vivido al menos una vez en la vida.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di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ntr" presetSubtype="5"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vertical)">
                                      <p:cBhvr>
                                        <p:cTn id="28" dur="3000"/>
                                        <p:tgtEl>
                                          <p:spTgt spid="7"/>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3" grpId="0" animBg="1"/>
      <p:bldP spid="14" grpId="0" animBg="1"/>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214312"/>
            <a:ext cx="9144000" cy="550783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42" name="67 Imagen" descr="Diapositiva7"/>
          <p:cNvPicPr>
            <a:picLocks noGrp="1" noChangeAspect="1"/>
          </p:cNvPicPr>
          <p:nvPr isPhoto="1"/>
        </p:nvPicPr>
        <p:blipFill>
          <a:blip r:embed="rId3" cstate="print"/>
          <a:stretch>
            <a:fillRect/>
          </a:stretch>
        </p:blipFill>
        <p:spPr bwMode="auto">
          <a:xfrm>
            <a:off x="0" y="-214312"/>
            <a:ext cx="9144000" cy="5507832"/>
          </a:xfrm>
          <a:prstGeom prst="rect">
            <a:avLst/>
          </a:prstGeom>
          <a:no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1" y="0"/>
            <a:ext cx="2316163" cy="1275874"/>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275874"/>
          </a:xfrm>
          <a:prstGeom prst="rect">
            <a:avLst/>
          </a:prstGeom>
          <a:solidFill>
            <a:schemeClr val="bg1"/>
          </a:solidFill>
          <a:ln w="9525">
            <a:no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275874"/>
          </a:xfrm>
          <a:prstGeom prst="rect">
            <a:avLst/>
          </a:prstGeom>
          <a:solidFill>
            <a:schemeClr val="bg1"/>
          </a:solidFill>
          <a:ln w="9525">
            <a:noFill/>
            <a:miter lim="800000"/>
            <a:headEnd/>
            <a:tailEnd/>
          </a:ln>
        </p:spPr>
      </p:pic>
      <p:pic>
        <p:nvPicPr>
          <p:cNvPr id="23" name="2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1210152"/>
            <a:ext cx="2303463" cy="1361598"/>
          </a:xfrm>
          <a:prstGeom prst="rect">
            <a:avLst/>
          </a:prstGeom>
          <a:solidFill>
            <a:schemeClr val="bg1"/>
          </a:solidFill>
          <a:ln w="9525">
            <a:noFill/>
            <a:miter lim="800000"/>
            <a:headEnd/>
            <a:tailEnd/>
          </a:ln>
        </p:spPr>
      </p:pic>
      <p:pic>
        <p:nvPicPr>
          <p:cNvPr id="25" name="2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4" y="1210152"/>
            <a:ext cx="2376487" cy="1361598"/>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210152"/>
            <a:ext cx="2268538" cy="1351598"/>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2507457"/>
            <a:ext cx="2303463" cy="1327308"/>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4" y="2571750"/>
            <a:ext cx="2376487" cy="1285875"/>
          </a:xfrm>
          <a:prstGeom prst="rect">
            <a:avLst/>
          </a:prstGeom>
          <a:solidFill>
            <a:schemeClr val="bg1"/>
          </a:solidFill>
          <a:ln w="9525">
            <a:noFill/>
            <a:miter lim="800000"/>
            <a:headEnd/>
            <a:tailEnd/>
          </a:ln>
        </p:spPr>
      </p:pic>
      <p:pic>
        <p:nvPicPr>
          <p:cNvPr id="43" name="4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507457"/>
            <a:ext cx="2268538" cy="1360170"/>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3737610"/>
            <a:ext cx="2376488" cy="1405890"/>
          </a:xfrm>
          <a:prstGeom prst="rect">
            <a:avLst/>
          </a:prstGeom>
          <a:solidFill>
            <a:schemeClr val="bg1"/>
          </a:solidFill>
          <a:ln w="9525">
            <a:noFill/>
            <a:miter lim="800000"/>
            <a:headEnd/>
            <a:tailEnd/>
          </a:ln>
        </p:spPr>
      </p:pic>
      <p:pic>
        <p:nvPicPr>
          <p:cNvPr id="57" name="5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3737610"/>
            <a:ext cx="2303462" cy="140589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3857625"/>
            <a:ext cx="2268538" cy="1285875"/>
          </a:xfrm>
          <a:prstGeom prst="rect">
            <a:avLst/>
          </a:prstGeom>
          <a:solidFill>
            <a:schemeClr val="bg1"/>
          </a:solidFill>
          <a:ln w="9525">
            <a:noFill/>
            <a:miter lim="800000"/>
            <a:headEnd/>
            <a:tailEnd/>
          </a:ln>
        </p:spPr>
      </p:pic>
      <p:pic>
        <p:nvPicPr>
          <p:cNvPr id="68" name="67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4" y="1210152"/>
            <a:ext cx="2268537" cy="1355883"/>
          </a:xfrm>
          <a:prstGeom prst="rect">
            <a:avLst/>
          </a:prstGeom>
          <a:solidFill>
            <a:schemeClr val="bg1"/>
          </a:solidFill>
          <a:ln w="9525">
            <a:noFill/>
            <a:miter lim="800000"/>
            <a:headEnd/>
            <a:tailEnd/>
          </a:ln>
        </p:spPr>
      </p:pic>
      <p:pic>
        <p:nvPicPr>
          <p:cNvPr id="70" name="69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4" y="0"/>
            <a:ext cx="2268537" cy="1270159"/>
          </a:xfrm>
          <a:prstGeom prst="rect">
            <a:avLst/>
          </a:prstGeom>
          <a:solidFill>
            <a:schemeClr val="bg1"/>
          </a:solidFill>
          <a:ln w="9525">
            <a:noFill/>
            <a:miter lim="800000"/>
            <a:headEnd/>
            <a:tailEnd/>
          </a:ln>
        </p:spPr>
      </p:pic>
      <p:pic>
        <p:nvPicPr>
          <p:cNvPr id="71" name="7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4" y="2507457"/>
            <a:ext cx="2268537" cy="1432445"/>
          </a:xfrm>
          <a:prstGeom prst="rect">
            <a:avLst/>
          </a:prstGeom>
          <a:solidFill>
            <a:schemeClr val="bg1"/>
          </a:solidFill>
          <a:ln w="9525">
            <a:noFill/>
            <a:miter lim="800000"/>
            <a:headEnd/>
            <a:tailEnd/>
          </a:ln>
        </p:spPr>
      </p:pic>
      <p:pic>
        <p:nvPicPr>
          <p:cNvPr id="72" name="71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4" y="3867627"/>
            <a:ext cx="2268537" cy="1275873"/>
          </a:xfrm>
          <a:prstGeom prst="rect">
            <a:avLst/>
          </a:prstGeom>
          <a:solidFill>
            <a:schemeClr val="bg1"/>
          </a:solidFill>
          <a:ln w="9525">
            <a:noFill/>
            <a:miter lim="800000"/>
            <a:headEnd/>
            <a:tailEnd/>
          </a:ln>
        </p:spPr>
      </p:pic>
      <p:sp>
        <p:nvSpPr>
          <p:cNvPr id="19" name="18 CuadroTexto"/>
          <p:cNvSpPr txBox="1"/>
          <p:nvPr/>
        </p:nvSpPr>
        <p:spPr>
          <a:xfrm>
            <a:off x="323528"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Rainbow</a:t>
            </a:r>
            <a:r>
              <a:rPr lang="es-ES" i="1" dirty="0" smtClean="0">
                <a:effectLst>
                  <a:glow rad="101600">
                    <a:srgbClr val="C00000">
                      <a:alpha val="60000"/>
                    </a:srgbClr>
                  </a:glow>
                  <a:outerShdw blurRad="38100" dist="38100" dir="2700000" algn="tl">
                    <a:srgbClr val="000000">
                      <a:alpha val="43137"/>
                    </a:srgbClr>
                  </a:outerShdw>
                </a:effectLst>
              </a:rPr>
              <a:t> Bridge también es otro punto de observación interesante. Y por supuesto el barco </a:t>
            </a:r>
            <a:r>
              <a:rPr lang="es-ES" i="1" dirty="0" err="1" smtClean="0">
                <a:effectLst>
                  <a:glow rad="101600">
                    <a:srgbClr val="C00000">
                      <a:alpha val="60000"/>
                    </a:srgbClr>
                  </a:glow>
                  <a:outerShdw blurRad="38100" dist="38100" dir="2700000" algn="tl">
                    <a:srgbClr val="000000">
                      <a:alpha val="43137"/>
                    </a:srgbClr>
                  </a:outerShdw>
                </a:effectLst>
              </a:rPr>
              <a:t>Maid</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Mist</a:t>
            </a:r>
            <a:r>
              <a:rPr lang="es-ES" i="1" dirty="0" smtClean="0">
                <a:effectLst>
                  <a:glow rad="101600">
                    <a:srgbClr val="C00000">
                      <a:alpha val="60000"/>
                    </a:srgbClr>
                  </a:glow>
                  <a:outerShdw blurRad="38100" dist="38100" dir="2700000" algn="tl">
                    <a:srgbClr val="000000">
                      <a:alpha val="43137"/>
                    </a:srgbClr>
                  </a:outerShdw>
                </a:effectLst>
              </a:rPr>
              <a:t>, que sale de ambas orillas, también de la zona USA. </a:t>
            </a:r>
            <a:r>
              <a:rPr lang="es-ES" b="1" i="1" dirty="0" smtClean="0">
                <a:effectLst>
                  <a:glow rad="101600">
                    <a:srgbClr val="C00000">
                      <a:alpha val="60000"/>
                    </a:srgbClr>
                  </a:glow>
                </a:effectLst>
              </a:rPr>
              <a:t>El </a:t>
            </a:r>
            <a:r>
              <a:rPr lang="es-ES" b="1" i="1" dirty="0" err="1" smtClean="0">
                <a:effectLst>
                  <a:glow rad="101600">
                    <a:srgbClr val="C00000">
                      <a:alpha val="60000"/>
                    </a:srgbClr>
                  </a:glow>
                </a:effectLst>
              </a:rPr>
              <a:t>Rainbow</a:t>
            </a:r>
            <a:r>
              <a:rPr lang="es-ES" b="1" i="1" dirty="0" smtClean="0">
                <a:effectLst>
                  <a:glow rad="101600">
                    <a:srgbClr val="C00000">
                      <a:alpha val="60000"/>
                    </a:srgbClr>
                  </a:glow>
                </a:effectLst>
              </a:rPr>
              <a:t> Bridge </a:t>
            </a:r>
            <a:r>
              <a:rPr lang="es-ES" i="1" dirty="0" smtClean="0">
                <a:effectLst>
                  <a:glow rad="101600">
                    <a:srgbClr val="C00000">
                      <a:alpha val="60000"/>
                    </a:srgbClr>
                  </a:glow>
                </a:effectLst>
              </a:rPr>
              <a:t>y las cataratas del lado de los Estados Unidos.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conveyor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3000"/>
                                        <p:tgtEl>
                                          <p:spTgt spid="25"/>
                                        </p:tgtEl>
                                      </p:cBhvr>
                                    </p:animEffect>
                                    <p:set>
                                      <p:cBhvr>
                                        <p:cTn id="19" dur="1" fill="hold">
                                          <p:stCondLst>
                                            <p:cond delay="2999"/>
                                          </p:stCondLst>
                                        </p:cTn>
                                        <p:tgtEl>
                                          <p:spTgt spid="25"/>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3000"/>
                                        <p:tgtEl>
                                          <p:spTgt spid="43"/>
                                        </p:tgtEl>
                                      </p:cBhvr>
                                    </p:animEffect>
                                    <p:set>
                                      <p:cBhvr>
                                        <p:cTn id="25" dur="1" fill="hold">
                                          <p:stCondLst>
                                            <p:cond delay="2999"/>
                                          </p:stCondLst>
                                        </p:cTn>
                                        <p:tgtEl>
                                          <p:spTgt spid="43"/>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3000"/>
                                        <p:tgtEl>
                                          <p:spTgt spid="41"/>
                                        </p:tgtEl>
                                      </p:cBhvr>
                                    </p:animEffect>
                                    <p:set>
                                      <p:cBhvr>
                                        <p:cTn id="28" dur="1" fill="hold">
                                          <p:stCondLst>
                                            <p:cond delay="2999"/>
                                          </p:stCondLst>
                                        </p:cTn>
                                        <p:tgtEl>
                                          <p:spTgt spid="41"/>
                                        </p:tgtEl>
                                        <p:attrNameLst>
                                          <p:attrName>style.visibility</p:attrName>
                                        </p:attrNameLst>
                                      </p:cBhvr>
                                      <p:to>
                                        <p:strVal val="hidden"/>
                                      </p:to>
                                    </p:set>
                                  </p:childTnLst>
                                </p:cTn>
                              </p:par>
                              <p:par>
                                <p:cTn id="29" presetID="18" presetClass="exit" presetSubtype="9" fill="hold" nodeType="withEffect">
                                  <p:stCondLst>
                                    <p:cond delay="0"/>
                                  </p:stCondLst>
                                  <p:childTnLst>
                                    <p:animEffect transition="out" filter="strips(upLeft)">
                                      <p:cBhvr>
                                        <p:cTn id="30" dur="3000"/>
                                        <p:tgtEl>
                                          <p:spTgt spid="39"/>
                                        </p:tgtEl>
                                      </p:cBhvr>
                                    </p:animEffect>
                                    <p:set>
                                      <p:cBhvr>
                                        <p:cTn id="31" dur="1" fill="hold">
                                          <p:stCondLst>
                                            <p:cond delay="2999"/>
                                          </p:stCondLst>
                                        </p:cTn>
                                        <p:tgtEl>
                                          <p:spTgt spid="39"/>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9" fill="hold" nodeType="withEffect">
                                  <p:stCondLst>
                                    <p:cond delay="0"/>
                                  </p:stCondLst>
                                  <p:childTnLst>
                                    <p:animEffect transition="out" filter="strips(upLeft)">
                                      <p:cBhvr>
                                        <p:cTn id="36" dur="3000"/>
                                        <p:tgtEl>
                                          <p:spTgt spid="57"/>
                                        </p:tgtEl>
                                      </p:cBhvr>
                                    </p:animEffect>
                                    <p:set>
                                      <p:cBhvr>
                                        <p:cTn id="37" dur="1" fill="hold">
                                          <p:stCondLst>
                                            <p:cond delay="2999"/>
                                          </p:stCondLst>
                                        </p:cTn>
                                        <p:tgtEl>
                                          <p:spTgt spid="57"/>
                                        </p:tgtEl>
                                        <p:attrNameLst>
                                          <p:attrName>style.visibility</p:attrName>
                                        </p:attrNameLst>
                                      </p:cBhvr>
                                      <p:to>
                                        <p:strVal val="hidden"/>
                                      </p:to>
                                    </p:set>
                                  </p:childTnLst>
                                </p:cTn>
                              </p:par>
                              <p:par>
                                <p:cTn id="38" presetID="18" presetClass="exit" presetSubtype="9" fill="hold" nodeType="withEffect">
                                  <p:stCondLst>
                                    <p:cond delay="0"/>
                                  </p:stCondLst>
                                  <p:childTnLst>
                                    <p:animEffect transition="out" filter="strips(up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6" fill="hold" nodeType="withEffect">
                                  <p:stCondLst>
                                    <p:cond delay="0"/>
                                  </p:stCondLst>
                                  <p:childTnLst>
                                    <p:animEffect transition="out" filter="strips(downRight)">
                                      <p:cBhvr>
                                        <p:cTn id="42" dur="3000"/>
                                        <p:tgtEl>
                                          <p:spTgt spid="68"/>
                                        </p:tgtEl>
                                      </p:cBhvr>
                                    </p:animEffect>
                                    <p:set>
                                      <p:cBhvr>
                                        <p:cTn id="43" dur="1" fill="hold">
                                          <p:stCondLst>
                                            <p:cond delay="2999"/>
                                          </p:stCondLst>
                                        </p:cTn>
                                        <p:tgtEl>
                                          <p:spTgt spid="68"/>
                                        </p:tgtEl>
                                        <p:attrNameLst>
                                          <p:attrName>style.visibility</p:attrName>
                                        </p:attrNameLst>
                                      </p:cBhvr>
                                      <p:to>
                                        <p:strVal val="hidden"/>
                                      </p:to>
                                    </p:set>
                                  </p:childTnLst>
                                </p:cTn>
                              </p:par>
                              <p:par>
                                <p:cTn id="44" presetID="18" presetClass="exit" presetSubtype="6" fill="hold" nodeType="withEffect">
                                  <p:stCondLst>
                                    <p:cond delay="0"/>
                                  </p:stCondLst>
                                  <p:childTnLst>
                                    <p:animEffect transition="out" filter="strips(downRight)">
                                      <p:cBhvr>
                                        <p:cTn id="45" dur="3000"/>
                                        <p:tgtEl>
                                          <p:spTgt spid="70"/>
                                        </p:tgtEl>
                                      </p:cBhvr>
                                    </p:animEffect>
                                    <p:set>
                                      <p:cBhvr>
                                        <p:cTn id="46" dur="1" fill="hold">
                                          <p:stCondLst>
                                            <p:cond delay="2999"/>
                                          </p:stCondLst>
                                        </p:cTn>
                                        <p:tgtEl>
                                          <p:spTgt spid="70"/>
                                        </p:tgtEl>
                                        <p:attrNameLst>
                                          <p:attrName>style.visibility</p:attrName>
                                        </p:attrNameLst>
                                      </p:cBhvr>
                                      <p:to>
                                        <p:strVal val="hidden"/>
                                      </p:to>
                                    </p:set>
                                  </p:childTnLst>
                                </p:cTn>
                              </p:par>
                              <p:par>
                                <p:cTn id="47" presetID="18" presetClass="exit" presetSubtype="6" fill="hold" nodeType="withEffect">
                                  <p:stCondLst>
                                    <p:cond delay="0"/>
                                  </p:stCondLst>
                                  <p:childTnLst>
                                    <p:animEffect transition="out" filter="strips(downRight)">
                                      <p:cBhvr>
                                        <p:cTn id="48" dur="3000"/>
                                        <p:tgtEl>
                                          <p:spTgt spid="71"/>
                                        </p:tgtEl>
                                      </p:cBhvr>
                                    </p:animEffect>
                                    <p:set>
                                      <p:cBhvr>
                                        <p:cTn id="49" dur="1" fill="hold">
                                          <p:stCondLst>
                                            <p:cond delay="2999"/>
                                          </p:stCondLst>
                                        </p:cTn>
                                        <p:tgtEl>
                                          <p:spTgt spid="71"/>
                                        </p:tgtEl>
                                        <p:attrNameLst>
                                          <p:attrName>style.visibility</p:attrName>
                                        </p:attrNameLst>
                                      </p:cBhvr>
                                      <p:to>
                                        <p:strVal val="hidden"/>
                                      </p:to>
                                    </p:set>
                                  </p:childTnLst>
                                </p:cTn>
                              </p:par>
                              <p:par>
                                <p:cTn id="50" presetID="18" presetClass="exit" presetSubtype="6" fill="hold" nodeType="withEffect">
                                  <p:stCondLst>
                                    <p:cond delay="0"/>
                                  </p:stCondLst>
                                  <p:childTnLst>
                                    <p:animEffect transition="out" filter="strips(downRight)">
                                      <p:cBhvr>
                                        <p:cTn id="51" dur="3000"/>
                                        <p:tgtEl>
                                          <p:spTgt spid="72"/>
                                        </p:tgtEl>
                                      </p:cBhvr>
                                    </p:animEffect>
                                    <p:set>
                                      <p:cBhvr>
                                        <p:cTn id="52" dur="1" fill="hold">
                                          <p:stCondLst>
                                            <p:cond delay="2999"/>
                                          </p:stCondLst>
                                        </p:cTn>
                                        <p:tgtEl>
                                          <p:spTgt spid="72"/>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0242"/>
                                        </p:tgtEl>
                                        <p:attrNameLst>
                                          <p:attrName>style.visibility</p:attrName>
                                        </p:attrNameLst>
                                      </p:cBhvr>
                                      <p:to>
                                        <p:strVal val="visible"/>
                                      </p:to>
                                    </p:set>
                                    <p:anim calcmode="lin" valueType="num">
                                      <p:cBhvr>
                                        <p:cTn id="55" dur="3000" fill="hold"/>
                                        <p:tgtEl>
                                          <p:spTgt spid="10242"/>
                                        </p:tgtEl>
                                        <p:attrNameLst>
                                          <p:attrName>ppt_w</p:attrName>
                                        </p:attrNameLst>
                                      </p:cBhvr>
                                      <p:tavLst>
                                        <p:tav tm="0">
                                          <p:val>
                                            <p:strVal val="4/3*#ppt_w"/>
                                          </p:val>
                                        </p:tav>
                                        <p:tav tm="100000">
                                          <p:val>
                                            <p:strVal val="#ppt_w"/>
                                          </p:val>
                                        </p:tav>
                                      </p:tavLst>
                                    </p:anim>
                                    <p:anim calcmode="lin" valueType="num">
                                      <p:cBhvr>
                                        <p:cTn id="56" dur="3000" fill="hold"/>
                                        <p:tgtEl>
                                          <p:spTgt spid="10242"/>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 y="-214313"/>
            <a:ext cx="9144001" cy="55721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218" name="67 Imagen" descr="Diapositiva6"/>
          <p:cNvPicPr>
            <a:picLocks noGrp="1" noChangeAspect="1"/>
          </p:cNvPicPr>
          <p:nvPr isPhoto="1"/>
        </p:nvPicPr>
        <p:blipFill>
          <a:blip r:embed="rId3" cstate="print"/>
          <a:stretch>
            <a:fillRect/>
          </a:stretch>
        </p:blipFill>
        <p:spPr bwMode="auto">
          <a:xfrm>
            <a:off x="0" y="-214313"/>
            <a:ext cx="9143999" cy="5572125"/>
          </a:xfrm>
          <a:prstGeom prst="rect">
            <a:avLst/>
          </a:prstGeom>
          <a:no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 y="0"/>
            <a:ext cx="2124077" cy="1794510"/>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 y="1794510"/>
            <a:ext cx="2124075" cy="1684497"/>
          </a:xfrm>
          <a:prstGeom prst="rect">
            <a:avLst/>
          </a:prstGeom>
          <a:solidFill>
            <a:schemeClr val="bg1"/>
          </a:solidFill>
          <a:ln w="9525">
            <a:noFill/>
            <a:miter lim="800000"/>
            <a:headEnd/>
            <a:tailEnd/>
          </a:ln>
        </p:spPr>
      </p:pic>
      <p:pic>
        <p:nvPicPr>
          <p:cNvPr id="17" name="1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1" y="3479007"/>
            <a:ext cx="2124075" cy="1664493"/>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1794510"/>
            <a:ext cx="2411412" cy="1684497"/>
          </a:xfrm>
          <a:prstGeom prst="rect">
            <a:avLst/>
          </a:prstGeom>
          <a:solidFill>
            <a:schemeClr val="bg1"/>
          </a:solidFill>
          <a:ln w="9525">
            <a:noFill/>
            <a:miter lim="800000"/>
            <a:headEnd/>
            <a:tailEnd/>
          </a:ln>
        </p:spPr>
      </p:pic>
      <p:pic>
        <p:nvPicPr>
          <p:cNvPr id="20" name="1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6" y="0"/>
            <a:ext cx="2303463" cy="1791653"/>
          </a:xfrm>
          <a:prstGeom prst="rect">
            <a:avLst/>
          </a:prstGeom>
          <a:solidFill>
            <a:schemeClr val="bg1"/>
          </a:solidFill>
          <a:ln w="9525">
            <a:noFill/>
            <a:miter lim="800000"/>
            <a:headEnd/>
            <a:tailEnd/>
          </a:ln>
        </p:spPr>
      </p:pic>
      <p:pic>
        <p:nvPicPr>
          <p:cNvPr id="26" name="2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6" y="1794510"/>
            <a:ext cx="2303463" cy="1684497"/>
          </a:xfrm>
          <a:prstGeom prst="rect">
            <a:avLst/>
          </a:prstGeom>
          <a:solidFill>
            <a:schemeClr val="bg1"/>
          </a:solidFill>
          <a:ln w="9525">
            <a:no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6" y="3479007"/>
            <a:ext cx="2303463" cy="1664493"/>
          </a:xfrm>
          <a:prstGeom prst="rect">
            <a:avLst/>
          </a:prstGeom>
          <a:solidFill>
            <a:schemeClr val="bg1"/>
          </a:solidFill>
          <a:ln w="9525">
            <a:noFill/>
            <a:miter lim="800000"/>
            <a:headEnd/>
            <a:tailEnd/>
          </a:ln>
        </p:spPr>
      </p:pic>
      <p:pic>
        <p:nvPicPr>
          <p:cNvPr id="34" name="33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3479007"/>
            <a:ext cx="2411412" cy="1664493"/>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9" y="0"/>
            <a:ext cx="2376487" cy="1795939"/>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9" y="1794510"/>
            <a:ext cx="2376487" cy="1684497"/>
          </a:xfrm>
          <a:prstGeom prst="rect">
            <a:avLst/>
          </a:prstGeom>
          <a:solidFill>
            <a:schemeClr val="bg1"/>
          </a:solidFill>
          <a:ln w="9525">
            <a:noFill/>
            <a:miter lim="800000"/>
            <a:headEnd/>
            <a:tailEnd/>
          </a:ln>
        </p:spPr>
      </p:pic>
      <p:pic>
        <p:nvPicPr>
          <p:cNvPr id="65" name="6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39" y="3479007"/>
            <a:ext cx="2376487" cy="1664493"/>
          </a:xfrm>
          <a:prstGeom prst="rect">
            <a:avLst/>
          </a:prstGeom>
          <a:solidFill>
            <a:schemeClr val="bg1"/>
          </a:solidFill>
          <a:ln w="9525">
            <a:no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0"/>
            <a:ext cx="2411412" cy="1794510"/>
          </a:xfrm>
          <a:prstGeom prst="rect">
            <a:avLst/>
          </a:prstGeom>
          <a:solidFill>
            <a:schemeClr val="bg1"/>
          </a:solidFill>
          <a:ln w="9525">
            <a:noFill/>
            <a:miter lim="800000"/>
            <a:headEnd/>
            <a:tailEnd/>
          </a:ln>
        </p:spPr>
      </p:pic>
      <p:sp>
        <p:nvSpPr>
          <p:cNvPr id="15" name="14 CuadroTexto"/>
          <p:cNvSpPr txBox="1"/>
          <p:nvPr/>
        </p:nvSpPr>
        <p:spPr>
          <a:xfrm>
            <a:off x="611560"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iluminación de las Cataratas del Niágara es uno de los alicientes de la visita, y permite disfrutar de este monumento natural incluso al caer la noche. Se ve desde ambas orillas.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r"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17"/>
                                        </p:tgtEl>
                                      </p:cBhvr>
                                    </p:animEffect>
                                    <p:set>
                                      <p:cBhvr>
                                        <p:cTn id="13" dur="1" fill="hold">
                                          <p:stCondLst>
                                            <p:cond delay="2999"/>
                                          </p:stCondLst>
                                        </p:cTn>
                                        <p:tgtEl>
                                          <p:spTgt spid="1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3000"/>
                                        <p:tgtEl>
                                          <p:spTgt spid="20"/>
                                        </p:tgtEl>
                                      </p:cBhvr>
                                    </p:animEffect>
                                    <p:set>
                                      <p:cBhvr>
                                        <p:cTn id="19" dur="1" fill="hold">
                                          <p:stCondLst>
                                            <p:cond delay="2999"/>
                                          </p:stCondLst>
                                        </p:cTn>
                                        <p:tgtEl>
                                          <p:spTgt spid="20"/>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3000"/>
                                        <p:tgtEl>
                                          <p:spTgt spid="26"/>
                                        </p:tgtEl>
                                      </p:cBhvr>
                                    </p:animEffect>
                                    <p:set>
                                      <p:cBhvr>
                                        <p:cTn id="22" dur="1" fill="hold">
                                          <p:stCondLst>
                                            <p:cond delay="2999"/>
                                          </p:stCondLst>
                                        </p:cTn>
                                        <p:tgtEl>
                                          <p:spTgt spid="26"/>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3000"/>
                                        <p:tgtEl>
                                          <p:spTgt spid="34"/>
                                        </p:tgtEl>
                                      </p:cBhvr>
                                    </p:animEffect>
                                    <p:set>
                                      <p:cBhvr>
                                        <p:cTn id="28" dur="1" fill="hold">
                                          <p:stCondLst>
                                            <p:cond delay="2999"/>
                                          </p:stCondLst>
                                        </p:cTn>
                                        <p:tgtEl>
                                          <p:spTgt spid="34"/>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53"/>
                                        </p:tgtEl>
                                      </p:cBhvr>
                                    </p:animEffect>
                                    <p:set>
                                      <p:cBhvr>
                                        <p:cTn id="31" dur="1" fill="hold">
                                          <p:stCondLst>
                                            <p:cond delay="2999"/>
                                          </p:stCondLst>
                                        </p:cTn>
                                        <p:tgtEl>
                                          <p:spTgt spid="53"/>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65"/>
                                        </p:tgtEl>
                                      </p:cBhvr>
                                    </p:animEffect>
                                    <p:set>
                                      <p:cBhvr>
                                        <p:cTn id="37" dur="1" fill="hold">
                                          <p:stCondLst>
                                            <p:cond delay="2999"/>
                                          </p:stCondLst>
                                        </p:cTn>
                                        <p:tgtEl>
                                          <p:spTgt spid="6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3000"/>
                                        <p:tgtEl>
                                          <p:spTgt spid="68"/>
                                        </p:tgtEl>
                                      </p:cBhvr>
                                    </p:animEffect>
                                    <p:set>
                                      <p:cBhvr>
                                        <p:cTn id="40" dur="1" fill="hold">
                                          <p:stCondLst>
                                            <p:cond delay="2999"/>
                                          </p:stCondLst>
                                        </p:cTn>
                                        <p:tgtEl>
                                          <p:spTgt spid="6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 calcmode="lin" valueType="num">
                                      <p:cBhvr>
                                        <p:cTn id="43" dur="4000" fill="hold"/>
                                        <p:tgtEl>
                                          <p:spTgt spid="9218"/>
                                        </p:tgtEl>
                                        <p:attrNameLst>
                                          <p:attrName>ppt_w</p:attrName>
                                        </p:attrNameLst>
                                      </p:cBhvr>
                                      <p:tavLst>
                                        <p:tav tm="0">
                                          <p:val>
                                            <p:strVal val="4/3*#ppt_w"/>
                                          </p:val>
                                        </p:tav>
                                        <p:tav tm="100000">
                                          <p:val>
                                            <p:strVal val="#ppt_w"/>
                                          </p:val>
                                        </p:tav>
                                      </p:tavLst>
                                    </p:anim>
                                    <p:anim calcmode="lin" valueType="num">
                                      <p:cBhvr>
                                        <p:cTn id="44" dur="4000" fill="hold"/>
                                        <p:tgtEl>
                                          <p:spTgt spid="9218"/>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21563"/>
            <a:ext cx="9143999" cy="51650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94" name="69 Imagen" descr="Diapositiva5"/>
          <p:cNvPicPr>
            <a:picLocks noGrp="1" noChangeAspect="1"/>
          </p:cNvPicPr>
          <p:nvPr isPhoto="1"/>
        </p:nvPicPr>
        <p:blipFill>
          <a:blip r:embed="rId2" cstate="print"/>
          <a:stretch>
            <a:fillRect/>
          </a:stretch>
        </p:blipFill>
        <p:spPr bwMode="auto">
          <a:xfrm>
            <a:off x="0" y="-21563"/>
            <a:ext cx="9143999" cy="5122333"/>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6" y="0"/>
            <a:ext cx="3203575" cy="1275874"/>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275874"/>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0"/>
            <a:ext cx="2843216" cy="1275874"/>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6" y="1210152"/>
            <a:ext cx="3203575" cy="1361598"/>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275874"/>
            <a:ext cx="3097212" cy="1295876"/>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 y="1210152"/>
            <a:ext cx="2843213" cy="1361598"/>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6" y="2571750"/>
            <a:ext cx="3203575" cy="1295877"/>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 y="2571750"/>
            <a:ext cx="2843213" cy="1295877"/>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571750"/>
            <a:ext cx="3097212" cy="1285875"/>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6" y="3857625"/>
            <a:ext cx="3203575" cy="1285875"/>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3803333"/>
            <a:ext cx="3097212" cy="1340168"/>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1" y="3857625"/>
            <a:ext cx="2843213" cy="1285875"/>
          </a:xfrm>
          <a:prstGeom prst="rect">
            <a:avLst/>
          </a:prstGeom>
          <a:solidFill>
            <a:schemeClr val="bg1"/>
          </a:solidFill>
          <a:ln w="9525">
            <a:noFill/>
            <a:miter lim="800000"/>
            <a:headEnd/>
            <a:tailEnd/>
          </a:ln>
        </p:spPr>
      </p:pic>
      <p:sp>
        <p:nvSpPr>
          <p:cNvPr id="15" name="14 CuadroTexto"/>
          <p:cNvSpPr txBox="1"/>
          <p:nvPr/>
        </p:nvSpPr>
        <p:spPr>
          <a:xfrm>
            <a:off x="539552"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se iluminan todas las noches del año, la luz multicolor apunta a las tres cascadas que forman las Cataratas del Niágara, creando un efecto precioso que se puede ver de cerca o desde lejos, como una seda blanca que se mueve entre la oscuridad.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indow/>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3000"/>
                                        <p:tgtEl>
                                          <p:spTgt spid="29"/>
                                        </p:tgtEl>
                                      </p:cBhvr>
                                    </p:animEffect>
                                    <p:set>
                                      <p:cBhvr>
                                        <p:cTn id="16" dur="1" fill="hold">
                                          <p:stCondLst>
                                            <p:cond delay="2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3000"/>
                                        <p:tgtEl>
                                          <p:spTgt spid="27"/>
                                        </p:tgtEl>
                                      </p:cBhvr>
                                    </p:animEffect>
                                    <p:set>
                                      <p:cBhvr>
                                        <p:cTn id="19" dur="1" fill="hold">
                                          <p:stCondLst>
                                            <p:cond delay="2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3000"/>
                                        <p:tgtEl>
                                          <p:spTgt spid="45"/>
                                        </p:tgtEl>
                                      </p:cBhvr>
                                    </p:animEffect>
                                    <p:set>
                                      <p:cBhvr>
                                        <p:cTn id="25" dur="1" fill="hold">
                                          <p:stCondLst>
                                            <p:cond delay="2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3000"/>
                                        <p:tgtEl>
                                          <p:spTgt spid="39"/>
                                        </p:tgtEl>
                                      </p:cBhvr>
                                    </p:animEffect>
                                    <p:set>
                                      <p:cBhvr>
                                        <p:cTn id="28" dur="1" fill="hold">
                                          <p:stCondLst>
                                            <p:cond delay="2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3000"/>
                                        <p:tgtEl>
                                          <p:spTgt spid="50"/>
                                        </p:tgtEl>
                                      </p:cBhvr>
                                    </p:animEffect>
                                    <p:set>
                                      <p:cBhvr>
                                        <p:cTn id="31" dur="1" fill="hold">
                                          <p:stCondLst>
                                            <p:cond delay="2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3000"/>
                                        <p:tgtEl>
                                          <p:spTgt spid="61"/>
                                        </p:tgtEl>
                                      </p:cBhvr>
                                    </p:animEffect>
                                    <p:set>
                                      <p:cBhvr>
                                        <p:cTn id="34" dur="1" fill="hold">
                                          <p:stCondLst>
                                            <p:cond delay="2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3000"/>
                                        <p:tgtEl>
                                          <p:spTgt spid="59"/>
                                        </p:tgtEl>
                                      </p:cBhvr>
                                    </p:animEffect>
                                    <p:set>
                                      <p:cBhvr>
                                        <p:cTn id="37" dur="1" fill="hold">
                                          <p:stCondLst>
                                            <p:cond delay="2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4000" fill="hold"/>
                                        <p:tgtEl>
                                          <p:spTgt spid="8194"/>
                                        </p:tgtEl>
                                        <p:attrNameLst>
                                          <p:attrName>ppt_w</p:attrName>
                                        </p:attrNameLst>
                                      </p:cBhvr>
                                      <p:tavLst>
                                        <p:tav tm="0">
                                          <p:val>
                                            <p:strVal val="4/3*#ppt_w"/>
                                          </p:val>
                                        </p:tav>
                                        <p:tav tm="100000">
                                          <p:val>
                                            <p:strVal val="#ppt_w"/>
                                          </p:val>
                                        </p:tav>
                                      </p:tavLst>
                                    </p:anim>
                                    <p:anim calcmode="lin" valueType="num">
                                      <p:cBhvr>
                                        <p:cTn id="44" dur="4000" fill="hold"/>
                                        <p:tgtEl>
                                          <p:spTgt spid="819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9144000" cy="5143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70" name="69 Imagen" descr="Diapositiva4"/>
          <p:cNvPicPr>
            <a:picLocks noGrp="1" noChangeAspect="1"/>
          </p:cNvPicPr>
          <p:nvPr isPhoto="1"/>
        </p:nvPicPr>
        <p:blipFill>
          <a:blip r:embed="rId2" cstate="print"/>
          <a:stretch>
            <a:fillRect/>
          </a:stretch>
        </p:blipFill>
        <p:spPr bwMode="auto">
          <a:xfrm>
            <a:off x="0" y="23283"/>
            <a:ext cx="9144000" cy="5096933"/>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4" y="0"/>
            <a:ext cx="2268537" cy="1275874"/>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0"/>
            <a:ext cx="2303463" cy="1275874"/>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275874"/>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275874"/>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24663" y="1210152"/>
            <a:ext cx="2319337" cy="1361598"/>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46601" y="1275874"/>
            <a:ext cx="2328863" cy="1295876"/>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73300" y="1275874"/>
            <a:ext cx="2298700" cy="1295876"/>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275874"/>
            <a:ext cx="2268538" cy="1295876"/>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37364" y="2571750"/>
            <a:ext cx="2306637" cy="1295877"/>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1" y="2571750"/>
            <a:ext cx="2316163" cy="1295877"/>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2571750"/>
            <a:ext cx="2303462" cy="1295877"/>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571750"/>
            <a:ext cx="2268538" cy="1295877"/>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4" y="3857625"/>
            <a:ext cx="2293937" cy="1285875"/>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3857625"/>
            <a:ext cx="2303463" cy="1285875"/>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3857625"/>
            <a:ext cx="2303462" cy="1285875"/>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3857625"/>
            <a:ext cx="2268538" cy="1285875"/>
          </a:xfrm>
          <a:prstGeom prst="rect">
            <a:avLst/>
          </a:prstGeom>
          <a:solidFill>
            <a:schemeClr val="bg1"/>
          </a:solidFill>
          <a:ln w="9525">
            <a:noFill/>
            <a:miter lim="800000"/>
            <a:headEnd/>
            <a:tailEnd/>
          </a:ln>
        </p:spPr>
      </p:pic>
      <p:sp>
        <p:nvSpPr>
          <p:cNvPr id="19" name="18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Niágara celebran el día de la Hispanidad con los colores de la bandera de España. El agua de esta cortina de más de 50 metros se ilumina con los colores de la bandera nacional durante la noche del 12 de octubre en Canadá.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dir="r" isContent="1"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27"/>
                                        </p:tgtEl>
                                      </p:cBhvr>
                                    </p:animEffect>
                                    <p:set>
                                      <p:cBhvr>
                                        <p:cTn id="22" dur="1" fill="hold">
                                          <p:stCondLst>
                                            <p:cond delay="2999"/>
                                          </p:stCondLst>
                                        </p:cTn>
                                        <p:tgtEl>
                                          <p:spTgt spid="2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3000"/>
                                        <p:tgtEl>
                                          <p:spTgt spid="45"/>
                                        </p:tgtEl>
                                      </p:cBhvr>
                                    </p:animEffect>
                                    <p:set>
                                      <p:cBhvr>
                                        <p:cTn id="31" dur="1" fill="hold">
                                          <p:stCondLst>
                                            <p:cond delay="2999"/>
                                          </p:stCondLst>
                                        </p:cTn>
                                        <p:tgtEl>
                                          <p:spTgt spid="4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3000"/>
                                        <p:tgtEl>
                                          <p:spTgt spid="43"/>
                                        </p:tgtEl>
                                      </p:cBhvr>
                                    </p:animEffect>
                                    <p:set>
                                      <p:cBhvr>
                                        <p:cTn id="34" dur="1" fill="hold">
                                          <p:stCondLst>
                                            <p:cond delay="2999"/>
                                          </p:stCondLst>
                                        </p:cTn>
                                        <p:tgtEl>
                                          <p:spTgt spid="43"/>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3000"/>
                                        <p:tgtEl>
                                          <p:spTgt spid="41"/>
                                        </p:tgtEl>
                                      </p:cBhvr>
                                    </p:animEffect>
                                    <p:set>
                                      <p:cBhvr>
                                        <p:cTn id="37" dur="1" fill="hold">
                                          <p:stCondLst>
                                            <p:cond delay="2999"/>
                                          </p:stCondLst>
                                        </p:cTn>
                                        <p:tgtEl>
                                          <p:spTgt spid="41"/>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3000"/>
                                        <p:tgtEl>
                                          <p:spTgt spid="39"/>
                                        </p:tgtEl>
                                      </p:cBhvr>
                                    </p:animEffect>
                                    <p:set>
                                      <p:cBhvr>
                                        <p:cTn id="40" dur="1" fill="hold">
                                          <p:stCondLst>
                                            <p:cond delay="2999"/>
                                          </p:stCondLst>
                                        </p:cTn>
                                        <p:tgtEl>
                                          <p:spTgt spid="39"/>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3000"/>
                                        <p:tgtEl>
                                          <p:spTgt spid="61"/>
                                        </p:tgtEl>
                                      </p:cBhvr>
                                    </p:animEffect>
                                    <p:set>
                                      <p:cBhvr>
                                        <p:cTn id="43" dur="1" fill="hold">
                                          <p:stCondLst>
                                            <p:cond delay="2999"/>
                                          </p:stCondLst>
                                        </p:cTn>
                                        <p:tgtEl>
                                          <p:spTgt spid="61"/>
                                        </p:tgtEl>
                                        <p:attrNameLst>
                                          <p:attrName>style.visibility</p:attrName>
                                        </p:attrNameLst>
                                      </p:cBhvr>
                                      <p:to>
                                        <p:strVal val="hidden"/>
                                      </p:to>
                                    </p:set>
                                  </p:childTnLst>
                                </p:cTn>
                              </p:par>
                              <p:par>
                                <p:cTn id="44" presetID="4" presetClass="exit" presetSubtype="32" fill="hold" nodeType="withEffect">
                                  <p:stCondLst>
                                    <p:cond delay="0"/>
                                  </p:stCondLst>
                                  <p:childTnLst>
                                    <p:animEffect transition="out" filter="box(out)">
                                      <p:cBhvr>
                                        <p:cTn id="45" dur="3000"/>
                                        <p:tgtEl>
                                          <p:spTgt spid="59"/>
                                        </p:tgtEl>
                                      </p:cBhvr>
                                    </p:animEffect>
                                    <p:set>
                                      <p:cBhvr>
                                        <p:cTn id="46" dur="1" fill="hold">
                                          <p:stCondLst>
                                            <p:cond delay="2999"/>
                                          </p:stCondLst>
                                        </p:cTn>
                                        <p:tgtEl>
                                          <p:spTgt spid="59"/>
                                        </p:tgtEl>
                                        <p:attrNameLst>
                                          <p:attrName>style.visibility</p:attrName>
                                        </p:attrNameLst>
                                      </p:cBhvr>
                                      <p:to>
                                        <p:strVal val="hidden"/>
                                      </p:to>
                                    </p:set>
                                  </p:childTnLst>
                                </p:cTn>
                              </p:par>
                              <p:par>
                                <p:cTn id="47" presetID="4" presetClass="exit" presetSubtype="32" fill="hold" nodeType="withEffect">
                                  <p:stCondLst>
                                    <p:cond delay="0"/>
                                  </p:stCondLst>
                                  <p:childTnLst>
                                    <p:animEffect transition="out" filter="box(out)">
                                      <p:cBhvr>
                                        <p:cTn id="48" dur="3000"/>
                                        <p:tgtEl>
                                          <p:spTgt spid="57"/>
                                        </p:tgtEl>
                                      </p:cBhvr>
                                    </p:animEffect>
                                    <p:set>
                                      <p:cBhvr>
                                        <p:cTn id="49" dur="1" fill="hold">
                                          <p:stCondLst>
                                            <p:cond delay="2999"/>
                                          </p:stCondLst>
                                        </p:cTn>
                                        <p:tgtEl>
                                          <p:spTgt spid="57"/>
                                        </p:tgtEl>
                                        <p:attrNameLst>
                                          <p:attrName>style.visibility</p:attrName>
                                        </p:attrNameLst>
                                      </p:cBhvr>
                                      <p:to>
                                        <p:strVal val="hidden"/>
                                      </p:to>
                                    </p:set>
                                  </p:childTnLst>
                                </p:cTn>
                              </p:par>
                              <p:par>
                                <p:cTn id="50" presetID="4" presetClass="exit" presetSubtype="32" fill="hold" nodeType="withEffect">
                                  <p:stCondLst>
                                    <p:cond delay="0"/>
                                  </p:stCondLst>
                                  <p:childTnLst>
                                    <p:animEffect transition="out" filter="box(out)">
                                      <p:cBhvr>
                                        <p:cTn id="51" dur="3000"/>
                                        <p:tgtEl>
                                          <p:spTgt spid="55"/>
                                        </p:tgtEl>
                                      </p:cBhvr>
                                    </p:animEffect>
                                    <p:set>
                                      <p:cBhvr>
                                        <p:cTn id="52" dur="1" fill="hold">
                                          <p:stCondLst>
                                            <p:cond delay="2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7170"/>
                                        </p:tgtEl>
                                        <p:attrNameLst>
                                          <p:attrName>style.visibility</p:attrName>
                                        </p:attrNameLst>
                                      </p:cBhvr>
                                      <p:to>
                                        <p:strVal val="visible"/>
                                      </p:to>
                                    </p:set>
                                    <p:anim calcmode="lin" valueType="num">
                                      <p:cBhvr>
                                        <p:cTn id="55" dur="4000" fill="hold"/>
                                        <p:tgtEl>
                                          <p:spTgt spid="7170"/>
                                        </p:tgtEl>
                                        <p:attrNameLst>
                                          <p:attrName>ppt_w</p:attrName>
                                        </p:attrNameLst>
                                      </p:cBhvr>
                                      <p:tavLst>
                                        <p:tav tm="0">
                                          <p:val>
                                            <p:strVal val="4/3*#ppt_w"/>
                                          </p:val>
                                        </p:tav>
                                        <p:tav tm="100000">
                                          <p:val>
                                            <p:strVal val="#ppt_w"/>
                                          </p:val>
                                        </p:tav>
                                      </p:tavLst>
                                    </p:anim>
                                    <p:anim calcmode="lin" valueType="num">
                                      <p:cBhvr>
                                        <p:cTn id="56" dur="4000" fill="hold"/>
                                        <p:tgtEl>
                                          <p:spTgt spid="717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9144000" cy="5143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290" name="67 Imagen" descr="Diapositiva9"/>
          <p:cNvPicPr>
            <a:picLocks noGrp="1" noChangeAspect="1"/>
          </p:cNvPicPr>
          <p:nvPr isPhoto="1"/>
        </p:nvPicPr>
        <p:blipFill>
          <a:blip r:embed="rId2" cstate="print"/>
          <a:stretch>
            <a:fillRect/>
          </a:stretch>
        </p:blipFill>
        <p:spPr bwMode="auto">
          <a:xfrm>
            <a:off x="0" y="0"/>
            <a:ext cx="9144000" cy="5143499"/>
          </a:xfrm>
          <a:prstGeom prst="rect">
            <a:avLst/>
          </a:prstGeom>
          <a:noFill/>
          <a:ln w="9525">
            <a:noFill/>
            <a:miter lim="800000"/>
            <a:headEnd/>
            <a:tailEnd/>
          </a:ln>
        </p:spPr>
      </p:pic>
      <p:pic>
        <p:nvPicPr>
          <p:cNvPr id="5" name="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36854" y="1"/>
            <a:ext cx="2307146" cy="1275605"/>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7" y="0"/>
            <a:ext cx="2317229" cy="1275606"/>
          </a:xfrm>
          <a:prstGeom prst="rect">
            <a:avLst/>
          </a:prstGeom>
          <a:solidFill>
            <a:schemeClr val="bg1"/>
          </a:solidFill>
          <a:ln>
            <a:noFill/>
          </a:ln>
        </p:spPr>
      </p:pic>
      <p:pic>
        <p:nvPicPr>
          <p:cNvPr id="9" name="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86000" y="1"/>
            <a:ext cx="2286000" cy="1275605"/>
          </a:xfrm>
          <a:prstGeom prst="rect">
            <a:avLst/>
          </a:prstGeom>
          <a:solidFill>
            <a:schemeClr val="bg1"/>
          </a:solidFill>
          <a:ln>
            <a:noFill/>
          </a:ln>
        </p:spPr>
      </p:pic>
      <p:pic>
        <p:nvPicPr>
          <p:cNvPr id="11" name="1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
            <a:ext cx="2339752" cy="1275605"/>
          </a:xfrm>
          <a:prstGeom prst="rect">
            <a:avLst/>
          </a:prstGeom>
          <a:solidFill>
            <a:schemeClr val="bg1"/>
          </a:solidFill>
          <a:ln>
            <a:noFill/>
          </a:ln>
        </p:spPr>
      </p:pic>
      <p:pic>
        <p:nvPicPr>
          <p:cNvPr id="21" name="2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76256" y="1275606"/>
            <a:ext cx="2267744" cy="1296144"/>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210799"/>
            <a:ext cx="2325402" cy="1360950"/>
          </a:xfrm>
          <a:prstGeom prst="rect">
            <a:avLst/>
          </a:prstGeom>
          <a:solidFill>
            <a:schemeClr val="bg1"/>
          </a:solidFill>
          <a:ln>
            <a:noFill/>
          </a:ln>
        </p:spPr>
      </p:pic>
      <p:pic>
        <p:nvPicPr>
          <p:cNvPr id="25" name="2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77827" y="1210799"/>
            <a:ext cx="2294173" cy="1360950"/>
          </a:xfrm>
          <a:prstGeom prst="rect">
            <a:avLst/>
          </a:prstGeom>
          <a:solidFill>
            <a:schemeClr val="bg1"/>
          </a:solidFill>
          <a:ln>
            <a:noFill/>
          </a:ln>
        </p:spPr>
      </p:pic>
      <p:pic>
        <p:nvPicPr>
          <p:cNvPr id="27" name="2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4" y="1210798"/>
            <a:ext cx="2347926" cy="1432959"/>
          </a:xfrm>
          <a:prstGeom prst="rect">
            <a:avLst/>
          </a:prstGeom>
          <a:solidFill>
            <a:schemeClr val="bg1"/>
          </a:solidFill>
          <a:ln>
            <a:noFill/>
          </a:ln>
        </p:spPr>
      </p:pic>
      <p:pic>
        <p:nvPicPr>
          <p:cNvPr id="37" name="3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2571751"/>
            <a:ext cx="2293532" cy="1296143"/>
          </a:xfrm>
          <a:prstGeom prst="rect">
            <a:avLst/>
          </a:prstGeom>
          <a:solidFill>
            <a:schemeClr val="bg1"/>
          </a:solidFill>
          <a:ln>
            <a:noFill/>
          </a:ln>
        </p:spPr>
      </p:pic>
      <p:pic>
        <p:nvPicPr>
          <p:cNvPr id="39" name="3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499743"/>
            <a:ext cx="2303616" cy="1368152"/>
          </a:xfrm>
          <a:prstGeom prst="rect">
            <a:avLst/>
          </a:prstGeom>
          <a:solidFill>
            <a:schemeClr val="bg1"/>
          </a:solidFill>
          <a:ln>
            <a:noFill/>
          </a:ln>
        </p:spPr>
      </p:pic>
      <p:pic>
        <p:nvPicPr>
          <p:cNvPr id="41" name="4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2499743"/>
            <a:ext cx="2304256" cy="1368152"/>
          </a:xfrm>
          <a:prstGeom prst="rect">
            <a:avLst/>
          </a:prstGeom>
          <a:solidFill>
            <a:schemeClr val="bg1"/>
          </a:solidFill>
          <a:ln>
            <a:noFill/>
          </a:ln>
        </p:spPr>
      </p:pic>
      <p:pic>
        <p:nvPicPr>
          <p:cNvPr id="43" name="42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2571751"/>
            <a:ext cx="2275917" cy="1296143"/>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3857626"/>
            <a:ext cx="2293532" cy="1285874"/>
          </a:xfrm>
          <a:prstGeom prst="rect">
            <a:avLst/>
          </a:prstGeom>
          <a:solidFill>
            <a:schemeClr val="bg1"/>
          </a:solidFill>
          <a:ln>
            <a:noFill/>
          </a:ln>
        </p:spPr>
      </p:pic>
      <p:pic>
        <p:nvPicPr>
          <p:cNvPr id="55" name="5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1" y="3857626"/>
            <a:ext cx="2303615" cy="1285874"/>
          </a:xfrm>
          <a:prstGeom prst="rect">
            <a:avLst/>
          </a:prstGeom>
          <a:solidFill>
            <a:schemeClr val="bg1"/>
          </a:solidFill>
          <a:ln>
            <a:noFill/>
          </a:ln>
        </p:spPr>
      </p:pic>
      <p:pic>
        <p:nvPicPr>
          <p:cNvPr id="57" name="5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3857626"/>
            <a:ext cx="2304256" cy="1285874"/>
          </a:xfrm>
          <a:prstGeom prst="rect">
            <a:avLst/>
          </a:prstGeom>
          <a:solidFill>
            <a:schemeClr val="bg1"/>
          </a:solidFill>
          <a:ln>
            <a:noFill/>
          </a:ln>
        </p:spPr>
      </p:pic>
      <p:pic>
        <p:nvPicPr>
          <p:cNvPr id="59" name="5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3857626"/>
            <a:ext cx="2275917" cy="1285874"/>
          </a:xfrm>
          <a:prstGeom prst="rect">
            <a:avLst/>
          </a:prstGeom>
          <a:solidFill>
            <a:schemeClr val="bg1"/>
          </a:solidFill>
          <a:ln>
            <a:noFill/>
          </a:ln>
        </p:spPr>
      </p:pic>
      <p:sp>
        <p:nvSpPr>
          <p:cNvPr id="19" name="18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vas a visitar las cataratas del Niágara desde Canadá en más de un día, podrás disfrutar de otra súper experiencia: ¡ver las cataratas de noche!. La iluminación que le ponen procede del lado canadiense, pero iluminan todas las cataratas, incluidas las del lado americano.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27"/>
                                        </p:tgtEl>
                                      </p:cBhvr>
                                    </p:animEffect>
                                    <p:set>
                                      <p:cBhvr>
                                        <p:cTn id="10" dur="1" fill="hold">
                                          <p:stCondLst>
                                            <p:cond delay="2999"/>
                                          </p:stCondLst>
                                        </p:cTn>
                                        <p:tgtEl>
                                          <p:spTgt spid="2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43"/>
                                        </p:tgtEl>
                                      </p:cBhvr>
                                    </p:animEffect>
                                    <p:set>
                                      <p:cBhvr>
                                        <p:cTn id="13" dur="1" fill="hold">
                                          <p:stCondLst>
                                            <p:cond delay="2999"/>
                                          </p:stCondLst>
                                        </p:cTn>
                                        <p:tgtEl>
                                          <p:spTgt spid="43"/>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59"/>
                                        </p:tgtEl>
                                      </p:cBhvr>
                                    </p:animEffect>
                                    <p:set>
                                      <p:cBhvr>
                                        <p:cTn id="16" dur="1" fill="hold">
                                          <p:stCondLst>
                                            <p:cond delay="2999"/>
                                          </p:stCondLst>
                                        </p:cTn>
                                        <p:tgtEl>
                                          <p:spTgt spid="59"/>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3000"/>
                                        <p:tgtEl>
                                          <p:spTgt spid="25"/>
                                        </p:tgtEl>
                                      </p:cBhvr>
                                    </p:animEffect>
                                    <p:set>
                                      <p:cBhvr>
                                        <p:cTn id="22" dur="1" fill="hold">
                                          <p:stCondLst>
                                            <p:cond delay="2999"/>
                                          </p:stCondLst>
                                        </p:cTn>
                                        <p:tgtEl>
                                          <p:spTgt spid="25"/>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3000"/>
                                        <p:tgtEl>
                                          <p:spTgt spid="41"/>
                                        </p:tgtEl>
                                      </p:cBhvr>
                                    </p:animEffect>
                                    <p:set>
                                      <p:cBhvr>
                                        <p:cTn id="25" dur="1" fill="hold">
                                          <p:stCondLst>
                                            <p:cond delay="2999"/>
                                          </p:stCondLst>
                                        </p:cTn>
                                        <p:tgtEl>
                                          <p:spTgt spid="41"/>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3000"/>
                                        <p:tgtEl>
                                          <p:spTgt spid="57"/>
                                        </p:tgtEl>
                                      </p:cBhvr>
                                    </p:animEffect>
                                    <p:set>
                                      <p:cBhvr>
                                        <p:cTn id="28" dur="1" fill="hold">
                                          <p:stCondLst>
                                            <p:cond delay="2999"/>
                                          </p:stCondLst>
                                        </p:cTn>
                                        <p:tgtEl>
                                          <p:spTgt spid="5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8" presetClass="exit" presetSubtype="12" fill="hold" nodeType="withEffect">
                                  <p:stCondLst>
                                    <p:cond delay="0"/>
                                  </p:stCondLst>
                                  <p:childTnLst>
                                    <p:animEffect transition="out" filter="strips(downLeft)">
                                      <p:cBhvr>
                                        <p:cTn id="33" dur="3000"/>
                                        <p:tgtEl>
                                          <p:spTgt spid="23"/>
                                        </p:tgtEl>
                                      </p:cBhvr>
                                    </p:animEffect>
                                    <p:set>
                                      <p:cBhvr>
                                        <p:cTn id="34" dur="1" fill="hold">
                                          <p:stCondLst>
                                            <p:cond delay="2999"/>
                                          </p:stCondLst>
                                        </p:cTn>
                                        <p:tgtEl>
                                          <p:spTgt spid="23"/>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39"/>
                                        </p:tgtEl>
                                      </p:cBhvr>
                                    </p:animEffect>
                                    <p:set>
                                      <p:cBhvr>
                                        <p:cTn id="37" dur="1" fill="hold">
                                          <p:stCondLst>
                                            <p:cond delay="2999"/>
                                          </p:stCondLst>
                                        </p:cTn>
                                        <p:tgtEl>
                                          <p:spTgt spid="39"/>
                                        </p:tgtEl>
                                        <p:attrNameLst>
                                          <p:attrName>style.visibility</p:attrName>
                                        </p:attrNameLst>
                                      </p:cBhvr>
                                      <p:to>
                                        <p:strVal val="hidden"/>
                                      </p:to>
                                    </p:set>
                                  </p:childTnLst>
                                </p:cTn>
                              </p:par>
                              <p:par>
                                <p:cTn id="38" presetID="18" presetClass="exit" presetSubtype="12" fill="hold" nodeType="withEffect">
                                  <p:stCondLst>
                                    <p:cond delay="0"/>
                                  </p:stCondLst>
                                  <p:childTnLst>
                                    <p:animEffect transition="out" filter="strips(down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12" fill="hold" nodeType="withEffect">
                                  <p:stCondLst>
                                    <p:cond delay="0"/>
                                  </p:stCondLst>
                                  <p:childTnLst>
                                    <p:animEffect transition="out" filter="strips(downLeft)">
                                      <p:cBhvr>
                                        <p:cTn id="42" dur="3000"/>
                                        <p:tgtEl>
                                          <p:spTgt spid="5"/>
                                        </p:tgtEl>
                                      </p:cBhvr>
                                    </p:animEffect>
                                    <p:set>
                                      <p:cBhvr>
                                        <p:cTn id="43" dur="1" fill="hold">
                                          <p:stCondLst>
                                            <p:cond delay="2999"/>
                                          </p:stCondLst>
                                        </p:cTn>
                                        <p:tgtEl>
                                          <p:spTgt spid="5"/>
                                        </p:tgtEl>
                                        <p:attrNameLst>
                                          <p:attrName>style.visibility</p:attrName>
                                        </p:attrNameLst>
                                      </p:cBhvr>
                                      <p:to>
                                        <p:strVal val="hidden"/>
                                      </p:to>
                                    </p:set>
                                  </p:childTnLst>
                                </p:cTn>
                              </p:par>
                              <p:par>
                                <p:cTn id="44" presetID="18" presetClass="exit" presetSubtype="12" fill="hold" nodeType="withEffect">
                                  <p:stCondLst>
                                    <p:cond delay="0"/>
                                  </p:stCondLst>
                                  <p:childTnLst>
                                    <p:animEffect transition="out" filter="strips(downLeft)">
                                      <p:cBhvr>
                                        <p:cTn id="45" dur="3000"/>
                                        <p:tgtEl>
                                          <p:spTgt spid="21"/>
                                        </p:tgtEl>
                                      </p:cBhvr>
                                    </p:animEffect>
                                    <p:set>
                                      <p:cBhvr>
                                        <p:cTn id="46" dur="1" fill="hold">
                                          <p:stCondLst>
                                            <p:cond delay="2999"/>
                                          </p:stCondLst>
                                        </p:cTn>
                                        <p:tgtEl>
                                          <p:spTgt spid="21"/>
                                        </p:tgtEl>
                                        <p:attrNameLst>
                                          <p:attrName>style.visibility</p:attrName>
                                        </p:attrNameLst>
                                      </p:cBhvr>
                                      <p:to>
                                        <p:strVal val="hidden"/>
                                      </p:to>
                                    </p:set>
                                  </p:childTnLst>
                                </p:cTn>
                              </p:par>
                              <p:par>
                                <p:cTn id="47" presetID="18" presetClass="exit" presetSubtype="12" fill="hold" nodeType="withEffect">
                                  <p:stCondLst>
                                    <p:cond delay="0"/>
                                  </p:stCondLst>
                                  <p:childTnLst>
                                    <p:animEffect transition="out" filter="strips(downLeft)">
                                      <p:cBhvr>
                                        <p:cTn id="48" dur="3000"/>
                                        <p:tgtEl>
                                          <p:spTgt spid="37"/>
                                        </p:tgtEl>
                                      </p:cBhvr>
                                    </p:animEffect>
                                    <p:set>
                                      <p:cBhvr>
                                        <p:cTn id="49" dur="1" fill="hold">
                                          <p:stCondLst>
                                            <p:cond delay="2999"/>
                                          </p:stCondLst>
                                        </p:cTn>
                                        <p:tgtEl>
                                          <p:spTgt spid="37"/>
                                        </p:tgtEl>
                                        <p:attrNameLst>
                                          <p:attrName>style.visibility</p:attrName>
                                        </p:attrNameLst>
                                      </p:cBhvr>
                                      <p:to>
                                        <p:strVal val="hidden"/>
                                      </p:to>
                                    </p:set>
                                  </p:childTnLst>
                                </p:cTn>
                              </p:par>
                              <p:par>
                                <p:cTn id="50" presetID="18" presetClass="exit" presetSubtype="12" fill="hold" nodeType="withEffect">
                                  <p:stCondLst>
                                    <p:cond delay="0"/>
                                  </p:stCondLst>
                                  <p:childTnLst>
                                    <p:animEffect transition="out" filter="strips(downLeft)">
                                      <p:cBhvr>
                                        <p:cTn id="51" dur="3000"/>
                                        <p:tgtEl>
                                          <p:spTgt spid="53"/>
                                        </p:tgtEl>
                                      </p:cBhvr>
                                    </p:animEffect>
                                    <p:set>
                                      <p:cBhvr>
                                        <p:cTn id="52" dur="1" fill="hold">
                                          <p:stCondLst>
                                            <p:cond delay="2999"/>
                                          </p:stCondLst>
                                        </p:cTn>
                                        <p:tgtEl>
                                          <p:spTgt spid="53"/>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2290"/>
                                        </p:tgtEl>
                                        <p:attrNameLst>
                                          <p:attrName>style.visibility</p:attrName>
                                        </p:attrNameLst>
                                      </p:cBhvr>
                                      <p:to>
                                        <p:strVal val="visible"/>
                                      </p:to>
                                    </p:set>
                                    <p:anim calcmode="lin" valueType="num">
                                      <p:cBhvr>
                                        <p:cTn id="55" dur="4000" fill="hold"/>
                                        <p:tgtEl>
                                          <p:spTgt spid="12290"/>
                                        </p:tgtEl>
                                        <p:attrNameLst>
                                          <p:attrName>ppt_w</p:attrName>
                                        </p:attrNameLst>
                                      </p:cBhvr>
                                      <p:tavLst>
                                        <p:tav tm="0">
                                          <p:val>
                                            <p:strVal val="4/3*#ppt_w"/>
                                          </p:val>
                                        </p:tav>
                                        <p:tav tm="100000">
                                          <p:val>
                                            <p:strVal val="#ppt_w"/>
                                          </p:val>
                                        </p:tav>
                                      </p:tavLst>
                                    </p:anim>
                                    <p:anim calcmode="lin" valueType="num">
                                      <p:cBhvr>
                                        <p:cTn id="56" dur="4000" fill="hold"/>
                                        <p:tgtEl>
                                          <p:spTgt spid="12290"/>
                                        </p:tgtEl>
                                        <p:attrNameLst>
                                          <p:attrName>ppt_h</p:attrName>
                                        </p:attrNameLst>
                                      </p:cBhvr>
                                      <p:tavLst>
                                        <p:tav tm="0">
                                          <p:val>
                                            <p:strVal val="4/3*#ppt_h"/>
                                          </p:val>
                                        </p:tav>
                                        <p:tav tm="100000">
                                          <p:val>
                                            <p:strVal val="#ppt_h"/>
                                          </p:val>
                                        </p:tav>
                                      </p:tavLst>
                                    </p:anim>
                                  </p:childTnLst>
                                </p:cTn>
                              </p:par>
                            </p:childTnLst>
                          </p:cTn>
                        </p:par>
                        <p:par>
                          <p:cTn id="57" fill="hold">
                            <p:stCondLst>
                              <p:cond delay="4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236562"/>
            <a:ext cx="9144000" cy="554461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4513" name="69 Imagen" descr="Diapositiva2"/>
          <p:cNvPicPr>
            <a:picLocks noGrp="1" noChangeAspect="1"/>
          </p:cNvPicPr>
          <p:nvPr isPhoto="1"/>
        </p:nvPicPr>
        <p:blipFill>
          <a:blip r:embed="rId2" cstate="print"/>
          <a:stretch>
            <a:fillRect/>
          </a:stretch>
        </p:blipFill>
        <p:spPr bwMode="auto">
          <a:xfrm>
            <a:off x="0" y="-164553"/>
            <a:ext cx="9143999" cy="5472607"/>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7050" y="0"/>
            <a:ext cx="2266950" cy="1275874"/>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1" y="0"/>
            <a:ext cx="2388963" cy="1275874"/>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6" y="0"/>
            <a:ext cx="2232025" cy="1275874"/>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339976" cy="1275874"/>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7050" y="1210152"/>
            <a:ext cx="2266950" cy="1361598"/>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1210152"/>
            <a:ext cx="2376263" cy="1361598"/>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6" y="1210152"/>
            <a:ext cx="2232025" cy="1361598"/>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 y="1210152"/>
            <a:ext cx="2339975" cy="1361598"/>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7050" y="2571750"/>
            <a:ext cx="2266950" cy="1295877"/>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1" y="2571750"/>
            <a:ext cx="2388963" cy="1295877"/>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339976" y="2571750"/>
            <a:ext cx="2232025" cy="1295877"/>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 y="2571750"/>
            <a:ext cx="2339975" cy="1295877"/>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4" y="3857625"/>
            <a:ext cx="2293937" cy="1285875"/>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1" y="3857625"/>
            <a:ext cx="2303463" cy="1285875"/>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98700" y="3857625"/>
            <a:ext cx="2273300" cy="1285875"/>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1" y="3857625"/>
            <a:ext cx="2339975" cy="1285875"/>
          </a:xfrm>
          <a:prstGeom prst="rect">
            <a:avLst/>
          </a:prstGeom>
          <a:solidFill>
            <a:schemeClr val="bg1"/>
          </a:solidFill>
          <a:ln w="9525">
            <a:noFill/>
            <a:miter lim="800000"/>
            <a:headEnd/>
            <a:tailEnd/>
          </a:ln>
        </p:spPr>
      </p:pic>
      <p:sp>
        <p:nvSpPr>
          <p:cNvPr id="19" name="18 CuadroTexto"/>
          <p:cNvSpPr txBox="1"/>
          <p:nvPr/>
        </p:nvSpPr>
        <p:spPr>
          <a:xfrm>
            <a:off x="467544" y="372387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del Niágara son un espectáculo natural en sí mismas, pero desde hace unos años son impresionantes de noche, gracias a la renovación del sistema lumínico con </a:t>
            </a:r>
            <a:r>
              <a:rPr lang="es-ES" b="1" i="1" dirty="0" smtClean="0">
                <a:effectLst>
                  <a:glow rad="101600">
                    <a:srgbClr val="C00000">
                      <a:alpha val="60000"/>
                    </a:srgbClr>
                  </a:glow>
                  <a:outerShdw blurRad="38100" dist="38100" dir="2700000" algn="tl">
                    <a:srgbClr val="000000">
                      <a:alpha val="43137"/>
                    </a:srgbClr>
                  </a:outerShdw>
                </a:effectLst>
              </a:rPr>
              <a:t>luces LED</a:t>
            </a:r>
            <a:r>
              <a:rPr lang="es-ES" i="1" dirty="0" smtClean="0">
                <a:effectLst>
                  <a:glow rad="101600">
                    <a:srgbClr val="C00000">
                      <a:alpha val="60000"/>
                    </a:srgbClr>
                  </a:glow>
                  <a:outerShdw blurRad="38100" dist="38100" dir="2700000" algn="tl">
                    <a:srgbClr val="000000">
                      <a:alpha val="43137"/>
                    </a:srgbClr>
                  </a:outerShdw>
                </a:effectLst>
              </a:rPr>
              <a:t> que funcionan cuando se pone el sol para crear una vista espectacular que no puedes perderte.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32000">
        <p15:prstTrans prst="curtain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27"/>
                                        </p:tgtEl>
                                      </p:cBhvr>
                                    </p:animEffect>
                                    <p:set>
                                      <p:cBhvr>
                                        <p:cTn id="22" dur="1" fill="hold">
                                          <p:stCondLst>
                                            <p:cond delay="2999"/>
                                          </p:stCondLst>
                                        </p:cTn>
                                        <p:tgtEl>
                                          <p:spTgt spid="27"/>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3000"/>
                                        <p:tgtEl>
                                          <p:spTgt spid="45"/>
                                        </p:tgtEl>
                                      </p:cBhvr>
                                    </p:animEffect>
                                    <p:set>
                                      <p:cBhvr>
                                        <p:cTn id="31" dur="1" fill="hold">
                                          <p:stCondLst>
                                            <p:cond delay="2999"/>
                                          </p:stCondLst>
                                        </p:cTn>
                                        <p:tgtEl>
                                          <p:spTgt spid="45"/>
                                        </p:tgtEl>
                                        <p:attrNameLst>
                                          <p:attrName>style.visibility</p:attrName>
                                        </p:attrNameLst>
                                      </p:cBhvr>
                                      <p:to>
                                        <p:strVal val="hidden"/>
                                      </p:to>
                                    </p:set>
                                  </p:childTnLst>
                                </p:cTn>
                              </p:par>
                              <p:par>
                                <p:cTn id="32" presetID="6" presetClass="exit" presetSubtype="32" fill="hold" nodeType="withEffect">
                                  <p:stCondLst>
                                    <p:cond delay="0"/>
                                  </p:stCondLst>
                                  <p:childTnLst>
                                    <p:animEffect transition="out" filter="circle(out)">
                                      <p:cBhvr>
                                        <p:cTn id="33" dur="3000"/>
                                        <p:tgtEl>
                                          <p:spTgt spid="43"/>
                                        </p:tgtEl>
                                      </p:cBhvr>
                                    </p:animEffect>
                                    <p:set>
                                      <p:cBhvr>
                                        <p:cTn id="34" dur="1" fill="hold">
                                          <p:stCondLst>
                                            <p:cond delay="2999"/>
                                          </p:stCondLst>
                                        </p:cTn>
                                        <p:tgtEl>
                                          <p:spTgt spid="43"/>
                                        </p:tgtEl>
                                        <p:attrNameLst>
                                          <p:attrName>style.visibility</p:attrName>
                                        </p:attrNameLst>
                                      </p:cBhvr>
                                      <p:to>
                                        <p:strVal val="hidden"/>
                                      </p:to>
                                    </p:set>
                                  </p:childTnLst>
                                </p:cTn>
                              </p:par>
                              <p:par>
                                <p:cTn id="35" presetID="6" presetClass="exit" presetSubtype="32" fill="hold" nodeType="withEffect">
                                  <p:stCondLst>
                                    <p:cond delay="0"/>
                                  </p:stCondLst>
                                  <p:childTnLst>
                                    <p:animEffect transition="out" filter="circle(out)">
                                      <p:cBhvr>
                                        <p:cTn id="36" dur="3000"/>
                                        <p:tgtEl>
                                          <p:spTgt spid="41"/>
                                        </p:tgtEl>
                                      </p:cBhvr>
                                    </p:animEffect>
                                    <p:set>
                                      <p:cBhvr>
                                        <p:cTn id="37" dur="1" fill="hold">
                                          <p:stCondLst>
                                            <p:cond delay="2999"/>
                                          </p:stCondLst>
                                        </p:cTn>
                                        <p:tgtEl>
                                          <p:spTgt spid="41"/>
                                        </p:tgtEl>
                                        <p:attrNameLst>
                                          <p:attrName>style.visibility</p:attrName>
                                        </p:attrNameLst>
                                      </p:cBhvr>
                                      <p:to>
                                        <p:strVal val="hidden"/>
                                      </p:to>
                                    </p:set>
                                  </p:childTnLst>
                                </p:cTn>
                              </p:par>
                              <p:par>
                                <p:cTn id="38" presetID="6" presetClass="exit" presetSubtype="32" fill="hold" nodeType="withEffect">
                                  <p:stCondLst>
                                    <p:cond delay="0"/>
                                  </p:stCondLst>
                                  <p:childTnLst>
                                    <p:animEffect transition="out" filter="circle(out)">
                                      <p:cBhvr>
                                        <p:cTn id="39" dur="3000"/>
                                        <p:tgtEl>
                                          <p:spTgt spid="39"/>
                                        </p:tgtEl>
                                      </p:cBhvr>
                                    </p:animEffect>
                                    <p:set>
                                      <p:cBhvr>
                                        <p:cTn id="40" dur="1" fill="hold">
                                          <p:stCondLst>
                                            <p:cond delay="2999"/>
                                          </p:stCondLst>
                                        </p:cTn>
                                        <p:tgtEl>
                                          <p:spTgt spid="39"/>
                                        </p:tgtEl>
                                        <p:attrNameLst>
                                          <p:attrName>style.visibility</p:attrName>
                                        </p:attrNameLst>
                                      </p:cBhvr>
                                      <p:to>
                                        <p:strVal val="hidden"/>
                                      </p:to>
                                    </p:set>
                                  </p:childTnLst>
                                </p:cTn>
                              </p:par>
                              <p:par>
                                <p:cTn id="41" presetID="6" presetClass="exit" presetSubtype="32" fill="hold" nodeType="withEffect">
                                  <p:stCondLst>
                                    <p:cond delay="0"/>
                                  </p:stCondLst>
                                  <p:childTnLst>
                                    <p:animEffect transition="out" filter="circle(out)">
                                      <p:cBhvr>
                                        <p:cTn id="42" dur="3000"/>
                                        <p:tgtEl>
                                          <p:spTgt spid="61"/>
                                        </p:tgtEl>
                                      </p:cBhvr>
                                    </p:animEffect>
                                    <p:set>
                                      <p:cBhvr>
                                        <p:cTn id="43" dur="1" fill="hold">
                                          <p:stCondLst>
                                            <p:cond delay="2999"/>
                                          </p:stCondLst>
                                        </p:cTn>
                                        <p:tgtEl>
                                          <p:spTgt spid="61"/>
                                        </p:tgtEl>
                                        <p:attrNameLst>
                                          <p:attrName>style.visibility</p:attrName>
                                        </p:attrNameLst>
                                      </p:cBhvr>
                                      <p:to>
                                        <p:strVal val="hidden"/>
                                      </p:to>
                                    </p:set>
                                  </p:childTnLst>
                                </p:cTn>
                              </p:par>
                              <p:par>
                                <p:cTn id="44" presetID="6" presetClass="exit" presetSubtype="32" fill="hold" nodeType="withEffect">
                                  <p:stCondLst>
                                    <p:cond delay="0"/>
                                  </p:stCondLst>
                                  <p:childTnLst>
                                    <p:animEffect transition="out" filter="circle(out)">
                                      <p:cBhvr>
                                        <p:cTn id="45" dur="3000"/>
                                        <p:tgtEl>
                                          <p:spTgt spid="59"/>
                                        </p:tgtEl>
                                      </p:cBhvr>
                                    </p:animEffect>
                                    <p:set>
                                      <p:cBhvr>
                                        <p:cTn id="46" dur="1" fill="hold">
                                          <p:stCondLst>
                                            <p:cond delay="2999"/>
                                          </p:stCondLst>
                                        </p:cTn>
                                        <p:tgtEl>
                                          <p:spTgt spid="59"/>
                                        </p:tgtEl>
                                        <p:attrNameLst>
                                          <p:attrName>style.visibility</p:attrName>
                                        </p:attrNameLst>
                                      </p:cBhvr>
                                      <p:to>
                                        <p:strVal val="hidden"/>
                                      </p:to>
                                    </p:set>
                                  </p:childTnLst>
                                </p:cTn>
                              </p:par>
                              <p:par>
                                <p:cTn id="47" presetID="6" presetClass="exit" presetSubtype="32" fill="hold" nodeType="withEffect">
                                  <p:stCondLst>
                                    <p:cond delay="0"/>
                                  </p:stCondLst>
                                  <p:childTnLst>
                                    <p:animEffect transition="out" filter="circle(out)">
                                      <p:cBhvr>
                                        <p:cTn id="48" dur="3000"/>
                                        <p:tgtEl>
                                          <p:spTgt spid="57"/>
                                        </p:tgtEl>
                                      </p:cBhvr>
                                    </p:animEffect>
                                    <p:set>
                                      <p:cBhvr>
                                        <p:cTn id="49" dur="1" fill="hold">
                                          <p:stCondLst>
                                            <p:cond delay="2999"/>
                                          </p:stCondLst>
                                        </p:cTn>
                                        <p:tgtEl>
                                          <p:spTgt spid="57"/>
                                        </p:tgtEl>
                                        <p:attrNameLst>
                                          <p:attrName>style.visibility</p:attrName>
                                        </p:attrNameLst>
                                      </p:cBhvr>
                                      <p:to>
                                        <p:strVal val="hidden"/>
                                      </p:to>
                                    </p:set>
                                  </p:childTnLst>
                                </p:cTn>
                              </p:par>
                              <p:par>
                                <p:cTn id="50" presetID="6" presetClass="exit" presetSubtype="32" fill="hold" nodeType="withEffect">
                                  <p:stCondLst>
                                    <p:cond delay="0"/>
                                  </p:stCondLst>
                                  <p:childTnLst>
                                    <p:animEffect transition="out" filter="circle(out)">
                                      <p:cBhvr>
                                        <p:cTn id="51" dur="3000"/>
                                        <p:tgtEl>
                                          <p:spTgt spid="55"/>
                                        </p:tgtEl>
                                      </p:cBhvr>
                                    </p:animEffect>
                                    <p:set>
                                      <p:cBhvr>
                                        <p:cTn id="52" dur="1" fill="hold">
                                          <p:stCondLst>
                                            <p:cond delay="2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64513"/>
                                        </p:tgtEl>
                                        <p:attrNameLst>
                                          <p:attrName>style.visibility</p:attrName>
                                        </p:attrNameLst>
                                      </p:cBhvr>
                                      <p:to>
                                        <p:strVal val="visible"/>
                                      </p:to>
                                    </p:set>
                                    <p:anim calcmode="lin" valueType="num">
                                      <p:cBhvr>
                                        <p:cTn id="55" dur="3000" fill="hold"/>
                                        <p:tgtEl>
                                          <p:spTgt spid="64513"/>
                                        </p:tgtEl>
                                        <p:attrNameLst>
                                          <p:attrName>ppt_w</p:attrName>
                                        </p:attrNameLst>
                                      </p:cBhvr>
                                      <p:tavLst>
                                        <p:tav tm="0">
                                          <p:val>
                                            <p:strVal val="4/3*#ppt_w"/>
                                          </p:val>
                                        </p:tav>
                                        <p:tav tm="100000">
                                          <p:val>
                                            <p:strVal val="#ppt_w"/>
                                          </p:val>
                                        </p:tav>
                                      </p:tavLst>
                                    </p:anim>
                                    <p:anim calcmode="lin" valueType="num">
                                      <p:cBhvr>
                                        <p:cTn id="56" dur="3000" fill="hold"/>
                                        <p:tgtEl>
                                          <p:spTgt spid="64513"/>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6372" y="-308570"/>
            <a:ext cx="9160372" cy="57606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266" name="67 Imagen" descr="Diapositiva8"/>
          <p:cNvPicPr>
            <a:picLocks noGrp="1" noChangeAspect="1"/>
          </p:cNvPicPr>
          <p:nvPr isPhoto="1"/>
        </p:nvPicPr>
        <p:blipFill>
          <a:blip r:embed="rId2" cstate="print"/>
          <a:stretch>
            <a:fillRect/>
          </a:stretch>
        </p:blipFill>
        <p:spPr bwMode="auto">
          <a:xfrm>
            <a:off x="-8170" y="-308570"/>
            <a:ext cx="9152170" cy="5760640"/>
          </a:xfrm>
          <a:prstGeom prst="rect">
            <a:avLst/>
          </a:prstGeom>
          <a:noFill/>
          <a:ln w="9525">
            <a:noFill/>
            <a:miter lim="800000"/>
            <a:headEnd/>
            <a:tailEnd/>
          </a:ln>
        </p:spPr>
      </p:pic>
      <p:pic>
        <p:nvPicPr>
          <p:cNvPr id="4" name="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
            <a:ext cx="3068034" cy="1664449"/>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3024336" cy="1664449"/>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6372" y="1"/>
            <a:ext cx="3076204" cy="1664449"/>
          </a:xfrm>
          <a:prstGeom prst="rect">
            <a:avLst/>
          </a:prstGeom>
          <a:solidFill>
            <a:schemeClr val="bg1"/>
          </a:solidFill>
          <a:ln>
            <a:noFill/>
          </a:ln>
        </p:spPr>
      </p:pic>
      <p:pic>
        <p:nvPicPr>
          <p:cNvPr id="28" name="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9" y="1664449"/>
            <a:ext cx="3059862" cy="1749794"/>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534835"/>
            <a:ext cx="3096344" cy="1944216"/>
          </a:xfrm>
          <a:prstGeom prst="rect">
            <a:avLst/>
          </a:prstGeom>
          <a:solidFill>
            <a:schemeClr val="bg1"/>
          </a:solidFill>
          <a:ln>
            <a:no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 y="1664449"/>
            <a:ext cx="3059831" cy="1749794"/>
          </a:xfrm>
          <a:prstGeom prst="rect">
            <a:avLst/>
          </a:prstGeom>
          <a:solidFill>
            <a:schemeClr val="bg1"/>
          </a:solidFill>
          <a:ln>
            <a:noFill/>
          </a:ln>
        </p:spPr>
      </p:pic>
      <p:pic>
        <p:nvPicPr>
          <p:cNvPr id="52" name="5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414244"/>
            <a:ext cx="3052300" cy="1729256"/>
          </a:xfrm>
          <a:prstGeom prst="rect">
            <a:avLst/>
          </a:prstGeom>
          <a:solidFill>
            <a:schemeClr val="bg1"/>
          </a:solidFill>
          <a:ln>
            <a:noFill/>
          </a:ln>
        </p:spPr>
      </p:pic>
      <p:pic>
        <p:nvPicPr>
          <p:cNvPr id="56" name="5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414244"/>
            <a:ext cx="3024336" cy="1729256"/>
          </a:xfrm>
          <a:prstGeom prst="rect">
            <a:avLst/>
          </a:prstGeom>
          <a:solidFill>
            <a:schemeClr val="bg1"/>
          </a:solidFill>
          <a:ln>
            <a:noFill/>
          </a:ln>
        </p:spPr>
      </p:pic>
      <p:pic>
        <p:nvPicPr>
          <p:cNvPr id="59" name="5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414244"/>
            <a:ext cx="3059832" cy="1729256"/>
          </a:xfrm>
          <a:prstGeom prst="rect">
            <a:avLst/>
          </a:prstGeom>
          <a:solidFill>
            <a:schemeClr val="bg1"/>
          </a:solidFill>
          <a:ln>
            <a:noFill/>
          </a:ln>
        </p:spPr>
      </p:pic>
      <p:sp>
        <p:nvSpPr>
          <p:cNvPr id="12" name="11 CuadroTexto"/>
          <p:cNvSpPr txBox="1"/>
          <p:nvPr/>
        </p:nvSpPr>
        <p:spPr>
          <a:xfrm>
            <a:off x="467544"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Colores inspirados en la naturaleza que se tematizan según el evento benéfico del día o época del año. Ponte un buen abrigo y prepárate para disfrutar </a:t>
            </a:r>
            <a:r>
              <a:rPr lang="es-ES" b="1" i="1" dirty="0" smtClean="0">
                <a:effectLst>
                  <a:glow rad="101600">
                    <a:srgbClr val="C00000">
                      <a:alpha val="60000"/>
                    </a:srgbClr>
                  </a:glow>
                  <a:outerShdw blurRad="38100" dist="38100" dir="2700000" algn="tl">
                    <a:srgbClr val="000000">
                      <a:alpha val="43137"/>
                    </a:srgbClr>
                  </a:outerShdw>
                </a:effectLst>
              </a:rPr>
              <a:t>a partir de las 21,30h.</a:t>
            </a:r>
            <a:r>
              <a:rPr lang="es-ES" i="1" dirty="0" smtClean="0">
                <a:effectLst>
                  <a:glow rad="101600">
                    <a:srgbClr val="C00000">
                      <a:alpha val="60000"/>
                    </a:srgbClr>
                  </a:glow>
                  <a:outerShdw blurRad="38100" dist="38100" dir="2700000" algn="tl">
                    <a:srgbClr val="000000">
                      <a:alpha val="43137"/>
                    </a:srgbClr>
                  </a:outerShdw>
                </a:effectLst>
              </a:rPr>
              <a:t> de la magia de la luz, el color y un paisaje helado de cuento.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3000"/>
                                        <p:tgtEl>
                                          <p:spTgt spid="28"/>
                                        </p:tgtEl>
                                      </p:cBhvr>
                                    </p:animEffect>
                                    <p:set>
                                      <p:cBhvr>
                                        <p:cTn id="16" dur="1" fill="hold">
                                          <p:stCondLst>
                                            <p:cond delay="2999"/>
                                          </p:stCondLst>
                                        </p:cTn>
                                        <p:tgtEl>
                                          <p:spTgt spid="28"/>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3000"/>
                                        <p:tgtEl>
                                          <p:spTgt spid="32"/>
                                        </p:tgtEl>
                                      </p:cBhvr>
                                    </p:animEffect>
                                    <p:set>
                                      <p:cBhvr>
                                        <p:cTn id="19" dur="1" fill="hold">
                                          <p:stCondLst>
                                            <p:cond delay="2999"/>
                                          </p:stCondLst>
                                        </p:cTn>
                                        <p:tgtEl>
                                          <p:spTgt spid="32"/>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3000"/>
                                        <p:tgtEl>
                                          <p:spTgt spid="35"/>
                                        </p:tgtEl>
                                      </p:cBhvr>
                                    </p:animEffect>
                                    <p:set>
                                      <p:cBhvr>
                                        <p:cTn id="22" dur="1" fill="hold">
                                          <p:stCondLst>
                                            <p:cond delay="2999"/>
                                          </p:stCondLst>
                                        </p:cTn>
                                        <p:tgtEl>
                                          <p:spTgt spid="35"/>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3000"/>
                                        <p:tgtEl>
                                          <p:spTgt spid="59"/>
                                        </p:tgtEl>
                                      </p:cBhvr>
                                    </p:animEffect>
                                    <p:set>
                                      <p:cBhvr>
                                        <p:cTn id="25" dur="1" fill="hold">
                                          <p:stCondLst>
                                            <p:cond delay="2999"/>
                                          </p:stCondLst>
                                        </p:cTn>
                                        <p:tgtEl>
                                          <p:spTgt spid="59"/>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3000"/>
                                        <p:tgtEl>
                                          <p:spTgt spid="56"/>
                                        </p:tgtEl>
                                      </p:cBhvr>
                                    </p:animEffect>
                                    <p:set>
                                      <p:cBhvr>
                                        <p:cTn id="28" dur="1" fill="hold">
                                          <p:stCondLst>
                                            <p:cond delay="2999"/>
                                          </p:stCondLst>
                                        </p:cTn>
                                        <p:tgtEl>
                                          <p:spTgt spid="56"/>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3000"/>
                                        <p:tgtEl>
                                          <p:spTgt spid="52"/>
                                        </p:tgtEl>
                                      </p:cBhvr>
                                    </p:animEffect>
                                    <p:set>
                                      <p:cBhvr>
                                        <p:cTn id="31" dur="1" fill="hold">
                                          <p:stCondLst>
                                            <p:cond delay="2999"/>
                                          </p:stCondLst>
                                        </p:cTn>
                                        <p:tgtEl>
                                          <p:spTgt spid="52"/>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11266"/>
                                        </p:tgtEl>
                                        <p:attrNameLst>
                                          <p:attrName>style.visibility</p:attrName>
                                        </p:attrNameLst>
                                      </p:cBhvr>
                                      <p:to>
                                        <p:strVal val="visible"/>
                                      </p:to>
                                    </p:set>
                                    <p:anim calcmode="lin" valueType="num">
                                      <p:cBhvr>
                                        <p:cTn id="34" dur="4000" fill="hold"/>
                                        <p:tgtEl>
                                          <p:spTgt spid="11266"/>
                                        </p:tgtEl>
                                        <p:attrNameLst>
                                          <p:attrName>ppt_w</p:attrName>
                                        </p:attrNameLst>
                                      </p:cBhvr>
                                      <p:tavLst>
                                        <p:tav tm="0">
                                          <p:val>
                                            <p:strVal val="4/3*#ppt_w"/>
                                          </p:val>
                                        </p:tav>
                                        <p:tav tm="100000">
                                          <p:val>
                                            <p:strVal val="#ppt_w"/>
                                          </p:val>
                                        </p:tav>
                                      </p:tavLst>
                                    </p:anim>
                                    <p:anim calcmode="lin" valueType="num">
                                      <p:cBhvr>
                                        <p:cTn id="35" dur="4000" fill="hold"/>
                                        <p:tgtEl>
                                          <p:spTgt spid="1126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9144000" cy="51549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362" name="65 Imagen" descr="Diapositiva13"/>
          <p:cNvPicPr>
            <a:picLocks noGrp="1" noChangeAspect="1"/>
          </p:cNvPicPr>
          <p:nvPr isPhoto="1"/>
        </p:nvPicPr>
        <p:blipFill>
          <a:blip r:embed="rId2" cstate="print"/>
          <a:stretch>
            <a:fillRect/>
          </a:stretch>
        </p:blipFill>
        <p:spPr bwMode="auto">
          <a:xfrm>
            <a:off x="0" y="0"/>
            <a:ext cx="9144000" cy="515493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0"/>
            <a:ext cx="1512168" cy="1275606"/>
          </a:xfrm>
          <a:prstGeom prst="rect">
            <a:avLst/>
          </a:prstGeom>
          <a:solidFill>
            <a:schemeClr val="bg1"/>
          </a:solidFill>
          <a:ln>
            <a:noFill/>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1512168" cy="1275606"/>
          </a:xfrm>
          <a:prstGeom prst="rect">
            <a:avLst/>
          </a:prstGeom>
          <a:solidFill>
            <a:schemeClr val="bg1"/>
          </a:solidFill>
          <a:ln>
            <a:no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1547664" cy="1275606"/>
          </a:xfrm>
          <a:prstGeom prst="rect">
            <a:avLst/>
          </a:prstGeom>
          <a:solidFill>
            <a:schemeClr val="bg1"/>
          </a:solidFill>
          <a:ln>
            <a:noFill/>
          </a:ln>
        </p:spPr>
      </p:pic>
      <p:pic>
        <p:nvPicPr>
          <p:cNvPr id="15" name="1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0"/>
            <a:ext cx="1619672" cy="1275606"/>
          </a:xfrm>
          <a:prstGeom prst="rect">
            <a:avLst/>
          </a:prstGeom>
          <a:solidFill>
            <a:schemeClr val="bg1"/>
          </a:solidFill>
          <a:ln>
            <a:noFill/>
          </a:ln>
        </p:spPr>
      </p:pic>
      <p:pic>
        <p:nvPicPr>
          <p:cNvPr id="16" name="15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0"/>
            <a:ext cx="1440160" cy="1275606"/>
          </a:xfrm>
          <a:prstGeom prst="rect">
            <a:avLst/>
          </a:prstGeom>
          <a:solidFill>
            <a:schemeClr val="bg1"/>
          </a:solidFill>
          <a:ln>
            <a:noFill/>
          </a:ln>
        </p:spPr>
      </p:pic>
      <p:pic>
        <p:nvPicPr>
          <p:cNvPr id="23" name="2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1275606"/>
            <a:ext cx="1512168" cy="1296144"/>
          </a:xfrm>
          <a:prstGeom prst="rect">
            <a:avLst/>
          </a:prstGeom>
          <a:solidFill>
            <a:schemeClr val="bg1"/>
          </a:solidFill>
          <a:ln>
            <a:noFill/>
          </a:ln>
        </p:spPr>
      </p:pic>
      <p:pic>
        <p:nvPicPr>
          <p:cNvPr id="24" name="23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275606"/>
            <a:ext cx="1547664" cy="1296144"/>
          </a:xfrm>
          <a:prstGeom prst="rect">
            <a:avLst/>
          </a:prstGeom>
          <a:solidFill>
            <a:schemeClr val="bg1"/>
          </a:solidFill>
          <a:ln>
            <a:noFill/>
          </a:ln>
        </p:spPr>
      </p:pic>
      <p:pic>
        <p:nvPicPr>
          <p:cNvPr id="31" name="3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1275606"/>
            <a:ext cx="1512168" cy="1296144"/>
          </a:xfrm>
          <a:prstGeom prst="rect">
            <a:avLst/>
          </a:prstGeom>
          <a:solidFill>
            <a:schemeClr val="bg1"/>
          </a:solidFill>
          <a:ln>
            <a:no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275606"/>
            <a:ext cx="1512168" cy="1296144"/>
          </a:xfrm>
          <a:prstGeom prst="rect">
            <a:avLst/>
          </a:prstGeom>
          <a:solidFill>
            <a:schemeClr val="bg1"/>
          </a:solidFill>
          <a:ln>
            <a:noFill/>
          </a:ln>
        </p:spPr>
      </p:pic>
      <p:pic>
        <p:nvPicPr>
          <p:cNvPr id="121" name="12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1275606"/>
            <a:ext cx="1440160" cy="1296144"/>
          </a:xfrm>
          <a:prstGeom prst="rect">
            <a:avLst/>
          </a:prstGeom>
          <a:solidFill>
            <a:schemeClr val="bg1"/>
          </a:solidFill>
          <a:ln>
            <a:noFill/>
          </a:ln>
        </p:spPr>
      </p:pic>
      <p:pic>
        <p:nvPicPr>
          <p:cNvPr id="122" name="12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571750"/>
            <a:ext cx="1547664" cy="1296144"/>
          </a:xfrm>
          <a:prstGeom prst="rect">
            <a:avLst/>
          </a:prstGeom>
          <a:solidFill>
            <a:schemeClr val="bg1"/>
          </a:solidFill>
          <a:ln>
            <a:noFill/>
          </a:ln>
        </p:spPr>
      </p:pic>
      <p:pic>
        <p:nvPicPr>
          <p:cNvPr id="123" name="1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2571750"/>
            <a:ext cx="1512168" cy="1296144"/>
          </a:xfrm>
          <a:prstGeom prst="rect">
            <a:avLst/>
          </a:prstGeom>
          <a:solidFill>
            <a:schemeClr val="bg1"/>
          </a:solidFill>
          <a:ln>
            <a:noFill/>
          </a:ln>
        </p:spPr>
      </p:pic>
      <p:pic>
        <p:nvPicPr>
          <p:cNvPr id="125" name="12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1275606"/>
            <a:ext cx="1619672" cy="1296144"/>
          </a:xfrm>
          <a:prstGeom prst="rect">
            <a:avLst/>
          </a:prstGeom>
          <a:solidFill>
            <a:schemeClr val="bg1"/>
          </a:solidFill>
          <a:ln>
            <a:noFill/>
          </a:ln>
        </p:spPr>
      </p:pic>
      <p:pic>
        <p:nvPicPr>
          <p:cNvPr id="126" name="12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2571750"/>
            <a:ext cx="1512168" cy="1296144"/>
          </a:xfrm>
          <a:prstGeom prst="rect">
            <a:avLst/>
          </a:prstGeom>
          <a:solidFill>
            <a:schemeClr val="bg1"/>
          </a:solidFill>
          <a:ln>
            <a:noFill/>
          </a:ln>
        </p:spPr>
      </p:pic>
      <p:pic>
        <p:nvPicPr>
          <p:cNvPr id="127" name="12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2571750"/>
            <a:ext cx="1512168" cy="1296144"/>
          </a:xfrm>
          <a:prstGeom prst="rect">
            <a:avLst/>
          </a:prstGeom>
          <a:solidFill>
            <a:schemeClr val="bg1"/>
          </a:solidFill>
          <a:ln>
            <a:noFill/>
          </a:ln>
        </p:spPr>
      </p:pic>
      <p:pic>
        <p:nvPicPr>
          <p:cNvPr id="128" name="12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0"/>
            <a:ext cx="1512168" cy="1275606"/>
          </a:xfrm>
          <a:prstGeom prst="rect">
            <a:avLst/>
          </a:prstGeom>
          <a:solidFill>
            <a:schemeClr val="bg1"/>
          </a:solidFill>
          <a:ln>
            <a:noFill/>
          </a:ln>
        </p:spPr>
      </p:pic>
      <p:pic>
        <p:nvPicPr>
          <p:cNvPr id="69" name="6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2571750"/>
            <a:ext cx="1440160" cy="1296144"/>
          </a:xfrm>
          <a:prstGeom prst="rect">
            <a:avLst/>
          </a:prstGeom>
          <a:solidFill>
            <a:schemeClr val="bg1"/>
          </a:solidFill>
          <a:ln>
            <a:noFill/>
          </a:ln>
        </p:spPr>
      </p:pic>
      <p:pic>
        <p:nvPicPr>
          <p:cNvPr id="70" name="69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2571750"/>
            <a:ext cx="1619672" cy="1296144"/>
          </a:xfrm>
          <a:prstGeom prst="rect">
            <a:avLst/>
          </a:prstGeom>
          <a:solidFill>
            <a:schemeClr val="bg1"/>
          </a:solidFill>
          <a:ln>
            <a:noFill/>
          </a:ln>
        </p:spPr>
      </p:pic>
      <p:pic>
        <p:nvPicPr>
          <p:cNvPr id="71" name="7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847356"/>
            <a:ext cx="1547664" cy="1296144"/>
          </a:xfrm>
          <a:prstGeom prst="rect">
            <a:avLst/>
          </a:prstGeom>
          <a:solidFill>
            <a:schemeClr val="bg1"/>
          </a:solidFill>
          <a:ln>
            <a:noFill/>
          </a:ln>
        </p:spPr>
      </p:pic>
      <p:pic>
        <p:nvPicPr>
          <p:cNvPr id="72" name="7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847356"/>
            <a:ext cx="1512168" cy="1296144"/>
          </a:xfrm>
          <a:prstGeom prst="rect">
            <a:avLst/>
          </a:prstGeom>
          <a:solidFill>
            <a:schemeClr val="bg1"/>
          </a:solidFill>
          <a:ln>
            <a:noFill/>
          </a:ln>
        </p:spPr>
      </p:pic>
      <p:pic>
        <p:nvPicPr>
          <p:cNvPr id="73" name="7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084168" y="3847356"/>
            <a:ext cx="1440160" cy="1296144"/>
          </a:xfrm>
          <a:prstGeom prst="rect">
            <a:avLst/>
          </a:prstGeom>
          <a:solidFill>
            <a:schemeClr val="bg1"/>
          </a:solidFill>
          <a:ln>
            <a:noFill/>
          </a:ln>
        </p:spPr>
      </p:pic>
      <p:pic>
        <p:nvPicPr>
          <p:cNvPr id="74" name="7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3847356"/>
            <a:ext cx="1512168" cy="1296144"/>
          </a:xfrm>
          <a:prstGeom prst="rect">
            <a:avLst/>
          </a:prstGeom>
          <a:solidFill>
            <a:schemeClr val="bg1"/>
          </a:solidFill>
          <a:ln>
            <a:noFill/>
          </a:ln>
        </p:spPr>
      </p:pic>
      <p:pic>
        <p:nvPicPr>
          <p:cNvPr id="75" name="7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000" y="3847356"/>
            <a:ext cx="1512168" cy="1296144"/>
          </a:xfrm>
          <a:prstGeom prst="rect">
            <a:avLst/>
          </a:prstGeom>
          <a:solidFill>
            <a:schemeClr val="bg1"/>
          </a:solidFill>
          <a:ln>
            <a:noFill/>
          </a:ln>
        </p:spPr>
      </p:pic>
      <p:pic>
        <p:nvPicPr>
          <p:cNvPr id="76" name="7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7524328" y="3867894"/>
            <a:ext cx="1619672" cy="1275606"/>
          </a:xfrm>
          <a:prstGeom prst="rect">
            <a:avLst/>
          </a:prstGeom>
          <a:solidFill>
            <a:schemeClr val="bg1"/>
          </a:solidFill>
          <a:ln>
            <a:noFill/>
          </a:ln>
        </p:spPr>
      </p:pic>
      <p:sp>
        <p:nvSpPr>
          <p:cNvPr id="27" name="26 CuadroTexto"/>
          <p:cNvSpPr txBox="1"/>
          <p:nvPr/>
        </p:nvSpPr>
        <p:spPr>
          <a:xfrm>
            <a:off x="539552"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es que además, la ruta anual OPG del Festival de Luces de invierno, ofrece más de 75 deslumbrantes exhibiciones que decoran </a:t>
            </a:r>
            <a:r>
              <a:rPr lang="es-ES" b="1" i="1" dirty="0" err="1" smtClean="0">
                <a:effectLst>
                  <a:glow rad="101600">
                    <a:srgbClr val="C00000">
                      <a:alpha val="60000"/>
                    </a:srgbClr>
                  </a:glow>
                  <a:outerShdw blurRad="38100" dist="38100" dir="2700000" algn="tl">
                    <a:srgbClr val="000000">
                      <a:alpha val="43137"/>
                    </a:srgbClr>
                  </a:outerShdw>
                </a:effectLst>
              </a:rPr>
              <a:t>Niagara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Parkway</a:t>
            </a:r>
            <a:r>
              <a:rPr lang="es-ES" i="1" dirty="0" smtClean="0">
                <a:effectLst>
                  <a:glow rad="101600">
                    <a:srgbClr val="C00000">
                      <a:alpha val="60000"/>
                    </a:srgbClr>
                  </a:glow>
                  <a:outerShdw blurRad="38100" dist="38100" dir="2700000" algn="tl">
                    <a:srgbClr val="000000">
                      <a:alpha val="43137"/>
                    </a:srgbClr>
                  </a:outerShdw>
                </a:effectLst>
              </a:rPr>
              <a:t>, las </a:t>
            </a:r>
            <a:r>
              <a:rPr lang="es-ES" b="1" i="1" dirty="0" smtClean="0">
                <a:effectLst>
                  <a:glow rad="101600">
                    <a:srgbClr val="C00000">
                      <a:alpha val="60000"/>
                    </a:srgbClr>
                  </a:glow>
                  <a:outerShdw blurRad="38100" dist="38100" dir="2700000" algn="tl">
                    <a:srgbClr val="000000">
                      <a:alpha val="43137"/>
                    </a:srgbClr>
                  </a:outerShdw>
                </a:effectLst>
              </a:rPr>
              <a:t>islas </a:t>
            </a:r>
            <a:r>
              <a:rPr lang="es-ES" b="1" i="1" dirty="0" err="1" smtClean="0">
                <a:effectLst>
                  <a:glow rad="101600">
                    <a:srgbClr val="C00000">
                      <a:alpha val="60000"/>
                    </a:srgbClr>
                  </a:glow>
                  <a:outerShdw blurRad="38100" dist="38100" dir="2700000" algn="tl">
                    <a:srgbClr val="000000">
                      <a:alpha val="43137"/>
                    </a:srgbClr>
                  </a:outerShdw>
                </a:effectLst>
              </a:rPr>
              <a:t>Dufferin</a:t>
            </a:r>
            <a:r>
              <a:rPr lang="es-ES" i="1" dirty="0" smtClean="0">
                <a:effectLst>
                  <a:glow rad="101600">
                    <a:srgbClr val="C00000">
                      <a:alpha val="60000"/>
                    </a:srgbClr>
                  </a:glow>
                  <a:outerShdw blurRad="38100" dist="38100" dir="2700000" algn="tl">
                    <a:srgbClr val="000000">
                      <a:alpha val="43137"/>
                    </a:srgbClr>
                  </a:outerShdw>
                </a:effectLst>
              </a:rPr>
              <a:t> y las calles de los distritos turísticos.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circle/>
      </p:transition>
    </mc:Choice>
    <mc:Fallback xmlns="">
      <p:transition spd="slow" advTm="2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16"/>
                                        </p:tgtEl>
                                      </p:cBhvr>
                                    </p:animEffect>
                                    <p:set>
                                      <p:cBhvr>
                                        <p:cTn id="13" dur="1" fill="hold">
                                          <p:stCondLst>
                                            <p:cond delay="2999"/>
                                          </p:stCondLst>
                                        </p:cTn>
                                        <p:tgtEl>
                                          <p:spTgt spid="16"/>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3000"/>
                                        <p:tgtEl>
                                          <p:spTgt spid="32"/>
                                        </p:tgtEl>
                                      </p:cBhvr>
                                    </p:animEffect>
                                    <p:set>
                                      <p:cBhvr>
                                        <p:cTn id="19" dur="1" fill="hold">
                                          <p:stCondLst>
                                            <p:cond delay="2999"/>
                                          </p:stCondLst>
                                        </p:cTn>
                                        <p:tgtEl>
                                          <p:spTgt spid="32"/>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3000"/>
                                        <p:tgtEl>
                                          <p:spTgt spid="121"/>
                                        </p:tgtEl>
                                      </p:cBhvr>
                                    </p:animEffect>
                                    <p:set>
                                      <p:cBhvr>
                                        <p:cTn id="22" dur="1" fill="hold">
                                          <p:stCondLst>
                                            <p:cond delay="2999"/>
                                          </p:stCondLst>
                                        </p:cTn>
                                        <p:tgtEl>
                                          <p:spTgt spid="121"/>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3000"/>
                                        <p:tgtEl>
                                          <p:spTgt spid="122"/>
                                        </p:tgtEl>
                                      </p:cBhvr>
                                    </p:animEffect>
                                    <p:set>
                                      <p:cBhvr>
                                        <p:cTn id="25" dur="1" fill="hold">
                                          <p:stCondLst>
                                            <p:cond delay="2999"/>
                                          </p:stCondLst>
                                        </p:cTn>
                                        <p:tgtEl>
                                          <p:spTgt spid="122"/>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3000"/>
                                        <p:tgtEl>
                                          <p:spTgt spid="123"/>
                                        </p:tgtEl>
                                      </p:cBhvr>
                                    </p:animEffect>
                                    <p:set>
                                      <p:cBhvr>
                                        <p:cTn id="28" dur="1" fill="hold">
                                          <p:stCondLst>
                                            <p:cond delay="2999"/>
                                          </p:stCondLst>
                                        </p:cTn>
                                        <p:tgtEl>
                                          <p:spTgt spid="123"/>
                                        </p:tgtEl>
                                        <p:attrNameLst>
                                          <p:attrName>style.visibility</p:attrName>
                                        </p:attrNameLst>
                                      </p:cBhvr>
                                      <p:to>
                                        <p:strVal val="hidden"/>
                                      </p:to>
                                    </p:set>
                                  </p:childTnLst>
                                </p:cTn>
                              </p:par>
                              <p:par>
                                <p:cTn id="29" presetID="18" presetClass="exit" presetSubtype="3" fill="hold" nodeType="withEffect">
                                  <p:stCondLst>
                                    <p:cond delay="0"/>
                                  </p:stCondLst>
                                  <p:childTnLst>
                                    <p:animEffect transition="out" filter="strips(upRigh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8" presetClass="exit" presetSubtype="3" fill="hold" nodeType="withEffect">
                                  <p:stCondLst>
                                    <p:cond delay="0"/>
                                  </p:stCondLst>
                                  <p:childTnLst>
                                    <p:animEffect transition="out" filter="strips(upRight)">
                                      <p:cBhvr>
                                        <p:cTn id="33" dur="3000"/>
                                        <p:tgtEl>
                                          <p:spTgt spid="15"/>
                                        </p:tgtEl>
                                      </p:cBhvr>
                                    </p:animEffect>
                                    <p:set>
                                      <p:cBhvr>
                                        <p:cTn id="34" dur="1" fill="hold">
                                          <p:stCondLst>
                                            <p:cond delay="2999"/>
                                          </p:stCondLst>
                                        </p:cTn>
                                        <p:tgtEl>
                                          <p:spTgt spid="15"/>
                                        </p:tgtEl>
                                        <p:attrNameLst>
                                          <p:attrName>style.visibility</p:attrName>
                                        </p:attrNameLst>
                                      </p:cBhvr>
                                      <p:to>
                                        <p:strVal val="hidden"/>
                                      </p:to>
                                    </p:set>
                                  </p:childTnLst>
                                </p:cTn>
                              </p:par>
                              <p:par>
                                <p:cTn id="35" presetID="18" presetClass="exit" presetSubtype="3" fill="hold" nodeType="withEffect">
                                  <p:stCondLst>
                                    <p:cond delay="0"/>
                                  </p:stCondLst>
                                  <p:childTnLst>
                                    <p:animEffect transition="out" filter="strips(upRight)">
                                      <p:cBhvr>
                                        <p:cTn id="36" dur="3000"/>
                                        <p:tgtEl>
                                          <p:spTgt spid="23"/>
                                        </p:tgtEl>
                                      </p:cBhvr>
                                    </p:animEffect>
                                    <p:set>
                                      <p:cBhvr>
                                        <p:cTn id="37" dur="1" fill="hold">
                                          <p:stCondLst>
                                            <p:cond delay="2999"/>
                                          </p:stCondLst>
                                        </p:cTn>
                                        <p:tgtEl>
                                          <p:spTgt spid="23"/>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3000"/>
                                        <p:tgtEl>
                                          <p:spTgt spid="31"/>
                                        </p:tgtEl>
                                      </p:cBhvr>
                                    </p:animEffect>
                                    <p:set>
                                      <p:cBhvr>
                                        <p:cTn id="40" dur="1" fill="hold">
                                          <p:stCondLst>
                                            <p:cond delay="2999"/>
                                          </p:stCondLst>
                                        </p:cTn>
                                        <p:tgtEl>
                                          <p:spTgt spid="31"/>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3000"/>
                                        <p:tgtEl>
                                          <p:spTgt spid="125"/>
                                        </p:tgtEl>
                                      </p:cBhvr>
                                    </p:animEffect>
                                    <p:set>
                                      <p:cBhvr>
                                        <p:cTn id="43" dur="1" fill="hold">
                                          <p:stCondLst>
                                            <p:cond delay="2999"/>
                                          </p:stCondLst>
                                        </p:cTn>
                                        <p:tgtEl>
                                          <p:spTgt spid="125"/>
                                        </p:tgtEl>
                                        <p:attrNameLst>
                                          <p:attrName>style.visibility</p:attrName>
                                        </p:attrNameLst>
                                      </p:cBhvr>
                                      <p:to>
                                        <p:strVal val="hidden"/>
                                      </p:to>
                                    </p:set>
                                  </p:childTnLst>
                                </p:cTn>
                              </p:par>
                              <p:par>
                                <p:cTn id="44" presetID="18" presetClass="exit" presetSubtype="3" fill="hold" nodeType="withEffect">
                                  <p:stCondLst>
                                    <p:cond delay="0"/>
                                  </p:stCondLst>
                                  <p:childTnLst>
                                    <p:animEffect transition="out" filter="strips(upRight)">
                                      <p:cBhvr>
                                        <p:cTn id="45" dur="3000"/>
                                        <p:tgtEl>
                                          <p:spTgt spid="126"/>
                                        </p:tgtEl>
                                      </p:cBhvr>
                                    </p:animEffect>
                                    <p:set>
                                      <p:cBhvr>
                                        <p:cTn id="46" dur="1" fill="hold">
                                          <p:stCondLst>
                                            <p:cond delay="2999"/>
                                          </p:stCondLst>
                                        </p:cTn>
                                        <p:tgtEl>
                                          <p:spTgt spid="126"/>
                                        </p:tgtEl>
                                        <p:attrNameLst>
                                          <p:attrName>style.visibility</p:attrName>
                                        </p:attrNameLst>
                                      </p:cBhvr>
                                      <p:to>
                                        <p:strVal val="hidden"/>
                                      </p:to>
                                    </p:set>
                                  </p:childTnLst>
                                </p:cTn>
                              </p:par>
                              <p:par>
                                <p:cTn id="47" presetID="18" presetClass="exit" presetSubtype="3" fill="hold" nodeType="withEffect">
                                  <p:stCondLst>
                                    <p:cond delay="0"/>
                                  </p:stCondLst>
                                  <p:childTnLst>
                                    <p:animEffect transition="out" filter="strips(upRight)">
                                      <p:cBhvr>
                                        <p:cTn id="48" dur="3000"/>
                                        <p:tgtEl>
                                          <p:spTgt spid="127"/>
                                        </p:tgtEl>
                                      </p:cBhvr>
                                    </p:animEffect>
                                    <p:set>
                                      <p:cBhvr>
                                        <p:cTn id="49" dur="1" fill="hold">
                                          <p:stCondLst>
                                            <p:cond delay="2999"/>
                                          </p:stCondLst>
                                        </p:cTn>
                                        <p:tgtEl>
                                          <p:spTgt spid="127"/>
                                        </p:tgtEl>
                                        <p:attrNameLst>
                                          <p:attrName>style.visibility</p:attrName>
                                        </p:attrNameLst>
                                      </p:cBhvr>
                                      <p:to>
                                        <p:strVal val="hidden"/>
                                      </p:to>
                                    </p:set>
                                  </p:childTnLst>
                                </p:cTn>
                              </p:par>
                              <p:par>
                                <p:cTn id="50" presetID="18" presetClass="exit" presetSubtype="3" fill="hold" nodeType="withEffect">
                                  <p:stCondLst>
                                    <p:cond delay="0"/>
                                  </p:stCondLst>
                                  <p:childTnLst>
                                    <p:animEffect transition="out" filter="strips(upRight)">
                                      <p:cBhvr>
                                        <p:cTn id="51" dur="3000"/>
                                        <p:tgtEl>
                                          <p:spTgt spid="128"/>
                                        </p:tgtEl>
                                      </p:cBhvr>
                                    </p:animEffect>
                                    <p:set>
                                      <p:cBhvr>
                                        <p:cTn id="52" dur="1" fill="hold">
                                          <p:stCondLst>
                                            <p:cond delay="2999"/>
                                          </p:stCondLst>
                                        </p:cTn>
                                        <p:tgtEl>
                                          <p:spTgt spid="128"/>
                                        </p:tgtEl>
                                        <p:attrNameLst>
                                          <p:attrName>style.visibility</p:attrName>
                                        </p:attrNameLst>
                                      </p:cBhvr>
                                      <p:to>
                                        <p:strVal val="hidden"/>
                                      </p:to>
                                    </p:set>
                                  </p:childTnLst>
                                </p:cTn>
                              </p:par>
                              <p:par>
                                <p:cTn id="53" presetID="18" presetClass="exit" presetSubtype="9" fill="hold" nodeType="withEffect">
                                  <p:stCondLst>
                                    <p:cond delay="0"/>
                                  </p:stCondLst>
                                  <p:childTnLst>
                                    <p:animEffect transition="out" filter="strips(upLeft)">
                                      <p:cBhvr>
                                        <p:cTn id="54" dur="3000"/>
                                        <p:tgtEl>
                                          <p:spTgt spid="69"/>
                                        </p:tgtEl>
                                      </p:cBhvr>
                                    </p:animEffect>
                                    <p:set>
                                      <p:cBhvr>
                                        <p:cTn id="55" dur="1" fill="hold">
                                          <p:stCondLst>
                                            <p:cond delay="2999"/>
                                          </p:stCondLst>
                                        </p:cTn>
                                        <p:tgtEl>
                                          <p:spTgt spid="69"/>
                                        </p:tgtEl>
                                        <p:attrNameLst>
                                          <p:attrName>style.visibility</p:attrName>
                                        </p:attrNameLst>
                                      </p:cBhvr>
                                      <p:to>
                                        <p:strVal val="hidden"/>
                                      </p:to>
                                    </p:set>
                                  </p:childTnLst>
                                </p:cTn>
                              </p:par>
                              <p:par>
                                <p:cTn id="56" presetID="18" presetClass="exit" presetSubtype="3" fill="hold" nodeType="withEffect">
                                  <p:stCondLst>
                                    <p:cond delay="0"/>
                                  </p:stCondLst>
                                  <p:childTnLst>
                                    <p:animEffect transition="out" filter="strips(upRight)">
                                      <p:cBhvr>
                                        <p:cTn id="57" dur="3000"/>
                                        <p:tgtEl>
                                          <p:spTgt spid="70"/>
                                        </p:tgtEl>
                                      </p:cBhvr>
                                    </p:animEffect>
                                    <p:set>
                                      <p:cBhvr>
                                        <p:cTn id="58" dur="1" fill="hold">
                                          <p:stCondLst>
                                            <p:cond delay="2999"/>
                                          </p:stCondLst>
                                        </p:cTn>
                                        <p:tgtEl>
                                          <p:spTgt spid="70"/>
                                        </p:tgtEl>
                                        <p:attrNameLst>
                                          <p:attrName>style.visibility</p:attrName>
                                        </p:attrNameLst>
                                      </p:cBhvr>
                                      <p:to>
                                        <p:strVal val="hidden"/>
                                      </p:to>
                                    </p:set>
                                  </p:childTnLst>
                                </p:cTn>
                              </p:par>
                              <p:par>
                                <p:cTn id="59" presetID="18" presetClass="exit" presetSubtype="9" fill="hold" nodeType="withEffect">
                                  <p:stCondLst>
                                    <p:cond delay="0"/>
                                  </p:stCondLst>
                                  <p:childTnLst>
                                    <p:animEffect transition="out" filter="strips(upLeft)">
                                      <p:cBhvr>
                                        <p:cTn id="60" dur="3000"/>
                                        <p:tgtEl>
                                          <p:spTgt spid="71"/>
                                        </p:tgtEl>
                                      </p:cBhvr>
                                    </p:animEffect>
                                    <p:set>
                                      <p:cBhvr>
                                        <p:cTn id="61" dur="1" fill="hold">
                                          <p:stCondLst>
                                            <p:cond delay="2999"/>
                                          </p:stCondLst>
                                        </p:cTn>
                                        <p:tgtEl>
                                          <p:spTgt spid="71"/>
                                        </p:tgtEl>
                                        <p:attrNameLst>
                                          <p:attrName>style.visibility</p:attrName>
                                        </p:attrNameLst>
                                      </p:cBhvr>
                                      <p:to>
                                        <p:strVal val="hidden"/>
                                      </p:to>
                                    </p:set>
                                  </p:childTnLst>
                                </p:cTn>
                              </p:par>
                              <p:par>
                                <p:cTn id="62" presetID="18" presetClass="exit" presetSubtype="9" fill="hold" nodeType="withEffect">
                                  <p:stCondLst>
                                    <p:cond delay="0"/>
                                  </p:stCondLst>
                                  <p:childTnLst>
                                    <p:animEffect transition="out" filter="strips(upLeft)">
                                      <p:cBhvr>
                                        <p:cTn id="63" dur="3000"/>
                                        <p:tgtEl>
                                          <p:spTgt spid="72"/>
                                        </p:tgtEl>
                                      </p:cBhvr>
                                    </p:animEffect>
                                    <p:set>
                                      <p:cBhvr>
                                        <p:cTn id="64" dur="1" fill="hold">
                                          <p:stCondLst>
                                            <p:cond delay="2999"/>
                                          </p:stCondLst>
                                        </p:cTn>
                                        <p:tgtEl>
                                          <p:spTgt spid="72"/>
                                        </p:tgtEl>
                                        <p:attrNameLst>
                                          <p:attrName>style.visibility</p:attrName>
                                        </p:attrNameLst>
                                      </p:cBhvr>
                                      <p:to>
                                        <p:strVal val="hidden"/>
                                      </p:to>
                                    </p:set>
                                  </p:childTnLst>
                                </p:cTn>
                              </p:par>
                              <p:par>
                                <p:cTn id="65" presetID="18" presetClass="exit" presetSubtype="9" fill="hold" nodeType="withEffect">
                                  <p:stCondLst>
                                    <p:cond delay="0"/>
                                  </p:stCondLst>
                                  <p:childTnLst>
                                    <p:animEffect transition="out" filter="strips(upLeft)">
                                      <p:cBhvr>
                                        <p:cTn id="66" dur="3000"/>
                                        <p:tgtEl>
                                          <p:spTgt spid="73"/>
                                        </p:tgtEl>
                                      </p:cBhvr>
                                    </p:animEffect>
                                    <p:set>
                                      <p:cBhvr>
                                        <p:cTn id="67" dur="1" fill="hold">
                                          <p:stCondLst>
                                            <p:cond delay="2999"/>
                                          </p:stCondLst>
                                        </p:cTn>
                                        <p:tgtEl>
                                          <p:spTgt spid="73"/>
                                        </p:tgtEl>
                                        <p:attrNameLst>
                                          <p:attrName>style.visibility</p:attrName>
                                        </p:attrNameLst>
                                      </p:cBhvr>
                                      <p:to>
                                        <p:strVal val="hidden"/>
                                      </p:to>
                                    </p:set>
                                  </p:childTnLst>
                                </p:cTn>
                              </p:par>
                              <p:par>
                                <p:cTn id="68" presetID="18" presetClass="exit" presetSubtype="3" fill="hold" nodeType="withEffect">
                                  <p:stCondLst>
                                    <p:cond delay="0"/>
                                  </p:stCondLst>
                                  <p:childTnLst>
                                    <p:animEffect transition="out" filter="strips(upRight)">
                                      <p:cBhvr>
                                        <p:cTn id="69" dur="3000"/>
                                        <p:tgtEl>
                                          <p:spTgt spid="74"/>
                                        </p:tgtEl>
                                      </p:cBhvr>
                                    </p:animEffect>
                                    <p:set>
                                      <p:cBhvr>
                                        <p:cTn id="70" dur="1" fill="hold">
                                          <p:stCondLst>
                                            <p:cond delay="2999"/>
                                          </p:stCondLst>
                                        </p:cTn>
                                        <p:tgtEl>
                                          <p:spTgt spid="74"/>
                                        </p:tgtEl>
                                        <p:attrNameLst>
                                          <p:attrName>style.visibility</p:attrName>
                                        </p:attrNameLst>
                                      </p:cBhvr>
                                      <p:to>
                                        <p:strVal val="hidden"/>
                                      </p:to>
                                    </p:set>
                                  </p:childTnLst>
                                </p:cTn>
                              </p:par>
                              <p:par>
                                <p:cTn id="71" presetID="18" presetClass="exit" presetSubtype="3" fill="hold" nodeType="withEffect">
                                  <p:stCondLst>
                                    <p:cond delay="0"/>
                                  </p:stCondLst>
                                  <p:childTnLst>
                                    <p:animEffect transition="out" filter="strips(upRight)">
                                      <p:cBhvr>
                                        <p:cTn id="72" dur="3000"/>
                                        <p:tgtEl>
                                          <p:spTgt spid="75"/>
                                        </p:tgtEl>
                                      </p:cBhvr>
                                    </p:animEffect>
                                    <p:set>
                                      <p:cBhvr>
                                        <p:cTn id="73" dur="1" fill="hold">
                                          <p:stCondLst>
                                            <p:cond delay="2999"/>
                                          </p:stCondLst>
                                        </p:cTn>
                                        <p:tgtEl>
                                          <p:spTgt spid="75"/>
                                        </p:tgtEl>
                                        <p:attrNameLst>
                                          <p:attrName>style.visibility</p:attrName>
                                        </p:attrNameLst>
                                      </p:cBhvr>
                                      <p:to>
                                        <p:strVal val="hidden"/>
                                      </p:to>
                                    </p:set>
                                  </p:childTnLst>
                                </p:cTn>
                              </p:par>
                              <p:par>
                                <p:cTn id="74" presetID="18" presetClass="exit" presetSubtype="3" fill="hold" nodeType="withEffect">
                                  <p:stCondLst>
                                    <p:cond delay="0"/>
                                  </p:stCondLst>
                                  <p:childTnLst>
                                    <p:animEffect transition="out" filter="strips(upRight)">
                                      <p:cBhvr>
                                        <p:cTn id="75" dur="3000"/>
                                        <p:tgtEl>
                                          <p:spTgt spid="76"/>
                                        </p:tgtEl>
                                      </p:cBhvr>
                                    </p:animEffect>
                                    <p:set>
                                      <p:cBhvr>
                                        <p:cTn id="76" dur="1" fill="hold">
                                          <p:stCondLst>
                                            <p:cond delay="2999"/>
                                          </p:stCondLst>
                                        </p:cTn>
                                        <p:tgtEl>
                                          <p:spTgt spid="76"/>
                                        </p:tgtEl>
                                        <p:attrNameLst>
                                          <p:attrName>style.visibility</p:attrName>
                                        </p:attrNameLst>
                                      </p:cBhvr>
                                      <p:to>
                                        <p:strVal val="hidden"/>
                                      </p:to>
                                    </p:set>
                                  </p:childTnLst>
                                </p:cTn>
                              </p:par>
                              <p:par>
                                <p:cTn id="77" presetID="23" presetClass="entr" presetSubtype="288" fill="hold" nodeType="withEffect">
                                  <p:stCondLst>
                                    <p:cond delay="0"/>
                                  </p:stCondLst>
                                  <p:childTnLst>
                                    <p:set>
                                      <p:cBhvr>
                                        <p:cTn id="78" dur="1" fill="hold">
                                          <p:stCondLst>
                                            <p:cond delay="0"/>
                                          </p:stCondLst>
                                        </p:cTn>
                                        <p:tgtEl>
                                          <p:spTgt spid="15362"/>
                                        </p:tgtEl>
                                        <p:attrNameLst>
                                          <p:attrName>style.visibility</p:attrName>
                                        </p:attrNameLst>
                                      </p:cBhvr>
                                      <p:to>
                                        <p:strVal val="visible"/>
                                      </p:to>
                                    </p:set>
                                    <p:anim calcmode="lin" valueType="num">
                                      <p:cBhvr>
                                        <p:cTn id="79" dur="4000" fill="hold"/>
                                        <p:tgtEl>
                                          <p:spTgt spid="15362"/>
                                        </p:tgtEl>
                                        <p:attrNameLst>
                                          <p:attrName>ppt_w</p:attrName>
                                        </p:attrNameLst>
                                      </p:cBhvr>
                                      <p:tavLst>
                                        <p:tav tm="0">
                                          <p:val>
                                            <p:strVal val="4/3*#ppt_w"/>
                                          </p:val>
                                        </p:tav>
                                        <p:tav tm="100000">
                                          <p:val>
                                            <p:strVal val="#ppt_w"/>
                                          </p:val>
                                        </p:tav>
                                      </p:tavLst>
                                    </p:anim>
                                    <p:anim calcmode="lin" valueType="num">
                                      <p:cBhvr>
                                        <p:cTn id="80" dur="4000" fill="hold"/>
                                        <p:tgtEl>
                                          <p:spTgt spid="15362"/>
                                        </p:tgtEl>
                                        <p:attrNameLst>
                                          <p:attrName>ppt_h</p:attrName>
                                        </p:attrNameLst>
                                      </p:cBhvr>
                                      <p:tavLst>
                                        <p:tav tm="0">
                                          <p:val>
                                            <p:strVal val="4/3*#ppt_h"/>
                                          </p:val>
                                        </p:tav>
                                        <p:tav tm="100000">
                                          <p:val>
                                            <p:strVal val="#ppt_h"/>
                                          </p:val>
                                        </p:tav>
                                      </p:tavLst>
                                    </p:anim>
                                  </p:childTnLst>
                                </p:cTn>
                              </p:par>
                            </p:childTnLst>
                          </p:cTn>
                        </p:par>
                        <p:par>
                          <p:cTn id="81" fill="hold">
                            <p:stCondLst>
                              <p:cond delay="4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27"/>
                                        </p:tgtEl>
                                        <p:attrNameLst>
                                          <p:attrName>style.visibility</p:attrName>
                                        </p:attrNameLst>
                                      </p:cBhvr>
                                      <p:to>
                                        <p:strVal val="visible"/>
                                      </p:to>
                                    </p:set>
                                    <p:animEffect transition="in" filter="fade">
                                      <p:cBhvr>
                                        <p:cTn id="84" dur="1000"/>
                                        <p:tgtEl>
                                          <p:spTgt spid="27"/>
                                        </p:tgtEl>
                                      </p:cBhvr>
                                    </p:animEffect>
                                    <p:anim calcmode="lin" valueType="num">
                                      <p:cBhvr>
                                        <p:cTn id="85" dur="1000" fill="hold"/>
                                        <p:tgtEl>
                                          <p:spTgt spid="27"/>
                                        </p:tgtEl>
                                        <p:attrNameLst>
                                          <p:attrName>ppt_x</p:attrName>
                                        </p:attrNameLst>
                                      </p:cBhvr>
                                      <p:tavLst>
                                        <p:tav tm="0">
                                          <p:val>
                                            <p:strVal val="#ppt_x-.1"/>
                                          </p:val>
                                        </p:tav>
                                        <p:tav tm="100000">
                                          <p:val>
                                            <p:strVal val="#ppt_x"/>
                                          </p:val>
                                        </p:tav>
                                      </p:tavLst>
                                    </p:anim>
                                    <p:anim calcmode="lin" valueType="num">
                                      <p:cBhvr>
                                        <p:cTn id="8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0" y="0"/>
            <a:ext cx="9144000" cy="5143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434" name="75 Imagen" descr="Diapositiva16"/>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4" name="3 Imagen"/>
          <p:cNvPicPr>
            <a:picLocks noChangeAspect="1"/>
          </p:cNvPicPr>
          <p:nvPr/>
        </p:nvPicPr>
        <p:blipFill>
          <a:blip r:embed="rId3" cstate="print">
            <a:grayscl/>
            <a:biLevel thresh="50000"/>
          </a:blip>
          <a:srcRect/>
          <a:stretch>
            <a:fillRect/>
          </a:stretch>
        </p:blipFill>
        <p:spPr bwMode="auto">
          <a:xfrm>
            <a:off x="4500564" y="0"/>
            <a:ext cx="2232025" cy="1664494"/>
          </a:xfrm>
          <a:prstGeom prst="rect">
            <a:avLst/>
          </a:prstGeom>
          <a:noFill/>
          <a:ln w="9525">
            <a:noFill/>
            <a:miter lim="800000"/>
            <a:headEnd/>
            <a:tailEnd/>
          </a:ln>
        </p:spPr>
      </p:pic>
      <p:pic>
        <p:nvPicPr>
          <p:cNvPr id="5" name="4 Imagen"/>
          <p:cNvPicPr>
            <a:picLocks noChangeAspect="1"/>
          </p:cNvPicPr>
          <p:nvPr/>
        </p:nvPicPr>
        <p:blipFill>
          <a:blip r:embed="rId4" cstate="print">
            <a:grayscl/>
            <a:biLevel thresh="50000"/>
          </a:blip>
          <a:srcRect/>
          <a:stretch>
            <a:fillRect/>
          </a:stretch>
        </p:blipFill>
        <p:spPr bwMode="auto">
          <a:xfrm>
            <a:off x="6732588" y="0"/>
            <a:ext cx="2411412" cy="1664494"/>
          </a:xfrm>
          <a:prstGeom prst="rect">
            <a:avLst/>
          </a:prstGeom>
          <a:noFill/>
          <a:ln w="9525">
            <a:noFill/>
            <a:miter lim="800000"/>
            <a:headEnd/>
            <a:tailEnd/>
          </a:ln>
        </p:spPr>
      </p:pic>
      <p:pic>
        <p:nvPicPr>
          <p:cNvPr id="8" name="7 Imagen"/>
          <p:cNvPicPr>
            <a:picLocks noChangeAspect="1"/>
          </p:cNvPicPr>
          <p:nvPr/>
        </p:nvPicPr>
        <p:blipFill>
          <a:blip r:embed="rId5" cstate="print">
            <a:grayscl/>
            <a:biLevel thresh="50000"/>
          </a:blip>
          <a:srcRect/>
          <a:stretch>
            <a:fillRect/>
          </a:stretch>
        </p:blipFill>
        <p:spPr bwMode="auto">
          <a:xfrm>
            <a:off x="1" y="0"/>
            <a:ext cx="2195512" cy="1664494"/>
          </a:xfrm>
          <a:prstGeom prst="rect">
            <a:avLst/>
          </a:prstGeom>
          <a:noFill/>
          <a:ln w="9525">
            <a:noFill/>
            <a:miter lim="800000"/>
            <a:headEnd/>
            <a:tailEnd/>
          </a:ln>
        </p:spPr>
      </p:pic>
      <p:pic>
        <p:nvPicPr>
          <p:cNvPr id="10" name="9 Imagen"/>
          <p:cNvPicPr>
            <a:picLocks noChangeAspect="1"/>
          </p:cNvPicPr>
          <p:nvPr/>
        </p:nvPicPr>
        <p:blipFill>
          <a:blip r:embed="rId6" cstate="print">
            <a:grayscl/>
            <a:biLevel thresh="50000"/>
          </a:blip>
          <a:srcRect/>
          <a:stretch>
            <a:fillRect/>
          </a:stretch>
        </p:blipFill>
        <p:spPr bwMode="auto">
          <a:xfrm>
            <a:off x="2195513" y="0"/>
            <a:ext cx="2305050" cy="1664494"/>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4500564" y="1664494"/>
            <a:ext cx="2232025" cy="1814513"/>
          </a:xfrm>
          <a:prstGeom prst="rect">
            <a:avLst/>
          </a:prstGeom>
          <a:noFill/>
          <a:ln w="9525">
            <a:noFill/>
            <a:miter lim="800000"/>
            <a:headEnd/>
            <a:tailEnd/>
          </a:ln>
        </p:spPr>
      </p:pic>
      <p:pic>
        <p:nvPicPr>
          <p:cNvPr id="35" name="34 Imagen"/>
          <p:cNvPicPr>
            <a:picLocks noChangeAspect="1"/>
          </p:cNvPicPr>
          <p:nvPr/>
        </p:nvPicPr>
        <p:blipFill>
          <a:blip r:embed="rId5" cstate="print">
            <a:grayscl/>
            <a:biLevel thresh="50000"/>
          </a:blip>
          <a:srcRect/>
          <a:stretch>
            <a:fillRect/>
          </a:stretch>
        </p:blipFill>
        <p:spPr bwMode="auto">
          <a:xfrm>
            <a:off x="1" y="1664494"/>
            <a:ext cx="2195513" cy="1814513"/>
          </a:xfrm>
          <a:prstGeom prst="rect">
            <a:avLst/>
          </a:prstGeom>
          <a:noFill/>
          <a:ln w="9525">
            <a:noFill/>
            <a:miter lim="800000"/>
            <a:headEnd/>
            <a:tailEnd/>
          </a:ln>
        </p:spPr>
      </p:pic>
      <p:pic>
        <p:nvPicPr>
          <p:cNvPr id="37" name="36 Imagen"/>
          <p:cNvPicPr>
            <a:picLocks noChangeAspect="1"/>
          </p:cNvPicPr>
          <p:nvPr/>
        </p:nvPicPr>
        <p:blipFill>
          <a:blip r:embed="rId6" cstate="print">
            <a:grayscl/>
            <a:biLevel thresh="50000"/>
          </a:blip>
          <a:srcRect/>
          <a:stretch>
            <a:fillRect/>
          </a:stretch>
        </p:blipFill>
        <p:spPr bwMode="auto">
          <a:xfrm>
            <a:off x="2195513" y="1664494"/>
            <a:ext cx="2305050" cy="1814513"/>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4500564" y="3479007"/>
            <a:ext cx="2232025" cy="1664493"/>
          </a:xfrm>
          <a:prstGeom prst="rect">
            <a:avLst/>
          </a:prstGeom>
          <a:noFill/>
          <a:ln w="9525">
            <a:noFill/>
            <a:miter lim="800000"/>
            <a:headEnd/>
            <a:tailEnd/>
          </a:ln>
        </p:spPr>
      </p:pic>
      <p:pic>
        <p:nvPicPr>
          <p:cNvPr id="62" name="61 Imagen"/>
          <p:cNvPicPr>
            <a:picLocks noChangeAspect="1"/>
          </p:cNvPicPr>
          <p:nvPr/>
        </p:nvPicPr>
        <p:blipFill>
          <a:blip r:embed="rId5" cstate="print">
            <a:grayscl/>
            <a:biLevel thresh="50000"/>
          </a:blip>
          <a:srcRect/>
          <a:stretch>
            <a:fillRect/>
          </a:stretch>
        </p:blipFill>
        <p:spPr bwMode="auto">
          <a:xfrm>
            <a:off x="1" y="3479007"/>
            <a:ext cx="2195513" cy="1664493"/>
          </a:xfrm>
          <a:prstGeom prst="rect">
            <a:avLst/>
          </a:prstGeom>
          <a:noFill/>
          <a:ln w="9525">
            <a:noFill/>
            <a:miter lim="800000"/>
            <a:headEnd/>
            <a:tailEnd/>
          </a:ln>
        </p:spPr>
      </p:pic>
      <p:pic>
        <p:nvPicPr>
          <p:cNvPr id="64" name="63 Imagen"/>
          <p:cNvPicPr>
            <a:picLocks noChangeAspect="1"/>
          </p:cNvPicPr>
          <p:nvPr/>
        </p:nvPicPr>
        <p:blipFill>
          <a:blip r:embed="rId6" cstate="print">
            <a:grayscl/>
            <a:biLevel thresh="50000"/>
          </a:blip>
          <a:srcRect/>
          <a:stretch>
            <a:fillRect/>
          </a:stretch>
        </p:blipFill>
        <p:spPr bwMode="auto">
          <a:xfrm>
            <a:off x="2195513" y="3479007"/>
            <a:ext cx="2305050" cy="1664493"/>
          </a:xfrm>
          <a:prstGeom prst="rect">
            <a:avLst/>
          </a:prstGeom>
          <a:noFill/>
          <a:ln w="9525">
            <a:noFill/>
            <a:miter lim="800000"/>
            <a:headEnd/>
            <a:tailEnd/>
          </a:ln>
        </p:spPr>
      </p:pic>
      <p:pic>
        <p:nvPicPr>
          <p:cNvPr id="65" name="64 Imagen"/>
          <p:cNvPicPr>
            <a:picLocks noChangeAspect="1"/>
          </p:cNvPicPr>
          <p:nvPr/>
        </p:nvPicPr>
        <p:blipFill>
          <a:blip r:embed="rId7" cstate="print">
            <a:grayscl/>
            <a:biLevel thresh="50000"/>
          </a:blip>
          <a:srcRect/>
          <a:stretch>
            <a:fillRect/>
          </a:stretch>
        </p:blipFill>
        <p:spPr bwMode="auto">
          <a:xfrm>
            <a:off x="6732588" y="1664494"/>
            <a:ext cx="2411412" cy="1814513"/>
          </a:xfrm>
          <a:prstGeom prst="rect">
            <a:avLst/>
          </a:prstGeom>
          <a:noFill/>
          <a:ln w="9525">
            <a:noFill/>
            <a:miter lim="800000"/>
            <a:headEnd/>
            <a:tailEnd/>
          </a:ln>
        </p:spPr>
      </p:pic>
      <p:pic>
        <p:nvPicPr>
          <p:cNvPr id="74" name="73 Imagen"/>
          <p:cNvPicPr>
            <a:picLocks noChangeAspect="1"/>
          </p:cNvPicPr>
          <p:nvPr/>
        </p:nvPicPr>
        <p:blipFill>
          <a:blip r:embed="rId7" cstate="print">
            <a:grayscl/>
            <a:biLevel thresh="50000"/>
          </a:blip>
          <a:srcRect/>
          <a:stretch>
            <a:fillRect/>
          </a:stretch>
        </p:blipFill>
        <p:spPr bwMode="auto">
          <a:xfrm>
            <a:off x="6732588" y="3479007"/>
            <a:ext cx="2411412" cy="1664493"/>
          </a:xfrm>
          <a:prstGeom prst="rect">
            <a:avLst/>
          </a:prstGeom>
          <a:noFill/>
          <a:ln w="9525">
            <a:noFill/>
            <a:miter lim="800000"/>
            <a:headEnd/>
            <a:tailEnd/>
          </a:ln>
        </p:spPr>
      </p:pic>
      <p:sp>
        <p:nvSpPr>
          <p:cNvPr id="15" name="14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Cataratas son un espectáculo en sí mismas para admirar desde cualquier perspectiva que te propongas, pero sin duda, hacerlo desde las alturas sobrepasa todas las expectativas que puedas imaginar.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37"/>
                                        </p:tgtEl>
                                      </p:cBhvr>
                                    </p:animEffect>
                                    <p:set>
                                      <p:cBhvr>
                                        <p:cTn id="13" dur="1" fill="hold">
                                          <p:stCondLst>
                                            <p:cond delay="2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2"/>
                                        </p:tgtEl>
                                      </p:cBhvr>
                                    </p:animEffect>
                                    <p:set>
                                      <p:cBhvr>
                                        <p:cTn id="16" dur="1" fill="hold">
                                          <p:stCondLst>
                                            <p:cond delay="2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58"/>
                                        </p:tgtEl>
                                      </p:cBhvr>
                                    </p:animEffect>
                                    <p:set>
                                      <p:cBhvr>
                                        <p:cTn id="19" dur="1" fill="hold">
                                          <p:stCondLst>
                                            <p:cond delay="2999"/>
                                          </p:stCondLst>
                                        </p:cTn>
                                        <p:tgtEl>
                                          <p:spTgt spid="58"/>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3000"/>
                                        <p:tgtEl>
                                          <p:spTgt spid="65"/>
                                        </p:tgtEl>
                                      </p:cBhvr>
                                    </p:animEffect>
                                    <p:set>
                                      <p:cBhvr>
                                        <p:cTn id="22" dur="1" fill="hold">
                                          <p:stCondLst>
                                            <p:cond delay="2999"/>
                                          </p:stCondLst>
                                        </p:cTn>
                                        <p:tgtEl>
                                          <p:spTgt spid="65"/>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3000"/>
                                        <p:tgtEl>
                                          <p:spTgt spid="31"/>
                                        </p:tgtEl>
                                      </p:cBhvr>
                                    </p:animEffect>
                                    <p:set>
                                      <p:cBhvr>
                                        <p:cTn id="31" dur="1" fill="hold">
                                          <p:stCondLst>
                                            <p:cond delay="2999"/>
                                          </p:stCondLst>
                                        </p:cTn>
                                        <p:tgtEl>
                                          <p:spTgt spid="31"/>
                                        </p:tgtEl>
                                        <p:attrNameLst>
                                          <p:attrName>style.visibility</p:attrName>
                                        </p:attrNameLst>
                                      </p:cBhvr>
                                      <p:to>
                                        <p:strVal val="hidden"/>
                                      </p:to>
                                    </p:set>
                                  </p:childTnLst>
                                </p:cTn>
                              </p:par>
                              <p:par>
                                <p:cTn id="32" presetID="13" presetClass="exit" presetSubtype="16" fill="hold" nodeType="withEffect">
                                  <p:stCondLst>
                                    <p:cond delay="0"/>
                                  </p:stCondLst>
                                  <p:childTnLst>
                                    <p:animEffect transition="out" filter="plus(in)">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13" presetClass="exit" presetSubtype="16" fill="hold" nodeType="withEffect">
                                  <p:stCondLst>
                                    <p:cond delay="0"/>
                                  </p:stCondLst>
                                  <p:childTnLst>
                                    <p:animEffect transition="out" filter="plus(in)">
                                      <p:cBhvr>
                                        <p:cTn id="36" dur="3000"/>
                                        <p:tgtEl>
                                          <p:spTgt spid="64"/>
                                        </p:tgtEl>
                                      </p:cBhvr>
                                    </p:animEffect>
                                    <p:set>
                                      <p:cBhvr>
                                        <p:cTn id="37" dur="1" fill="hold">
                                          <p:stCondLst>
                                            <p:cond delay="2999"/>
                                          </p:stCondLst>
                                        </p:cTn>
                                        <p:tgtEl>
                                          <p:spTgt spid="64"/>
                                        </p:tgtEl>
                                        <p:attrNameLst>
                                          <p:attrName>style.visibility</p:attrName>
                                        </p:attrNameLst>
                                      </p:cBhvr>
                                      <p:to>
                                        <p:strVal val="hidden"/>
                                      </p:to>
                                    </p:set>
                                  </p:childTnLst>
                                </p:cTn>
                              </p:par>
                              <p:par>
                                <p:cTn id="38" presetID="13" presetClass="exit" presetSubtype="16" fill="hold" nodeType="withEffect">
                                  <p:stCondLst>
                                    <p:cond delay="0"/>
                                  </p:stCondLst>
                                  <p:childTnLst>
                                    <p:animEffect transition="out" filter="plus(in)">
                                      <p:cBhvr>
                                        <p:cTn id="39" dur="3000"/>
                                        <p:tgtEl>
                                          <p:spTgt spid="74"/>
                                        </p:tgtEl>
                                      </p:cBhvr>
                                    </p:animEffect>
                                    <p:set>
                                      <p:cBhvr>
                                        <p:cTn id="40" dur="1" fill="hold">
                                          <p:stCondLst>
                                            <p:cond delay="2999"/>
                                          </p:stCondLst>
                                        </p:cTn>
                                        <p:tgtEl>
                                          <p:spTgt spid="7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4000" fill="hold"/>
                                        <p:tgtEl>
                                          <p:spTgt spid="18434"/>
                                        </p:tgtEl>
                                        <p:attrNameLst>
                                          <p:attrName>ppt_w</p:attrName>
                                        </p:attrNameLst>
                                      </p:cBhvr>
                                      <p:tavLst>
                                        <p:tav tm="0">
                                          <p:val>
                                            <p:strVal val="4/3*#ppt_w"/>
                                          </p:val>
                                        </p:tav>
                                        <p:tav tm="100000">
                                          <p:val>
                                            <p:strVal val="#ppt_w"/>
                                          </p:val>
                                        </p:tav>
                                      </p:tavLst>
                                    </p:anim>
                                    <p:anim calcmode="lin" valueType="num">
                                      <p:cBhvr>
                                        <p:cTn id="44" dur="4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482" name="75 Imagen" descr="Diapositiva18"/>
          <p:cNvPicPr>
            <a:picLocks noGrp="1" noChangeAspect="1"/>
          </p:cNvPicPr>
          <p:nvPr isPhoto="1"/>
        </p:nvPicPr>
        <p:blipFill>
          <a:blip r:embed="rId2" cstate="print"/>
          <a:stretch>
            <a:fillRect/>
          </a:stretch>
        </p:blipFill>
        <p:spPr bwMode="auto">
          <a:xfrm>
            <a:off x="0" y="-236562"/>
            <a:ext cx="9144000" cy="5380062"/>
          </a:xfrm>
          <a:prstGeom prst="rect">
            <a:avLst/>
          </a:prstGeom>
          <a:noFill/>
          <a:ln w="9525">
            <a:noFill/>
            <a:miter lim="800000"/>
            <a:headEnd/>
            <a:tailEnd/>
          </a:ln>
        </p:spPr>
      </p:pic>
      <p:sp>
        <p:nvSpPr>
          <p:cNvPr id="10" name="9 Rectángulo"/>
          <p:cNvSpPr/>
          <p:nvPr/>
        </p:nvSpPr>
        <p:spPr>
          <a:xfrm>
            <a:off x="0" y="0"/>
            <a:ext cx="9144000" cy="1340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0" y="1340168"/>
            <a:ext cx="9144000" cy="1340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0" y="2636044"/>
            <a:ext cx="9144000" cy="1341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0" y="3933349"/>
            <a:ext cx="9144000" cy="1210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539552" y="3795886"/>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las Cataratas del Niágara, el lugar más visitado de la zona es  </a:t>
            </a:r>
            <a:r>
              <a:rPr lang="es-ES" b="1" i="1" dirty="0" err="1" smtClean="0">
                <a:effectLst>
                  <a:glow rad="101600">
                    <a:srgbClr val="C00000">
                      <a:alpha val="60000"/>
                    </a:srgbClr>
                  </a:glow>
                  <a:outerShdw blurRad="38100" dist="38100" dir="2700000" algn="tl">
                    <a:srgbClr val="000000">
                      <a:alpha val="43137"/>
                    </a:srgbClr>
                  </a:outerShdw>
                </a:effectLst>
              </a:rPr>
              <a:t>Skylon</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Tower</a:t>
            </a:r>
            <a:r>
              <a:rPr lang="es-ES" i="1" dirty="0" smtClean="0">
                <a:effectLst>
                  <a:glow rad="101600">
                    <a:srgbClr val="C00000">
                      <a:alpha val="60000"/>
                    </a:srgbClr>
                  </a:glow>
                  <a:outerShdw blurRad="38100" dist="38100" dir="2700000" algn="tl">
                    <a:srgbClr val="000000">
                      <a:alpha val="43137"/>
                    </a:srgbClr>
                  </a:outerShdw>
                </a:effectLst>
              </a:rPr>
              <a:t>. Un centro de observación con sorpresas, en el que podrás admirar el paisaje helado no solo de las cascadas sino también los </a:t>
            </a:r>
            <a:r>
              <a:rPr lang="es-ES" i="1" dirty="0" err="1" smtClean="0">
                <a:effectLst>
                  <a:glow rad="101600">
                    <a:srgbClr val="C00000">
                      <a:alpha val="60000"/>
                    </a:srgbClr>
                  </a:glow>
                  <a:outerShdw blurRad="38100" dist="38100" dir="2700000" algn="tl">
                    <a:srgbClr val="000000">
                      <a:alpha val="43137"/>
                    </a:srgbClr>
                  </a:outerShdw>
                </a:effectLst>
              </a:rPr>
              <a:t>skylines</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Búffalo</a:t>
            </a:r>
            <a:r>
              <a:rPr lang="es-ES" i="1" dirty="0" smtClean="0">
                <a:effectLst>
                  <a:glow rad="101600">
                    <a:srgbClr val="C00000">
                      <a:alpha val="60000"/>
                    </a:srgbClr>
                  </a:glow>
                  <a:outerShdw blurRad="38100" dist="38100" dir="2700000" algn="tl">
                    <a:srgbClr val="000000">
                      <a:alpha val="43137"/>
                    </a:srgbClr>
                  </a:outerShdw>
                </a:effectLst>
              </a:rPr>
              <a:t>, Nueva York y Toronto, y todo ello sin pasar frío.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wedge/>
      </p:transition>
    </mc:Choice>
    <mc:Fallback xmlns="">
      <p:transition spd="slow" advTm="3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4000" fill="hold"/>
                                        <p:tgtEl>
                                          <p:spTgt spid="20482"/>
                                        </p:tgtEl>
                                        <p:attrNameLst>
                                          <p:attrName>ppt_w</p:attrName>
                                        </p:attrNameLst>
                                      </p:cBhvr>
                                      <p:tavLst>
                                        <p:tav tm="0">
                                          <p:val>
                                            <p:strVal val="4/3*#ppt_w"/>
                                          </p:val>
                                        </p:tav>
                                        <p:tav tm="100000">
                                          <p:val>
                                            <p:strVal val="#ppt_w"/>
                                          </p:val>
                                        </p:tav>
                                      </p:tavLst>
                                    </p:anim>
                                    <p:anim calcmode="lin" valueType="num">
                                      <p:cBhvr>
                                        <p:cTn id="20" dur="4000" fill="hold"/>
                                        <p:tgtEl>
                                          <p:spTgt spid="20482"/>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668610"/>
            <a:ext cx="9144000" cy="5812110"/>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última de las grandes atracciones de la zona canadiense de las Cataratas del Niágara es la llamada </a:t>
            </a:r>
            <a:r>
              <a:rPr lang="es-ES" i="1" dirty="0" err="1" smtClean="0">
                <a:effectLst>
                  <a:glow rad="101600">
                    <a:srgbClr val="C00000">
                      <a:alpha val="60000"/>
                    </a:srgbClr>
                  </a:glow>
                  <a:outerShdw blurRad="38100" dist="38100" dir="2700000" algn="tl">
                    <a:srgbClr val="000000">
                      <a:alpha val="43137"/>
                    </a:srgbClr>
                  </a:outerShdw>
                </a:effectLst>
              </a:rPr>
              <a:t>WildPlay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Niagara</a:t>
            </a:r>
            <a:r>
              <a:rPr lang="es-ES" i="1" dirty="0" smtClean="0">
                <a:effectLst>
                  <a:glow rad="101600">
                    <a:srgbClr val="C00000">
                      <a:alpha val="60000"/>
                    </a:srgbClr>
                  </a:glow>
                  <a:outerShdw blurRad="38100" dist="38100" dir="2700000" algn="tl">
                    <a:srgbClr val="000000">
                      <a:alpha val="43137"/>
                    </a:srgbClr>
                  </a:outerShdw>
                </a:effectLst>
              </a:rPr>
              <a:t> Falls </a:t>
            </a:r>
            <a:r>
              <a:rPr lang="es-ES" i="1" dirty="0" err="1" smtClean="0">
                <a:effectLst>
                  <a:glow rad="101600">
                    <a:srgbClr val="C00000">
                      <a:alpha val="60000"/>
                    </a:srgbClr>
                  </a:glow>
                  <a:outerShdw blurRad="38100" dist="38100" dir="2700000" algn="tl">
                    <a:srgbClr val="000000">
                      <a:alpha val="43137"/>
                    </a:srgbClr>
                  </a:outerShdw>
                </a:effectLst>
              </a:rPr>
              <a:t>MistRider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Zipline</a:t>
            </a:r>
            <a:r>
              <a:rPr lang="es-ES" i="1" dirty="0" smtClean="0">
                <a:effectLst>
                  <a:glow rad="101600">
                    <a:srgbClr val="C00000">
                      <a:alpha val="60000"/>
                    </a:srgbClr>
                  </a:glow>
                  <a:outerShdw blurRad="38100" dist="38100" dir="2700000" algn="tl">
                    <a:srgbClr val="000000">
                      <a:alpha val="43137"/>
                    </a:srgbClr>
                  </a:outerShdw>
                </a:effectLst>
              </a:rPr>
              <a:t>, que ofrece una emocionante experiencia de vuelo frente a las impresionantes cataratas, disfrutando además de vistas panorámicas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3000">
        <p15:prstTrans prst="pageCurlDoub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452586"/>
            <a:ext cx="9144000" cy="5976664"/>
          </a:xfrm>
          <a:prstGeom prst="rect">
            <a:avLst/>
          </a:prstGeom>
          <a:noFill/>
          <a:ln w="9525">
            <a:noFill/>
            <a:miter lim="800000"/>
            <a:headEnd/>
            <a:tailEnd/>
          </a:ln>
        </p:spPr>
      </p:pic>
      <p:sp>
        <p:nvSpPr>
          <p:cNvPr id="4" name="3 Rectángulo"/>
          <p:cNvSpPr/>
          <p:nvPr/>
        </p:nvSpPr>
        <p:spPr>
          <a:xfrm>
            <a:off x="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7145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429000"/>
            <a:ext cx="2286000" cy="1714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372387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Vivirás una experiencia llena de adrenalina a 67 metros de altura en un recorrido de casi 700 en el que alcanzarás velocidades de hasta 70 km/h, todo con los mayores niveles de seguridad para una experiencia 100% tranquila y feliz. Notarás al aire y la fiereza de la caída del agua justo frente a ti.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dir="ver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9458" name="10 Imagen" descr="Diapositiva17"/>
          <p:cNvPicPr>
            <a:picLocks noGrp="1" noChangeAspect="1"/>
          </p:cNvPicPr>
          <p:nvPr isPhoto="1"/>
        </p:nvPicPr>
        <p:blipFill>
          <a:blip r:embed="rId2" cstate="print"/>
          <a:stretch>
            <a:fillRect/>
          </a:stretch>
        </p:blipFill>
        <p:spPr bwMode="auto">
          <a:xfrm>
            <a:off x="0" y="-308570"/>
            <a:ext cx="9143999" cy="5904656"/>
          </a:xfrm>
          <a:prstGeom prst="rect">
            <a:avLst/>
          </a:prstGeom>
          <a:noFill/>
          <a:ln w="9525">
            <a:noFill/>
            <a:miter lim="800000"/>
            <a:headEnd/>
            <a:tailEnd/>
          </a:ln>
        </p:spPr>
      </p:pic>
      <p:sp>
        <p:nvSpPr>
          <p:cNvPr id="6" name="5 Pentágono"/>
          <p:cNvSpPr/>
          <p:nvPr/>
        </p:nvSpPr>
        <p:spPr>
          <a:xfrm>
            <a:off x="0" y="1112997"/>
            <a:ext cx="4572000" cy="280749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7" name="6 Pentágono"/>
          <p:cNvSpPr/>
          <p:nvPr/>
        </p:nvSpPr>
        <p:spPr>
          <a:xfrm flipH="1">
            <a:off x="4600576" y="1095852"/>
            <a:ext cx="4543425" cy="280749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8" name="7 Pentágono"/>
          <p:cNvSpPr/>
          <p:nvPr/>
        </p:nvSpPr>
        <p:spPr>
          <a:xfrm rot="16200000">
            <a:off x="3252550" y="1938735"/>
            <a:ext cx="2710338" cy="3744912"/>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9" name="8 Pentágono"/>
          <p:cNvSpPr/>
          <p:nvPr/>
        </p:nvSpPr>
        <p:spPr>
          <a:xfrm rot="5400000">
            <a:off x="3287712" y="-608012"/>
            <a:ext cx="2528888" cy="3744913"/>
          </a:xfrm>
          <a:prstGeom prst="homePlat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0" name="9 Rectángulo"/>
          <p:cNvSpPr/>
          <p:nvPr/>
        </p:nvSpPr>
        <p:spPr>
          <a:xfrm>
            <a:off x="0" y="0"/>
            <a:ext cx="2679700" cy="1112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2" name="11 Rectángulo"/>
          <p:cNvSpPr/>
          <p:nvPr/>
        </p:nvSpPr>
        <p:spPr>
          <a:xfrm>
            <a:off x="6388100" y="0"/>
            <a:ext cx="2755900" cy="10958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3" name="12 Rectángulo"/>
          <p:cNvSpPr/>
          <p:nvPr/>
        </p:nvSpPr>
        <p:spPr>
          <a:xfrm>
            <a:off x="6461126" y="3903345"/>
            <a:ext cx="2682875" cy="1250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4" name="13 Rectángulo"/>
          <p:cNvSpPr/>
          <p:nvPr/>
        </p:nvSpPr>
        <p:spPr>
          <a:xfrm>
            <a:off x="0" y="3920490"/>
            <a:ext cx="2755900" cy="12330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srgbClr val="FFFFFF"/>
              </a:solidFill>
            </a:endParaRPr>
          </a:p>
        </p:txBody>
      </p:sp>
      <p:sp>
        <p:nvSpPr>
          <p:cNvPr id="15" name="14 CuadroTexto"/>
          <p:cNvSpPr txBox="1"/>
          <p:nvPr/>
        </p:nvSpPr>
        <p:spPr>
          <a:xfrm>
            <a:off x="395536" y="3507854"/>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t>
            </a:r>
            <a:r>
              <a:rPr lang="es-ES" i="1" dirty="0" err="1" smtClean="0">
                <a:effectLst>
                  <a:glow rad="101600">
                    <a:srgbClr val="C00000">
                      <a:alpha val="60000"/>
                    </a:srgbClr>
                  </a:glow>
                  <a:outerShdw blurRad="38100" dist="38100" dir="2700000" algn="tl">
                    <a:srgbClr val="000000">
                      <a:alpha val="43137"/>
                    </a:srgbClr>
                  </a:outerShdw>
                </a:effectLst>
              </a:rPr>
              <a:t>tirolínas</a:t>
            </a:r>
            <a:r>
              <a:rPr lang="es-ES" i="1" dirty="0" smtClean="0">
                <a:effectLst>
                  <a:glow rad="101600">
                    <a:srgbClr val="C00000">
                      <a:alpha val="60000"/>
                    </a:srgbClr>
                  </a:glow>
                  <a:outerShdw blurRad="38100" dist="38100" dir="2700000" algn="tl">
                    <a:srgbClr val="000000">
                      <a:alpha val="43137"/>
                    </a:srgbClr>
                  </a:outerShdw>
                </a:effectLst>
              </a:rPr>
              <a:t> son emocionantes por varias razones: Velocidad y adrenalina. Las </a:t>
            </a:r>
            <a:r>
              <a:rPr lang="es-ES" i="1" dirty="0" err="1" smtClean="0">
                <a:effectLst>
                  <a:glow rad="101600">
                    <a:srgbClr val="C00000">
                      <a:alpha val="60000"/>
                    </a:srgbClr>
                  </a:glow>
                  <a:outerShdw blurRad="38100" dist="38100" dir="2700000" algn="tl">
                    <a:srgbClr val="000000">
                      <a:alpha val="43137"/>
                    </a:srgbClr>
                  </a:outerShdw>
                </a:effectLst>
              </a:rPr>
              <a:t>tirolínas</a:t>
            </a:r>
            <a:r>
              <a:rPr lang="es-ES" i="1" dirty="0" smtClean="0">
                <a:effectLst>
                  <a:glow rad="101600">
                    <a:srgbClr val="C00000">
                      <a:alpha val="60000"/>
                    </a:srgbClr>
                  </a:glow>
                  <a:outerShdw blurRad="38100" dist="38100" dir="2700000" algn="tl">
                    <a:srgbClr val="000000">
                      <a:alpha val="43137"/>
                    </a:srgbClr>
                  </a:outerShdw>
                </a:effectLst>
              </a:rPr>
              <a:t> te permiten deslizarte a gran velocidad por un cable suspendido en el aire, lo que genera una sensación de velocidad y adrenalina. La emoción de volar a través del aire a una velocidad considerable puede ser emocionante y estimulante.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14:warp dir="in"/>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4000" fill="hold"/>
                                        <p:tgtEl>
                                          <p:spTgt spid="19458"/>
                                        </p:tgtEl>
                                        <p:attrNameLst>
                                          <p:attrName>ppt_w</p:attrName>
                                        </p:attrNameLst>
                                      </p:cBhvr>
                                      <p:tavLst>
                                        <p:tav tm="0">
                                          <p:val>
                                            <p:strVal val="4/3*#ppt_w"/>
                                          </p:val>
                                        </p:tav>
                                        <p:tav tm="100000">
                                          <p:val>
                                            <p:strVal val="#ppt_w"/>
                                          </p:val>
                                        </p:tav>
                                      </p:tavLst>
                                    </p:anim>
                                    <p:anim calcmode="lin" valueType="num">
                                      <p:cBhvr>
                                        <p:cTn id="32" dur="4000" fill="hold"/>
                                        <p:tgtEl>
                                          <p:spTgt spid="19458"/>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1"/>
                                          </p:val>
                                        </p:tav>
                                        <p:tav tm="100000">
                                          <p:val>
                                            <p:strVal val="#ppt_x"/>
                                          </p:val>
                                        </p:tav>
                                      </p:tavLst>
                                    </p:anim>
                                    <p:anim calcmode="lin" valueType="num">
                                      <p:cBhvr>
                                        <p:cTn id="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7" y="0"/>
            <a:ext cx="6119813" cy="691515"/>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757148"/>
            <a:ext cx="5112568" cy="64807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534835"/>
            <a:ext cx="6696744" cy="712946"/>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b="1"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b="1"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Friends</a:t>
            </a:r>
            <a:r>
              <a:rPr lang="es-ES" sz="3600" b="1"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 </a:t>
            </a:r>
            <a:r>
              <a:rPr lang="es-ES" sz="3600" b="1"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The</a:t>
            </a:r>
            <a:r>
              <a:rPr lang="es-ES" sz="3600" b="1"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b="1" kern="10" dirty="0" err="1"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Rembrandts</a:t>
            </a:r>
            <a:r>
              <a:rPr lang="es-ES" sz="3600" b="1"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   </a:t>
            </a:r>
            <a:endParaRPr lang="es-ES" sz="3600" b="1"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259632" y="2312522"/>
            <a:ext cx="6840760" cy="68151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b="1" kern="10" dirty="0">
                <a:ln w="9525">
                  <a:noFill/>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r>
              <a:rPr lang="es-ES" sz="3600" b="1"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Heart</a:t>
            </a:r>
            <a:r>
              <a:rPr lang="es-ES" sz="3600" b="1"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of </a:t>
            </a:r>
            <a:r>
              <a:rPr lang="es-ES" sz="3600" b="1" kern="10" dirty="0" err="1"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Glass</a:t>
            </a:r>
            <a:r>
              <a:rPr lang="es-ES" sz="3600" b="1"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dirty="0" err="1"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Blondie</a:t>
            </a:r>
            <a:r>
              <a:rPr lang="es-ES" sz="3600" b="1"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73737" name="WordArt 9"/>
          <p:cNvSpPr>
            <a:spLocks noChangeArrowheads="1" noChangeShapeType="1" noTextEdit="1"/>
          </p:cNvSpPr>
          <p:nvPr/>
        </p:nvSpPr>
        <p:spPr bwMode="auto">
          <a:xfrm>
            <a:off x="1259632" y="3025401"/>
            <a:ext cx="6912768" cy="648653"/>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b="1"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Living </a:t>
            </a:r>
            <a:r>
              <a:rPr lang="es-ES" sz="2800" b="1"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on</a:t>
            </a:r>
            <a:r>
              <a:rPr lang="es-ES" sz="2800" b="1"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my </a:t>
            </a:r>
            <a:r>
              <a:rPr lang="es-ES" sz="2800" b="1"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Own</a:t>
            </a:r>
            <a:r>
              <a:rPr lang="es-ES" sz="2800" b="1"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 </a:t>
            </a:r>
            <a:r>
              <a:rPr lang="es-ES" sz="2800" b="1" kern="10" dirty="0" err="1"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Freddie</a:t>
            </a:r>
            <a:r>
              <a:rPr lang="es-ES" sz="2800" b="1" kern="10" dirty="0" smtClean="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Mercury )    </a:t>
            </a:r>
            <a:endParaRPr lang="es-ES" sz="2800" b="1" kern="10" dirty="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endParaRPr>
          </a:p>
        </p:txBody>
      </p:sp>
      <p:sp>
        <p:nvSpPr>
          <p:cNvPr id="8" name="WordArt 10"/>
          <p:cNvSpPr>
            <a:spLocks noChangeArrowheads="1" noChangeShapeType="1" noTextEdit="1"/>
          </p:cNvSpPr>
          <p:nvPr/>
        </p:nvSpPr>
        <p:spPr bwMode="auto">
          <a:xfrm>
            <a:off x="1259632" y="3867894"/>
            <a:ext cx="6912768" cy="681513"/>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b="1" kern="10" dirty="0" smtClean="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Oh, Carol ( desconocido )    </a:t>
            </a:r>
            <a:endParaRPr lang="es-ES" sz="3600" b="1" kern="10" dirty="0">
              <a:ln w="9525">
                <a:noFill/>
                <a:round/>
                <a:headEnd/>
                <a:tailEnd/>
              </a:ln>
              <a:solidFill>
                <a:schemeClr val="accent3">
                  <a:lumMod val="60000"/>
                  <a:lumOff val="4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glitte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270025"/>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0</TotalTime>
  <Words>2569</Words>
  <Application>Microsoft Office PowerPoint</Application>
  <PresentationFormat>Presentación en pantalla (16:9)</PresentationFormat>
  <Paragraphs>73</Paragraphs>
  <Slides>59</Slides>
  <Notes>2</Notes>
  <HiddenSlides>0</HiddenSlides>
  <MMClips>0</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59</vt:i4>
      </vt:variant>
    </vt:vector>
  </HeadingPairs>
  <TitlesOfParts>
    <vt:vector size="74" baseType="lpstr">
      <vt:lpstr>Arial</vt:lpstr>
      <vt:lpstr>Arial Black</vt:lpstr>
      <vt:lpstr>Calibri</vt:lpstr>
      <vt:lpstr>Consolas</vt:lpstr>
      <vt:lpstr>Corbel</vt:lpstr>
      <vt:lpstr>High Tower Text</vt:lpstr>
      <vt:lpstr>Highlight LET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188</cp:revision>
  <dcterms:created xsi:type="dcterms:W3CDTF">2016-11-02T23:46:46Z</dcterms:created>
  <dcterms:modified xsi:type="dcterms:W3CDTF">2023-11-10T23:02:17Z</dcterms:modified>
</cp:coreProperties>
</file>