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377" r:id="rId3"/>
    <p:sldId id="501" r:id="rId4"/>
    <p:sldId id="502" r:id="rId5"/>
    <p:sldId id="503" r:id="rId6"/>
    <p:sldId id="504" r:id="rId7"/>
    <p:sldId id="505" r:id="rId8"/>
    <p:sldId id="507" r:id="rId9"/>
    <p:sldId id="510" r:id="rId10"/>
    <p:sldId id="506" r:id="rId11"/>
    <p:sldId id="511" r:id="rId12"/>
    <p:sldId id="512" r:id="rId13"/>
    <p:sldId id="514" r:id="rId14"/>
    <p:sldId id="515" r:id="rId15"/>
    <p:sldId id="509" r:id="rId16"/>
    <p:sldId id="523" r:id="rId17"/>
    <p:sldId id="513" r:id="rId18"/>
    <p:sldId id="518" r:id="rId19"/>
    <p:sldId id="519" r:id="rId20"/>
    <p:sldId id="521" r:id="rId21"/>
    <p:sldId id="520" r:id="rId22"/>
    <p:sldId id="522" r:id="rId23"/>
    <p:sldId id="525" r:id="rId24"/>
    <p:sldId id="526" r:id="rId25"/>
    <p:sldId id="527" r:id="rId26"/>
    <p:sldId id="532" r:id="rId27"/>
    <p:sldId id="528" r:id="rId28"/>
    <p:sldId id="533" r:id="rId29"/>
    <p:sldId id="535" r:id="rId30"/>
    <p:sldId id="555" r:id="rId31"/>
    <p:sldId id="534" r:id="rId32"/>
    <p:sldId id="536" r:id="rId33"/>
    <p:sldId id="537" r:id="rId34"/>
    <p:sldId id="538" r:id="rId35"/>
    <p:sldId id="539" r:id="rId36"/>
    <p:sldId id="544" r:id="rId37"/>
    <p:sldId id="541" r:id="rId38"/>
    <p:sldId id="546" r:id="rId39"/>
    <p:sldId id="531" r:id="rId40"/>
    <p:sldId id="530" r:id="rId41"/>
    <p:sldId id="516" r:id="rId42"/>
    <p:sldId id="547" r:id="rId43"/>
    <p:sldId id="548" r:id="rId44"/>
    <p:sldId id="549" r:id="rId45"/>
    <p:sldId id="551" r:id="rId46"/>
    <p:sldId id="552" r:id="rId47"/>
    <p:sldId id="553" r:id="rId48"/>
    <p:sldId id="554" r:id="rId49"/>
    <p:sldId id="556" r:id="rId50"/>
    <p:sldId id="568" r:id="rId51"/>
    <p:sldId id="559" r:id="rId52"/>
    <p:sldId id="565" r:id="rId53"/>
    <p:sldId id="560" r:id="rId54"/>
    <p:sldId id="561" r:id="rId55"/>
    <p:sldId id="562" r:id="rId56"/>
    <p:sldId id="566" r:id="rId57"/>
    <p:sldId id="564" r:id="rId58"/>
    <p:sldId id="563" r:id="rId59"/>
    <p:sldId id="567" r:id="rId60"/>
    <p:sldId id="378" r:id="rId61"/>
    <p:sldId id="569" r:id="rId62"/>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8QZt4p4L5LKzIpx9GsmwQ" hashData="UYn8rsVw3Mv7BiSndYTEVCemIl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03/09/2016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03/09/2016</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2.gif"/></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61.jpeg"/></Relationships>
</file>

<file path=ppt/slides/_rels/slide5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68.jpeg"/><Relationship Id="rId4" Type="http://schemas.openxmlformats.org/officeDocument/2006/relationships/image" Target="../media/image3.gif"/></Relationships>
</file>

<file path=ppt/slides/_rels/slide60.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San Agustín"/>
          <p:cNvPicPr>
            <a:picLocks noChangeAspect="1" noChangeArrowheads="1"/>
          </p:cNvPicPr>
          <p:nvPr/>
        </p:nvPicPr>
        <p:blipFill>
          <a:blip r:embed="rId3"/>
          <a:srcRect/>
          <a:stretch>
            <a:fillRect/>
          </a:stretch>
        </p:blipFill>
        <p:spPr bwMode="auto">
          <a:xfrm>
            <a:off x="-72301" y="0"/>
            <a:ext cx="11341964" cy="7632701"/>
          </a:xfrm>
          <a:prstGeom prst="rect">
            <a:avLst/>
          </a:prstGeom>
          <a:noFill/>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21202"/>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48485" y="1744648"/>
            <a:ext cx="9501254"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CASTRO  DEL  RIO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t>
            </a:r>
            <a:r>
              <a:rPr lang="es-ES" sz="3200" kern="10" dirty="0" err="1"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Cordoba</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8"/>
          <p:cNvPicPr>
            <a:picLocks noChangeAspect="1" noChangeArrowheads="1"/>
          </p:cNvPicPr>
          <p:nvPr/>
        </p:nvPicPr>
        <p:blipFill>
          <a:blip r:embed="rId7"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4" y="209952"/>
            <a:ext cx="962617" cy="1187308"/>
          </a:xfrm>
          <a:prstGeom prst="rect">
            <a:avLst/>
          </a:prstGeom>
          <a:noFill/>
          <a:ln w="9525">
            <a:noFill/>
            <a:miter lim="800000"/>
            <a:headEnd/>
            <a:tailEnd/>
          </a:ln>
        </p:spPr>
      </p:pic>
      <p:pic>
        <p:nvPicPr>
          <p:cNvPr id="20" name="Picture 6" descr="http://www.nombres-animados.net/Letra-J/Jose-Luis/Nombre-animado-Jose-Luis-04.gif"/>
          <p:cNvPicPr>
            <a:picLocks noChangeAspect="1" noChangeArrowheads="1" noCrop="1"/>
          </p:cNvPicPr>
          <p:nvPr/>
        </p:nvPicPr>
        <p:blipFill>
          <a:blip r:embed="rId9">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3000">
    <p:random/>
    <p:sndAc>
      <p:stSnd loop="1">
        <p:snd r:embed="rId2" name="Paco De Lucia - Entre Dos Agu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32" fill="hold" nodeType="withEffect">
                                  <p:stCondLst>
                                    <p:cond delay="0"/>
                                  </p:stCondLst>
                                  <p:childTnLst>
                                    <p:animEffect transition="out" filter="circle(ou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50178" name="Picture 2" descr="Escudo de Castro del Río (Córdoba).svg"/>
          <p:cNvPicPr>
            <a:picLocks noChangeAspect="1" noChangeArrowheads="1"/>
          </p:cNvPicPr>
          <p:nvPr/>
        </p:nvPicPr>
        <p:blipFill>
          <a:blip r:embed="rId3"/>
          <a:srcRect/>
          <a:stretch>
            <a:fillRect/>
          </a:stretch>
        </p:blipFill>
        <p:spPr bwMode="auto">
          <a:xfrm>
            <a:off x="3004302" y="477020"/>
            <a:ext cx="4707263" cy="6472612"/>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Resultado de imagen de castro del rio"/>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21202"/>
            <a:ext cx="11269663" cy="7653902"/>
          </a:xfrm>
          <a:prstGeom prst="rect">
            <a:avLst/>
          </a:prstGeom>
          <a:noFill/>
          <a:ln w="9525">
            <a:noFill/>
            <a:miter lim="800000"/>
            <a:headEnd/>
            <a:tailEnd/>
          </a:ln>
        </p:spPr>
      </p:pic>
      <p:sp>
        <p:nvSpPr>
          <p:cNvPr id="2" name="1 Rectángulo"/>
          <p:cNvSpPr/>
          <p:nvPr/>
        </p:nvSpPr>
        <p:spPr>
          <a:xfrm>
            <a:off x="2818185" y="1452798"/>
            <a:ext cx="7247011" cy="4893647"/>
          </a:xfrm>
          <a:prstGeom prst="rect">
            <a:avLst/>
          </a:prstGeom>
        </p:spPr>
        <p:txBody>
          <a:bodyPr wrap="square">
            <a:spAutoFit/>
          </a:bodyPr>
          <a:lstStyle/>
          <a:p>
            <a:r>
              <a:rPr lang="es-ES" sz="2400" b="1" dirty="0">
                <a:latin typeface="Agency FB" pitchFamily="34" charset="0"/>
              </a:rPr>
              <a:t>Castro del Río es una </a:t>
            </a:r>
            <a:r>
              <a:rPr lang="es-ES" sz="2400" b="1" dirty="0" smtClean="0">
                <a:latin typeface="Agency FB" pitchFamily="34" charset="0"/>
              </a:rPr>
              <a:t>localidad</a:t>
            </a:r>
            <a:r>
              <a:rPr lang="es-ES" sz="2400" b="1" dirty="0">
                <a:latin typeface="Agency FB" pitchFamily="34" charset="0"/>
              </a:rPr>
              <a:t> de la provincia de Córdoba, Andalucía, España.</a:t>
            </a:r>
          </a:p>
          <a:p>
            <a:r>
              <a:rPr lang="es-ES" sz="2400" b="1" dirty="0">
                <a:latin typeface="Agency FB" pitchFamily="34" charset="0"/>
              </a:rPr>
              <a:t>En el año 2014 contaba con 8.052 habitantes. Su extensión superficial es de 218 km² y tiene una densidad de 37,1 </a:t>
            </a:r>
            <a:r>
              <a:rPr lang="es-ES" sz="2400" b="1" dirty="0" err="1">
                <a:latin typeface="Agency FB" pitchFamily="34" charset="0"/>
              </a:rPr>
              <a:t>hab</a:t>
            </a:r>
            <a:r>
              <a:rPr lang="es-ES" sz="2400" b="1" dirty="0">
                <a:latin typeface="Agency FB" pitchFamily="34" charset="0"/>
              </a:rPr>
              <a:t>/km². </a:t>
            </a:r>
            <a:r>
              <a:rPr lang="es-ES" sz="2400" b="1" dirty="0" smtClean="0">
                <a:latin typeface="Agency FB" pitchFamily="34" charset="0"/>
              </a:rPr>
              <a:t>Se </a:t>
            </a:r>
            <a:r>
              <a:rPr lang="es-ES" sz="2400" b="1" dirty="0">
                <a:latin typeface="Agency FB" pitchFamily="34" charset="0"/>
              </a:rPr>
              <a:t>encuentra situada a una altitud de 227 metros y a 42 kilómetros de la capital de provincia, </a:t>
            </a:r>
            <a:r>
              <a:rPr lang="es-ES" sz="2400" b="1" u="sng" dirty="0">
                <a:latin typeface="Agency FB" pitchFamily="34" charset="0"/>
              </a:rPr>
              <a:t>Córdoba</a:t>
            </a:r>
            <a:r>
              <a:rPr lang="es-ES" sz="2400" b="1" dirty="0">
                <a:latin typeface="Agency FB" pitchFamily="34" charset="0"/>
              </a:rPr>
              <a:t>. . Castro del Río consta de una aldea llamada El Llano del Espinar. Dicha aldea consta de unos 600 habitantes, situado exactamente entre la campiña cordobesa y la </a:t>
            </a:r>
            <a:r>
              <a:rPr lang="es-ES" sz="2400" b="1" dirty="0" err="1">
                <a:latin typeface="Agency FB" pitchFamily="34" charset="0"/>
              </a:rPr>
              <a:t>Subbética</a:t>
            </a:r>
            <a:r>
              <a:rPr lang="es-ES" sz="2400" b="1" dirty="0">
                <a:latin typeface="Agency FB" pitchFamily="34" charset="0"/>
              </a:rPr>
              <a:t>. El nombre de dicha aldea </a:t>
            </a:r>
            <a:r>
              <a:rPr lang="es-ES" sz="2400" b="1" dirty="0" err="1">
                <a:latin typeface="Agency FB" pitchFamily="34" charset="0"/>
              </a:rPr>
              <a:t>surje</a:t>
            </a:r>
            <a:r>
              <a:rPr lang="es-ES" sz="2400" b="1" dirty="0">
                <a:latin typeface="Agency FB" pitchFamily="34" charset="0"/>
              </a:rPr>
              <a:t> porque su territorio, ya que antes de formarse era un machón de espinos en lo que se encontraba rodeado de varios cerros. Se ubica a unos 18 km de su respectivo pueblo. Por Castro del Río pasa el río </a:t>
            </a:r>
            <a:r>
              <a:rPr lang="es-ES" sz="2400" b="1" dirty="0" err="1">
                <a:latin typeface="Agency FB" pitchFamily="34" charset="0"/>
              </a:rPr>
              <a:t>Guadajoz</a:t>
            </a:r>
            <a:r>
              <a:rPr lang="es-ES" sz="2400" b="1" dirty="0">
                <a:latin typeface="Agency FB" pitchFamily="34" charset="0"/>
              </a:rPr>
              <a:t>, afluente del río Guadalquivir.</a:t>
            </a:r>
          </a:p>
        </p:txBody>
      </p:sp>
      <p:pic>
        <p:nvPicPr>
          <p:cNvPr id="4" name="Picture 2" descr="E:\formas montar\2cxx0f8.gif"/>
          <p:cNvPicPr>
            <a:picLocks noChangeAspect="1" noChangeArrowheads="1" noCrop="1"/>
          </p:cNvPicPr>
          <p:nvPr/>
        </p:nvPicPr>
        <p:blipFill>
          <a:blip r:embed="rId3" cstate="screen"/>
          <a:srcRect/>
          <a:stretch>
            <a:fillRect/>
          </a:stretch>
        </p:blipFill>
        <p:spPr bwMode="auto">
          <a:xfrm>
            <a:off x="348419" y="5745176"/>
            <a:ext cx="1775562" cy="1514248"/>
          </a:xfrm>
          <a:prstGeom prst="rect">
            <a:avLst/>
          </a:prstGeom>
          <a:noFill/>
        </p:spPr>
      </p:pic>
      <p:sp>
        <p:nvSpPr>
          <p:cNvPr id="5" name="4 Rectángulo"/>
          <p:cNvSpPr/>
          <p:nvPr/>
        </p:nvSpPr>
        <p:spPr>
          <a:xfrm>
            <a:off x="0" y="0"/>
            <a:ext cx="11269663" cy="7632700"/>
          </a:xfrm>
          <a:prstGeom prst="rect">
            <a:avLst/>
          </a:prstGeom>
          <a:blipFill>
            <a:blip r:embed="rId4">
              <a:duotone>
                <a:prstClr val="black"/>
                <a:schemeClr val="accent6">
                  <a:tint val="45000"/>
                  <a:satMod val="400000"/>
                </a:schemeClr>
              </a:duotone>
              <a:lum bright="28000" contrast="1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5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8" fill="hold" grpId="0"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par>
                          <p:cTn id="11" fill="hold">
                            <p:stCondLst>
                              <p:cond delay="5000"/>
                            </p:stCondLst>
                            <p:childTnLst>
                              <p:par>
                                <p:cTn id="12" presetID="6" presetClass="exit" presetSubtype="32" fill="hold" nodeType="afterEffect">
                                  <p:stCondLst>
                                    <p:cond delay="0"/>
                                  </p:stCondLst>
                                  <p:childTnLst>
                                    <p:animEffect transition="out" filter="circle(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esultado de imagen de castro del rio panoramica"/>
          <p:cNvPicPr>
            <a:picLocks noChangeAspect="1" noChangeArrowheads="1"/>
          </p:cNvPicPr>
          <p:nvPr/>
        </p:nvPicPr>
        <p:blipFill>
          <a:blip r:embed="rId2"/>
          <a:srcRect/>
          <a:stretch>
            <a:fillRect/>
          </a:stretch>
        </p:blipFill>
        <p:spPr bwMode="auto">
          <a:xfrm>
            <a:off x="0" y="-1"/>
            <a:ext cx="11269663" cy="795472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esultado de imagen de castro del rio reñidero"/>
          <p:cNvPicPr>
            <a:picLocks noChangeAspect="1" noChangeArrowheads="1"/>
          </p:cNvPicPr>
          <p:nvPr/>
        </p:nvPicPr>
        <p:blipFill>
          <a:blip r:embed="rId2"/>
          <a:srcRect/>
          <a:stretch>
            <a:fillRect/>
          </a:stretch>
        </p:blipFill>
        <p:spPr bwMode="auto">
          <a:xfrm>
            <a:off x="0" y="-636089"/>
            <a:ext cx="11269663" cy="826878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Resultado de imagen de castro del rio"/>
          <p:cNvPicPr>
            <a:picLocks noChangeAspect="1" noChangeArrowheads="1"/>
          </p:cNvPicPr>
          <p:nvPr/>
        </p:nvPicPr>
        <p:blipFill>
          <a:blip r:embed="rId2"/>
          <a:srcRect/>
          <a:stretch>
            <a:fillRect/>
          </a:stretch>
        </p:blipFill>
        <p:spPr bwMode="auto">
          <a:xfrm>
            <a:off x="-544562" y="1"/>
            <a:ext cx="11814225" cy="76327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castro del rio"/>
          <p:cNvPicPr>
            <a:picLocks noChangeAspect="1" noChangeArrowheads="1"/>
          </p:cNvPicPr>
          <p:nvPr/>
        </p:nvPicPr>
        <p:blipFill>
          <a:blip r:embed="rId2" cstate="screen"/>
          <a:srcRect/>
          <a:stretch>
            <a:fillRect/>
          </a:stretch>
        </p:blipFill>
        <p:spPr bwMode="auto">
          <a:xfrm>
            <a:off x="0" y="0"/>
            <a:ext cx="11269662"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8185" y="1606942"/>
            <a:ext cx="7731583" cy="4524315"/>
          </a:xfrm>
          <a:prstGeom prst="rect">
            <a:avLst/>
          </a:prstGeom>
        </p:spPr>
        <p:txBody>
          <a:bodyPr wrap="square">
            <a:spAutoFit/>
          </a:bodyPr>
          <a:lstStyle/>
          <a:p>
            <a:r>
              <a:rPr lang="es-ES" sz="2400" b="1" dirty="0">
                <a:latin typeface="Agency FB" pitchFamily="34" charset="0"/>
              </a:rPr>
              <a:t>Los primeros pobladores de Castro del Río, los encontramos ya en la Prehistoria. Los estudios de sus tierras nos demuestran la intensidad de su poblamiento y la benevolencia de las mismas desde la Edad de los Metales. Se han encontrado restos neolíticos, ibéricos (recinto fortificado y exvotos), cerámica griega y </a:t>
            </a:r>
            <a:r>
              <a:rPr lang="es-ES" sz="2400" b="1" dirty="0" err="1">
                <a:latin typeface="Agency FB" pitchFamily="34" charset="0"/>
              </a:rPr>
              <a:t>campaniense</a:t>
            </a:r>
            <a:r>
              <a:rPr lang="es-ES" sz="2400" b="1" dirty="0">
                <a:latin typeface="Agency FB" pitchFamily="34" charset="0"/>
              </a:rPr>
              <a:t>, inscripciones romanas y visigodas, etcétera.</a:t>
            </a:r>
          </a:p>
          <a:p>
            <a:r>
              <a:rPr lang="es-ES" sz="2400" b="1" dirty="0">
                <a:latin typeface="Agency FB" pitchFamily="34" charset="0"/>
              </a:rPr>
              <a:t>La población de Castro del Río - J. A. </a:t>
            </a:r>
            <a:r>
              <a:rPr lang="es-ES" sz="2400" b="1" dirty="0" err="1">
                <a:latin typeface="Agency FB" pitchFamily="34" charset="0"/>
              </a:rPr>
              <a:t>Mizal</a:t>
            </a:r>
            <a:r>
              <a:rPr lang="es-ES" sz="2400" b="1" dirty="0">
                <a:latin typeface="Agency FB" pitchFamily="34" charset="0"/>
              </a:rPr>
              <a:t>, en un nuevo estudio sobre la obra "Los caminos de Al-</a:t>
            </a:r>
            <a:r>
              <a:rPr lang="es-ES" sz="2400" b="1" dirty="0" err="1">
                <a:latin typeface="Agency FB" pitchFamily="34" charset="0"/>
              </a:rPr>
              <a:t>Andalus</a:t>
            </a:r>
            <a:r>
              <a:rPr lang="es-ES" sz="2400" b="1" dirty="0">
                <a:latin typeface="Agency FB" pitchFamily="34" charset="0"/>
              </a:rPr>
              <a:t> en el siglo XII" de Al-</a:t>
            </a:r>
            <a:r>
              <a:rPr lang="es-ES" sz="2400" b="1" dirty="0" err="1">
                <a:latin typeface="Agency FB" pitchFamily="34" charset="0"/>
              </a:rPr>
              <a:t>Idrisi</a:t>
            </a:r>
            <a:r>
              <a:rPr lang="es-ES" sz="2400" b="1" dirty="0">
                <a:latin typeface="Agency FB" pitchFamily="34" charset="0"/>
              </a:rPr>
              <a:t>, identificada con el castillo de </a:t>
            </a:r>
            <a:r>
              <a:rPr lang="es-ES" sz="2400" b="1" dirty="0" err="1">
                <a:latin typeface="Agency FB" pitchFamily="34" charset="0"/>
              </a:rPr>
              <a:t>Qasira</a:t>
            </a:r>
            <a:r>
              <a:rPr lang="es-ES" sz="2400" b="1" dirty="0">
                <a:latin typeface="Agency FB" pitchFamily="34" charset="0"/>
              </a:rPr>
              <a:t> o </a:t>
            </a:r>
            <a:r>
              <a:rPr lang="es-ES" sz="2400" b="1" dirty="0" err="1">
                <a:latin typeface="Agency FB" pitchFamily="34" charset="0"/>
              </a:rPr>
              <a:t>Qasruh</a:t>
            </a:r>
            <a:r>
              <a:rPr lang="es-ES" sz="2400" b="1" dirty="0">
                <a:latin typeface="Agency FB" pitchFamily="34" charset="0"/>
              </a:rPr>
              <a:t>, estaba ubicada en el camino de Córdoba a Elvira. Se desarrollaría durante la época islámica, construyéndose probablemente su recinto amurallado al quedar el territorio cordobés en primera línea de frontera en el siglo XII.</a:t>
            </a:r>
          </a:p>
        </p:txBody>
      </p:sp>
      <p:pic>
        <p:nvPicPr>
          <p:cNvPr id="3" name="Picture 2" descr="E:\formas montar\2cxx0f8.gif"/>
          <p:cNvPicPr>
            <a:picLocks noChangeAspect="1" noChangeArrowheads="1" noCrop="1"/>
          </p:cNvPicPr>
          <p:nvPr/>
        </p:nvPicPr>
        <p:blipFill>
          <a:blip r:embed="rId2" cstate="screen"/>
          <a:srcRect/>
          <a:stretch>
            <a:fillRect/>
          </a:stretch>
        </p:blipFill>
        <p:spPr bwMode="auto">
          <a:xfrm>
            <a:off x="348419" y="5745176"/>
            <a:ext cx="1775562" cy="1514248"/>
          </a:xfrm>
          <a:prstGeom prst="rect">
            <a:avLst/>
          </a:prstGeom>
          <a:noFill/>
        </p:spPr>
      </p:pic>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21202"/>
            <a:ext cx="11269663" cy="7653902"/>
          </a:xfrm>
          <a:prstGeom prst="rect">
            <a:avLst/>
          </a:prstGeom>
          <a:noFill/>
          <a:ln w="9525">
            <a:noFill/>
            <a:miter lim="800000"/>
            <a:headEnd/>
            <a:tailEnd/>
          </a:ln>
        </p:spPr>
      </p:pic>
      <p:sp>
        <p:nvSpPr>
          <p:cNvPr id="5" name="4 Rectángulo"/>
          <p:cNvSpPr/>
          <p:nvPr/>
        </p:nvSpPr>
        <p:spPr>
          <a:xfrm>
            <a:off x="0" y="0"/>
            <a:ext cx="11269663" cy="7632700"/>
          </a:xfrm>
          <a:prstGeom prst="rect">
            <a:avLst/>
          </a:prstGeom>
          <a:blipFill>
            <a:blip r:embed="rId4">
              <a:duotone>
                <a:prstClr val="black"/>
                <a:schemeClr val="accent6">
                  <a:tint val="45000"/>
                  <a:satMod val="400000"/>
                </a:schemeClr>
              </a:duotone>
              <a:lum bright="28000" contrast="1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21" presetClass="exit" presetSubtype="8" fill="hold" grpId="0"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par>
                          <p:cTn id="11" fill="hold">
                            <p:stCondLst>
                              <p:cond delay="5000"/>
                            </p:stCondLst>
                            <p:childTnLst>
                              <p:par>
                                <p:cTn id="12" presetID="6" presetClass="exit" presetSubtype="32" fill="hold" nodeType="afterEffect">
                                  <p:stCondLst>
                                    <p:cond delay="0"/>
                                  </p:stCondLst>
                                  <p:childTnLst>
                                    <p:animEffect transition="out" filter="circle(out)">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de castro del rio"/>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esultado de imagen de castro del rio panoramica"/>
          <p:cNvPicPr>
            <a:picLocks noChangeAspect="1" noChangeArrowheads="1"/>
          </p:cNvPicPr>
          <p:nvPr/>
        </p:nvPicPr>
        <p:blipFill>
          <a:blip r:embed="rId2"/>
          <a:srcRect/>
          <a:stretch>
            <a:fillRect/>
          </a:stretch>
        </p:blipFill>
        <p:spPr bwMode="auto">
          <a:xfrm>
            <a:off x="-5787204" y="0"/>
            <a:ext cx="2313604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ultado de imagen de castro del rio panoramica"/>
          <p:cNvPicPr>
            <a:picLocks noChangeAspect="1" noChangeArrowheads="1"/>
          </p:cNvPicPr>
          <p:nvPr/>
        </p:nvPicPr>
        <p:blipFill>
          <a:blip r:embed="rId2"/>
          <a:srcRect/>
          <a:stretch>
            <a:fillRect/>
          </a:stretch>
        </p:blipFill>
        <p:spPr bwMode="auto">
          <a:xfrm>
            <a:off x="-1" y="0"/>
            <a:ext cx="11739276" cy="795075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de castro del rio panoramica"/>
          <p:cNvPicPr>
            <a:picLocks noChangeAspect="1" noChangeArrowheads="1"/>
          </p:cNvPicPr>
          <p:nvPr/>
        </p:nvPicPr>
        <p:blipFill>
          <a:blip r:embed="rId2"/>
          <a:srcRect/>
          <a:stretch>
            <a:fillRect/>
          </a:stretch>
        </p:blipFill>
        <p:spPr bwMode="auto">
          <a:xfrm>
            <a:off x="0" y="0"/>
            <a:ext cx="112696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Resultado de imagen de castro del rio panoramica"/>
          <p:cNvPicPr>
            <a:picLocks noChangeAspect="1" noChangeArrowheads="1"/>
          </p:cNvPicPr>
          <p:nvPr/>
        </p:nvPicPr>
        <p:blipFill>
          <a:blip r:embed="rId2"/>
          <a:srcRect/>
          <a:stretch>
            <a:fillRect/>
          </a:stretch>
        </p:blipFill>
        <p:spPr bwMode="auto">
          <a:xfrm>
            <a:off x="442997" y="636036"/>
            <a:ext cx="6999313" cy="6030187"/>
          </a:xfrm>
          <a:prstGeom prst="rect">
            <a:avLst/>
          </a:prstGeom>
          <a:noFill/>
        </p:spPr>
      </p:pic>
      <p:sp>
        <p:nvSpPr>
          <p:cNvPr id="4" name="3 Rectángulo"/>
          <p:cNvSpPr/>
          <p:nvPr/>
        </p:nvSpPr>
        <p:spPr>
          <a:xfrm>
            <a:off x="7711565" y="747568"/>
            <a:ext cx="3071988" cy="6186309"/>
          </a:xfrm>
          <a:prstGeom prst="rect">
            <a:avLst/>
          </a:prstGeom>
        </p:spPr>
        <p:txBody>
          <a:bodyPr wrap="square">
            <a:spAutoFit/>
          </a:bodyPr>
          <a:lstStyle/>
          <a:p>
            <a:r>
              <a:rPr lang="es-ES" b="1" dirty="0"/>
              <a:t>Ayuntamiento</a:t>
            </a:r>
            <a:r>
              <a:rPr lang="es-ES" dirty="0"/>
              <a:t>: Las Casas Consistoriales se instalaron en la que había sido mansión de los Duques de Medinaceli, cuyo escudo está en una dependencia del interior. La fachada es de 1874. Consta principalmente de un gran pórtico con cinco arcos de medio punto y en la parte superior de cinco balcones colocadas a eje con los arcos mencionados. Los pilares de la fachada son columnas enfundadas.</a:t>
            </a:r>
          </a:p>
          <a:p>
            <a:r>
              <a:rPr lang="es-ES" dirty="0"/>
              <a:t>Está construido englobando parte de la vieja muralla, hoy muy deteriorada. Formando parte del actual Ayuntamiento, está el edificio llamado "Las Carnicerías" que incluye un bonito patio.</a:t>
            </a:r>
          </a:p>
        </p:txBody>
      </p:sp>
      <p:pic>
        <p:nvPicPr>
          <p:cNvPr id="5" name="Picture 2" descr="E:\formas montar\2cxx0f8.gif"/>
          <p:cNvPicPr>
            <a:picLocks noChangeAspect="1" noChangeArrowheads="1" noCrop="1"/>
          </p:cNvPicPr>
          <p:nvPr/>
        </p:nvPicPr>
        <p:blipFill>
          <a:blip r:embed="rId3" cstate="screen"/>
          <a:srcRect/>
          <a:stretch>
            <a:fillRect/>
          </a:stretch>
        </p:blipFill>
        <p:spPr bwMode="auto">
          <a:xfrm>
            <a:off x="348419" y="5745176"/>
            <a:ext cx="1775562" cy="1514248"/>
          </a:xfrm>
          <a:prstGeom prst="rect">
            <a:avLst/>
          </a:prstGeom>
          <a:noFill/>
        </p:spPr>
      </p:pic>
      <p:pic>
        <p:nvPicPr>
          <p:cNvPr id="6"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21202"/>
            <a:ext cx="11269663" cy="7653902"/>
          </a:xfrm>
          <a:prstGeom prst="rect">
            <a:avLst/>
          </a:prstGeom>
          <a:noFill/>
          <a:ln w="9525">
            <a:noFill/>
            <a:miter lim="800000"/>
            <a:headEnd/>
            <a:tailEnd/>
          </a:ln>
        </p:spPr>
      </p:pic>
      <p:sp>
        <p:nvSpPr>
          <p:cNvPr id="7" name="6 Rectángulo"/>
          <p:cNvSpPr/>
          <p:nvPr/>
        </p:nvSpPr>
        <p:spPr>
          <a:xfrm>
            <a:off x="0" y="0"/>
            <a:ext cx="11269663" cy="7632700"/>
          </a:xfrm>
          <a:prstGeom prst="rect">
            <a:avLst/>
          </a:prstGeom>
          <a:blipFill>
            <a:blip r:embed="rId5">
              <a:duotone>
                <a:prstClr val="black"/>
                <a:schemeClr val="accent6">
                  <a:tint val="45000"/>
                  <a:satMod val="400000"/>
                </a:schemeClr>
              </a:duotone>
              <a:lum bright="28000" contrast="1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1" presetClass="exit" presetSubtype="8" fill="hold" grpId="0" nodeType="withEffect">
                                  <p:stCondLst>
                                    <p:cond delay="0"/>
                                  </p:stCondLst>
                                  <p:childTnLst>
                                    <p:animEffect transition="out" filter="wheel(8)">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childTnLst>
                          </p:cTn>
                        </p:par>
                        <p:par>
                          <p:cTn id="11" fill="hold">
                            <p:stCondLst>
                              <p:cond delay="5000"/>
                            </p:stCondLst>
                            <p:childTnLst>
                              <p:par>
                                <p:cTn id="12" presetID="6" presetClass="exit" presetSubtype="32" fill="hold" nodeType="afterEffect">
                                  <p:stCondLst>
                                    <p:cond delay="0"/>
                                  </p:stCondLst>
                                  <p:childTnLst>
                                    <p:animEffect transition="out" filter="circle(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ultado de imagen de castro del rio panoramica"/>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esultado de imagen de castro del rio panoramica"/>
          <p:cNvPicPr>
            <a:picLocks noChangeAspect="1" noChangeArrowheads="1"/>
          </p:cNvPicPr>
          <p:nvPr/>
        </p:nvPicPr>
        <p:blipFill>
          <a:blip r:embed="rId2"/>
          <a:srcRect/>
          <a:stretch>
            <a:fillRect/>
          </a:stretch>
        </p:blipFill>
        <p:spPr bwMode="auto">
          <a:xfrm>
            <a:off x="0" y="0"/>
            <a:ext cx="112696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castro del rio panoramica"/>
          <p:cNvPicPr>
            <a:picLocks noChangeAspect="1" noChangeArrowheads="1"/>
          </p:cNvPicPr>
          <p:nvPr/>
        </p:nvPicPr>
        <p:blipFill>
          <a:blip r:embed="rId2"/>
          <a:srcRect/>
          <a:stretch>
            <a:fillRect/>
          </a:stretch>
        </p:blipFill>
        <p:spPr bwMode="auto">
          <a:xfrm>
            <a:off x="0" y="0"/>
            <a:ext cx="11269663" cy="831251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esultado de imagen de castro del rio panoramica"/>
          <p:cNvPicPr>
            <a:picLocks noChangeAspect="1" noChangeArrowheads="1"/>
          </p:cNvPicPr>
          <p:nvPr/>
        </p:nvPicPr>
        <p:blipFill>
          <a:blip r:embed="rId2"/>
          <a:srcRect/>
          <a:stretch>
            <a:fillRect/>
          </a:stretch>
        </p:blipFill>
        <p:spPr bwMode="auto">
          <a:xfrm>
            <a:off x="0" y="2"/>
            <a:ext cx="11364843" cy="763269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castro del rio panoramica"/>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23554" name="Picture 2" descr="Resultado de imagen de castro del rio panoramica"/>
          <p:cNvPicPr>
            <a:picLocks noChangeAspect="1" noChangeArrowheads="1"/>
          </p:cNvPicPr>
          <p:nvPr/>
        </p:nvPicPr>
        <p:blipFill>
          <a:blip r:embed="rId3"/>
          <a:srcRect/>
          <a:stretch>
            <a:fillRect/>
          </a:stretch>
        </p:blipFill>
        <p:spPr bwMode="auto">
          <a:xfrm>
            <a:off x="650670" y="0"/>
            <a:ext cx="4984126" cy="7632700"/>
          </a:xfrm>
          <a:prstGeom prst="rect">
            <a:avLst/>
          </a:prstGeom>
          <a:noFill/>
        </p:spPr>
      </p:pic>
      <p:pic>
        <p:nvPicPr>
          <p:cNvPr id="23556" name="Picture 4" descr="Resultado de imagen de castro del rio panoramica"/>
          <p:cNvPicPr>
            <a:picLocks noChangeAspect="1" noChangeArrowheads="1"/>
          </p:cNvPicPr>
          <p:nvPr/>
        </p:nvPicPr>
        <p:blipFill>
          <a:blip r:embed="rId4" cstate="screen"/>
          <a:srcRect/>
          <a:stretch>
            <a:fillRect/>
          </a:stretch>
        </p:blipFill>
        <p:spPr bwMode="auto">
          <a:xfrm>
            <a:off x="6257852" y="-301199"/>
            <a:ext cx="4402127" cy="7933899"/>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ultado de imagen de castro del rio panoramica"/>
          <p:cNvPicPr>
            <a:picLocks noChangeAspect="1" noChangeArrowheads="1"/>
          </p:cNvPicPr>
          <p:nvPr/>
        </p:nvPicPr>
        <p:blipFill>
          <a:blip r:embed="rId2"/>
          <a:srcRect/>
          <a:stretch>
            <a:fillRect/>
          </a:stretch>
        </p:blipFill>
        <p:spPr bwMode="auto">
          <a:xfrm>
            <a:off x="0" y="0"/>
            <a:ext cx="11269663" cy="890882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29698" name="Picture 2" descr="Resultado de imagen de castro del rio panoramica"/>
          <p:cNvPicPr>
            <a:picLocks noChangeAspect="1" noChangeArrowheads="1"/>
          </p:cNvPicPr>
          <p:nvPr/>
        </p:nvPicPr>
        <p:blipFill>
          <a:blip r:embed="rId2"/>
          <a:srcRect/>
          <a:stretch>
            <a:fillRect/>
          </a:stretch>
        </p:blipFill>
        <p:spPr bwMode="auto">
          <a:xfrm>
            <a:off x="1134237" y="0"/>
            <a:ext cx="8935387" cy="7632700"/>
          </a:xfrm>
          <a:prstGeom prst="rect">
            <a:avLst/>
          </a:prstGeom>
          <a:noFill/>
        </p:spPr>
      </p:pic>
      <p:sp>
        <p:nvSpPr>
          <p:cNvPr id="3" name="2 Rectángulo"/>
          <p:cNvSpPr/>
          <p:nvPr/>
        </p:nvSpPr>
        <p:spPr>
          <a:xfrm>
            <a:off x="1" y="0"/>
            <a:ext cx="1134236" cy="76327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4" name="3 Rectángulo"/>
          <p:cNvSpPr/>
          <p:nvPr/>
        </p:nvSpPr>
        <p:spPr>
          <a:xfrm>
            <a:off x="10063987" y="0"/>
            <a:ext cx="1205676" cy="76327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30722" name="Picture 2" descr="Resultado de imagen de castro del rio panoramica"/>
          <p:cNvPicPr>
            <a:picLocks noChangeAspect="1" noChangeArrowheads="1"/>
          </p:cNvPicPr>
          <p:nvPr/>
        </p:nvPicPr>
        <p:blipFill>
          <a:blip r:embed="rId2"/>
          <a:srcRect/>
          <a:stretch>
            <a:fillRect/>
          </a:stretch>
        </p:blipFill>
        <p:spPr bwMode="auto">
          <a:xfrm>
            <a:off x="1273690" y="-112559"/>
            <a:ext cx="8861735" cy="7745260"/>
          </a:xfrm>
          <a:prstGeom prst="rect">
            <a:avLst/>
          </a:prstGeom>
          <a:noFill/>
        </p:spPr>
      </p:pic>
      <p:sp>
        <p:nvSpPr>
          <p:cNvPr id="3" name="2 Rectángulo"/>
          <p:cNvSpPr/>
          <p:nvPr/>
        </p:nvSpPr>
        <p:spPr>
          <a:xfrm>
            <a:off x="0" y="0"/>
            <a:ext cx="1277113" cy="76327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4" name="3 Rectángulo"/>
          <p:cNvSpPr/>
          <p:nvPr/>
        </p:nvSpPr>
        <p:spPr>
          <a:xfrm>
            <a:off x="9992550" y="0"/>
            <a:ext cx="1277113" cy="76327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Agujero"/>
          <p:cNvPicPr>
            <a:picLocks noChangeAspect="1" noChangeArrowheads="1"/>
          </p:cNvPicPr>
          <p:nvPr/>
        </p:nvPicPr>
        <p:blipFill>
          <a:blip r:embed="rId2"/>
          <a:srcRect/>
          <a:stretch>
            <a:fillRect/>
          </a:stretch>
        </p:blipFill>
        <p:spPr bwMode="auto">
          <a:xfrm>
            <a:off x="-72301" y="-2137862"/>
            <a:ext cx="11341964" cy="97705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37890" name="Picture 2" descr="Calle Concepción"/>
          <p:cNvPicPr>
            <a:picLocks noChangeAspect="1" noChangeArrowheads="1"/>
          </p:cNvPicPr>
          <p:nvPr/>
        </p:nvPicPr>
        <p:blipFill>
          <a:blip r:embed="rId3"/>
          <a:srcRect/>
          <a:stretch>
            <a:fillRect/>
          </a:stretch>
        </p:blipFill>
        <p:spPr bwMode="auto">
          <a:xfrm>
            <a:off x="373772" y="0"/>
            <a:ext cx="4984351" cy="7632700"/>
          </a:xfrm>
          <a:prstGeom prst="rect">
            <a:avLst/>
          </a:prstGeom>
          <a:noFill/>
        </p:spPr>
      </p:pic>
      <p:pic>
        <p:nvPicPr>
          <p:cNvPr id="3" name="Picture 2" descr="Calle Dolores"/>
          <p:cNvPicPr>
            <a:picLocks noChangeAspect="1" noChangeArrowheads="1"/>
          </p:cNvPicPr>
          <p:nvPr/>
        </p:nvPicPr>
        <p:blipFill>
          <a:blip r:embed="rId4"/>
          <a:srcRect/>
          <a:stretch>
            <a:fillRect/>
          </a:stretch>
        </p:blipFill>
        <p:spPr bwMode="auto">
          <a:xfrm>
            <a:off x="5704055" y="-254061"/>
            <a:ext cx="5150260" cy="7886762"/>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Iglesia de la Asunción"/>
          <p:cNvPicPr>
            <a:picLocks noChangeAspect="1" noChangeArrowheads="1"/>
          </p:cNvPicPr>
          <p:nvPr/>
        </p:nvPicPr>
        <p:blipFill>
          <a:blip r:embed="rId2"/>
          <a:srcRect/>
          <a:stretch>
            <a:fillRect/>
          </a:stretch>
        </p:blipFill>
        <p:spPr bwMode="auto">
          <a:xfrm>
            <a:off x="0" y="1"/>
            <a:ext cx="113419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alle Palma"/>
          <p:cNvPicPr>
            <a:picLocks noChangeAspect="1" noChangeArrowheads="1"/>
          </p:cNvPicPr>
          <p:nvPr/>
        </p:nvPicPr>
        <p:blipFill>
          <a:blip r:embed="rId2"/>
          <a:srcRect/>
          <a:stretch>
            <a:fillRect/>
          </a:stretch>
        </p:blipFill>
        <p:spPr bwMode="auto">
          <a:xfrm>
            <a:off x="1348551" y="0"/>
            <a:ext cx="8608924" cy="7632700"/>
          </a:xfrm>
          <a:prstGeom prst="rect">
            <a:avLst/>
          </a:prstGeom>
          <a:noFill/>
        </p:spPr>
      </p:pic>
      <p:sp>
        <p:nvSpPr>
          <p:cNvPr id="3" name="2 Rectángulo"/>
          <p:cNvSpPr/>
          <p:nvPr/>
        </p:nvSpPr>
        <p:spPr>
          <a:xfrm>
            <a:off x="9943985" y="0"/>
            <a:ext cx="1325678" cy="76327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4" name="3 Rectángulo"/>
          <p:cNvSpPr/>
          <p:nvPr/>
        </p:nvSpPr>
        <p:spPr>
          <a:xfrm>
            <a:off x="0" y="0"/>
            <a:ext cx="1325678" cy="76327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asa Mendoza"/>
          <p:cNvPicPr>
            <a:picLocks noChangeAspect="1" noChangeArrowheads="1"/>
          </p:cNvPicPr>
          <p:nvPr/>
        </p:nvPicPr>
        <p:blipFill>
          <a:blip r:embed="rId2"/>
          <a:srcRect/>
          <a:stretch>
            <a:fillRect/>
          </a:stretch>
        </p:blipFill>
        <p:spPr bwMode="auto">
          <a:xfrm>
            <a:off x="-72301" y="-503936"/>
            <a:ext cx="11341964" cy="813663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IMG_9991 (2).JPG"/>
          <p:cNvPicPr>
            <a:picLocks noChangeAspect="1" noChangeArrowheads="1"/>
          </p:cNvPicPr>
          <p:nvPr/>
        </p:nvPicPr>
        <p:blipFill>
          <a:blip r:embed="rId2"/>
          <a:srcRect/>
          <a:stretch>
            <a:fillRect/>
          </a:stretch>
        </p:blipFill>
        <p:spPr bwMode="auto">
          <a:xfrm>
            <a:off x="-2324387" y="-3254499"/>
            <a:ext cx="14767782" cy="1272116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40962" name="Picture 2" descr="Casa Hermandad de la Vera Cruz"/>
          <p:cNvPicPr>
            <a:picLocks noChangeAspect="1" noChangeArrowheads="1"/>
          </p:cNvPicPr>
          <p:nvPr/>
        </p:nvPicPr>
        <p:blipFill>
          <a:blip r:embed="rId3"/>
          <a:srcRect/>
          <a:stretch>
            <a:fillRect/>
          </a:stretch>
        </p:blipFill>
        <p:spPr bwMode="auto">
          <a:xfrm>
            <a:off x="373773" y="-235216"/>
            <a:ext cx="4984161" cy="7867917"/>
          </a:xfrm>
          <a:prstGeom prst="rect">
            <a:avLst/>
          </a:prstGeom>
          <a:noFill/>
        </p:spPr>
      </p:pic>
      <p:pic>
        <p:nvPicPr>
          <p:cNvPr id="3" name="Picture 2" descr="Calle Estrella"/>
          <p:cNvPicPr>
            <a:picLocks noChangeAspect="1" noChangeArrowheads="1"/>
          </p:cNvPicPr>
          <p:nvPr/>
        </p:nvPicPr>
        <p:blipFill>
          <a:blip r:embed="rId4"/>
          <a:srcRect/>
          <a:stretch>
            <a:fillRect/>
          </a:stretch>
        </p:blipFill>
        <p:spPr bwMode="auto">
          <a:xfrm>
            <a:off x="5704056" y="0"/>
            <a:ext cx="5157444" cy="8109774"/>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Biblioteca"/>
          <p:cNvPicPr>
            <a:picLocks noChangeAspect="1" noChangeArrowheads="1"/>
          </p:cNvPicPr>
          <p:nvPr/>
        </p:nvPicPr>
        <p:blipFill>
          <a:blip r:embed="rId2"/>
          <a:srcRect/>
          <a:stretch>
            <a:fillRect/>
          </a:stretch>
        </p:blipFill>
        <p:spPr bwMode="auto">
          <a:xfrm>
            <a:off x="-72301" y="0"/>
            <a:ext cx="113419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Nueva Salud"/>
          <p:cNvPicPr>
            <a:picLocks noChangeAspect="1" noChangeArrowheads="1"/>
          </p:cNvPicPr>
          <p:nvPr/>
        </p:nvPicPr>
        <p:blipFill>
          <a:blip r:embed="rId2"/>
          <a:srcRect/>
          <a:stretch>
            <a:fillRect/>
          </a:stretch>
        </p:blipFill>
        <p:spPr bwMode="auto">
          <a:xfrm>
            <a:off x="0" y="1"/>
            <a:ext cx="11269663" cy="926702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Santo Cristo"/>
          <p:cNvPicPr>
            <a:picLocks noChangeAspect="1" noChangeArrowheads="1"/>
          </p:cNvPicPr>
          <p:nvPr/>
        </p:nvPicPr>
        <p:blipFill>
          <a:blip r:embed="rId2"/>
          <a:srcRect/>
          <a:stretch>
            <a:fillRect/>
          </a:stretch>
        </p:blipFill>
        <p:spPr bwMode="auto">
          <a:xfrm>
            <a:off x="0" y="1"/>
            <a:ext cx="11269663" cy="831553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Pósito"/>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2672306.jpg"/>
          <p:cNvPicPr>
            <a:picLocks noChangeAspect="1" noChangeArrowheads="1"/>
          </p:cNvPicPr>
          <p:nvPr/>
        </p:nvPicPr>
        <p:blipFill>
          <a:blip r:embed="rId2"/>
          <a:srcRect/>
          <a:stretch>
            <a:fillRect/>
          </a:stretch>
        </p:blipFill>
        <p:spPr bwMode="auto">
          <a:xfrm>
            <a:off x="0" y="-2075140"/>
            <a:ext cx="11269663" cy="970784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Ermita de la Virgen de la Salud"/>
          <p:cNvPicPr>
            <a:picLocks noChangeAspect="1" noChangeArrowheads="1"/>
          </p:cNvPicPr>
          <p:nvPr/>
        </p:nvPicPr>
        <p:blipFill>
          <a:blip r:embed="rId2"/>
          <a:srcRect/>
          <a:stretch>
            <a:fillRect/>
          </a:stretch>
        </p:blipFill>
        <p:spPr bwMode="auto">
          <a:xfrm>
            <a:off x="0" y="-802104"/>
            <a:ext cx="11269663" cy="843480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castro del rio"/>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San Lorenzo - Campanas"/>
          <p:cNvPicPr>
            <a:picLocks noChangeAspect="1" noChangeArrowheads="1"/>
          </p:cNvPicPr>
          <p:nvPr/>
        </p:nvPicPr>
        <p:blipFill>
          <a:blip r:embed="rId2"/>
          <a:srcRect/>
          <a:stretch>
            <a:fillRect/>
          </a:stretch>
        </p:blipFill>
        <p:spPr bwMode="auto">
          <a:xfrm>
            <a:off x="-318473" y="0"/>
            <a:ext cx="11588136"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San Lorenzo - Rosetón"/>
          <p:cNvPicPr>
            <a:picLocks noChangeAspect="1" noChangeArrowheads="1"/>
          </p:cNvPicPr>
          <p:nvPr/>
        </p:nvPicPr>
        <p:blipFill>
          <a:blip r:embed="rId2"/>
          <a:srcRect/>
          <a:stretch>
            <a:fillRect/>
          </a:stretch>
        </p:blipFill>
        <p:spPr bwMode="auto">
          <a:xfrm>
            <a:off x="-72301" y="0"/>
            <a:ext cx="11341964" cy="770335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ultado de imagen de castro del rio panoramica"/>
          <p:cNvPicPr>
            <a:picLocks noChangeAspect="1" noChangeArrowheads="1"/>
          </p:cNvPicPr>
          <p:nvPr/>
        </p:nvPicPr>
        <p:blipFill>
          <a:blip r:embed="rId2"/>
          <a:srcRect/>
          <a:stretch>
            <a:fillRect/>
          </a:stretch>
        </p:blipFill>
        <p:spPr bwMode="auto">
          <a:xfrm>
            <a:off x="0" y="-1351660"/>
            <a:ext cx="14574013" cy="898436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Resultado de imagen de castro del rio"/>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Resultado de imagen de castro del rio"/>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Resultado de imagen de castro del rio"/>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Resultado de imagen de castro del rio"/>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Resultado de imagen de castro del rio"/>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Resultado de imagen de castro del rio"/>
          <p:cNvPicPr>
            <a:picLocks noChangeAspect="1" noChangeArrowheads="1"/>
          </p:cNvPicPr>
          <p:nvPr/>
        </p:nvPicPr>
        <p:blipFill>
          <a:blip r:embed="rId2"/>
          <a:srcRect/>
          <a:stretch>
            <a:fillRect/>
          </a:stretch>
        </p:blipFill>
        <p:spPr bwMode="auto">
          <a:xfrm>
            <a:off x="0" y="0"/>
            <a:ext cx="6742423" cy="7632700"/>
          </a:xfrm>
          <a:prstGeom prst="rect">
            <a:avLst/>
          </a:prstGeom>
          <a:noFill/>
        </p:spPr>
      </p:pic>
      <p:pic>
        <p:nvPicPr>
          <p:cNvPr id="3" name="Picture 2" descr="Resultado de imagen de castro del rio"/>
          <p:cNvPicPr>
            <a:picLocks noChangeAspect="1" noChangeArrowheads="1"/>
          </p:cNvPicPr>
          <p:nvPr/>
        </p:nvPicPr>
        <p:blipFill>
          <a:blip r:embed="rId3"/>
          <a:srcRect/>
          <a:stretch>
            <a:fillRect/>
          </a:stretch>
        </p:blipFill>
        <p:spPr bwMode="auto">
          <a:xfrm>
            <a:off x="6673198" y="0"/>
            <a:ext cx="4596465"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Resultado de imagen de castro del rio"/>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Resultado de imagen de castro del rio"/>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56322" name="Picture 2" descr="Resultado de imagen de castro del rio reñidero"/>
          <p:cNvPicPr>
            <a:picLocks noChangeAspect="1" noChangeArrowheads="1"/>
          </p:cNvPicPr>
          <p:nvPr/>
        </p:nvPicPr>
        <p:blipFill>
          <a:blip r:embed="rId3"/>
          <a:srcRect/>
          <a:stretch>
            <a:fillRect/>
          </a:stretch>
        </p:blipFill>
        <p:spPr bwMode="auto">
          <a:xfrm>
            <a:off x="419857" y="387326"/>
            <a:ext cx="4920451" cy="7019171"/>
          </a:xfrm>
          <a:prstGeom prst="rect">
            <a:avLst/>
          </a:prstGeom>
          <a:noFill/>
        </p:spPr>
      </p:pic>
      <p:pic>
        <p:nvPicPr>
          <p:cNvPr id="5" name="Picture 2" descr="C:\Users\Jose Luis\Desktop\maxresdefault.jpg"/>
          <p:cNvPicPr>
            <a:picLocks noChangeAspect="1" noChangeArrowheads="1"/>
          </p:cNvPicPr>
          <p:nvPr/>
        </p:nvPicPr>
        <p:blipFill>
          <a:blip r:embed="rId4"/>
          <a:srcRect/>
          <a:stretch>
            <a:fillRect/>
          </a:stretch>
        </p:blipFill>
        <p:spPr bwMode="auto">
          <a:xfrm>
            <a:off x="6563525" y="482828"/>
            <a:ext cx="4348948" cy="6607206"/>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Resultado de imagen de castro del rio reñidero"/>
          <p:cNvPicPr>
            <a:picLocks noChangeAspect="1" noChangeArrowheads="1"/>
          </p:cNvPicPr>
          <p:nvPr/>
        </p:nvPicPr>
        <p:blipFill>
          <a:blip r:embed="rId2"/>
          <a:srcRect/>
          <a:stretch>
            <a:fillRect/>
          </a:stretch>
        </p:blipFill>
        <p:spPr bwMode="auto">
          <a:xfrm>
            <a:off x="373772" y="397512"/>
            <a:ext cx="5537918" cy="4770438"/>
          </a:xfrm>
          <a:prstGeom prst="rect">
            <a:avLst/>
          </a:prstGeom>
          <a:noFill/>
        </p:spPr>
      </p:pic>
      <p:sp>
        <p:nvSpPr>
          <p:cNvPr id="3" name="2 Rectángulo"/>
          <p:cNvSpPr/>
          <p:nvPr/>
        </p:nvSpPr>
        <p:spPr>
          <a:xfrm>
            <a:off x="6777839" y="1887524"/>
            <a:ext cx="3902682" cy="5262979"/>
          </a:xfrm>
          <a:prstGeom prst="rect">
            <a:avLst/>
          </a:prstGeom>
        </p:spPr>
        <p:txBody>
          <a:bodyPr wrap="square">
            <a:spAutoFit/>
          </a:bodyPr>
          <a:lstStyle/>
          <a:p>
            <a:pPr algn="ctr"/>
            <a:r>
              <a:rPr lang="es-ES" sz="2800" dirty="0" smtClean="0">
                <a:latin typeface="Agency FB" pitchFamily="34" charset="0"/>
              </a:rPr>
              <a:t>El cervantino</a:t>
            </a:r>
            <a:r>
              <a:rPr lang="es-ES" sz="2800" b="1" dirty="0" smtClean="0">
                <a:latin typeface="Agency FB" pitchFamily="34" charset="0"/>
              </a:rPr>
              <a:t> Barrio de la Villa de Castro del Río </a:t>
            </a:r>
            <a:r>
              <a:rPr lang="es-ES" sz="2800" dirty="0" smtClean="0">
                <a:latin typeface="Agency FB" pitchFamily="34" charset="0"/>
              </a:rPr>
              <a:t>alberga en una de sus callejas con más encanto, la </a:t>
            </a:r>
            <a:r>
              <a:rPr lang="es-ES" sz="2800" b="1" dirty="0" smtClean="0">
                <a:latin typeface="Agency FB" pitchFamily="34" charset="0"/>
              </a:rPr>
              <a:t>calle del Rincón</a:t>
            </a:r>
            <a:r>
              <a:rPr lang="es-ES" sz="2800" dirty="0" smtClean="0">
                <a:latin typeface="Agency FB" pitchFamily="34" charset="0"/>
              </a:rPr>
              <a:t>, el </a:t>
            </a:r>
            <a:r>
              <a:rPr lang="es-ES" sz="2800" b="1" dirty="0" smtClean="0">
                <a:latin typeface="Agency FB" pitchFamily="34" charset="0"/>
              </a:rPr>
              <a:t>reñidero de gallos «más antiguo de España </a:t>
            </a:r>
            <a:r>
              <a:rPr lang="es-ES" sz="2800" dirty="0" smtClean="0">
                <a:latin typeface="Agency FB" pitchFamily="34" charset="0"/>
              </a:rPr>
              <a:t>y posiblemente más antiguo del mundo», </a:t>
            </a:r>
            <a:r>
              <a:rPr lang="es-ES" sz="2800" b="1" dirty="0" smtClean="0">
                <a:latin typeface="Agency FB" pitchFamily="34" charset="0"/>
              </a:rPr>
              <a:t>«</a:t>
            </a:r>
            <a:r>
              <a:rPr lang="es-ES" sz="2800" b="1" dirty="0" smtClean="0">
                <a:latin typeface="Agency FB" pitchFamily="34" charset="0"/>
              </a:rPr>
              <a:t>El Rinconcito»</a:t>
            </a:r>
            <a:r>
              <a:rPr lang="es-ES" sz="2800" dirty="0" smtClean="0">
                <a:latin typeface="Agency FB" pitchFamily="34" charset="0"/>
              </a:rPr>
              <a:t>, una corporación con más de 40 socios apasionados de los gallos y gracias a la cual el reñidero castreño sigue vivo.</a:t>
            </a:r>
            <a:endParaRPr lang="es-ES" sz="2800" dirty="0">
              <a:latin typeface="Agency FB" pitchFamily="34" charset="0"/>
            </a:endParaRPr>
          </a:p>
        </p:txBody>
      </p:sp>
      <p:pic>
        <p:nvPicPr>
          <p:cNvPr id="4" name="Picture 2" descr="E:\formas montar\2cxx0f8.gif"/>
          <p:cNvPicPr>
            <a:picLocks noChangeAspect="1" noChangeArrowheads="1" noCrop="1"/>
          </p:cNvPicPr>
          <p:nvPr/>
        </p:nvPicPr>
        <p:blipFill>
          <a:blip r:embed="rId3" cstate="screen"/>
          <a:srcRect/>
          <a:stretch>
            <a:fillRect/>
          </a:stretch>
        </p:blipFill>
        <p:spPr bwMode="auto">
          <a:xfrm>
            <a:off x="348419" y="5745176"/>
            <a:ext cx="1775562" cy="1514248"/>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spTree>
  </p:cSld>
  <p:clrMapOvr>
    <a:masterClrMapping/>
  </p:clrMapOvr>
  <p:transition spd="slow" advTm="3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81502534.jpg"/>
          <p:cNvPicPr>
            <a:picLocks noChangeAspect="1" noChangeArrowheads="1"/>
          </p:cNvPicPr>
          <p:nvPr/>
        </p:nvPicPr>
        <p:blipFill>
          <a:blip r:embed="rId2"/>
          <a:srcRect/>
          <a:stretch>
            <a:fillRect/>
          </a:stretch>
        </p:blipFill>
        <p:spPr bwMode="auto">
          <a:xfrm>
            <a:off x="858343" y="0"/>
            <a:ext cx="9451380" cy="7632700"/>
          </a:xfrm>
          <a:prstGeom prst="rect">
            <a:avLst/>
          </a:prstGeom>
          <a:noFill/>
        </p:spPr>
      </p:pic>
      <p:sp>
        <p:nvSpPr>
          <p:cNvPr id="3" name="2 Rectángulo"/>
          <p:cNvSpPr/>
          <p:nvPr/>
        </p:nvSpPr>
        <p:spPr>
          <a:xfrm>
            <a:off x="0" y="0"/>
            <a:ext cx="1408708" cy="7632700"/>
          </a:xfrm>
          <a:prstGeom prst="rect">
            <a:avLst/>
          </a:prstGeom>
          <a:gradFill>
            <a:gsLst>
              <a:gs pos="0">
                <a:srgbClr val="000082"/>
              </a:gs>
              <a:gs pos="30000">
                <a:srgbClr val="66008F"/>
              </a:gs>
              <a:gs pos="64999">
                <a:srgbClr val="BA0066"/>
              </a:gs>
              <a:gs pos="89999">
                <a:srgbClr val="FF0000"/>
              </a:gs>
              <a:gs pos="100000">
                <a:srgbClr val="FF8200"/>
              </a:gs>
            </a:gsLst>
            <a:lin ang="5400000" scaled="0"/>
          </a:gra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 name="3 Rectángulo"/>
          <p:cNvSpPr/>
          <p:nvPr/>
        </p:nvSpPr>
        <p:spPr>
          <a:xfrm>
            <a:off x="9860955" y="0"/>
            <a:ext cx="1408708" cy="7632700"/>
          </a:xfrm>
          <a:prstGeom prst="rect">
            <a:avLst/>
          </a:prstGeom>
          <a:gradFill>
            <a:gsLst>
              <a:gs pos="0">
                <a:srgbClr val="000082"/>
              </a:gs>
              <a:gs pos="30000">
                <a:srgbClr val="66008F"/>
              </a:gs>
              <a:gs pos="64999">
                <a:srgbClr val="BA0066"/>
              </a:gs>
              <a:gs pos="89999">
                <a:srgbClr val="FF0000"/>
              </a:gs>
              <a:gs pos="100000">
                <a:srgbClr val="FF8200"/>
              </a:gs>
            </a:gsLst>
            <a:lin ang="5400000" scaled="0"/>
          </a:gra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49079" y="1673210"/>
            <a:ext cx="5143536" cy="5262979"/>
          </a:xfrm>
          <a:prstGeom prst="rect">
            <a:avLst/>
          </a:prstGeom>
        </p:spPr>
        <p:txBody>
          <a:bodyPr wrap="square">
            <a:spAutoFit/>
          </a:bodyPr>
          <a:lstStyle/>
          <a:p>
            <a:pPr algn="ctr"/>
            <a:r>
              <a:rPr lang="es-ES" sz="2800" b="1" dirty="0">
                <a:latin typeface="Agency FB" pitchFamily="34" charset="0"/>
              </a:rPr>
              <a:t>Reñidero de gallos:</a:t>
            </a:r>
            <a:r>
              <a:rPr lang="es-ES" sz="2800" dirty="0">
                <a:latin typeface="Agency FB" pitchFamily="34" charset="0"/>
              </a:rPr>
              <a:t> Se encuentra en el barrio de La Villa. Su construcción se realiza a finales del Siglo XVIII o principios del Siglo XIV. Dicho lugar es considerado uno de los más antiguos de toda España donde se práctica dicha afición. Actualmente, se sigue practicando las peleas de gallos sin apostar a dichas peleas ya que es ilegal. Todos estos encuentros que se organizan en el reñidero, en los que se citan personas de las comarcas del alrededor, son para la mejora de la raza.</a:t>
            </a:r>
          </a:p>
        </p:txBody>
      </p:sp>
      <p:pic>
        <p:nvPicPr>
          <p:cNvPr id="3" name="Picture 2" descr="E:\formas montar\2cxx0f8.gif"/>
          <p:cNvPicPr>
            <a:picLocks noChangeAspect="1" noChangeArrowheads="1" noCrop="1"/>
          </p:cNvPicPr>
          <p:nvPr/>
        </p:nvPicPr>
        <p:blipFill>
          <a:blip r:embed="rId2" cstate="screen"/>
          <a:srcRect/>
          <a:stretch>
            <a:fillRect/>
          </a:stretch>
        </p:blipFill>
        <p:spPr bwMode="auto">
          <a:xfrm>
            <a:off x="348419" y="5745176"/>
            <a:ext cx="1775562" cy="1514248"/>
          </a:xfrm>
          <a:prstGeom prst="rect">
            <a:avLst/>
          </a:prstGeom>
          <a:noFill/>
        </p:spPr>
      </p:pic>
      <p:pic>
        <p:nvPicPr>
          <p:cNvPr id="4" name="Picture 2" descr="Resultado de imagen de castro del rio reñidero"/>
          <p:cNvPicPr>
            <a:picLocks noChangeAspect="1" noChangeArrowheads="1"/>
          </p:cNvPicPr>
          <p:nvPr/>
        </p:nvPicPr>
        <p:blipFill>
          <a:blip r:embed="rId3"/>
          <a:srcRect/>
          <a:stretch>
            <a:fillRect/>
          </a:stretch>
        </p:blipFill>
        <p:spPr bwMode="auto">
          <a:xfrm>
            <a:off x="276981" y="244450"/>
            <a:ext cx="4357718" cy="3753798"/>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spTree>
  </p:cSld>
  <p:clrMapOvr>
    <a:masterClrMapping/>
  </p:clrMapOvr>
  <p:transition spd="slow" advTm="4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Resultado de imagen de castro del rio reñidero"/>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27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206335" y="887392"/>
            <a:ext cx="4714908" cy="6124754"/>
          </a:xfrm>
          <a:prstGeom prst="rect">
            <a:avLst/>
          </a:prstGeom>
        </p:spPr>
        <p:txBody>
          <a:bodyPr wrap="square">
            <a:spAutoFit/>
          </a:bodyPr>
          <a:lstStyle/>
          <a:p>
            <a:pPr algn="ctr"/>
            <a:r>
              <a:rPr lang="es-ES" sz="2800" dirty="0" smtClean="0">
                <a:latin typeface="Agency FB" pitchFamily="34" charset="0"/>
              </a:rPr>
              <a:t>Al pasear por esta calle sin salida de este singular barrio medieval, tan solo un pequeño cartel colocado junto a una estrechísima puerta de doble hoja indica que allí se encuentra el reñidero. Tras ella un también estrecho pasillo conduce hasta un patio donde a un lado quedan </a:t>
            </a:r>
            <a:r>
              <a:rPr lang="es-ES" sz="2800" b="1" dirty="0" smtClean="0">
                <a:latin typeface="Agency FB" pitchFamily="34" charset="0"/>
              </a:rPr>
              <a:t>diferentes habitaciones</a:t>
            </a:r>
            <a:r>
              <a:rPr lang="es-ES" sz="2800" dirty="0" smtClean="0">
                <a:latin typeface="Agency FB" pitchFamily="34" charset="0"/>
              </a:rPr>
              <a:t>. En dos de ellas se hallan las </a:t>
            </a:r>
            <a:r>
              <a:rPr lang="es-ES" sz="2800" b="1" dirty="0" smtClean="0">
                <a:latin typeface="Agency FB" pitchFamily="34" charset="0"/>
              </a:rPr>
              <a:t>taquillas donde permanecen los gallos </a:t>
            </a:r>
            <a:r>
              <a:rPr lang="es-ES" sz="2800" dirty="0" smtClean="0">
                <a:latin typeface="Agency FB" pitchFamily="34" charset="0"/>
              </a:rPr>
              <a:t>hasta el momento de su turno en las tientas. Al otro está la gran joya de este edificio: El reñidero. «Tiene</a:t>
            </a:r>
            <a:r>
              <a:rPr lang="es-ES" sz="2800" b="1" dirty="0" smtClean="0">
                <a:latin typeface="Agency FB" pitchFamily="34" charset="0"/>
              </a:rPr>
              <a:t> un aforo con capacidad para 301 personas</a:t>
            </a:r>
            <a:r>
              <a:rPr lang="es-ES" sz="2800" dirty="0" smtClean="0">
                <a:latin typeface="Agency FB" pitchFamily="34" charset="0"/>
              </a:rPr>
              <a:t>», </a:t>
            </a:r>
            <a:endParaRPr lang="es-ES" sz="2800" dirty="0">
              <a:latin typeface="Agency FB" pitchFamily="34" charset="0"/>
            </a:endParaRPr>
          </a:p>
        </p:txBody>
      </p:sp>
      <p:pic>
        <p:nvPicPr>
          <p:cNvPr id="4" name="Picture 2" descr="Resultado de imagen de castro del rio reñidero"/>
          <p:cNvPicPr>
            <a:picLocks noChangeAspect="1" noChangeArrowheads="1"/>
          </p:cNvPicPr>
          <p:nvPr/>
        </p:nvPicPr>
        <p:blipFill>
          <a:blip r:embed="rId2"/>
          <a:srcRect/>
          <a:stretch>
            <a:fillRect/>
          </a:stretch>
        </p:blipFill>
        <p:spPr bwMode="auto">
          <a:xfrm>
            <a:off x="373772" y="397512"/>
            <a:ext cx="5537918" cy="4770438"/>
          </a:xfrm>
          <a:prstGeom prst="rect">
            <a:avLst/>
          </a:prstGeom>
          <a:noFill/>
        </p:spPr>
      </p:pic>
      <p:pic>
        <p:nvPicPr>
          <p:cNvPr id="5" name="Picture 2" descr="E:\formas montar\2cxx0f8.gif"/>
          <p:cNvPicPr>
            <a:picLocks noChangeAspect="1" noChangeArrowheads="1" noCrop="1"/>
          </p:cNvPicPr>
          <p:nvPr/>
        </p:nvPicPr>
        <p:blipFill>
          <a:blip r:embed="rId3" cstate="screen"/>
          <a:srcRect/>
          <a:stretch>
            <a:fillRect/>
          </a:stretch>
        </p:blipFill>
        <p:spPr bwMode="auto">
          <a:xfrm>
            <a:off x="348419" y="5745176"/>
            <a:ext cx="1775562" cy="1514248"/>
          </a:xfrm>
          <a:prstGeom prst="rect">
            <a:avLst/>
          </a:prstGeom>
          <a:noFill/>
        </p:spPr>
      </p:pic>
      <p:pic>
        <p:nvPicPr>
          <p:cNvPr id="6"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0" y="0"/>
            <a:ext cx="11269664" cy="7632700"/>
          </a:xfrm>
          <a:prstGeom prst="rect">
            <a:avLst/>
          </a:prstGeom>
          <a:noFill/>
        </p:spPr>
      </p:pic>
    </p:spTree>
  </p:cSld>
  <p:clrMapOvr>
    <a:masterClrMapping/>
  </p:clrMapOvr>
  <p:transition spd="slow" advTm="4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IMG_0042.JPG"/>
          <p:cNvPicPr>
            <a:picLocks noChangeAspect="1" noChangeArrowheads="1"/>
          </p:cNvPicPr>
          <p:nvPr/>
        </p:nvPicPr>
        <p:blipFill>
          <a:blip r:embed="rId2"/>
          <a:srcRect/>
          <a:stretch>
            <a:fillRect/>
          </a:stretch>
        </p:blipFill>
        <p:spPr bwMode="auto">
          <a:xfrm>
            <a:off x="1205675" y="0"/>
            <a:ext cx="8860669" cy="7632700"/>
          </a:xfrm>
          <a:prstGeom prst="rect">
            <a:avLst/>
          </a:prstGeom>
          <a:noFill/>
        </p:spPr>
      </p:pic>
      <p:sp>
        <p:nvSpPr>
          <p:cNvPr id="3" name="1 Cheurón"/>
          <p:cNvSpPr/>
          <p:nvPr/>
        </p:nvSpPr>
        <p:spPr>
          <a:xfrm rot="5400000">
            <a:off x="8749244" y="3620152"/>
            <a:ext cx="3895858" cy="114498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00CC">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4" name="1 Cheurón"/>
          <p:cNvSpPr/>
          <p:nvPr/>
        </p:nvSpPr>
        <p:spPr>
          <a:xfrm rot="5400000">
            <a:off x="-1375438" y="3763028"/>
            <a:ext cx="3895858" cy="114498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00CC">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1 Cheurón"/>
          <p:cNvSpPr/>
          <p:nvPr/>
        </p:nvSpPr>
        <p:spPr>
          <a:xfrm rot="5400000">
            <a:off x="-1375438" y="5763292"/>
            <a:ext cx="3895858" cy="114498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00CC">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1 Cheurón"/>
          <p:cNvSpPr/>
          <p:nvPr/>
        </p:nvSpPr>
        <p:spPr>
          <a:xfrm rot="5400000">
            <a:off x="-1375438" y="7977870"/>
            <a:ext cx="3895858" cy="114498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00CC">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1 Cheurón"/>
          <p:cNvSpPr/>
          <p:nvPr/>
        </p:nvSpPr>
        <p:spPr>
          <a:xfrm rot="5400000">
            <a:off x="8749243" y="1375438"/>
            <a:ext cx="3895858" cy="114498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00CC">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1 Cheurón"/>
          <p:cNvSpPr/>
          <p:nvPr/>
        </p:nvSpPr>
        <p:spPr>
          <a:xfrm rot="5400000">
            <a:off x="-1375438" y="1375436"/>
            <a:ext cx="3895858" cy="114498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00CC">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1 Cheurón"/>
          <p:cNvSpPr/>
          <p:nvPr/>
        </p:nvSpPr>
        <p:spPr>
          <a:xfrm rot="5400000">
            <a:off x="-1375438" y="1375437"/>
            <a:ext cx="3895858" cy="114498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00CC">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1 Cheurón"/>
          <p:cNvSpPr/>
          <p:nvPr/>
        </p:nvSpPr>
        <p:spPr>
          <a:xfrm rot="5400000">
            <a:off x="8749243" y="5691854"/>
            <a:ext cx="3895858" cy="114498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00CC">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1" name="1 Cheurón"/>
          <p:cNvSpPr/>
          <p:nvPr/>
        </p:nvSpPr>
        <p:spPr>
          <a:xfrm rot="5400000">
            <a:off x="8749244" y="7692118"/>
            <a:ext cx="3895858" cy="114498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00CC">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out)">
                                      <p:cBhvr>
                                        <p:cTn id="11" dur="4000"/>
                                        <p:tgtEl>
                                          <p:spTgt spid="3"/>
                                        </p:tgtEl>
                                      </p:cBhvr>
                                    </p:animEffect>
                                  </p:childTnLst>
                                </p:cTn>
                              </p:par>
                              <p:par>
                                <p:cTn id="12" presetID="17" presetClass="exit" presetSubtype="1" fill="hold" nodeType="withEffect">
                                  <p:stCondLst>
                                    <p:cond delay="0"/>
                                  </p:stCondLst>
                                  <p:childTnLst>
                                    <p:anim calcmode="lin" valueType="num">
                                      <p:cBhvr>
                                        <p:cTn id="13" dur="4000"/>
                                        <p:tgtEl>
                                          <p:spTgt spid="3"/>
                                        </p:tgtEl>
                                        <p:attrNameLst>
                                          <p:attrName>ppt_x</p:attrName>
                                        </p:attrNameLst>
                                      </p:cBhvr>
                                      <p:tavLst>
                                        <p:tav tm="0">
                                          <p:val>
                                            <p:strVal val="ppt_x"/>
                                          </p:val>
                                        </p:tav>
                                        <p:tav tm="100000">
                                          <p:val>
                                            <p:strVal val="ppt_x"/>
                                          </p:val>
                                        </p:tav>
                                      </p:tavLst>
                                    </p:anim>
                                    <p:anim calcmode="lin" valueType="num">
                                      <p:cBhvr>
                                        <p:cTn id="14" dur="4000"/>
                                        <p:tgtEl>
                                          <p:spTgt spid="3"/>
                                        </p:tgtEl>
                                        <p:attrNameLst>
                                          <p:attrName>ppt_y</p:attrName>
                                        </p:attrNameLst>
                                      </p:cBhvr>
                                      <p:tavLst>
                                        <p:tav tm="0">
                                          <p:val>
                                            <p:strVal val="ppt_y"/>
                                          </p:val>
                                        </p:tav>
                                        <p:tav tm="100000">
                                          <p:val>
                                            <p:strVal val="ppt_y-ppt_h/2"/>
                                          </p:val>
                                        </p:tav>
                                      </p:tavLst>
                                    </p:anim>
                                    <p:anim calcmode="lin" valueType="num">
                                      <p:cBhvr>
                                        <p:cTn id="15" dur="4000"/>
                                        <p:tgtEl>
                                          <p:spTgt spid="3"/>
                                        </p:tgtEl>
                                        <p:attrNameLst>
                                          <p:attrName>ppt_w</p:attrName>
                                        </p:attrNameLst>
                                      </p:cBhvr>
                                      <p:tavLst>
                                        <p:tav tm="0">
                                          <p:val>
                                            <p:strVal val="ppt_w"/>
                                          </p:val>
                                        </p:tav>
                                        <p:tav tm="100000">
                                          <p:val>
                                            <p:strVal val="ppt_w"/>
                                          </p:val>
                                        </p:tav>
                                      </p:tavLst>
                                    </p:anim>
                                    <p:anim calcmode="lin" valueType="num">
                                      <p:cBhvr>
                                        <p:cTn id="16" dur="4000"/>
                                        <p:tgtEl>
                                          <p:spTgt spid="3"/>
                                        </p:tgtEl>
                                        <p:attrNameLst>
                                          <p:attrName>ppt_h</p:attrName>
                                        </p:attrNameLst>
                                      </p:cBhvr>
                                      <p:tavLst>
                                        <p:tav tm="0">
                                          <p:val>
                                            <p:strVal val="ppt_h"/>
                                          </p:val>
                                        </p:tav>
                                        <p:tav tm="100000">
                                          <p:val>
                                            <p:fltVal val="0"/>
                                          </p:val>
                                        </p:tav>
                                      </p:tavLst>
                                    </p:anim>
                                    <p:set>
                                      <p:cBhvr>
                                        <p:cTn id="17" dur="1" fill="hold">
                                          <p:stCondLst>
                                            <p:cond delay="3999"/>
                                          </p:stCondLst>
                                        </p:cTn>
                                        <p:tgtEl>
                                          <p:spTgt spid="3"/>
                                        </p:tgtEl>
                                        <p:attrNameLst>
                                          <p:attrName>style.visibility</p:attrName>
                                        </p:attrNameLst>
                                      </p:cBhvr>
                                      <p:to>
                                        <p:strVal val="hidden"/>
                                      </p:to>
                                    </p:se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fltVal val="0"/>
                                          </p:val>
                                        </p:tav>
                                        <p:tav tm="100000">
                                          <p:val>
                                            <p:strVal val="#ppt_w"/>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childTnLst>
                                </p:cTn>
                              </p:par>
                              <p:par>
                                <p:cTn id="22" presetID="13"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out)">
                                      <p:cBhvr>
                                        <p:cTn id="24" dur="4000"/>
                                        <p:tgtEl>
                                          <p:spTgt spid="4"/>
                                        </p:tgtEl>
                                      </p:cBhvr>
                                    </p:animEffect>
                                  </p:childTnLst>
                                </p:cTn>
                              </p:par>
                              <p:par>
                                <p:cTn id="25" presetID="17" presetClass="exit" presetSubtype="1" fill="hold" nodeType="withEffect">
                                  <p:stCondLst>
                                    <p:cond delay="0"/>
                                  </p:stCondLst>
                                  <p:childTnLst>
                                    <p:anim calcmode="lin" valueType="num">
                                      <p:cBhvr>
                                        <p:cTn id="26" dur="4000"/>
                                        <p:tgtEl>
                                          <p:spTgt spid="4"/>
                                        </p:tgtEl>
                                        <p:attrNameLst>
                                          <p:attrName>ppt_x</p:attrName>
                                        </p:attrNameLst>
                                      </p:cBhvr>
                                      <p:tavLst>
                                        <p:tav tm="0">
                                          <p:val>
                                            <p:strVal val="ppt_x"/>
                                          </p:val>
                                        </p:tav>
                                        <p:tav tm="100000">
                                          <p:val>
                                            <p:strVal val="ppt_x"/>
                                          </p:val>
                                        </p:tav>
                                      </p:tavLst>
                                    </p:anim>
                                    <p:anim calcmode="lin" valueType="num">
                                      <p:cBhvr>
                                        <p:cTn id="27" dur="4000"/>
                                        <p:tgtEl>
                                          <p:spTgt spid="4"/>
                                        </p:tgtEl>
                                        <p:attrNameLst>
                                          <p:attrName>ppt_y</p:attrName>
                                        </p:attrNameLst>
                                      </p:cBhvr>
                                      <p:tavLst>
                                        <p:tav tm="0">
                                          <p:val>
                                            <p:strVal val="ppt_y"/>
                                          </p:val>
                                        </p:tav>
                                        <p:tav tm="100000">
                                          <p:val>
                                            <p:strVal val="ppt_y-ppt_h/2"/>
                                          </p:val>
                                        </p:tav>
                                      </p:tavLst>
                                    </p:anim>
                                    <p:anim calcmode="lin" valueType="num">
                                      <p:cBhvr>
                                        <p:cTn id="28" dur="4000"/>
                                        <p:tgtEl>
                                          <p:spTgt spid="4"/>
                                        </p:tgtEl>
                                        <p:attrNameLst>
                                          <p:attrName>ppt_w</p:attrName>
                                        </p:attrNameLst>
                                      </p:cBhvr>
                                      <p:tavLst>
                                        <p:tav tm="0">
                                          <p:val>
                                            <p:strVal val="ppt_w"/>
                                          </p:val>
                                        </p:tav>
                                        <p:tav tm="100000">
                                          <p:val>
                                            <p:strVal val="ppt_w"/>
                                          </p:val>
                                        </p:tav>
                                      </p:tavLst>
                                    </p:anim>
                                    <p:anim calcmode="lin" valueType="num">
                                      <p:cBhvr>
                                        <p:cTn id="29" dur="4000"/>
                                        <p:tgtEl>
                                          <p:spTgt spid="4"/>
                                        </p:tgtEl>
                                        <p:attrNameLst>
                                          <p:attrName>ppt_h</p:attrName>
                                        </p:attrNameLst>
                                      </p:cBhvr>
                                      <p:tavLst>
                                        <p:tav tm="0">
                                          <p:val>
                                            <p:strVal val="ppt_h"/>
                                          </p:val>
                                        </p:tav>
                                        <p:tav tm="100000">
                                          <p:val>
                                            <p:fltVal val="0"/>
                                          </p:val>
                                        </p:tav>
                                      </p:tavLst>
                                    </p:anim>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1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4000" fill="hold"/>
                                        <p:tgtEl>
                                          <p:spTgt spid="5"/>
                                        </p:tgtEl>
                                        <p:attrNameLst>
                                          <p:attrName>ppt_w</p:attrName>
                                        </p:attrNameLst>
                                      </p:cBhvr>
                                      <p:tavLst>
                                        <p:tav tm="0">
                                          <p:val>
                                            <p:fltVal val="0"/>
                                          </p:val>
                                        </p:tav>
                                        <p:tav tm="100000">
                                          <p:val>
                                            <p:strVal val="#ppt_w"/>
                                          </p:val>
                                        </p:tav>
                                      </p:tavLst>
                                    </p:anim>
                                    <p:anim calcmode="lin" valueType="num">
                                      <p:cBhvr>
                                        <p:cTn id="34" dur="4000" fill="hold"/>
                                        <p:tgtEl>
                                          <p:spTgt spid="5"/>
                                        </p:tgtEl>
                                        <p:attrNameLst>
                                          <p:attrName>ppt_h</p:attrName>
                                        </p:attrNameLst>
                                      </p:cBhvr>
                                      <p:tavLst>
                                        <p:tav tm="0">
                                          <p:val>
                                            <p:fltVal val="0"/>
                                          </p:val>
                                        </p:tav>
                                        <p:tav tm="100000">
                                          <p:val>
                                            <p:strVal val="#ppt_h"/>
                                          </p:val>
                                        </p:tav>
                                      </p:tavLst>
                                    </p:anim>
                                  </p:childTnLst>
                                </p:cTn>
                              </p:par>
                              <p:par>
                                <p:cTn id="35" presetID="13" presetClass="entr" presetSubtype="32"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plus(out)">
                                      <p:cBhvr>
                                        <p:cTn id="37" dur="4000"/>
                                        <p:tgtEl>
                                          <p:spTgt spid="5"/>
                                        </p:tgtEl>
                                      </p:cBhvr>
                                    </p:animEffect>
                                  </p:childTnLst>
                                </p:cTn>
                              </p:par>
                              <p:par>
                                <p:cTn id="38" presetID="17" presetClass="exit" presetSubtype="1" fill="hold" nodeType="withEffect">
                                  <p:stCondLst>
                                    <p:cond delay="0"/>
                                  </p:stCondLst>
                                  <p:childTnLst>
                                    <p:anim calcmode="lin" valueType="num">
                                      <p:cBhvr>
                                        <p:cTn id="39" dur="4000"/>
                                        <p:tgtEl>
                                          <p:spTgt spid="5"/>
                                        </p:tgtEl>
                                        <p:attrNameLst>
                                          <p:attrName>ppt_x</p:attrName>
                                        </p:attrNameLst>
                                      </p:cBhvr>
                                      <p:tavLst>
                                        <p:tav tm="0">
                                          <p:val>
                                            <p:strVal val="ppt_x"/>
                                          </p:val>
                                        </p:tav>
                                        <p:tav tm="100000">
                                          <p:val>
                                            <p:strVal val="ppt_x"/>
                                          </p:val>
                                        </p:tav>
                                      </p:tavLst>
                                    </p:anim>
                                    <p:anim calcmode="lin" valueType="num">
                                      <p:cBhvr>
                                        <p:cTn id="40" dur="4000"/>
                                        <p:tgtEl>
                                          <p:spTgt spid="5"/>
                                        </p:tgtEl>
                                        <p:attrNameLst>
                                          <p:attrName>ppt_y</p:attrName>
                                        </p:attrNameLst>
                                      </p:cBhvr>
                                      <p:tavLst>
                                        <p:tav tm="0">
                                          <p:val>
                                            <p:strVal val="ppt_y"/>
                                          </p:val>
                                        </p:tav>
                                        <p:tav tm="100000">
                                          <p:val>
                                            <p:strVal val="ppt_y-ppt_h/2"/>
                                          </p:val>
                                        </p:tav>
                                      </p:tavLst>
                                    </p:anim>
                                    <p:anim calcmode="lin" valueType="num">
                                      <p:cBhvr>
                                        <p:cTn id="41" dur="4000"/>
                                        <p:tgtEl>
                                          <p:spTgt spid="5"/>
                                        </p:tgtEl>
                                        <p:attrNameLst>
                                          <p:attrName>ppt_w</p:attrName>
                                        </p:attrNameLst>
                                      </p:cBhvr>
                                      <p:tavLst>
                                        <p:tav tm="0">
                                          <p:val>
                                            <p:strVal val="ppt_w"/>
                                          </p:val>
                                        </p:tav>
                                        <p:tav tm="100000">
                                          <p:val>
                                            <p:strVal val="ppt_w"/>
                                          </p:val>
                                        </p:tav>
                                      </p:tavLst>
                                    </p:anim>
                                    <p:anim calcmode="lin" valueType="num">
                                      <p:cBhvr>
                                        <p:cTn id="42" dur="4000"/>
                                        <p:tgtEl>
                                          <p:spTgt spid="5"/>
                                        </p:tgtEl>
                                        <p:attrNameLst>
                                          <p:attrName>ppt_h</p:attrName>
                                        </p:attrNameLst>
                                      </p:cBhvr>
                                      <p:tavLst>
                                        <p:tav tm="0">
                                          <p:val>
                                            <p:strVal val="ppt_h"/>
                                          </p:val>
                                        </p:tav>
                                        <p:tav tm="100000">
                                          <p:val>
                                            <p:fltVal val="0"/>
                                          </p:val>
                                        </p:tav>
                                      </p:tavLst>
                                    </p:anim>
                                    <p:set>
                                      <p:cBhvr>
                                        <p:cTn id="43" dur="1" fill="hold">
                                          <p:stCondLst>
                                            <p:cond delay="3999"/>
                                          </p:stCondLst>
                                        </p:cTn>
                                        <p:tgtEl>
                                          <p:spTgt spid="5"/>
                                        </p:tgtEl>
                                        <p:attrNameLst>
                                          <p:attrName>style.visibility</p:attrName>
                                        </p:attrNameLst>
                                      </p:cBhvr>
                                      <p:to>
                                        <p:strVal val="hidden"/>
                                      </p:to>
                                    </p:set>
                                  </p:childTnLst>
                                </p:cTn>
                              </p:par>
                              <p:par>
                                <p:cTn id="44" presetID="23" presetClass="entr" presetSubtype="16"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4000" fill="hold"/>
                                        <p:tgtEl>
                                          <p:spTgt spid="6"/>
                                        </p:tgtEl>
                                        <p:attrNameLst>
                                          <p:attrName>ppt_w</p:attrName>
                                        </p:attrNameLst>
                                      </p:cBhvr>
                                      <p:tavLst>
                                        <p:tav tm="0">
                                          <p:val>
                                            <p:fltVal val="0"/>
                                          </p:val>
                                        </p:tav>
                                        <p:tav tm="100000">
                                          <p:val>
                                            <p:strVal val="#ppt_w"/>
                                          </p:val>
                                        </p:tav>
                                      </p:tavLst>
                                    </p:anim>
                                    <p:anim calcmode="lin" valueType="num">
                                      <p:cBhvr>
                                        <p:cTn id="47" dur="4000" fill="hold"/>
                                        <p:tgtEl>
                                          <p:spTgt spid="6"/>
                                        </p:tgtEl>
                                        <p:attrNameLst>
                                          <p:attrName>ppt_h</p:attrName>
                                        </p:attrNameLst>
                                      </p:cBhvr>
                                      <p:tavLst>
                                        <p:tav tm="0">
                                          <p:val>
                                            <p:fltVal val="0"/>
                                          </p:val>
                                        </p:tav>
                                        <p:tav tm="100000">
                                          <p:val>
                                            <p:strVal val="#ppt_h"/>
                                          </p:val>
                                        </p:tav>
                                      </p:tavLst>
                                    </p:anim>
                                  </p:childTnLst>
                                </p:cTn>
                              </p:par>
                              <p:par>
                                <p:cTn id="48" presetID="13" presetClass="entr" presetSubtype="32"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plus(out)">
                                      <p:cBhvr>
                                        <p:cTn id="50" dur="4000"/>
                                        <p:tgtEl>
                                          <p:spTgt spid="6"/>
                                        </p:tgtEl>
                                      </p:cBhvr>
                                    </p:animEffect>
                                  </p:childTnLst>
                                </p:cTn>
                              </p:par>
                              <p:par>
                                <p:cTn id="51" presetID="17" presetClass="exit" presetSubtype="1" fill="hold" nodeType="withEffect">
                                  <p:stCondLst>
                                    <p:cond delay="0"/>
                                  </p:stCondLst>
                                  <p:childTnLst>
                                    <p:anim calcmode="lin" valueType="num">
                                      <p:cBhvr>
                                        <p:cTn id="52" dur="4000"/>
                                        <p:tgtEl>
                                          <p:spTgt spid="6"/>
                                        </p:tgtEl>
                                        <p:attrNameLst>
                                          <p:attrName>ppt_x</p:attrName>
                                        </p:attrNameLst>
                                      </p:cBhvr>
                                      <p:tavLst>
                                        <p:tav tm="0">
                                          <p:val>
                                            <p:strVal val="ppt_x"/>
                                          </p:val>
                                        </p:tav>
                                        <p:tav tm="100000">
                                          <p:val>
                                            <p:strVal val="ppt_x"/>
                                          </p:val>
                                        </p:tav>
                                      </p:tavLst>
                                    </p:anim>
                                    <p:anim calcmode="lin" valueType="num">
                                      <p:cBhvr>
                                        <p:cTn id="53" dur="4000"/>
                                        <p:tgtEl>
                                          <p:spTgt spid="6"/>
                                        </p:tgtEl>
                                        <p:attrNameLst>
                                          <p:attrName>ppt_y</p:attrName>
                                        </p:attrNameLst>
                                      </p:cBhvr>
                                      <p:tavLst>
                                        <p:tav tm="0">
                                          <p:val>
                                            <p:strVal val="ppt_y"/>
                                          </p:val>
                                        </p:tav>
                                        <p:tav tm="100000">
                                          <p:val>
                                            <p:strVal val="ppt_y-ppt_h/2"/>
                                          </p:val>
                                        </p:tav>
                                      </p:tavLst>
                                    </p:anim>
                                    <p:anim calcmode="lin" valueType="num">
                                      <p:cBhvr>
                                        <p:cTn id="54" dur="4000"/>
                                        <p:tgtEl>
                                          <p:spTgt spid="6"/>
                                        </p:tgtEl>
                                        <p:attrNameLst>
                                          <p:attrName>ppt_w</p:attrName>
                                        </p:attrNameLst>
                                      </p:cBhvr>
                                      <p:tavLst>
                                        <p:tav tm="0">
                                          <p:val>
                                            <p:strVal val="ppt_w"/>
                                          </p:val>
                                        </p:tav>
                                        <p:tav tm="100000">
                                          <p:val>
                                            <p:strVal val="ppt_w"/>
                                          </p:val>
                                        </p:tav>
                                      </p:tavLst>
                                    </p:anim>
                                    <p:anim calcmode="lin" valueType="num">
                                      <p:cBhvr>
                                        <p:cTn id="55" dur="4000"/>
                                        <p:tgtEl>
                                          <p:spTgt spid="6"/>
                                        </p:tgtEl>
                                        <p:attrNameLst>
                                          <p:attrName>ppt_h</p:attrName>
                                        </p:attrNameLst>
                                      </p:cBhvr>
                                      <p:tavLst>
                                        <p:tav tm="0">
                                          <p:val>
                                            <p:strVal val="ppt_h"/>
                                          </p:val>
                                        </p:tav>
                                        <p:tav tm="100000">
                                          <p:val>
                                            <p:fltVal val="0"/>
                                          </p:val>
                                        </p:tav>
                                      </p:tavLst>
                                    </p:anim>
                                    <p:set>
                                      <p:cBhvr>
                                        <p:cTn id="56" dur="1" fill="hold">
                                          <p:stCondLst>
                                            <p:cond delay="3999"/>
                                          </p:stCondLst>
                                        </p:cTn>
                                        <p:tgtEl>
                                          <p:spTgt spid="6"/>
                                        </p:tgtEl>
                                        <p:attrNameLst>
                                          <p:attrName>style.visibility</p:attrName>
                                        </p:attrNameLst>
                                      </p:cBhvr>
                                      <p:to>
                                        <p:strVal val="hidden"/>
                                      </p:to>
                                    </p:set>
                                  </p:childTnLst>
                                </p:cTn>
                              </p:par>
                              <p:par>
                                <p:cTn id="57" presetID="23" presetClass="entr" presetSubtype="16"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4000" fill="hold"/>
                                        <p:tgtEl>
                                          <p:spTgt spid="7"/>
                                        </p:tgtEl>
                                        <p:attrNameLst>
                                          <p:attrName>ppt_w</p:attrName>
                                        </p:attrNameLst>
                                      </p:cBhvr>
                                      <p:tavLst>
                                        <p:tav tm="0">
                                          <p:val>
                                            <p:fltVal val="0"/>
                                          </p:val>
                                        </p:tav>
                                        <p:tav tm="100000">
                                          <p:val>
                                            <p:strVal val="#ppt_w"/>
                                          </p:val>
                                        </p:tav>
                                      </p:tavLst>
                                    </p:anim>
                                    <p:anim calcmode="lin" valueType="num">
                                      <p:cBhvr>
                                        <p:cTn id="60" dur="4000" fill="hold"/>
                                        <p:tgtEl>
                                          <p:spTgt spid="7"/>
                                        </p:tgtEl>
                                        <p:attrNameLst>
                                          <p:attrName>ppt_h</p:attrName>
                                        </p:attrNameLst>
                                      </p:cBhvr>
                                      <p:tavLst>
                                        <p:tav tm="0">
                                          <p:val>
                                            <p:fltVal val="0"/>
                                          </p:val>
                                        </p:tav>
                                        <p:tav tm="100000">
                                          <p:val>
                                            <p:strVal val="#ppt_h"/>
                                          </p:val>
                                        </p:tav>
                                      </p:tavLst>
                                    </p:anim>
                                  </p:childTnLst>
                                </p:cTn>
                              </p:par>
                              <p:par>
                                <p:cTn id="61" presetID="13" presetClass="entr" presetSubtype="32"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plus(out)">
                                      <p:cBhvr>
                                        <p:cTn id="63" dur="4000"/>
                                        <p:tgtEl>
                                          <p:spTgt spid="7"/>
                                        </p:tgtEl>
                                      </p:cBhvr>
                                    </p:animEffect>
                                  </p:childTnLst>
                                </p:cTn>
                              </p:par>
                              <p:par>
                                <p:cTn id="64" presetID="17" presetClass="exit" presetSubtype="1" fill="hold" nodeType="withEffect">
                                  <p:stCondLst>
                                    <p:cond delay="0"/>
                                  </p:stCondLst>
                                  <p:childTnLst>
                                    <p:anim calcmode="lin" valueType="num">
                                      <p:cBhvr>
                                        <p:cTn id="65" dur="4000"/>
                                        <p:tgtEl>
                                          <p:spTgt spid="7"/>
                                        </p:tgtEl>
                                        <p:attrNameLst>
                                          <p:attrName>ppt_x</p:attrName>
                                        </p:attrNameLst>
                                      </p:cBhvr>
                                      <p:tavLst>
                                        <p:tav tm="0">
                                          <p:val>
                                            <p:strVal val="ppt_x"/>
                                          </p:val>
                                        </p:tav>
                                        <p:tav tm="100000">
                                          <p:val>
                                            <p:strVal val="ppt_x"/>
                                          </p:val>
                                        </p:tav>
                                      </p:tavLst>
                                    </p:anim>
                                    <p:anim calcmode="lin" valueType="num">
                                      <p:cBhvr>
                                        <p:cTn id="66" dur="4000"/>
                                        <p:tgtEl>
                                          <p:spTgt spid="7"/>
                                        </p:tgtEl>
                                        <p:attrNameLst>
                                          <p:attrName>ppt_y</p:attrName>
                                        </p:attrNameLst>
                                      </p:cBhvr>
                                      <p:tavLst>
                                        <p:tav tm="0">
                                          <p:val>
                                            <p:strVal val="ppt_y"/>
                                          </p:val>
                                        </p:tav>
                                        <p:tav tm="100000">
                                          <p:val>
                                            <p:strVal val="ppt_y-ppt_h/2"/>
                                          </p:val>
                                        </p:tav>
                                      </p:tavLst>
                                    </p:anim>
                                    <p:anim calcmode="lin" valueType="num">
                                      <p:cBhvr>
                                        <p:cTn id="67" dur="4000"/>
                                        <p:tgtEl>
                                          <p:spTgt spid="7"/>
                                        </p:tgtEl>
                                        <p:attrNameLst>
                                          <p:attrName>ppt_w</p:attrName>
                                        </p:attrNameLst>
                                      </p:cBhvr>
                                      <p:tavLst>
                                        <p:tav tm="0">
                                          <p:val>
                                            <p:strVal val="ppt_w"/>
                                          </p:val>
                                        </p:tav>
                                        <p:tav tm="100000">
                                          <p:val>
                                            <p:strVal val="ppt_w"/>
                                          </p:val>
                                        </p:tav>
                                      </p:tavLst>
                                    </p:anim>
                                    <p:anim calcmode="lin" valueType="num">
                                      <p:cBhvr>
                                        <p:cTn id="68" dur="4000"/>
                                        <p:tgtEl>
                                          <p:spTgt spid="7"/>
                                        </p:tgtEl>
                                        <p:attrNameLst>
                                          <p:attrName>ppt_h</p:attrName>
                                        </p:attrNameLst>
                                      </p:cBhvr>
                                      <p:tavLst>
                                        <p:tav tm="0">
                                          <p:val>
                                            <p:strVal val="ppt_h"/>
                                          </p:val>
                                        </p:tav>
                                        <p:tav tm="100000">
                                          <p:val>
                                            <p:fltVal val="0"/>
                                          </p:val>
                                        </p:tav>
                                      </p:tavLst>
                                    </p:anim>
                                    <p:set>
                                      <p:cBhvr>
                                        <p:cTn id="69" dur="1" fill="hold">
                                          <p:stCondLst>
                                            <p:cond delay="3999"/>
                                          </p:stCondLst>
                                        </p:cTn>
                                        <p:tgtEl>
                                          <p:spTgt spid="7"/>
                                        </p:tgtEl>
                                        <p:attrNameLst>
                                          <p:attrName>style.visibility</p:attrName>
                                        </p:attrNameLst>
                                      </p:cBhvr>
                                      <p:to>
                                        <p:strVal val="hidden"/>
                                      </p:to>
                                    </p:set>
                                  </p:childTnLst>
                                </p:cTn>
                              </p:par>
                              <p:par>
                                <p:cTn id="70" presetID="23" presetClass="entr" presetSubtype="16"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 calcmode="lin" valueType="num">
                                      <p:cBhvr>
                                        <p:cTn id="72" dur="4000" fill="hold"/>
                                        <p:tgtEl>
                                          <p:spTgt spid="8"/>
                                        </p:tgtEl>
                                        <p:attrNameLst>
                                          <p:attrName>ppt_w</p:attrName>
                                        </p:attrNameLst>
                                      </p:cBhvr>
                                      <p:tavLst>
                                        <p:tav tm="0">
                                          <p:val>
                                            <p:fltVal val="0"/>
                                          </p:val>
                                        </p:tav>
                                        <p:tav tm="100000">
                                          <p:val>
                                            <p:strVal val="#ppt_w"/>
                                          </p:val>
                                        </p:tav>
                                      </p:tavLst>
                                    </p:anim>
                                    <p:anim calcmode="lin" valueType="num">
                                      <p:cBhvr>
                                        <p:cTn id="73" dur="4000" fill="hold"/>
                                        <p:tgtEl>
                                          <p:spTgt spid="8"/>
                                        </p:tgtEl>
                                        <p:attrNameLst>
                                          <p:attrName>ppt_h</p:attrName>
                                        </p:attrNameLst>
                                      </p:cBhvr>
                                      <p:tavLst>
                                        <p:tav tm="0">
                                          <p:val>
                                            <p:fltVal val="0"/>
                                          </p:val>
                                        </p:tav>
                                        <p:tav tm="100000">
                                          <p:val>
                                            <p:strVal val="#ppt_h"/>
                                          </p:val>
                                        </p:tav>
                                      </p:tavLst>
                                    </p:anim>
                                  </p:childTnLst>
                                </p:cTn>
                              </p:par>
                              <p:par>
                                <p:cTn id="74" presetID="13" presetClass="entr" presetSubtype="32" fill="hold"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plus(out)">
                                      <p:cBhvr>
                                        <p:cTn id="76" dur="4000"/>
                                        <p:tgtEl>
                                          <p:spTgt spid="8"/>
                                        </p:tgtEl>
                                      </p:cBhvr>
                                    </p:animEffect>
                                  </p:childTnLst>
                                </p:cTn>
                              </p:par>
                              <p:par>
                                <p:cTn id="77" presetID="17" presetClass="exit" presetSubtype="1" fill="hold" nodeType="withEffect">
                                  <p:stCondLst>
                                    <p:cond delay="0"/>
                                  </p:stCondLst>
                                  <p:childTnLst>
                                    <p:anim calcmode="lin" valueType="num">
                                      <p:cBhvr>
                                        <p:cTn id="78" dur="4000"/>
                                        <p:tgtEl>
                                          <p:spTgt spid="8"/>
                                        </p:tgtEl>
                                        <p:attrNameLst>
                                          <p:attrName>ppt_x</p:attrName>
                                        </p:attrNameLst>
                                      </p:cBhvr>
                                      <p:tavLst>
                                        <p:tav tm="0">
                                          <p:val>
                                            <p:strVal val="ppt_x"/>
                                          </p:val>
                                        </p:tav>
                                        <p:tav tm="100000">
                                          <p:val>
                                            <p:strVal val="ppt_x"/>
                                          </p:val>
                                        </p:tav>
                                      </p:tavLst>
                                    </p:anim>
                                    <p:anim calcmode="lin" valueType="num">
                                      <p:cBhvr>
                                        <p:cTn id="79" dur="4000"/>
                                        <p:tgtEl>
                                          <p:spTgt spid="8"/>
                                        </p:tgtEl>
                                        <p:attrNameLst>
                                          <p:attrName>ppt_y</p:attrName>
                                        </p:attrNameLst>
                                      </p:cBhvr>
                                      <p:tavLst>
                                        <p:tav tm="0">
                                          <p:val>
                                            <p:strVal val="ppt_y"/>
                                          </p:val>
                                        </p:tav>
                                        <p:tav tm="100000">
                                          <p:val>
                                            <p:strVal val="ppt_y-ppt_h/2"/>
                                          </p:val>
                                        </p:tav>
                                      </p:tavLst>
                                    </p:anim>
                                    <p:anim calcmode="lin" valueType="num">
                                      <p:cBhvr>
                                        <p:cTn id="80" dur="4000"/>
                                        <p:tgtEl>
                                          <p:spTgt spid="8"/>
                                        </p:tgtEl>
                                        <p:attrNameLst>
                                          <p:attrName>ppt_w</p:attrName>
                                        </p:attrNameLst>
                                      </p:cBhvr>
                                      <p:tavLst>
                                        <p:tav tm="0">
                                          <p:val>
                                            <p:strVal val="ppt_w"/>
                                          </p:val>
                                        </p:tav>
                                        <p:tav tm="100000">
                                          <p:val>
                                            <p:strVal val="ppt_w"/>
                                          </p:val>
                                        </p:tav>
                                      </p:tavLst>
                                    </p:anim>
                                    <p:anim calcmode="lin" valueType="num">
                                      <p:cBhvr>
                                        <p:cTn id="81" dur="4000"/>
                                        <p:tgtEl>
                                          <p:spTgt spid="8"/>
                                        </p:tgtEl>
                                        <p:attrNameLst>
                                          <p:attrName>ppt_h</p:attrName>
                                        </p:attrNameLst>
                                      </p:cBhvr>
                                      <p:tavLst>
                                        <p:tav tm="0">
                                          <p:val>
                                            <p:strVal val="ppt_h"/>
                                          </p:val>
                                        </p:tav>
                                        <p:tav tm="100000">
                                          <p:val>
                                            <p:fltVal val="0"/>
                                          </p:val>
                                        </p:tav>
                                      </p:tavLst>
                                    </p:anim>
                                    <p:set>
                                      <p:cBhvr>
                                        <p:cTn id="82" dur="1" fill="hold">
                                          <p:stCondLst>
                                            <p:cond delay="3999"/>
                                          </p:stCondLst>
                                        </p:cTn>
                                        <p:tgtEl>
                                          <p:spTgt spid="8"/>
                                        </p:tgtEl>
                                        <p:attrNameLst>
                                          <p:attrName>style.visibility</p:attrName>
                                        </p:attrNameLst>
                                      </p:cBhvr>
                                      <p:to>
                                        <p:strVal val="hidden"/>
                                      </p:to>
                                    </p:set>
                                  </p:childTnLst>
                                </p:cTn>
                              </p:par>
                              <p:par>
                                <p:cTn id="83" presetID="23" presetClass="entr" presetSubtype="16" fill="hold"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p:cTn id="85" dur="4000" fill="hold"/>
                                        <p:tgtEl>
                                          <p:spTgt spid="9"/>
                                        </p:tgtEl>
                                        <p:attrNameLst>
                                          <p:attrName>ppt_w</p:attrName>
                                        </p:attrNameLst>
                                      </p:cBhvr>
                                      <p:tavLst>
                                        <p:tav tm="0">
                                          <p:val>
                                            <p:fltVal val="0"/>
                                          </p:val>
                                        </p:tav>
                                        <p:tav tm="100000">
                                          <p:val>
                                            <p:strVal val="#ppt_w"/>
                                          </p:val>
                                        </p:tav>
                                      </p:tavLst>
                                    </p:anim>
                                    <p:anim calcmode="lin" valueType="num">
                                      <p:cBhvr>
                                        <p:cTn id="86" dur="4000" fill="hold"/>
                                        <p:tgtEl>
                                          <p:spTgt spid="9"/>
                                        </p:tgtEl>
                                        <p:attrNameLst>
                                          <p:attrName>ppt_h</p:attrName>
                                        </p:attrNameLst>
                                      </p:cBhvr>
                                      <p:tavLst>
                                        <p:tav tm="0">
                                          <p:val>
                                            <p:fltVal val="0"/>
                                          </p:val>
                                        </p:tav>
                                        <p:tav tm="100000">
                                          <p:val>
                                            <p:strVal val="#ppt_h"/>
                                          </p:val>
                                        </p:tav>
                                      </p:tavLst>
                                    </p:anim>
                                  </p:childTnLst>
                                </p:cTn>
                              </p:par>
                              <p:par>
                                <p:cTn id="87" presetID="13" presetClass="entr" presetSubtype="32" fill="hold"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plus(out)">
                                      <p:cBhvr>
                                        <p:cTn id="89" dur="4000"/>
                                        <p:tgtEl>
                                          <p:spTgt spid="9"/>
                                        </p:tgtEl>
                                      </p:cBhvr>
                                    </p:animEffect>
                                  </p:childTnLst>
                                </p:cTn>
                              </p:par>
                              <p:par>
                                <p:cTn id="90" presetID="17" presetClass="exit" presetSubtype="1" fill="hold" nodeType="withEffect">
                                  <p:stCondLst>
                                    <p:cond delay="0"/>
                                  </p:stCondLst>
                                  <p:childTnLst>
                                    <p:anim calcmode="lin" valueType="num">
                                      <p:cBhvr>
                                        <p:cTn id="91" dur="4000"/>
                                        <p:tgtEl>
                                          <p:spTgt spid="9"/>
                                        </p:tgtEl>
                                        <p:attrNameLst>
                                          <p:attrName>ppt_x</p:attrName>
                                        </p:attrNameLst>
                                      </p:cBhvr>
                                      <p:tavLst>
                                        <p:tav tm="0">
                                          <p:val>
                                            <p:strVal val="ppt_x"/>
                                          </p:val>
                                        </p:tav>
                                        <p:tav tm="100000">
                                          <p:val>
                                            <p:strVal val="ppt_x"/>
                                          </p:val>
                                        </p:tav>
                                      </p:tavLst>
                                    </p:anim>
                                    <p:anim calcmode="lin" valueType="num">
                                      <p:cBhvr>
                                        <p:cTn id="92" dur="4000"/>
                                        <p:tgtEl>
                                          <p:spTgt spid="9"/>
                                        </p:tgtEl>
                                        <p:attrNameLst>
                                          <p:attrName>ppt_y</p:attrName>
                                        </p:attrNameLst>
                                      </p:cBhvr>
                                      <p:tavLst>
                                        <p:tav tm="0">
                                          <p:val>
                                            <p:strVal val="ppt_y"/>
                                          </p:val>
                                        </p:tav>
                                        <p:tav tm="100000">
                                          <p:val>
                                            <p:strVal val="ppt_y-ppt_h/2"/>
                                          </p:val>
                                        </p:tav>
                                      </p:tavLst>
                                    </p:anim>
                                    <p:anim calcmode="lin" valueType="num">
                                      <p:cBhvr>
                                        <p:cTn id="93" dur="4000"/>
                                        <p:tgtEl>
                                          <p:spTgt spid="9"/>
                                        </p:tgtEl>
                                        <p:attrNameLst>
                                          <p:attrName>ppt_w</p:attrName>
                                        </p:attrNameLst>
                                      </p:cBhvr>
                                      <p:tavLst>
                                        <p:tav tm="0">
                                          <p:val>
                                            <p:strVal val="ppt_w"/>
                                          </p:val>
                                        </p:tav>
                                        <p:tav tm="100000">
                                          <p:val>
                                            <p:strVal val="ppt_w"/>
                                          </p:val>
                                        </p:tav>
                                      </p:tavLst>
                                    </p:anim>
                                    <p:anim calcmode="lin" valueType="num">
                                      <p:cBhvr>
                                        <p:cTn id="94" dur="4000"/>
                                        <p:tgtEl>
                                          <p:spTgt spid="9"/>
                                        </p:tgtEl>
                                        <p:attrNameLst>
                                          <p:attrName>ppt_h</p:attrName>
                                        </p:attrNameLst>
                                      </p:cBhvr>
                                      <p:tavLst>
                                        <p:tav tm="0">
                                          <p:val>
                                            <p:strVal val="ppt_h"/>
                                          </p:val>
                                        </p:tav>
                                        <p:tav tm="100000">
                                          <p:val>
                                            <p:fltVal val="0"/>
                                          </p:val>
                                        </p:tav>
                                      </p:tavLst>
                                    </p:anim>
                                    <p:set>
                                      <p:cBhvr>
                                        <p:cTn id="95" dur="1" fill="hold">
                                          <p:stCondLst>
                                            <p:cond delay="3999"/>
                                          </p:stCondLst>
                                        </p:cTn>
                                        <p:tgtEl>
                                          <p:spTgt spid="9"/>
                                        </p:tgtEl>
                                        <p:attrNameLst>
                                          <p:attrName>style.visibility</p:attrName>
                                        </p:attrNameLst>
                                      </p:cBhvr>
                                      <p:to>
                                        <p:strVal val="hidden"/>
                                      </p:to>
                                    </p:set>
                                  </p:childTnLst>
                                </p:cTn>
                              </p:par>
                              <p:par>
                                <p:cTn id="96" presetID="23" presetClass="entr" presetSubtype="16" fill="hold"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p:cTn id="98" dur="4000" fill="hold"/>
                                        <p:tgtEl>
                                          <p:spTgt spid="10"/>
                                        </p:tgtEl>
                                        <p:attrNameLst>
                                          <p:attrName>ppt_w</p:attrName>
                                        </p:attrNameLst>
                                      </p:cBhvr>
                                      <p:tavLst>
                                        <p:tav tm="0">
                                          <p:val>
                                            <p:fltVal val="0"/>
                                          </p:val>
                                        </p:tav>
                                        <p:tav tm="100000">
                                          <p:val>
                                            <p:strVal val="#ppt_w"/>
                                          </p:val>
                                        </p:tav>
                                      </p:tavLst>
                                    </p:anim>
                                    <p:anim calcmode="lin" valueType="num">
                                      <p:cBhvr>
                                        <p:cTn id="99" dur="4000" fill="hold"/>
                                        <p:tgtEl>
                                          <p:spTgt spid="10"/>
                                        </p:tgtEl>
                                        <p:attrNameLst>
                                          <p:attrName>ppt_h</p:attrName>
                                        </p:attrNameLst>
                                      </p:cBhvr>
                                      <p:tavLst>
                                        <p:tav tm="0">
                                          <p:val>
                                            <p:fltVal val="0"/>
                                          </p:val>
                                        </p:tav>
                                        <p:tav tm="100000">
                                          <p:val>
                                            <p:strVal val="#ppt_h"/>
                                          </p:val>
                                        </p:tav>
                                      </p:tavLst>
                                    </p:anim>
                                  </p:childTnLst>
                                </p:cTn>
                              </p:par>
                              <p:par>
                                <p:cTn id="100" presetID="13" presetClass="entr" presetSubtype="32" fill="hold" nodeType="withEffect">
                                  <p:stCondLst>
                                    <p:cond delay="0"/>
                                  </p:stCondLst>
                                  <p:childTnLst>
                                    <p:set>
                                      <p:cBhvr>
                                        <p:cTn id="101" dur="1" fill="hold">
                                          <p:stCondLst>
                                            <p:cond delay="0"/>
                                          </p:stCondLst>
                                        </p:cTn>
                                        <p:tgtEl>
                                          <p:spTgt spid="10"/>
                                        </p:tgtEl>
                                        <p:attrNameLst>
                                          <p:attrName>style.visibility</p:attrName>
                                        </p:attrNameLst>
                                      </p:cBhvr>
                                      <p:to>
                                        <p:strVal val="visible"/>
                                      </p:to>
                                    </p:set>
                                    <p:animEffect transition="in" filter="plus(out)">
                                      <p:cBhvr>
                                        <p:cTn id="102" dur="4000"/>
                                        <p:tgtEl>
                                          <p:spTgt spid="10"/>
                                        </p:tgtEl>
                                      </p:cBhvr>
                                    </p:animEffect>
                                  </p:childTnLst>
                                </p:cTn>
                              </p:par>
                              <p:par>
                                <p:cTn id="103" presetID="17" presetClass="exit" presetSubtype="1" fill="hold" nodeType="withEffect">
                                  <p:stCondLst>
                                    <p:cond delay="0"/>
                                  </p:stCondLst>
                                  <p:childTnLst>
                                    <p:anim calcmode="lin" valueType="num">
                                      <p:cBhvr>
                                        <p:cTn id="104" dur="4000"/>
                                        <p:tgtEl>
                                          <p:spTgt spid="10"/>
                                        </p:tgtEl>
                                        <p:attrNameLst>
                                          <p:attrName>ppt_x</p:attrName>
                                        </p:attrNameLst>
                                      </p:cBhvr>
                                      <p:tavLst>
                                        <p:tav tm="0">
                                          <p:val>
                                            <p:strVal val="ppt_x"/>
                                          </p:val>
                                        </p:tav>
                                        <p:tav tm="100000">
                                          <p:val>
                                            <p:strVal val="ppt_x"/>
                                          </p:val>
                                        </p:tav>
                                      </p:tavLst>
                                    </p:anim>
                                    <p:anim calcmode="lin" valueType="num">
                                      <p:cBhvr>
                                        <p:cTn id="105" dur="4000"/>
                                        <p:tgtEl>
                                          <p:spTgt spid="10"/>
                                        </p:tgtEl>
                                        <p:attrNameLst>
                                          <p:attrName>ppt_y</p:attrName>
                                        </p:attrNameLst>
                                      </p:cBhvr>
                                      <p:tavLst>
                                        <p:tav tm="0">
                                          <p:val>
                                            <p:strVal val="ppt_y"/>
                                          </p:val>
                                        </p:tav>
                                        <p:tav tm="100000">
                                          <p:val>
                                            <p:strVal val="ppt_y-ppt_h/2"/>
                                          </p:val>
                                        </p:tav>
                                      </p:tavLst>
                                    </p:anim>
                                    <p:anim calcmode="lin" valueType="num">
                                      <p:cBhvr>
                                        <p:cTn id="106" dur="4000"/>
                                        <p:tgtEl>
                                          <p:spTgt spid="10"/>
                                        </p:tgtEl>
                                        <p:attrNameLst>
                                          <p:attrName>ppt_w</p:attrName>
                                        </p:attrNameLst>
                                      </p:cBhvr>
                                      <p:tavLst>
                                        <p:tav tm="0">
                                          <p:val>
                                            <p:strVal val="ppt_w"/>
                                          </p:val>
                                        </p:tav>
                                        <p:tav tm="100000">
                                          <p:val>
                                            <p:strVal val="ppt_w"/>
                                          </p:val>
                                        </p:tav>
                                      </p:tavLst>
                                    </p:anim>
                                    <p:anim calcmode="lin" valueType="num">
                                      <p:cBhvr>
                                        <p:cTn id="107" dur="4000"/>
                                        <p:tgtEl>
                                          <p:spTgt spid="10"/>
                                        </p:tgtEl>
                                        <p:attrNameLst>
                                          <p:attrName>ppt_h</p:attrName>
                                        </p:attrNameLst>
                                      </p:cBhvr>
                                      <p:tavLst>
                                        <p:tav tm="0">
                                          <p:val>
                                            <p:strVal val="ppt_h"/>
                                          </p:val>
                                        </p:tav>
                                        <p:tav tm="100000">
                                          <p:val>
                                            <p:fltVal val="0"/>
                                          </p:val>
                                        </p:tav>
                                      </p:tavLst>
                                    </p:anim>
                                    <p:set>
                                      <p:cBhvr>
                                        <p:cTn id="108" dur="1" fill="hold">
                                          <p:stCondLst>
                                            <p:cond delay="3999"/>
                                          </p:stCondLst>
                                        </p:cTn>
                                        <p:tgtEl>
                                          <p:spTgt spid="10"/>
                                        </p:tgtEl>
                                        <p:attrNameLst>
                                          <p:attrName>style.visibility</p:attrName>
                                        </p:attrNameLst>
                                      </p:cBhvr>
                                      <p:to>
                                        <p:strVal val="hidden"/>
                                      </p:to>
                                    </p:set>
                                  </p:childTnLst>
                                </p:cTn>
                              </p:par>
                              <p:par>
                                <p:cTn id="109" presetID="23" presetClass="entr" presetSubtype="16"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 calcmode="lin" valueType="num">
                                      <p:cBhvr>
                                        <p:cTn id="111" dur="4000" fill="hold"/>
                                        <p:tgtEl>
                                          <p:spTgt spid="11"/>
                                        </p:tgtEl>
                                        <p:attrNameLst>
                                          <p:attrName>ppt_w</p:attrName>
                                        </p:attrNameLst>
                                      </p:cBhvr>
                                      <p:tavLst>
                                        <p:tav tm="0">
                                          <p:val>
                                            <p:fltVal val="0"/>
                                          </p:val>
                                        </p:tav>
                                        <p:tav tm="100000">
                                          <p:val>
                                            <p:strVal val="#ppt_w"/>
                                          </p:val>
                                        </p:tav>
                                      </p:tavLst>
                                    </p:anim>
                                    <p:anim calcmode="lin" valueType="num">
                                      <p:cBhvr>
                                        <p:cTn id="112" dur="4000" fill="hold"/>
                                        <p:tgtEl>
                                          <p:spTgt spid="11"/>
                                        </p:tgtEl>
                                        <p:attrNameLst>
                                          <p:attrName>ppt_h</p:attrName>
                                        </p:attrNameLst>
                                      </p:cBhvr>
                                      <p:tavLst>
                                        <p:tav tm="0">
                                          <p:val>
                                            <p:fltVal val="0"/>
                                          </p:val>
                                        </p:tav>
                                        <p:tav tm="100000">
                                          <p:val>
                                            <p:strVal val="#ppt_h"/>
                                          </p:val>
                                        </p:tav>
                                      </p:tavLst>
                                    </p:anim>
                                  </p:childTnLst>
                                </p:cTn>
                              </p:par>
                              <p:par>
                                <p:cTn id="113" presetID="13" presetClass="entr" presetSubtype="32" fill="hold" nodeType="with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plus(out)">
                                      <p:cBhvr>
                                        <p:cTn id="115" dur="4000"/>
                                        <p:tgtEl>
                                          <p:spTgt spid="11"/>
                                        </p:tgtEl>
                                      </p:cBhvr>
                                    </p:animEffect>
                                  </p:childTnLst>
                                </p:cTn>
                              </p:par>
                              <p:par>
                                <p:cTn id="116" presetID="17" presetClass="exit" presetSubtype="1" fill="hold" nodeType="withEffect">
                                  <p:stCondLst>
                                    <p:cond delay="0"/>
                                  </p:stCondLst>
                                  <p:childTnLst>
                                    <p:anim calcmode="lin" valueType="num">
                                      <p:cBhvr>
                                        <p:cTn id="117" dur="4000"/>
                                        <p:tgtEl>
                                          <p:spTgt spid="11"/>
                                        </p:tgtEl>
                                        <p:attrNameLst>
                                          <p:attrName>ppt_x</p:attrName>
                                        </p:attrNameLst>
                                      </p:cBhvr>
                                      <p:tavLst>
                                        <p:tav tm="0">
                                          <p:val>
                                            <p:strVal val="ppt_x"/>
                                          </p:val>
                                        </p:tav>
                                        <p:tav tm="100000">
                                          <p:val>
                                            <p:strVal val="ppt_x"/>
                                          </p:val>
                                        </p:tav>
                                      </p:tavLst>
                                    </p:anim>
                                    <p:anim calcmode="lin" valueType="num">
                                      <p:cBhvr>
                                        <p:cTn id="118" dur="4000"/>
                                        <p:tgtEl>
                                          <p:spTgt spid="11"/>
                                        </p:tgtEl>
                                        <p:attrNameLst>
                                          <p:attrName>ppt_y</p:attrName>
                                        </p:attrNameLst>
                                      </p:cBhvr>
                                      <p:tavLst>
                                        <p:tav tm="0">
                                          <p:val>
                                            <p:strVal val="ppt_y"/>
                                          </p:val>
                                        </p:tav>
                                        <p:tav tm="100000">
                                          <p:val>
                                            <p:strVal val="ppt_y-ppt_h/2"/>
                                          </p:val>
                                        </p:tav>
                                      </p:tavLst>
                                    </p:anim>
                                    <p:anim calcmode="lin" valueType="num">
                                      <p:cBhvr>
                                        <p:cTn id="119" dur="4000"/>
                                        <p:tgtEl>
                                          <p:spTgt spid="11"/>
                                        </p:tgtEl>
                                        <p:attrNameLst>
                                          <p:attrName>ppt_w</p:attrName>
                                        </p:attrNameLst>
                                      </p:cBhvr>
                                      <p:tavLst>
                                        <p:tav tm="0">
                                          <p:val>
                                            <p:strVal val="ppt_w"/>
                                          </p:val>
                                        </p:tav>
                                        <p:tav tm="100000">
                                          <p:val>
                                            <p:strVal val="ppt_w"/>
                                          </p:val>
                                        </p:tav>
                                      </p:tavLst>
                                    </p:anim>
                                    <p:anim calcmode="lin" valueType="num">
                                      <p:cBhvr>
                                        <p:cTn id="120" dur="4000"/>
                                        <p:tgtEl>
                                          <p:spTgt spid="11"/>
                                        </p:tgtEl>
                                        <p:attrNameLst>
                                          <p:attrName>ppt_h</p:attrName>
                                        </p:attrNameLst>
                                      </p:cBhvr>
                                      <p:tavLst>
                                        <p:tav tm="0">
                                          <p:val>
                                            <p:strVal val="ppt_h"/>
                                          </p:val>
                                        </p:tav>
                                        <p:tav tm="100000">
                                          <p:val>
                                            <p:fltVal val="0"/>
                                          </p:val>
                                        </p:tav>
                                      </p:tavLst>
                                    </p:anim>
                                    <p:set>
                                      <p:cBhvr>
                                        <p:cTn id="121" dur="1" fill="hold">
                                          <p:stCondLst>
                                            <p:cond delay="3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G_9956 (2).JPG"/>
          <p:cNvPicPr>
            <a:picLocks noChangeAspect="1" noChangeArrowheads="1"/>
          </p:cNvPicPr>
          <p:nvPr/>
        </p:nvPicPr>
        <p:blipFill>
          <a:blip r:embed="rId2"/>
          <a:srcRect/>
          <a:stretch>
            <a:fillRect/>
          </a:stretch>
        </p:blipFill>
        <p:spPr bwMode="auto">
          <a:xfrm>
            <a:off x="0" y="-795105"/>
            <a:ext cx="11269663" cy="914331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849277" y="1030268"/>
            <a:ext cx="3793614" cy="6124754"/>
          </a:xfrm>
          <a:prstGeom prst="rect">
            <a:avLst/>
          </a:prstGeom>
        </p:spPr>
        <p:txBody>
          <a:bodyPr wrap="square">
            <a:spAutoFit/>
          </a:bodyPr>
          <a:lstStyle/>
          <a:p>
            <a:pPr algn="ctr"/>
            <a:r>
              <a:rPr lang="es-ES" sz="2800" dirty="0" smtClean="0">
                <a:latin typeface="Agency FB" pitchFamily="34" charset="0"/>
              </a:rPr>
              <a:t>Lamenta también que «</a:t>
            </a:r>
            <a:r>
              <a:rPr lang="es-ES" sz="2800" b="1" dirty="0" smtClean="0">
                <a:latin typeface="Agency FB" pitchFamily="34" charset="0"/>
              </a:rPr>
              <a:t>las tientas sean esporádicas</a:t>
            </a:r>
            <a:r>
              <a:rPr lang="es-ES" sz="2800" dirty="0" smtClean="0">
                <a:latin typeface="Agency FB" pitchFamily="34" charset="0"/>
              </a:rPr>
              <a:t>, a penas se organiza una al año», señala Cristóbal. La última fue en el mes de marzo y asistieron galleros de todos los puntos de España. Cristóbal recuerda que la Ley 11/2003 de Protección de Animales permite que se celebren para «la</a:t>
            </a:r>
            <a:r>
              <a:rPr lang="es-ES" sz="2800" b="1" dirty="0" smtClean="0">
                <a:latin typeface="Agency FB" pitchFamily="34" charset="0"/>
              </a:rPr>
              <a:t> selección de cría, mejora de la raza y exportación</a:t>
            </a:r>
            <a:r>
              <a:rPr lang="es-ES" sz="2800" dirty="0" smtClean="0">
                <a:latin typeface="Agency FB" pitchFamily="34" charset="0"/>
              </a:rPr>
              <a:t>». A estas tientas solo pueden asistir miembros de la Federación.</a:t>
            </a:r>
            <a:endParaRPr lang="es-ES" sz="2800" dirty="0">
              <a:latin typeface="Agency FB" pitchFamily="34" charset="0"/>
            </a:endParaRPr>
          </a:p>
        </p:txBody>
      </p:sp>
      <p:pic>
        <p:nvPicPr>
          <p:cNvPr id="4" name="Picture 2" descr="Resultado de imagen de castro del rio reñidero"/>
          <p:cNvPicPr>
            <a:picLocks noChangeAspect="1" noChangeArrowheads="1"/>
          </p:cNvPicPr>
          <p:nvPr/>
        </p:nvPicPr>
        <p:blipFill>
          <a:blip r:embed="rId2"/>
          <a:srcRect/>
          <a:stretch>
            <a:fillRect/>
          </a:stretch>
        </p:blipFill>
        <p:spPr bwMode="auto">
          <a:xfrm>
            <a:off x="373772" y="397512"/>
            <a:ext cx="5537918" cy="4770438"/>
          </a:xfrm>
          <a:prstGeom prst="rect">
            <a:avLst/>
          </a:prstGeom>
          <a:noFill/>
        </p:spPr>
      </p:pic>
      <p:pic>
        <p:nvPicPr>
          <p:cNvPr id="5" name="Picture 2" descr="E:\formas montar\2cxx0f8.gif"/>
          <p:cNvPicPr>
            <a:picLocks noChangeAspect="1" noChangeArrowheads="1" noCrop="1"/>
          </p:cNvPicPr>
          <p:nvPr/>
        </p:nvPicPr>
        <p:blipFill>
          <a:blip r:embed="rId3" cstate="screen"/>
          <a:srcRect/>
          <a:stretch>
            <a:fillRect/>
          </a:stretch>
        </p:blipFill>
        <p:spPr bwMode="auto">
          <a:xfrm>
            <a:off x="348419" y="5745176"/>
            <a:ext cx="1775562" cy="1514248"/>
          </a:xfrm>
          <a:prstGeom prst="rect">
            <a:avLst/>
          </a:prstGeom>
          <a:noFill/>
        </p:spPr>
      </p:pic>
      <p:pic>
        <p:nvPicPr>
          <p:cNvPr id="6"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spTree>
  </p:cSld>
  <p:clrMapOvr>
    <a:masterClrMapping/>
  </p:clrMapOvr>
  <p:transition spd="slow"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maxresdefault (1).jpg"/>
          <p:cNvPicPr>
            <a:picLocks noChangeAspect="1" noChangeArrowheads="1"/>
          </p:cNvPicPr>
          <p:nvPr/>
        </p:nvPicPr>
        <p:blipFill>
          <a:blip r:embed="rId2"/>
          <a:srcRect/>
          <a:stretch>
            <a:fillRect/>
          </a:stretch>
        </p:blipFill>
        <p:spPr bwMode="auto">
          <a:xfrm>
            <a:off x="0" y="1"/>
            <a:ext cx="11269663" cy="76327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San Agustín"/>
          <p:cNvPicPr>
            <a:picLocks noChangeAspect="1" noChangeArrowheads="1"/>
          </p:cNvPicPr>
          <p:nvPr/>
        </p:nvPicPr>
        <p:blipFill>
          <a:blip r:embed="rId2"/>
          <a:srcRect/>
          <a:stretch>
            <a:fillRect/>
          </a:stretch>
        </p:blipFill>
        <p:spPr bwMode="auto">
          <a:xfrm>
            <a:off x="-72301" y="0"/>
            <a:ext cx="11341964" cy="7632701"/>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63525" y="0"/>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r>
              <a:rPr lang="fr-FR" sz="40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Hoy</a:t>
            </a:r>
            <a:r>
              <a:rPr lang="fr-FR"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40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sábado, 03 de septiembre de 2016</a:t>
            </a:fld>
            <a:endParaRPr lang="es-ES"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r>
              <a:rPr lang="fr-FR" sz="36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Ahora</a:t>
            </a:r>
            <a:r>
              <a:rPr lang="fr-FR" sz="3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a:t>
            </a:r>
            <a:r>
              <a:rPr lang="fr-FR" sz="36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mismo</a:t>
            </a:r>
            <a:r>
              <a:rPr lang="fr-FR" sz="3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6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19:47</a:t>
            </a:fld>
            <a:r>
              <a:rPr lang="fr-FR" sz="3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screen"/>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screen"/>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screen"/>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screen"/>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STRO DEL RI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CASTRO DEL RIO</Template>
  <TotalTime>7</TotalTime>
  <Words>273</Words>
  <Application>Microsoft Office PowerPoint</Application>
  <PresentationFormat>Personalizado</PresentationFormat>
  <Paragraphs>21</Paragraphs>
  <Slides>60</Slides>
  <Notes>0</Notes>
  <HiddenSlides>0</HiddenSlides>
  <MMClips>0</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CASTRO DEL RIO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2016-09-03T17:47:37Z</dcterms:created>
  <dcterms:modified xsi:type="dcterms:W3CDTF">2016-09-03T17:54:40Z</dcterms:modified>
</cp:coreProperties>
</file>