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479" r:id="rId3"/>
    <p:sldId id="512" r:id="rId4"/>
    <p:sldId id="336" r:id="rId5"/>
    <p:sldId id="481" r:id="rId6"/>
    <p:sldId id="441" r:id="rId7"/>
    <p:sldId id="482" r:id="rId8"/>
    <p:sldId id="484" r:id="rId9"/>
    <p:sldId id="485" r:id="rId10"/>
    <p:sldId id="486"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1" r:id="rId24"/>
    <p:sldId id="497" r:id="rId25"/>
    <p:sldId id="496" r:id="rId26"/>
    <p:sldId id="449" r:id="rId27"/>
    <p:sldId id="498" r:id="rId28"/>
    <p:sldId id="469" r:id="rId29"/>
    <p:sldId id="461" r:id="rId30"/>
    <p:sldId id="502" r:id="rId31"/>
    <p:sldId id="508" r:id="rId32"/>
    <p:sldId id="509" r:id="rId33"/>
    <p:sldId id="463" r:id="rId34"/>
    <p:sldId id="507" r:id="rId35"/>
    <p:sldId id="506" r:id="rId36"/>
    <p:sldId id="476" r:id="rId37"/>
    <p:sldId id="455" r:id="rId38"/>
    <p:sldId id="499" r:id="rId39"/>
    <p:sldId id="456" r:id="rId40"/>
    <p:sldId id="458" r:id="rId41"/>
    <p:sldId id="464" r:id="rId42"/>
    <p:sldId id="504" r:id="rId43"/>
    <p:sldId id="501" r:id="rId44"/>
    <p:sldId id="503" r:id="rId45"/>
    <p:sldId id="457" r:id="rId46"/>
    <p:sldId id="500" r:id="rId47"/>
    <p:sldId id="505" r:id="rId48"/>
    <p:sldId id="474" r:id="rId49"/>
    <p:sldId id="511" r:id="rId50"/>
    <p:sldId id="513" r:id="rId51"/>
    <p:sldId id="514" r:id="rId52"/>
    <p:sldId id="515" r:id="rId53"/>
    <p:sldId id="516" r:id="rId54"/>
    <p:sldId id="480" r:id="rId55"/>
    <p:sldId id="517" r:id="rId5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zwVEnkiB5z+nA4rme7HT/g==" hashData="8oa+vOdzfhj8rLn/PyWNfmHN+zc="/>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89" autoAdjust="0"/>
    <p:restoredTop sz="96338" autoAdjust="0"/>
  </p:normalViewPr>
  <p:slideViewPr>
    <p:cSldViewPr>
      <p:cViewPr>
        <p:scale>
          <a:sx n="60" d="100"/>
          <a:sy n="60" d="100"/>
        </p:scale>
        <p:origin x="600" y="432"/>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27/11/2025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45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27/11/2025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27/11/2025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27/11/2025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27/11/2025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27/11/2025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27/11/2025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088318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27/11/2025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64273750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Castillo de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Maqueda</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 Toledo</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oto-portada.jpg"/>
          <p:cNvPicPr>
            <a:picLocks noChangeAspect="1"/>
          </p:cNvPicPr>
          <p:nvPr/>
        </p:nvPicPr>
        <p:blipFill>
          <a:blip r:embed="rId2"/>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07704" y="0"/>
            <a:ext cx="5394425" cy="923330"/>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Castillo de </a:t>
            </a:r>
            <a:r>
              <a:rPr lang="es-ES" sz="4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Maqueda</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500034" y="1071550"/>
            <a:ext cx="8286808"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castillo de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Maqueda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(también conocido como Castillo de la Vela) data al menos del siglo X, ya que hay constancia que en el año 981 Almanzor aumentó una fortaleza preexistente. Tomado por el rey Alfonso VI, pasó a manos de Alfonso Yáñez en 1153, hasta que fue cedido a la Orden de Calatrava en 1157.</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3357566"/>
            <a:ext cx="8215370"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el siglo XV fue reedificado casi por completo, respetando únicamente la torre de los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Palazuelos</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la que se decía que se alojó la reina Isabel la Católica. En la actualidad es propiedad del Ministerio del Interior de España, albergando hasta hace poco un cuartel de la Guardia Civil. En marzo de 2013, el Estado Español sacó a subasta el edificio.</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split/>
      </p:transition>
    </mc:Choice>
    <mc:Fallback>
      <p:transition spd="slow" advTm="6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7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500166" y="1071550"/>
            <a:ext cx="6000792" cy="400110"/>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Castillo y villa de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Maqueda</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Torrijos, Toledo</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4643450"/>
            <a:ext cx="77153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pequeña colina en la llanura de la Meseta es suficiente para dominar un amplio territorio y controlar un enlace de caminos. Este es el caso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en la comarca toledana de Torrijos.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wipe/>
        <p:sndAc>
          <p:stSnd loop="1">
            <p:snd r:embed="rId2" name="Variadas.wav"/>
          </p:stSnd>
        </p:sndAc>
      </p:transition>
    </mc:Choice>
    <mc:Fallback>
      <p:transition spd="slow" advTm="31000">
        <p:wip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23" presetClass="entr" presetSubtype="16"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0" fill="hold"/>
                                        <p:tgtEl>
                                          <p:spTgt spid="5"/>
                                        </p:tgtEl>
                                        <p:attrNameLst>
                                          <p:attrName>ppt_w</p:attrName>
                                        </p:attrNameLst>
                                      </p:cBhvr>
                                      <p:tavLst>
                                        <p:tav tm="0">
                                          <p:val>
                                            <p:fltVal val="0"/>
                                          </p:val>
                                        </p:tav>
                                        <p:tav tm="100000">
                                          <p:val>
                                            <p:strVal val="#ppt_w"/>
                                          </p:val>
                                        </p:tav>
                                      </p:tavLst>
                                    </p:anim>
                                    <p:anim calcmode="lin" valueType="num">
                                      <p:cBhvr>
                                        <p:cTn id="30" dur="3000" fill="hold"/>
                                        <p:tgtEl>
                                          <p:spTgt spid="5"/>
                                        </p:tgtEl>
                                        <p:attrNameLst>
                                          <p:attrName>ppt_h</p:attrName>
                                        </p:attrNameLst>
                                      </p:cBhvr>
                                      <p:tavLst>
                                        <p:tav tm="0">
                                          <p:val>
                                            <p:fltVal val="0"/>
                                          </p:val>
                                        </p:tav>
                                        <p:tav tm="100000">
                                          <p:val>
                                            <p:strVal val="#ppt_h"/>
                                          </p:val>
                                        </p:tav>
                                      </p:tavLst>
                                    </p:anim>
                                  </p:childTnLst>
                                </p:cTn>
                              </p:par>
                            </p:childTnLst>
                          </p:cTn>
                        </p:par>
                        <p:par>
                          <p:cTn id="31" fill="hold">
                            <p:stCondLst>
                              <p:cond delay="105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flipH="1">
            <a:off x="-5" y="0"/>
            <a:ext cx="9144002"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285720"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villa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se encuentra situada en el lado noroccidental de la Meseta Sur, a unos 40 kilómetros de Toledo, sobre una de las calzadas que unía </a:t>
            </a:r>
            <a:r>
              <a:rPr lang="es-ES" i="1" dirty="0" err="1" smtClean="0">
                <a:effectLst>
                  <a:glow rad="101600">
                    <a:srgbClr val="C00000">
                      <a:alpha val="60000"/>
                    </a:srgbClr>
                  </a:glow>
                  <a:outerShdw blurRad="38100" dist="38100" dir="2700000" algn="tl">
                    <a:srgbClr val="000000">
                      <a:alpha val="43137"/>
                    </a:srgbClr>
                  </a:outerShdw>
                </a:effectLst>
              </a:rPr>
              <a:t>Toletum</a:t>
            </a:r>
            <a:r>
              <a:rPr lang="es-ES" i="1" dirty="0" smtClean="0">
                <a:effectLst>
                  <a:glow rad="101600">
                    <a:srgbClr val="C00000">
                      <a:alpha val="60000"/>
                    </a:srgbClr>
                  </a:glow>
                  <a:outerShdw blurRad="38100" dist="38100" dir="2700000" algn="tl">
                    <a:srgbClr val="000000">
                      <a:alpha val="43137"/>
                    </a:srgbClr>
                  </a:outerShdw>
                </a:effectLst>
              </a:rPr>
              <a:t>  con Emérita Augusta en época romana.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ipe dir="r"/>
      </p:transition>
    </mc:Choice>
    <mc:Fallback>
      <p:transition spd="slow" advTm="28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Emplazada en una colina y sus laderas, donde confluyen el arroyo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y el arroyo de la Canal. Desde época Moderna es, además, el punto de enlace hacia Extremadura desde Madrid y desde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edge/>
      </p:transition>
    </mc:Choice>
    <mc:Fallback>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a:stretch>
            <a:fillRect/>
          </a:stretch>
        </p:blipFill>
        <p:spPr>
          <a:xfrm flipH="1">
            <a:off x="-1" y="0"/>
            <a:ext cx="9144000" cy="5715000"/>
          </a:xfrm>
        </p:spPr>
      </p:pic>
      <p:pic>
        <p:nvPicPr>
          <p:cNvPr id="30" name="3 Marcador de contenido" descr="2993983350_953e8e3e6b_o.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14348"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todos los indicios, fue puesto vigilante de los romanos, y podría identificarse con la </a:t>
            </a:r>
            <a:r>
              <a:rPr lang="es-ES" i="1" dirty="0" err="1" smtClean="0">
                <a:effectLst>
                  <a:glow rad="101600">
                    <a:srgbClr val="C00000">
                      <a:alpha val="60000"/>
                    </a:srgbClr>
                  </a:glow>
                  <a:outerShdw blurRad="38100" dist="38100" dir="2700000" algn="tl">
                    <a:srgbClr val="000000">
                      <a:alpha val="43137"/>
                    </a:srgbClr>
                  </a:outerShdw>
                </a:effectLst>
              </a:rPr>
              <a:t>Maceda</a:t>
            </a:r>
            <a:r>
              <a:rPr lang="es-ES" i="1" dirty="0" smtClean="0">
                <a:effectLst>
                  <a:glow rad="101600">
                    <a:srgbClr val="C00000">
                      <a:alpha val="60000"/>
                    </a:srgbClr>
                  </a:glow>
                  <a:outerShdw blurRad="38100" dist="38100" dir="2700000" algn="tl">
                    <a:srgbClr val="000000">
                      <a:alpha val="43137"/>
                    </a:srgbClr>
                  </a:outerShdw>
                </a:effectLst>
              </a:rPr>
              <a:t> de los geógrafos latinos. En época del dominio árabe, alzaron un castillo que tenía por misión el control de esos caminos.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orden de Almanzor, hacia el año 981, el arquitecto </a:t>
            </a:r>
            <a:r>
              <a:rPr lang="es-ES" i="1" dirty="0" err="1" smtClean="0">
                <a:effectLst>
                  <a:glow rad="101600">
                    <a:srgbClr val="C00000">
                      <a:alpha val="60000"/>
                    </a:srgbClr>
                  </a:glow>
                  <a:outerShdw blurRad="38100" dist="38100" dir="2700000" algn="tl">
                    <a:srgbClr val="000000">
                      <a:alpha val="43137"/>
                    </a:srgbClr>
                  </a:outerShdw>
                </a:effectLst>
              </a:rPr>
              <a:t>Fathoben</a:t>
            </a:r>
            <a:r>
              <a:rPr lang="es-ES" i="1" dirty="0" smtClean="0">
                <a:effectLst>
                  <a:glow rad="101600">
                    <a:srgbClr val="C00000">
                      <a:alpha val="60000"/>
                    </a:srgbClr>
                  </a:glow>
                  <a:outerShdw blurRad="38100" dist="38100" dir="2700000" algn="tl">
                    <a:srgbClr val="000000">
                      <a:alpha val="43137"/>
                    </a:srgbClr>
                  </a:outerShdw>
                </a:effectLst>
              </a:rPr>
              <a:t> Ibrahim el Omeya, constructor que había sido de grandes mezquitas en Toledo, y célebre por su saber y sus viajes al Oriente, aumentó y perfeccionó la fortaleza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eelOff"/>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0" y="3968"/>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0" y="3968"/>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1083, cuando Alfonso VI de Castilla estaba planteando la conquista de Toledo (1085),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y su tierra se le entregó, al parecer sin resistencia acusada. A continuación, y por concesión real, se formó un Común de Villa y Tierra en </a:t>
            </a:r>
            <a:r>
              <a:rPr lang="es-ES" i="1" dirty="0" smtClean="0">
                <a:effectLst>
                  <a:glow rad="101600">
                    <a:srgbClr val="C00000">
                      <a:alpha val="60000"/>
                    </a:srgbClr>
                  </a:glow>
                  <a:outerShdw blurRad="38100" dist="38100" dir="2700000" algn="tl">
                    <a:srgbClr val="000000">
                      <a:alpha val="43137"/>
                    </a:srgbClr>
                  </a:outerShdw>
                </a:effectLst>
              </a:rPr>
              <a:t>torno </a:t>
            </a:r>
            <a:r>
              <a:rPr lang="es-ES" i="1" dirty="0" smtClean="0">
                <a:effectLst>
                  <a:glow rad="101600">
                    <a:srgbClr val="C00000">
                      <a:alpha val="60000"/>
                    </a:srgbClr>
                  </a:glow>
                  <a:outerShdw blurRad="38100" dist="38100" dir="2700000" algn="tl">
                    <a:srgbClr val="000000">
                      <a:alpha val="43137"/>
                    </a:srgbClr>
                  </a:outerShdw>
                </a:effectLst>
              </a:rPr>
              <a:t>a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que nunca llegó a ser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stretch>
            <a:fillRect/>
          </a:stretch>
        </p:blipFill>
        <p:spPr bwMode="auto">
          <a:xfrm flipH="1">
            <a:off x="-2" y="0"/>
            <a:ext cx="9144000" cy="5714999"/>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00034"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y su castillo tomó un nuevo giro el año 1177, cuando Alfonso VIII, tras la toma de Cuenca, y en una reorganización completa de su cada vez más ancho reino, donó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y su tierra a la Orden de Calatrava.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2" y="0"/>
            <a:ext cx="9144002" cy="5715001"/>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Probablemente fue la Orden de Calatrava la que decidió rodear la fortificación de una muralla que también circundara la villa y la iglesia mayor y cuyos restos todavía son perceptibles (torres de Vela y de las Infantas).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acontecimiento crucial en la evolución de esta ciudadela, que había llegado a ser entonces el modesto enclave ribereño del Tajo, fue la derrota cristiana en el lejano campo de Alarcos en 1195.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glitter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flipH="1">
            <a:off x="2538" y="0"/>
            <a:ext cx="9141462" cy="5858699"/>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3999" cy="5861959"/>
          </a:xfrm>
          <a:prstGeom prst="rect">
            <a:avLst/>
          </a:prstGeom>
          <a:noFill/>
          <a:ln w="9525">
            <a:noFill/>
            <a:miter lim="800000"/>
            <a:headEnd/>
            <a:tailEnd/>
          </a:ln>
        </p:spPr>
      </p:pic>
      <p:sp>
        <p:nvSpPr>
          <p:cNvPr id="6" name="5 CuadroTexto"/>
          <p:cNvSpPr txBox="1"/>
          <p:nvPr/>
        </p:nvSpPr>
        <p:spPr>
          <a:xfrm>
            <a:off x="785786" y="4857764"/>
            <a:ext cx="75724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armas que campean encima de la entrada corresponderían a Diego de Cárdenas y Enríquez. Primer Duque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857764"/>
            <a:ext cx="842968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darle uso y mantenerlo, en el siglo XX se reconvirtió el castillo en cuartel de la Guardia Civil, con la construcción de una casa-cuartel en su interior en 1952.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3"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haberse ejecutado la idea inicial, el castillo toledano albergaría hoy el Archivo Histórico de la Guardia Civil. Con proyecto de Luis Arranz, Interior adjudicó a Acciona en 2002 las obras de construcción de un edificio en el antiguo patio de armas del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checker/>
      </p:transition>
    </mc:Choice>
    <mc:Fallback>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Albergaría los documentos históricos del Cuerpo -entonces de 158 años de antigüedad- y un pequeño museo en el nivel superior del volumen cilíndrico de hormigón armado que el arquitecto zaragozano había planeado para introducir luz cenital sobre la escalera principal.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fractur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a:stretch>
            <a:fillRect/>
          </a:stretch>
        </p:blipFill>
        <p:spPr bwMode="auto">
          <a:xfrm flipH="1">
            <a:off x="-1" y="0"/>
            <a:ext cx="9143999"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57158" y="4572012"/>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obra ya avanzada, el ministerio optó por ampliar la superficie dedicada a museo a costa de sacrificar el espacio para el archivo, lo que obligó a Arranz a retocar los planos originales.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dir="l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2"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trabajos se desarrollaron hasta 2009 y requirieron una inversión de más de 5,85 millones de euros, según reconoció el Gobierno en respuesta a una solicitud de información tramitada por la Asociación Unificada de Guardias Civiles (AUGC),                en 2017 al amparo de la Ley de transparencia.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ripple dir="r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flipH="1">
            <a:off x="7779" y="0"/>
            <a:ext cx="9128438" cy="5705272"/>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785786"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Levantada la edificación, el proyecto tuvo una segunda fase: el desarrollo y ejecución del proyecto museográfico, encargado por la empresa pública </a:t>
            </a:r>
            <a:r>
              <a:rPr lang="es-ES" i="1" dirty="0" err="1" smtClean="0">
                <a:effectLst>
                  <a:glow rad="101600">
                    <a:srgbClr val="C00000">
                      <a:alpha val="60000"/>
                    </a:srgbClr>
                  </a:glow>
                  <a:outerShdw blurRad="38100" dist="38100" dir="2700000" algn="tl">
                    <a:srgbClr val="000000">
                      <a:alpha val="43137"/>
                    </a:srgbClr>
                  </a:outerShdw>
                </a:effectLst>
              </a:rPr>
              <a:t>Tragsa</a:t>
            </a:r>
            <a:r>
              <a:rPr lang="es-ES" i="1" dirty="0" smtClean="0">
                <a:effectLst>
                  <a:glow rad="101600">
                    <a:srgbClr val="C00000">
                      <a:alpha val="60000"/>
                    </a:srgbClr>
                  </a:glow>
                  <a:outerShdw blurRad="38100" dist="38100" dir="2700000" algn="tl">
                    <a:srgbClr val="000000">
                      <a:alpha val="43137"/>
                    </a:srgbClr>
                  </a:outerShdw>
                </a:effectLst>
              </a:rPr>
              <a:t> a </a:t>
            </a:r>
            <a:r>
              <a:rPr lang="es-ES" i="1" dirty="0" err="1" smtClean="0">
                <a:effectLst>
                  <a:glow rad="101600">
                    <a:srgbClr val="C00000">
                      <a:alpha val="60000"/>
                    </a:srgbClr>
                  </a:glow>
                  <a:outerShdw blurRad="38100" dist="38100" dir="2700000" algn="tl">
                    <a:srgbClr val="000000">
                      <a:alpha val="43137"/>
                    </a:srgbClr>
                  </a:outerShdw>
                </a:effectLst>
              </a:rPr>
              <a:t>Empty</a:t>
            </a:r>
            <a:r>
              <a:rPr lang="es-ES" i="1" dirty="0" smtClean="0">
                <a:effectLst>
                  <a:glow rad="101600">
                    <a:srgbClr val="C00000">
                      <a:alpha val="60000"/>
                    </a:srgbClr>
                  </a:glow>
                  <a:outerShdw blurRad="38100" dist="38100" dir="2700000" algn="tl">
                    <a:srgbClr val="000000">
                      <a:alpha val="43137"/>
                    </a:srgbClr>
                  </a:outerShdw>
                </a:effectLst>
              </a:rPr>
              <a:t> SL.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flipH="1">
            <a:off x="8574" y="734"/>
            <a:ext cx="9126843" cy="5704275"/>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214282" y="4357698"/>
            <a:ext cx="878687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tareas se llevaron a cabo entre julio de 2009 y mayo de 2010 y se financiaron con cargo al 'Plan E', el conjunto de medidas impulsadas por el Gobierno de Rodríguez Zapatero para estimular la economía tras la crisis financiera de 2007. El acondicionamiento costó más de 1,27 millones.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lythrough/>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4" y="0"/>
            <a:ext cx="9144002"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flipH="1">
            <a:off x="3809" y="0"/>
            <a:ext cx="9136382" cy="5710238"/>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28596"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Esa intervención permitió dotar el nuevo inmueble de vitrinas de suelo a techo, paneles de exhibición, elementos de iluminación... El museo iba a disponer de una galería de retratos de todos los directores generales de la Guardia Civil y una sala de armas históricas, entre otras estancias.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flythrough hasBounce="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5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a:stretch>
            <a:fillRect/>
          </a:stretch>
        </p:blipFill>
        <p:spPr bwMode="auto">
          <a:xfrm flipH="1">
            <a:off x="-1" y="0"/>
            <a:ext cx="9143999" cy="5715000"/>
          </a:xfrm>
          <a:prstGeom prst="rect">
            <a:avLst/>
          </a:prstGeom>
          <a:noFill/>
          <a:ln w="9525">
            <a:noFill/>
            <a:miter lim="800000"/>
            <a:headEnd/>
            <a:tailEnd/>
          </a:ln>
        </p:spPr>
      </p:pic>
      <p:sp>
        <p:nvSpPr>
          <p:cNvPr id="4" name="3 CuadroTexto"/>
          <p:cNvSpPr txBox="1"/>
          <p:nvPr/>
        </p:nvSpPr>
        <p:spPr>
          <a:xfrm>
            <a:off x="500034" y="4643450"/>
            <a:ext cx="8358246"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Toda la estructura quedó lista, pero nunca llegaron las piezas que se iban a mostrar. Motivo: Interior desechó la idea al inicio del mandato de Mariano Rajoy tras haberse invertido más de 7,44 millones de euros.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5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3806"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3 de julio de 2013, la Comisión de Coordinación Financiera de Actuaciones Inmobiliarias y Patrimoniales -dependiente del entonces Ministerio de Hacienda y Administraciones Públicas- aprobó el programa con los 15.135 inmuebles que saldrían a la venta hasta 2015.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2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childTnLst>
                                </p:cTn>
                              </p:par>
                            </p:childTnLst>
                          </p:cTn>
                        </p:par>
                        <p:par>
                          <p:cTn id="11" fill="hold">
                            <p:stCondLst>
                              <p:cond delay="7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a:stretch>
            <a:fillRect/>
          </a:stretch>
        </p:blipFill>
        <p:spPr>
          <a:xfrm flipH="1">
            <a:off x="-2" y="0"/>
            <a:ext cx="9144000" cy="5715000"/>
          </a:xfrm>
        </p:spPr>
      </p:pic>
      <p:pic>
        <p:nvPicPr>
          <p:cNvPr id="7" name="3 Marcador de contenido" descr="Imagen1.pn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estos, la GIESE se encargaría de poner en el mercado 96 (80 procedentes de la Guardia Civil y 16 de la Policía Nacional), entre ellos el castillo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Desde 2014, la Gerencia de Infraestructuras y Equipamiento de la Seguridad ha subastado en seis ocasiones la fortaleza toledana.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a:stretch>
            <a:fillRect/>
          </a:stretch>
        </p:blipFill>
        <p:spPr bwMode="auto">
          <a:xfrm flipH="1">
            <a:off x="-2" y="0"/>
            <a:ext cx="9143999"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Quedando siempre desierta pese a la progresiva reducción del precio (de 9,5 a 3,2 millones de euros, importe éste de la última licitación celebrada hasta el momento). Es muy posible que el resultado de la enajenación ahora en marcha tenga el mismo resultado que en los seis intentos anteriores: ninguna oferta.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prestig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flipH="1">
            <a:off x="6343" y="1"/>
            <a:ext cx="9131303" cy="5707064"/>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1222 hasta su expulsión en 1492, se tiene constancia de la existencia de una comunidad de hebreos en la villa. Gracias a su favorable emplazamiento y a la magnanimidad de la Orden de Calatrava, la aljama de judíos pudo crecer y consolidarse como una de las más relevantes en el ámbito del obispado de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gallery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5"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0.70"/>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a:stretch>
            <a:fillRect/>
          </a:stretch>
        </p:blipFill>
        <p:spPr bwMode="auto">
          <a:xfrm flipH="1">
            <a:off x="17774" y="11112"/>
            <a:ext cx="9108441" cy="5789723"/>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a:stretch>
            <a:fillRect/>
          </a:stretch>
        </p:blipFill>
        <p:spPr bwMode="auto">
          <a:xfrm>
            <a:off x="0" y="-1"/>
            <a:ext cx="9144000" cy="5812325"/>
          </a:xfrm>
          <a:prstGeom prst="rect">
            <a:avLst/>
          </a:prstGeom>
          <a:noFill/>
          <a:ln w="9525">
            <a:noFill/>
            <a:miter lim="800000"/>
            <a:headEnd/>
            <a:tailEnd/>
          </a:ln>
        </p:spPr>
      </p:pic>
      <p:sp>
        <p:nvSpPr>
          <p:cNvPr id="5" name="4 CuadroTexto"/>
          <p:cNvSpPr txBox="1"/>
          <p:nvPr/>
        </p:nvSpPr>
        <p:spPr>
          <a:xfrm>
            <a:off x="214282" y="4643450"/>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restos de fortificación anteriores al castillo de época señorial evidencian inversiones importantes en lo que durante su apogeo tuvo que ser el tercer reducto calatravo más fuerte después de Calatrava la Nueva y Zorita de los Canes.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286260"/>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visión de un castillo en el camino a pocos dejará indiferente. Cuando cruzas Castilla-La Mancha, en sus pequeñas colinas, aparecen fortificaciones que nos atraen hacia ellas; estos lugares quieren contar historias a los viajeros, donde personajes lejanos reaparecen para recordarnos quiénes fueron.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gallery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3"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flipH="1">
            <a:off x="-3" y="0"/>
            <a:ext cx="9144001"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85720"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caso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una localidad de la provincia de Toledo, cuyo nombre destaca en la historia de España.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está en un auténtico cruce de caminos entre Toledo, Talavera, Madrid y Ávila.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5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Poblada desde tiempos muy antiguos, la villa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recibió su nombre de los árabes que en ella se establecieron, designado con su topónimo un lugar firme o una plaza con fortaleza. Tras la Reconquista, la villa perteneció a la Orden de Calatrava más de 200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a:stretch>
            <a:fillRect/>
          </a:stretch>
        </p:blipFill>
        <p:spPr bwMode="auto">
          <a:xfrm flipH="1">
            <a:off x="16508" y="4763"/>
            <a:ext cx="9110979"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357698"/>
            <a:ext cx="8072494" cy="1200329"/>
          </a:xfrm>
          <a:prstGeom prst="rect">
            <a:avLst/>
          </a:prstGeom>
          <a:noFill/>
        </p:spPr>
        <p:txBody>
          <a:bodyPr wrap="square" rtlCol="0">
            <a:spAutoFit/>
          </a:bodyPr>
          <a:lstStyle/>
          <a:p>
            <a:r>
              <a:rPr lang="es-ES" b="1" i="1" cap="all" dirty="0" smtClean="0">
                <a:effectLst>
                  <a:glow rad="101600">
                    <a:srgbClr val="C00000">
                      <a:alpha val="60000"/>
                    </a:srgbClr>
                  </a:glow>
                  <a:outerShdw blurRad="38100" dist="38100" dir="2700000" algn="tl">
                    <a:srgbClr val="000000">
                      <a:alpha val="43137"/>
                    </a:srgbClr>
                  </a:outerShdw>
                </a:effectLst>
              </a:rPr>
              <a:t>El rollo de justicia de </a:t>
            </a:r>
            <a:r>
              <a:rPr lang="es-ES" b="1" i="1" cap="all" dirty="0" err="1" smtClean="0">
                <a:effectLst>
                  <a:glow rad="101600">
                    <a:srgbClr val="C00000">
                      <a:alpha val="60000"/>
                    </a:srgbClr>
                  </a:glow>
                  <a:outerShdw blurRad="38100" dist="38100" dir="2700000" algn="tl">
                    <a:srgbClr val="000000">
                      <a:alpha val="43137"/>
                    </a:srgbClr>
                  </a:outerShdw>
                </a:effectLst>
              </a:rPr>
              <a:t>Maqueda</a:t>
            </a:r>
            <a:r>
              <a:rPr lang="es-ES" i="1" cap="all"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Al llegar a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en la plaza principal de la localidad, nos recibe un</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rollo de justicia o jurisdiccional, una elegante columna de piedra con escudo señorial y 4 lobos (actualmente solo hay 2) levantada hacia el año 1500. El rollo fue restaurado en 2019.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flip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tretch>
            <a:fillRect/>
          </a:stretch>
        </p:blipFill>
        <p:spPr bwMode="auto">
          <a:xfrm flipH="1">
            <a:off x="-2" y="0"/>
            <a:ext cx="9144001"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00034"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columnas tenían funciones informativas, penales, jurisdiccionales o simbólicas y cuyo cometido se remonta a tiempos de los romanos. El rollo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representa la categoría jurídica de este lugar y su independencia.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2"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a:stretch>
            <a:fillRect/>
          </a:stretch>
        </p:blipFill>
        <p:spPr>
          <a:xfrm>
            <a:off x="0" y="0"/>
            <a:ext cx="9144000" cy="5715000"/>
          </a:xfrm>
          <a:prstGeom prst="rect">
            <a:avLst/>
          </a:prstGeom>
        </p:spPr>
      </p:pic>
      <p:sp>
        <p:nvSpPr>
          <p:cNvPr id="5" name="4 CuadroTexto"/>
          <p:cNvSpPr txBox="1"/>
          <p:nvPr/>
        </p:nvSpPr>
        <p:spPr>
          <a:xfrm>
            <a:off x="642910"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señales de jurisdicción judicial propia que, normalmente, se instalaban en las entradas de las poblaciones junto a las vías principales o en plazas públicas cercanas a palacios o concejos municipales.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win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357698"/>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columna es similar a una picota, es decir, el lugar donde se ejecutaban penas corporales o de exposición pública de condenados, pero en el Antiguo Régimen no eran lo mismo, cosa que no impedía su uso para fines de ajusticiamiento penal.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a:stretch>
            <a:fillRect/>
          </a:stretch>
        </p:blipFill>
        <p:spPr bwMode="auto">
          <a:xfrm flipH="1">
            <a:off x="12698" y="0"/>
            <a:ext cx="9118599"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‘picota’ y el ‘rollo’ no son la misma clase de monumento, aunque en un momento dado llegasen a asimilarse en uno solo; la picota, elemento más antiguo, tenía una finalidad punitiva efectiva, es decir, servía para infligir un castigo físico a los acusados de algún delito generalmente menor,</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switch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1694" y="0"/>
            <a:ext cx="9143999" cy="5714999"/>
          </a:xfrm>
          <a:prstGeom prst="rect">
            <a:avLst/>
          </a:prstGeom>
          <a:noFill/>
          <a:ln w="9525">
            <a:noFill/>
            <a:miter lim="800000"/>
            <a:headEnd/>
            <a:tailEnd/>
          </a:ln>
        </p:spPr>
      </p:pic>
      <p:pic>
        <p:nvPicPr>
          <p:cNvPr id="5" name="4 Imagen" descr="195762.jpg"/>
          <p:cNvPicPr>
            <a:picLocks noChangeAspect="1"/>
          </p:cNvPicPr>
          <p:nvPr/>
        </p:nvPicPr>
        <p:blipFill>
          <a:blip r:embed="rId2"/>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que el rollo tiene un origen posterior y convive en sus primeros tiempos con la picota, pues su propósito es hacer pública la condición de ‘villa’ adquirida por un lugar, y por tanto su autonomía para aplicar y hacer cumplir las leyes en nombre de la institución o persona.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doors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5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3813" y="0"/>
            <a:ext cx="9151624" cy="5714999"/>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flipH="1">
            <a:off x="2538" y="0"/>
            <a:ext cx="9138917" cy="5707063"/>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571472"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siglo XV y XVI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destacará gracias a Dº </a:t>
            </a:r>
            <a:r>
              <a:rPr lang="es-ES" i="1" dirty="0" err="1" smtClean="0">
                <a:effectLst>
                  <a:glow rad="101600">
                    <a:srgbClr val="C00000">
                      <a:alpha val="60000"/>
                    </a:srgbClr>
                  </a:glow>
                  <a:outerShdw blurRad="38100" dist="38100" dir="2700000" algn="tl">
                    <a:srgbClr val="000000">
                      <a:alpha val="43137"/>
                    </a:srgbClr>
                  </a:outerShdw>
                </a:effectLst>
              </a:rPr>
              <a:t>Gutierre</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Cardenas</a:t>
            </a:r>
            <a:r>
              <a:rPr lang="es-ES" i="1" dirty="0" smtClean="0">
                <a:effectLst>
                  <a:glow rad="101600">
                    <a:srgbClr val="C00000">
                      <a:alpha val="60000"/>
                    </a:srgbClr>
                  </a:glow>
                  <a:outerShdw blurRad="38100" dist="38100" dir="2700000" algn="tl">
                    <a:srgbClr val="000000">
                      <a:alpha val="43137"/>
                    </a:srgbClr>
                  </a:outerShdw>
                </a:effectLst>
              </a:rPr>
              <a:t> y la creación del Mayorazgo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luego ducado. Además, tiene el honor de ser uno de los lugares donde se desarrolla la trama del Lazarillo de Tormes.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stretch>
            <a:fillRect/>
          </a:stretch>
        </p:blipFill>
        <p:spPr bwMode="auto">
          <a:xfrm flipH="1">
            <a:off x="-2" y="0"/>
            <a:ext cx="9143999"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214282"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plaza principal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encontramos la Iglesia de Santa María de los Alcázares, construida en el siglo XV adosada a la muralla y puerta califal, que la hace bastante peculiar y gracias a ello, podemos contemplar una excelente muestra de arquitectura árabe medieval del siglo X-XII.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comb/>
      </p:transition>
    </mc:Choice>
    <mc:Fallback>
      <p:transition spd="slow" advTm="3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es neogótica construida en 1908. El archivo parroquial de esta Iglesia conserva un curioso grupo de documentos civiles sobre actas municipales, pleitos, cartas y escritos, destacando los originados durante la Guerra de Independencia que relatan la dureza de la misma en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comb/>
      </p:transition>
    </mc:Choice>
    <mc:Fallback>
      <p:transition spd="slow" advTm="3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2"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500034"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esta puerta se extendía la muralla rodeando toda la población hasta el castillo. La iglesia es de estilo gótico mudéjar. Destaca en el interior un capitel usado como pila bautismal, la carpintería mudéjar y cerámicas del siglo XVI.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2716" y="146"/>
            <a:ext cx="9156716" cy="5722948"/>
          </a:xfrm>
          <a:prstGeom prst="rect">
            <a:avLst/>
          </a:prstGeom>
          <a:noFill/>
          <a:ln w="9525">
            <a:noFill/>
            <a:miter lim="800000"/>
            <a:headEnd/>
            <a:tailEnd/>
          </a:ln>
        </p:spPr>
      </p:pic>
      <p:pic>
        <p:nvPicPr>
          <p:cNvPr id="9" name="8 Imagen" descr="195762.jpg"/>
          <p:cNvPicPr>
            <a:picLocks noChangeAspect="1"/>
          </p:cNvPicPr>
          <p:nvPr/>
        </p:nvPicPr>
        <p:blipFill>
          <a:blip r:embed="rId2"/>
          <a:stretch>
            <a:fillRect/>
          </a:stretch>
        </p:blipFill>
        <p:spPr bwMode="auto">
          <a:xfrm>
            <a:off x="-6358" y="1"/>
            <a:ext cx="9143999" cy="5715000"/>
          </a:xfrm>
          <a:prstGeom prst="rect">
            <a:avLst/>
          </a:prstGeom>
          <a:noFill/>
          <a:ln w="9525">
            <a:noFill/>
            <a:miter lim="800000"/>
            <a:headEnd/>
            <a:tailEnd/>
          </a:ln>
        </p:spPr>
      </p:pic>
      <p:sp>
        <p:nvSpPr>
          <p:cNvPr id="6" name="5 CuadroTexto"/>
          <p:cNvSpPr txBox="1"/>
          <p:nvPr/>
        </p:nvSpPr>
        <p:spPr>
          <a:xfrm>
            <a:off x="428596" y="4929202"/>
            <a:ext cx="80010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programan actividades para todos, así como fuegos artificiales, concurso de carrozas y comparsas, desfile de pasacalles y baile todas las noches.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42910" y="4929202"/>
            <a:ext cx="78581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plaza del pueblo, el sábado se hace una paella gigante y el Domingo una parrillada. Incluye la representación de Moros y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3000">
        <p15:prstTrans prst="curtains"/>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a:stretch>
            <a:fillRect/>
          </a:stretch>
        </p:blipFill>
        <p:spPr bwMode="auto">
          <a:xfrm flipH="1">
            <a:off x="-1" y="0"/>
            <a:ext cx="9143999"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571472" y="4857764"/>
            <a:ext cx="8358246"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Nuestra Señora de Los Dados. </a:t>
            </a:r>
            <a:r>
              <a:rPr lang="es-ES" i="1" dirty="0" smtClean="0">
                <a:effectLst>
                  <a:glow rad="101600">
                    <a:srgbClr val="C00000">
                      <a:alpha val="60000"/>
                    </a:srgbClr>
                  </a:glow>
                  <a:outerShdw blurRad="38100" dist="38100" dir="2700000" algn="tl">
                    <a:srgbClr val="000000">
                      <a:alpha val="43137"/>
                    </a:srgbClr>
                  </a:outerShdw>
                </a:effectLst>
              </a:rPr>
              <a:t>Último domingo de abril. Fiestas patronales de cuatro días de duración. Destacan la procesión y la ofrenda floral a la Virgen.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warp dir="i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971600" y="4643450"/>
            <a:ext cx="73151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Vestidos con los atuendos característicos de la época y montados a caballo, Moros y Cristianos salpican de color las calles </a:t>
            </a:r>
            <a:r>
              <a:rPr lang="es-ES" i="1" dirty="0" smtClean="0">
                <a:effectLst>
                  <a:glow rad="101600">
                    <a:srgbClr val="C00000">
                      <a:alpha val="60000"/>
                    </a:srgbClr>
                  </a:glow>
                  <a:outerShdw blurRad="38100" dist="38100" dir="2700000" algn="tl">
                    <a:srgbClr val="000000">
                      <a:alpha val="43137"/>
                    </a:srgbClr>
                  </a:outerShdw>
                </a:effectLst>
              </a:rPr>
              <a:t>del </a:t>
            </a:r>
            <a:r>
              <a:rPr lang="es-ES" i="1" dirty="0" smtClean="0">
                <a:effectLst>
                  <a:glow rad="101600">
                    <a:srgbClr val="C00000">
                      <a:alpha val="60000"/>
                    </a:srgbClr>
                  </a:glow>
                  <a:outerShdw blurRad="38100" dist="38100" dir="2700000" algn="tl">
                    <a:srgbClr val="000000">
                      <a:alpha val="43137"/>
                    </a:srgbClr>
                  </a:outerShdw>
                </a:effectLst>
              </a:rPr>
              <a:t>municipio en una tradición.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newsflash/>
      </p:transition>
    </mc:Choice>
    <mc:Fallback>
      <p:transition spd="slow" advTm="25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2" y="0"/>
            <a:ext cx="9144000" cy="5715000"/>
          </a:xfrm>
          <a:prstGeom prst="rect">
            <a:avLst/>
          </a:prstGeom>
          <a:noFill/>
          <a:ln w="9525">
            <a:noFill/>
            <a:miter lim="800000"/>
            <a:headEnd/>
            <a:tailEnd/>
          </a:ln>
        </p:spPr>
      </p:pic>
      <p:sp>
        <p:nvSpPr>
          <p:cNvPr id="5" name="4 CuadroTexto"/>
          <p:cNvSpPr txBox="1"/>
          <p:nvPr/>
        </p:nvSpPr>
        <p:spPr>
          <a:xfrm>
            <a:off x="500034" y="4357698"/>
            <a:ext cx="828680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Representación de Moros y Cristianos. </a:t>
            </a:r>
            <a:r>
              <a:rPr lang="es-ES" i="1" dirty="0" smtClean="0">
                <a:effectLst>
                  <a:glow rad="101600">
                    <a:srgbClr val="C00000">
                      <a:alpha val="60000"/>
                    </a:srgbClr>
                  </a:glow>
                  <a:outerShdw blurRad="38100" dist="38100" dir="2700000" algn="tl">
                    <a:srgbClr val="000000">
                      <a:alpha val="43137"/>
                    </a:srgbClr>
                  </a:outerShdw>
                </a:effectLst>
              </a:rPr>
              <a:t>Último domingo de abril, a cargo de los mozos del pueblo, tiene lugar en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una bellísima representación de carácter histórico rememorando el encuentro entre Moros y Cristianos en 1083, durante la reconquista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isContent="1"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a:stretch>
            <a:fillRect/>
          </a:stretch>
        </p:blipFill>
        <p:spPr bwMode="auto">
          <a:xfrm flipH="1">
            <a:off x="0"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79296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encuentro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y su tierra le fueron entregados a Alfonso VI, al parecer sin resistencia acusada del poder musulmán. En recuerdo de este acontecimiento, los Cristianos recorren a caballo las calles del pueblo hasta la puerta de la Iglesia.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dir="r" isContent="1"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42" presetClass="entr" presetSubtype="0"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anim calcmode="lin" valueType="num">
                                      <p:cBhvr>
                                        <p:cTn id="15" dur="5000" fill="hold"/>
                                        <p:tgtEl>
                                          <p:spTgt spid="9"/>
                                        </p:tgtEl>
                                        <p:attrNameLst>
                                          <p:attrName>ppt_x</p:attrName>
                                        </p:attrNameLst>
                                      </p:cBhvr>
                                      <p:tavLst>
                                        <p:tav tm="0">
                                          <p:val>
                                            <p:strVal val="#ppt_x"/>
                                          </p:val>
                                        </p:tav>
                                        <p:tav tm="100000">
                                          <p:val>
                                            <p:strVal val="#ppt_x"/>
                                          </p:val>
                                        </p:tav>
                                      </p:tavLst>
                                    </p:anim>
                                    <p:anim calcmode="lin" valueType="num">
                                      <p:cBhvr>
                                        <p:cTn id="16" dur="5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7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a:stretch>
            <a:fillRect/>
          </a:stretch>
        </p:blipFill>
        <p:spPr bwMode="auto">
          <a:xfrm flipH="1">
            <a:off x="-4" y="0"/>
            <a:ext cx="9144000"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allí escoltan a la Virgen hasta el castillo, donde comienza una batalla dialéctica entre Moros y Cristianos por la posesión de la Virgen que, tras ser jugada a los dados, es entregada a los Cristianos convirtiéndose los Moros al cristianismo.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window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5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5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cierto, cuentan que durante la toma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en la Reconquista, los cristianos y los moros se jugaron una imagen de la virgen a los dados, resultando vencedores los cristianos y convertidos los árabes por obra de la Virgen.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indow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tretch>
            <a:fillRect/>
          </a:stretch>
        </p:blipFill>
        <p:spPr bwMode="auto">
          <a:xfrm flipH="1">
            <a:off x="8891" y="-487999"/>
            <a:ext cx="9126216" cy="6559514"/>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a:stretch>
            <a:fillRect/>
          </a:stretch>
        </p:blipFill>
        <p:spPr bwMode="auto">
          <a:xfrm>
            <a:off x="0" y="-500086"/>
            <a:ext cx="9143999" cy="6572296"/>
          </a:xfrm>
          <a:prstGeom prst="rect">
            <a:avLst/>
          </a:prstGeom>
          <a:noFill/>
          <a:ln w="9525">
            <a:noFill/>
            <a:miter lim="800000"/>
            <a:headEnd/>
            <a:tailEnd/>
          </a:ln>
        </p:spPr>
      </p:pic>
      <p:sp>
        <p:nvSpPr>
          <p:cNvPr id="4" name="3 CuadroTexto"/>
          <p:cNvSpPr txBox="1"/>
          <p:nvPr/>
        </p:nvSpPr>
        <p:spPr>
          <a:xfrm>
            <a:off x="571472"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Siendo por ello que la Virgen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recibe el nombre de la Virgen de los Dados. La Reconquista en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se celebra con fiestas y representaciones de moros y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prism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2" y="-500086"/>
            <a:ext cx="9144000" cy="6572296"/>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flipH="1">
            <a:off x="-2" y="-500086"/>
            <a:ext cx="9144000" cy="6572296"/>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500086"/>
            <a:ext cx="9144000" cy="6572296"/>
          </a:xfrm>
          <a:prstGeom prst="rect">
            <a:avLst/>
          </a:prstGeom>
          <a:noFill/>
          <a:ln w="9525">
            <a:noFill/>
            <a:miter lim="800000"/>
            <a:headEnd/>
            <a:tailEnd/>
          </a:ln>
        </p:spPr>
      </p:pic>
      <p:sp>
        <p:nvSpPr>
          <p:cNvPr id="5" name="4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una calle paralela a la Iglesia de </a:t>
            </a:r>
            <a:r>
              <a:rPr lang="es-ES" i="1" dirty="0" err="1" smtClean="0">
                <a:effectLst>
                  <a:glow rad="101600">
                    <a:srgbClr val="C00000">
                      <a:alpha val="60000"/>
                    </a:srgbClr>
                  </a:glow>
                  <a:outerShdw blurRad="38100" dist="38100" dir="2700000" algn="tl">
                    <a:srgbClr val="000000">
                      <a:alpha val="43137"/>
                    </a:srgbClr>
                  </a:outerShdw>
                </a:effectLst>
              </a:rPr>
              <a:t>Maqueda</a:t>
            </a:r>
            <a:r>
              <a:rPr lang="es-ES" i="1" dirty="0" smtClean="0">
                <a:effectLst>
                  <a:glow rad="101600">
                    <a:srgbClr val="C00000">
                      <a:alpha val="60000"/>
                    </a:srgbClr>
                  </a:glow>
                  <a:outerShdw blurRad="38100" dist="38100" dir="2700000" algn="tl">
                    <a:srgbClr val="000000">
                      <a:alpha val="43137"/>
                    </a:srgbClr>
                  </a:outerShdw>
                </a:effectLst>
              </a:rPr>
              <a:t>, de camino hacia el castillo, encontramos la Torre de la Vela en la calle Real, una atalaya de vigilancia del siglo XII con una peculiar forma redondeada por uno de sus lados que formaba parte de la antigua fortaleza árabe que comenzaba desde la puerta califal.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pageCurlDoub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flipH="1">
            <a:off x="-8" y="-500087"/>
            <a:ext cx="9144001" cy="6643735"/>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a:stretch>
            <a:fillRect/>
          </a:stretch>
        </p:blipFill>
        <p:spPr bwMode="auto">
          <a:xfrm>
            <a:off x="0" y="-500086"/>
            <a:ext cx="9144000" cy="6643734"/>
          </a:xfrm>
          <a:prstGeom prst="rect">
            <a:avLst/>
          </a:prstGeom>
          <a:noFill/>
          <a:ln w="9525">
            <a:noFill/>
            <a:miter lim="800000"/>
            <a:headEnd/>
            <a:tailEnd/>
          </a:ln>
        </p:spPr>
      </p:pic>
      <p:sp>
        <p:nvSpPr>
          <p:cNvPr id="4" name="3 CuadroTexto"/>
          <p:cNvSpPr txBox="1"/>
          <p:nvPr/>
        </p:nvSpPr>
        <p:spPr>
          <a:xfrm>
            <a:off x="428596" y="4572012"/>
            <a:ext cx="764386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alta torre en forma de “D” con grandes arcos de ladrillo, más bien ventanales que saeteras. Se yergue sobre su empinado glacis de tierra, aunque no de una solidez claramente convincente.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estrechez, falta de bóvedas y la composición poco resistente de los ladrillos de su aparejo proclaman su gran antigüedad, siendo obra mudéjar más que almohade. Las dos últimas plantas parecen ser posteriores al cuerpo inferior, de un aparejo de cantos enripiados con lajas y ladrillos.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ferris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14282"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lógico pensar que la parte inferior de la Torre de la Vela, de los primeros años de la ocupación cristiana, se conservó para conmemorar la frustración del avance almohade, pero debidamente alzada por los calatravos para servir mejor como atalaya.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285852" y="142856"/>
            <a:ext cx="6429420" cy="73433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43108" y="92867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85852" y="4786326"/>
            <a:ext cx="4143404" cy="59096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La Despedida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357290" y="3214690"/>
            <a:ext cx="6048375" cy="5359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marcha hacia el sacrificio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28728" y="1785930"/>
            <a:ext cx="6048375" cy="50348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Ballet de invierno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428728" y="2500310"/>
            <a:ext cx="6048375" cy="50348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Brest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Nathan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Stornetta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357290" y="4000508"/>
            <a:ext cx="6048375" cy="5359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carta al soldado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5787"/>
                                        </p:tgtEl>
                                        <p:attrNameLst>
                                          <p:attrName>style.visibility</p:attrName>
                                        </p:attrNameLst>
                                      </p:cBhvr>
                                      <p:to>
                                        <p:strVal val="visible"/>
                                      </p:to>
                                    </p:set>
                                    <p:anim calcmode="lin" valueType="num">
                                      <p:cBhvr>
                                        <p:cTn id="32" dur="2000" fill="hold"/>
                                        <p:tgtEl>
                                          <p:spTgt spid="75787"/>
                                        </p:tgtEl>
                                        <p:attrNameLst>
                                          <p:attrName>ppt_w</p:attrName>
                                        </p:attrNameLst>
                                      </p:cBhvr>
                                      <p:tavLst>
                                        <p:tav tm="0">
                                          <p:val>
                                            <p:fltVal val="0"/>
                                          </p:val>
                                        </p:tav>
                                        <p:tav tm="100000">
                                          <p:val>
                                            <p:strVal val="#ppt_w"/>
                                          </p:val>
                                        </p:tav>
                                      </p:tavLst>
                                    </p:anim>
                                    <p:anim calcmode="lin" valueType="num">
                                      <p:cBhvr>
                                        <p:cTn id="33" dur="2000" fill="hold"/>
                                        <p:tgtEl>
                                          <p:spTgt spid="7578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14500"/>
                            </p:stCondLst>
                            <p:childTnLst>
                              <p:par>
                                <p:cTn id="40" presetID="35" presetClass="entr" presetSubtype="0" fill="hold" nodeType="afterEffect">
                                  <p:stCondLst>
                                    <p:cond delay="500"/>
                                  </p:stCondLst>
                                  <p:childTnLst>
                                    <p:set>
                                      <p:cBhvr>
                                        <p:cTn id="41" dur="1" fill="hold">
                                          <p:stCondLst>
                                            <p:cond delay="0"/>
                                          </p:stCondLst>
                                        </p:cTn>
                                        <p:tgtEl>
                                          <p:spTgt spid="89094"/>
                                        </p:tgtEl>
                                        <p:attrNameLst>
                                          <p:attrName>style.visibility</p:attrName>
                                        </p:attrNameLst>
                                      </p:cBhvr>
                                      <p:to>
                                        <p:strVal val="visible"/>
                                      </p:to>
                                    </p:set>
                                    <p:animEffect transition="in" filter="fade">
                                      <p:cBhvr>
                                        <p:cTn id="42" dur="2000"/>
                                        <p:tgtEl>
                                          <p:spTgt spid="89094"/>
                                        </p:tgtEl>
                                      </p:cBhvr>
                                    </p:animEffect>
                                    <p:anim calcmode="lin" valueType="num">
                                      <p:cBhvr>
                                        <p:cTn id="43" dur="2000" fill="hold"/>
                                        <p:tgtEl>
                                          <p:spTgt spid="89094"/>
                                        </p:tgtEl>
                                        <p:attrNameLst>
                                          <p:attrName>style.rotation</p:attrName>
                                        </p:attrNameLst>
                                      </p:cBhvr>
                                      <p:tavLst>
                                        <p:tav tm="0">
                                          <p:val>
                                            <p:fltVal val="720"/>
                                          </p:val>
                                        </p:tav>
                                        <p:tav tm="100000">
                                          <p:val>
                                            <p:fltVal val="0"/>
                                          </p:val>
                                        </p:tav>
                                      </p:tavLst>
                                    </p:anim>
                                    <p:anim calcmode="lin" valueType="num">
                                      <p:cBhvr>
                                        <p:cTn id="44" dur="2000" fill="hold"/>
                                        <p:tgtEl>
                                          <p:spTgt spid="89094"/>
                                        </p:tgtEl>
                                        <p:attrNameLst>
                                          <p:attrName>ppt_h</p:attrName>
                                        </p:attrNameLst>
                                      </p:cBhvr>
                                      <p:tavLst>
                                        <p:tav tm="0">
                                          <p:val>
                                            <p:fltVal val="0"/>
                                          </p:val>
                                        </p:tav>
                                        <p:tav tm="100000">
                                          <p:val>
                                            <p:strVal val="#ppt_h"/>
                                          </p:val>
                                        </p:tav>
                                      </p:tavLst>
                                    </p:anim>
                                    <p:anim calcmode="lin" valueType="num">
                                      <p:cBhvr>
                                        <p:cTn id="45" dur="2000" fill="hold"/>
                                        <p:tgtEl>
                                          <p:spTgt spid="89094"/>
                                        </p:tgtEl>
                                        <p:attrNameLst>
                                          <p:attrName>ppt_w</p:attrName>
                                        </p:attrNameLst>
                                      </p:cBhvr>
                                      <p:tavLst>
                                        <p:tav tm="0">
                                          <p:val>
                                            <p:fltVal val="0"/>
                                          </p:val>
                                        </p:tav>
                                        <p:tav tm="100000">
                                          <p:val>
                                            <p:strVal val="#ppt_w"/>
                                          </p:val>
                                        </p:tav>
                                      </p:tavLst>
                                    </p:anim>
                                  </p:childTnLst>
                                </p:cTn>
                              </p:par>
                              <p:par>
                                <p:cTn id="46" presetID="23" presetClass="entr" presetSubtype="16" fill="hold" nodeType="withEffect">
                                  <p:stCondLst>
                                    <p:cond delay="500"/>
                                  </p:stCondLst>
                                  <p:childTnLst>
                                    <p:set>
                                      <p:cBhvr>
                                        <p:cTn id="47" dur="1" fill="hold">
                                          <p:stCondLst>
                                            <p:cond delay="0"/>
                                          </p:stCondLst>
                                        </p:cTn>
                                        <p:tgtEl>
                                          <p:spTgt spid="89094"/>
                                        </p:tgtEl>
                                        <p:attrNameLst>
                                          <p:attrName>style.visibility</p:attrName>
                                        </p:attrNameLst>
                                      </p:cBhvr>
                                      <p:to>
                                        <p:strVal val="visible"/>
                                      </p:to>
                                    </p:set>
                                    <p:anim calcmode="lin" valueType="num">
                                      <p:cBhvr>
                                        <p:cTn id="48" dur="3000" fill="hold"/>
                                        <p:tgtEl>
                                          <p:spTgt spid="89094"/>
                                        </p:tgtEl>
                                        <p:attrNameLst>
                                          <p:attrName>ppt_w</p:attrName>
                                        </p:attrNameLst>
                                      </p:cBhvr>
                                      <p:tavLst>
                                        <p:tav tm="0">
                                          <p:val>
                                            <p:fltVal val="0"/>
                                          </p:val>
                                        </p:tav>
                                        <p:tav tm="100000">
                                          <p:val>
                                            <p:strVal val="#ppt_w"/>
                                          </p:val>
                                        </p:tav>
                                      </p:tavLst>
                                    </p:anim>
                                    <p:anim calcmode="lin" valueType="num">
                                      <p:cBhvr>
                                        <p:cTn id="49" dur="3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59016416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1893</Words>
  <Application>Microsoft Office PowerPoint</Application>
  <PresentationFormat>Presentación en pantalla (16:10)</PresentationFormat>
  <Paragraphs>71</Paragraphs>
  <Slides>54</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54</vt:i4>
      </vt:variant>
    </vt:vector>
  </HeadingPairs>
  <TitlesOfParts>
    <vt:vector size="64"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2025-11-27T20:02:43Z</dcterms:modified>
</cp:coreProperties>
</file>