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1"/>
  </p:notesMasterIdLst>
  <p:sldIdLst>
    <p:sldId id="339" r:id="rId3"/>
    <p:sldId id="325" r:id="rId4"/>
    <p:sldId id="345" r:id="rId5"/>
    <p:sldId id="326" r:id="rId6"/>
    <p:sldId id="329" r:id="rId7"/>
    <p:sldId id="322" r:id="rId8"/>
    <p:sldId id="346" r:id="rId9"/>
    <p:sldId id="348" r:id="rId10"/>
    <p:sldId id="328" r:id="rId11"/>
    <p:sldId id="342" r:id="rId12"/>
    <p:sldId id="273" r:id="rId13"/>
    <p:sldId id="347" r:id="rId14"/>
    <p:sldId id="324" r:id="rId15"/>
    <p:sldId id="257" r:id="rId16"/>
    <p:sldId id="321" r:id="rId17"/>
    <p:sldId id="343" r:id="rId18"/>
    <p:sldId id="327" r:id="rId19"/>
    <p:sldId id="319" r:id="rId20"/>
    <p:sldId id="320" r:id="rId21"/>
    <p:sldId id="344" r:id="rId22"/>
    <p:sldId id="315" r:id="rId23"/>
    <p:sldId id="317" r:id="rId24"/>
    <p:sldId id="268" r:id="rId25"/>
    <p:sldId id="318" r:id="rId26"/>
    <p:sldId id="269" r:id="rId27"/>
    <p:sldId id="270" r:id="rId28"/>
    <p:sldId id="271" r:id="rId29"/>
    <p:sldId id="307" r:id="rId30"/>
    <p:sldId id="274" r:id="rId31"/>
    <p:sldId id="275" r:id="rId32"/>
    <p:sldId id="277" r:id="rId33"/>
    <p:sldId id="308" r:id="rId34"/>
    <p:sldId id="276" r:id="rId35"/>
    <p:sldId id="279" r:id="rId36"/>
    <p:sldId id="263" r:id="rId37"/>
    <p:sldId id="311" r:id="rId38"/>
    <p:sldId id="258" r:id="rId39"/>
    <p:sldId id="259" r:id="rId40"/>
    <p:sldId id="330" r:id="rId41"/>
    <p:sldId id="278" r:id="rId42"/>
    <p:sldId id="260" r:id="rId43"/>
    <p:sldId id="261" r:id="rId44"/>
    <p:sldId id="262" r:id="rId45"/>
    <p:sldId id="265" r:id="rId46"/>
    <p:sldId id="267" r:id="rId47"/>
    <p:sldId id="266" r:id="rId48"/>
    <p:sldId id="309" r:id="rId49"/>
    <p:sldId id="281" r:id="rId50"/>
    <p:sldId id="290" r:id="rId51"/>
    <p:sldId id="282" r:id="rId52"/>
    <p:sldId id="284" r:id="rId53"/>
    <p:sldId id="285" r:id="rId54"/>
    <p:sldId id="310" r:id="rId55"/>
    <p:sldId id="287" r:id="rId56"/>
    <p:sldId id="288" r:id="rId57"/>
    <p:sldId id="293" r:id="rId58"/>
    <p:sldId id="292" r:id="rId59"/>
    <p:sldId id="294" r:id="rId60"/>
    <p:sldId id="314" r:id="rId61"/>
    <p:sldId id="280" r:id="rId62"/>
    <p:sldId id="297" r:id="rId63"/>
    <p:sldId id="296" r:id="rId64"/>
    <p:sldId id="312" r:id="rId65"/>
    <p:sldId id="298" r:id="rId66"/>
    <p:sldId id="286" r:id="rId67"/>
    <p:sldId id="302" r:id="rId68"/>
    <p:sldId id="299" r:id="rId69"/>
    <p:sldId id="304" r:id="rId70"/>
    <p:sldId id="305" r:id="rId71"/>
    <p:sldId id="289" r:id="rId72"/>
    <p:sldId id="300" r:id="rId73"/>
    <p:sldId id="306" r:id="rId74"/>
    <p:sldId id="283" r:id="rId75"/>
    <p:sldId id="295" r:id="rId76"/>
    <p:sldId id="301" r:id="rId77"/>
    <p:sldId id="331" r:id="rId78"/>
    <p:sldId id="340" r:id="rId79"/>
    <p:sldId id="349" r:id="rId80"/>
  </p:sldIdLst>
  <p:sldSz cx="9901238" cy="6300788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jbG7IdvKTTcXV+fX3xUUw" hashData="q5i7vj4aGEu3Osfr9mBEN1AS7L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818" y="-972"/>
      </p:cViewPr>
      <p:guideLst>
        <p:guide orient="horz" pos="1985"/>
        <p:guide pos="311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9A3C11-8B3D-48B8-98D4-F4880DA44A6E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685800"/>
            <a:ext cx="53879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50A8B-F5D0-47F2-9F0F-EF2C8F7A1E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77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2593" y="1957329"/>
            <a:ext cx="8416053" cy="135058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5187" y="3570448"/>
            <a:ext cx="6930867" cy="161020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A4317-F2D0-4B61-8423-115FA8E1C560}" type="datetimeFigureOut">
              <a:rPr lang="fr-FR"/>
              <a:pPr>
                <a:defRPr/>
              </a:pPr>
              <a:t>23/10/2015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C6906-C017-4B7F-B1DF-15D3A4977EB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0AC9B-6DBC-4107-A25B-DB415A9CF69B}" type="datetimeFigureOut">
              <a:rPr lang="fr-FR"/>
              <a:pPr>
                <a:defRPr/>
              </a:pPr>
              <a:t>23/10/2015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7B8A7-85E3-428B-B843-26037B5A9B6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130" y="4048842"/>
            <a:ext cx="8416053" cy="12514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130" y="2670544"/>
            <a:ext cx="8416053" cy="137829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CCDAD-E516-4D9B-89CF-EFD543296388}" type="datetimeFigureOut">
              <a:rPr lang="fr-FR"/>
              <a:pPr>
                <a:defRPr/>
              </a:pPr>
              <a:t>23/10/2015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0581C-E143-497C-AEEC-2135D9E267B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95062" y="1470186"/>
            <a:ext cx="4373046" cy="4158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33131" y="1470186"/>
            <a:ext cx="4373046" cy="4158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FD1C8-E1B7-4532-A0CB-3D9989F90974}" type="datetimeFigureOut">
              <a:rPr lang="fr-FR"/>
              <a:pPr>
                <a:defRPr/>
              </a:pPr>
              <a:t>23/10/2015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573A8-BBB7-413F-BE90-56303C2EB49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062" y="1410386"/>
            <a:ext cx="4374766" cy="58778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062" y="1998167"/>
            <a:ext cx="4374766" cy="363024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29691" y="1410386"/>
            <a:ext cx="4376485" cy="58778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29691" y="1998167"/>
            <a:ext cx="4376485" cy="363024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860C8-BE79-48DC-95C7-0CF9BFFA5506}" type="datetimeFigureOut">
              <a:rPr lang="fr-FR"/>
              <a:pPr>
                <a:defRPr/>
              </a:pPr>
              <a:t>23/10/2015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27813-DD8E-4062-97BD-9E26A84B453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09DB6-BA43-4D99-8808-3D0101B0A278}" type="datetimeFigureOut">
              <a:rPr lang="fr-FR"/>
              <a:pPr>
                <a:defRPr/>
              </a:pPr>
              <a:t>23/10/2015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6EED7-AF72-43B6-A735-259B5808CDD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06F48-8418-4979-9A86-0F5BEB405739}" type="datetimeFigureOut">
              <a:rPr lang="fr-FR"/>
              <a:pPr>
                <a:defRPr/>
              </a:pPr>
              <a:t>23/10/2015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5DEA2-839A-44D9-AA3E-EAD5DF630D7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063" y="250864"/>
            <a:ext cx="3257439" cy="106763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1108" y="250866"/>
            <a:ext cx="5535067" cy="537754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5063" y="1318500"/>
            <a:ext cx="3257439" cy="43099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628DC-F2EE-4CC4-B869-ED73CACED8A0}" type="datetimeFigureOut">
              <a:rPr lang="fr-FR"/>
              <a:pPr>
                <a:defRPr/>
              </a:pPr>
              <a:t>23/10/2015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3ECB1-B680-4FCB-8890-C8D557DF6F9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0713" y="4410552"/>
            <a:ext cx="5940743" cy="52069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40713" y="562988"/>
            <a:ext cx="5940743" cy="378047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0713" y="4931243"/>
            <a:ext cx="5940743" cy="73946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4BDF0-B302-42F5-AC32-D4AE872454A6}" type="datetimeFigureOut">
              <a:rPr lang="fr-FR"/>
              <a:pPr>
                <a:defRPr/>
              </a:pPr>
              <a:t>23/10/2015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FDA20-4EBD-4E37-88DD-E3B07CB5C9C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B3222-271D-460A-841A-1D7810644F87}" type="datetimeFigureOut">
              <a:rPr lang="fr-FR"/>
              <a:pPr>
                <a:defRPr/>
              </a:pPr>
              <a:t>23/10/2015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0942C-2D89-450C-B96E-42CB9E6F95D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178398" y="252326"/>
            <a:ext cx="2227779" cy="537608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95063" y="252326"/>
            <a:ext cx="6518315" cy="537608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47A7D-2261-4776-9C26-655381D05C7E}" type="datetimeFigureOut">
              <a:rPr lang="fr-FR"/>
              <a:pPr>
                <a:defRPr/>
              </a:pPr>
              <a:t>23/10/2015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EE44E-672C-4148-9A93-DAA0783B89B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593" y="1957328"/>
            <a:ext cx="8416052" cy="1350586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187" y="3570448"/>
            <a:ext cx="6930867" cy="161020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95063" y="252325"/>
            <a:ext cx="8911114" cy="1050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95063" y="1470186"/>
            <a:ext cx="8911114" cy="4158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95063" y="5839899"/>
            <a:ext cx="2310288" cy="3354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0969A9C-78B7-41B3-9553-288120F72512}" type="datetimeFigureOut">
              <a:rPr lang="fr-FR"/>
              <a:pPr>
                <a:defRPr/>
              </a:pPr>
              <a:t>23/10/2015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82923" y="5839899"/>
            <a:ext cx="3135392" cy="3354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095887" y="5839899"/>
            <a:ext cx="2310288" cy="3354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D16F01-B434-46DC-8D5E-2D3F5BD7A8E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wipe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062" y="5737801"/>
            <a:ext cx="2310289" cy="437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es/url?sa=i&amp;rct=j&amp;q=&amp;esrc=s&amp;source=images&amp;cd=&amp;cad=rja&amp;uact=8&amp;ved=0CAcQjRxqFQoTCLCssqOSz8gCFUqdGgodnDALQA&amp;url=http://www.puertobanus.club/es/info/casino-marbella/&amp;bvm=bv.105454873,d.d2s&amp;psig=AFQjCNFP65WzaGduSGxIlf2mvbbXKdwjHw&amp;ust=1445364973469796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59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44.gi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gif"/><Relationship Id="rId3" Type="http://schemas.openxmlformats.org/officeDocument/2006/relationships/image" Target="../media/image39.jpeg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89.gif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2.png"/><Relationship Id="rId10" Type="http://schemas.openxmlformats.org/officeDocument/2006/relationships/image" Target="../media/image9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kelbet.es/wp-content/uploads/2015/01/casino-1024x59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" y="0"/>
            <a:ext cx="9931415" cy="6436542"/>
          </a:xfrm>
          <a:prstGeom prst="rect">
            <a:avLst/>
          </a:prstGeom>
          <a:noFill/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901238" cy="6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236613"/>
            <a:ext cx="9901238" cy="6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112577" y="3112577"/>
            <a:ext cx="6300788" cy="75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713027" y="3112577"/>
            <a:ext cx="6300788" cy="75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2350" y="5201272"/>
            <a:ext cx="677741" cy="76852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735777" y="5507848"/>
            <a:ext cx="3326220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1597859" y="1694932"/>
            <a:ext cx="72959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285974" y="834887"/>
            <a:ext cx="745807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8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664471" y="721502"/>
            <a:ext cx="2277355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latin typeface="Arial Black" pitchFamily="34" charset="0"/>
              </a:rPr>
              <a:t>Louis Armstrong</a:t>
            </a:r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pic>
        <p:nvPicPr>
          <p:cNvPr id="76804" name="Picture 4" descr="http://biography.just-the-swing.com/pic/louis-armstrong-360x28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5710" y="221436"/>
            <a:ext cx="1263315" cy="10001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  <p:sndAc>
      <p:stSnd loop="1">
        <p:snd r:embed="rId3" name="When the saints go marchin’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www.seguritecnia.es/var/securitecnia/storage/images/media/imagenes/revistas/407-seg/fachadacasino/103278-1-esl-ES/fachadacasino_img_5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85982" cy="6300788"/>
          </a:xfrm>
          <a:prstGeom prst="rect">
            <a:avLst/>
          </a:prstGeom>
          <a:noFill/>
        </p:spPr>
      </p:pic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7000" contrast="96000"/>
          </a:blip>
          <a:srcRect/>
          <a:stretch>
            <a:fillRect/>
          </a:stretch>
        </p:blipFill>
        <p:spPr bwMode="auto">
          <a:xfrm>
            <a:off x="-478669" y="-635820"/>
            <a:ext cx="1228733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5000" contrast="88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0" name="Picture 2" descr="http://s3-media3.fl.yelpcdn.com/bphoto/hvM0mMhigu0DKPp-mDgbJQ/l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1595" y="-7153"/>
            <a:ext cx="7286676" cy="630794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792940"/>
            <a:ext cx="137871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Casino Gran Vía </a:t>
            </a:r>
          </a:p>
          <a:p>
            <a:pPr algn="ctr"/>
            <a:r>
              <a:rPr lang="es-ES" sz="2400" b="1" dirty="0" smtClean="0"/>
              <a:t>Chueca -Madrid,</a:t>
            </a:r>
            <a:endParaRPr lang="es-ES" sz="2400" b="1" dirty="0"/>
          </a:p>
        </p:txBody>
      </p:sp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images.casinorelease.com/news/ES/casino-gran-madrid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</p:spPr>
      </p:pic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6000" contrast="85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www.sistemasderuleta.com/wp-content/uploads/2015/01/casino-zaragoza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040063" cy="630078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50091" y="578626"/>
            <a:ext cx="1213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+mn-lt"/>
              </a:rPr>
              <a:t>ZARAGOZA</a:t>
            </a:r>
            <a:endParaRPr lang="es-ES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36000" contrast="89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AutoShape 4" descr="data:image/jpeg;base64,/9j/4AAQSkZJRgABAQAAAQABAAD/2wCEAAkGBxQTEhUUExQVFhUXGBwZGBgXGRcYFxodHBcXGBoYHR0YHSggHBolHBYcITEhJSksLi4uGh8zODMsNygtLisBCgoKDg0OGxAQGiwkHyQsLCwsLCwsLCwsLCwsLCwsLCwsLCwsLCwsLCwsLCwsLCwsLCwsLCwsLCwsLCwsLCwsLP/AABEIALcBFAMBIgACEQEDEQH/xAAcAAABBQEBAQAAAAAAAAAAAAAEAgMFBgcAAQj/xABBEAACAQIEAwUFBgQGAgIDAQABAhEAAwQSITEFQVEGEyJhcQcygZGhFCNCscHwUmJy0YKSorLh8RUzU3NUo8Ik/8QAGQEAAwEBAQAAAAAAAAAAAAAAAAECAwQF/8QALxEAAgIBAwIEBAYDAQAAAAAAAAECEQMSITEEQSJRYfATcaGxMkKBwdHhBRTxkf/aAAwDAQACEQMRAD8A2fLXuWnSKir3aGwj5HbK3np+z5f2MOxkjlr3LTdjG2391gf+Z/sflTl3EKsSYmiwKx7RMU9nBtcQsrLqGXWPMjpWVcD7dXbV5MTcYwV7rEW4MBlDFGUcpy/Vh0rdeJ4G3ibL2nhkcFT8dPnXzB2jwDYPFXcOywFOkzDDk0EnkYnnSbY0fUOEvrcRXQyrCRVd7eccOEt231g3FDR0JiPjt6xVU9ifabOhwbnVNUn+En9C0fKoLt12pbE3TYYBGtPczBoIfIxECdiIzjqFI1kCnYnyaTwrtL//AIFxd4QWDOVHJcxIHnCc+cTtUvwDO1hHun7xxmYDZZGijyAgfM86xCzxh7lkWiWFoIDmOXKQ7qrMVOxClzl2iUMlFy7DwDjds4d7gBWxaEK7nW5lXM7STqAdJPMNRY2ibusFEsQB1NLy1XuDI2MdcVd/9AM4a2ZEjlfccyfwDkDO5EWaKLJGsteZaB7Q4y5atK1lM7d7bUqAD4WcB9yADlnUkAHeoPAdvLRWb1trZyo3hl9GF1tgJ8K2WJiRA3NbwwZJx1RV/f8A8Jc0nTLTlrzLS7V5W91gfQ+U/kaXlrGyhjLXmSn8tdlosAfJXhWiMteFadjsGK14VogrSStOx2DlaSVogrSStFjsYK0krT5WklaYDJWklafK0krQMYK0krT5WklaAGGFRGL45aR8jMASY35wdPXTajeNK/dtkCmRGUmJnkNDqehrEe23FAG7u6l63eAMFwofQwA6xDqY0uKeQMDVSm6EzXsDxFbrXFDA5QJgxrLbH5a+VZb7QeL3bd3KHzWyGGUxmBIEqyxpqAfPXYQBTeDcfe3ee4oJa4pBA0EnQkgb+EsP8U1Pe0K4twWrgWGCqCxiSCpjUCGAiN9DpHOocrQit2+M3VEZm/zEbADl6V1RTHpXVBJ9sMsiKzXtt2ZxbtnV7ToBIVrYEHlqkOOkg858qe4r2zv53W2igJ7xZ1WPnrIGsECYG29Uvj3tCxOgPdSJHhf1GonTY6gxy2NVZSQq3cbDxL3MM4WBLd9akN4TM54DKG1B0Alqsd3tEXm3dzJbuRDowItsSNcxkGDA167aVmGM4/fYEuBlkke641JbbaVJJDaaDnGrNrjjgKVcg65reRAhMgmRAzTy1nMo2kAKyjWezfadrbt3lzNaYgJc8IXNnKFCAZUyBqRBM9aZ9q3AbOLwv2u3pftgyRHiCkgq2o5jQ8p86oeB41bDIGCqNVZI8LKXRmcT7sAMQJJnMN4qxcO4s1u1hFJLW76BTOUBC6eJHJ5Ky6E7g9RqBRm3ZnjLYXE2rysYV1LgaZlDhipnrlqz9uWReJDEWyLlnEL3qkcyyFXG/wDEs8tHiqz2hwIs32AIZGlkyjIBI6H3QCZiToN9TQ9ziRZLSk/+oXAs8gwnf1J086XAmE3+JMVCzIJJheW2g00jLP1IBJFbHh+K2MWlm0+TDYLDKv2hWbwmR91h5PvZhBI1MBl/FWF2r5BDRJH58qPxmKuKx72c7EsToSWfUny5beVLUNI2HtP7YESUwVuTt3l0ELy922IY7/iKx0NUfC+1fHozZrougmYZV0nkCgXL9R5VRRcLGJj8zyqcwXZ666kyLYiQDOaPTl8+dK/MEr4RfeC+16CO9QqSTmJJZVHKIEk/AATz5W+7xrhuJsXL1wrD3IlJW5paMT3ZDRlZhB5O2mpr52tEh4brBB5EaEfORRmLcBxkzCMvMyDPX4Vayyi7RLSa3Pp//wAISi5W5AwdDOXKdRptp7vIHca+DGXbOVWV/EG97xAZUnVgToSOo32rGuHe1LGYaAbovKNIujN5QGENPmSaRxb2nXsZethmbC2tm7osxCnR3JEMW/hUDnrMQcHCL3i2mVb4e5vFnigO46wVOYEBspPn6CaMsX1cSD5xz8tKpvAuLW8b3bWLgVkJBV2Q3rk22Aa4LZDJqAYPy2o58JdQqHQnM1oFkaVmCpbkVUaDZidPM1pWRbqn9PkLYtEV0VFW3vJAaYAUTBcGAc5JGuukTFG8OxYu21cbGfhBII+YpxyJuuGJxofik5acrqskaK0krT0V5FOwGCtJK0QVpJWnYwYrSStElaSVp2OwYrTN+4F3IHqYowrUVxO5bbwFrfmGGY/LenY7IfjXH1sDM0skxKQSh15Aw+2oXxx+E1m/afj+F4gHwrXlLg/dXVtuRcaZUiT4ZAykRz0J0oztl2Ysu1wtjbGGIU+F7d22xUawCbgV1Og90gEgaExWTYzh9y2fEjQScrZSA0HQj6H4jrUNiY/iuFX8PdKlSRqA4BysAYLKY2o3j2OD27YKKDbAGYTLD+YfLX+9E4DitxLDWHGknfVgSVLeWpXc9Tzg1DcWQ79fp5Vm3uXXhI1bldTgw4POP3511MyPrzEdlMM51TqYBgSd2/q313EnWdaqfbT2cWnst9mtA3TtqBHOdf5o02jNAmK0iqT2ux+LwCtiEJv2JkggBrev44EG0RpnABTQnMJiik2ZkvsixwJMWmgaAn3iSR8ABBk/LSmOMey7HWLYIQXjBLFCxIMCFABBPrygbSa1zF9rFvcLu4vDnI4Rly3IDW7o8JtsCR4gfnpEzUd2P9o+Hu4I3cVdW29s5HBPichQ0oolmnXYToanZFWzHMPw28i5cTh2Ua21ZgwIzqwMEe76yAZ2OtEY7jC27a2nYXdIBIfMA1txnPhA0uZSNSYB35TXaTt22M7xcPZVR3pKXW3VICgZT4QTBYzm946CqJxHCOCXuNnbdiSSdp3O9Jy7IqnViOJcXa7AKxl92DoFiMsbbaaaERpzqKc605ftkQY0/e3lTRQsdBSsloWlzzp62pfQ+g/fxE0ObJG5FP2LzKdIPx3g0fIK8ydt8PNpe9tqLix94h1In8VuPFpvrrpNFcJ434za73NI8Dsu4iYMbN89vOq5YutJa2IadQJHVtRO2lA4h5YnYzMDSDuY6U9K7hra4JHtGpXEvIgmDpqNgJH5/Ggzekk85H5U/wAXx/fZHI8QXK3qDpUfa/OfpRRL5F3LhJqf4FYEqWXMIIAPpvUJhrOZoFH3OIFNFIkc4gjlSaHHbcl8fct23EFkgzJ1Ow2HI+lTvZ/t3j10t3GuokQLsMIBBHvHPEgbMBWdm6zNmOp3k60bg3JOrEfX9RRXkVqvk3ThXtfU+HFWGtttmtmR65Xg/ItV17N9pcJiQFsXlZtTkMq8TvlaDGo1r5qw2LPeANLQD74IkQdp2r3AcQtNo82mB0KyV33jrtrVeIHGJ9ZV1fO/Au22OtZu6xJuInK8QwO43aSBpsCKu3Dfa0VgYrCkfz2TIPorGI/xUakS8bNSrqqNn2k8PYLF4yzKsFGGUsQJYkZQonUzA1q2owIBBBB2I2qrJao9ryK9rqBCSKSVpymsReCKWbYUAIujQxWc+0K9cNtlCB+Ud3vPKSTOmsfGprHdt0BYKQIMZiMygkhddtQZMGJAO1QGM7S2cjMbj37v4FiMrQQECoNy6a6GNhMSWWkYhxHhmItjPctkCYGYjSZ2BMxoRptEGuw2LxKJkm4LZk7SmoAkGDp4QNDyPU1c+0XGLHd2vCr3VEvnXecpVSABtAOkCQBAAiq1xPtZevJ3bLZCBFQZEKwqGVA8RH/VSDVDGGClM3jJGjEiUmNlI5kdddKC4ixBIII12Yag9NRoaKwfH3CdzAK95nGniB/liOp+dDcUus7ZjJ5yec66+dRW5V+ED2/f9q6kMp5HSupk6TZ+P+07E3AwsBMgkOJkgwYk23Fxf8o23qp4Lt5ibWZcxZGkOhd3tsDodHZiD0KsB1FTfb7haJkHeu4Oi274Ny7GbxZLwBuxt4SDvygmqNxJ7gtqt2yEZdFYIEMCB4wAJbzO89aTstKg/ifaXOty1aWLV0IHz6ktbJ7u6NYV8kITrmC1XReiec/uaQW0/fzrxFzGl8xV5EnhcQUWQQDuNZOg00gj59Kfud/fz3EGW3MzIjTTnqdBvUQ9yTA2H1qQwnEQqPbCSzgAEE6HUAxtz5+XSjegVMTh7LkkRmicwO43nX4UALoBOka7b1qPAXt4fDsWAJILMSBrzJM/vlWUX3LsxjckwNhJmssctbkqpL6nRlhojHfdhLOW8h9PjTV1dJ6URZtg2wTcyspPhI0IgayDPXSKbtNBynKy7Gr3RjswrF4ZlfLd8LEgrcEkEZWidNRmyjy1plbAvAxIuKNVGuYdV6x0pWIxLHc6eevz86BzwZBIPUaVakTJDLAiQaQRTt0kmdzzpuqM6CLdzKIG55/2pABO/l/amxShbMTGlAyctWcOFtsrEkwHFzLoZ1OhICwRHOibmH8aKQIfntGhI9dqr2HU5hkknllk1IC/fldJKRExpv8A3pJJcmmq+ESd21kYIreeu2x5HTlQvdhh7qsOqGD+o+lNXMZfLh2CkjQfX+9GHFscndQCA2YGDuZpcMpb7Mbw5CEyxgjUMNdjGq+vQVM4XiOVIUgxy3/vA8qiLBzOytEnX49BuKksNhrfdvMBpIBGkxFPeg2ToYv4uQZRWIeM05TEkRI+c1L8N4hdsuBh796zOoGY5CdN4OvxquOGEwTpyYBgN/WNq43HYgazG6MVPLrJofqhGn4D2lY6ywS6LOI0nktwgaT4YH0NWjh3tZwraX7d2weZIzp8CPEf8tYVeMXiWLJoPdkEazpE6UWmLLXy0aZSJJVhsdYFK67i0p9j6W4Z2kwuIjucRacn8OYBv8phvpQPbzMMLcKbi28eRgQfzr54v3VFksyrmkCR4Zk9BGsflRFjtZetoUt4q8FK5SjHNb1XxQpkDeNqrUydKXcvHHuEHC4NWVDmKAuNGE5QWeSNgxaNZ+dZRc4jdtuSrsriQJ94biNfIx/ardifaXev4c2ryWW0Cq4XK4jYxOWdenWqXeKSN536mY29BSb3DsNYh2YyzFid5Os0Lc0qydlOAjG3mzXUtoNYZwrXSSBkSY66nkPoFjeFTiThsP48pgsCGkgeIyPwgkgCfLc0JEtDPDb9sQA2VoJa4dW0jwrA06A86jXxBnc/v/oUfxg2bT93aUOFGrMZLMdydABG2UcxvTWB4WXtm7mAVZ00mQNIkjWY2159JqhegOluQIIrqL4twZ8OyI3vNbVyIIy5pIGvlB+NdUmyWxYrHaDELe7wHNoVJHjzAEDSd9emh89yf2g44uIw5LJF0uubQ5SPvCR5QSmn99bJgsdjSmRcCzIIyyIygIyE5gBlLJG+3LUGKb2nxodwGw4w1wMcyhSqbDSJJ3mSazbLS7FZyQdtP0p2QoPofzFFXrcrmGsammRYL6qpYkCABJknUaeh+dZuXmWoeRHKTtUzw3C5QGAzOef4Ry+tKu8Cu28me0yKzqMzCPeYDY+v5VZDaS3KL+Fio9AYHxq45YyaUSVgcU3LsD9zda2Va5EgiF934zqR8arXFsqOyqxKToYgn06+tXPD3U8QZcx2GsR51Ue3RjEC2AFFu2iwNBquefk4p7OdJBK9Ftlu4V7OQ6qz3kEgEiDmHlqdfWpHG9gcEi+/dzAbhl1+DKfyqcw7HKI5gH6UNj5yMfI/lXlylmlP8ex6UcOKK/CZRxTBZWIE5eUxm+MaT6Co42DVi4kPF8P1NCBK9dKkeXJJsikEEV32cRNOcRcBxHLf40pgDlEwGIE7AAmJ9KVOyNhjugIp9LeUBoza84I+KiYnqd6n+I8DVVIQnOoJB0hoAMRr1rSrfY0XVQ940ZbYVQqqACpGoA66ZtfCtaqLa25KhCO7lKklf2Msv8aFzJ4QoWB4YHhUmBp0Fe/alL2jpodfkd+utX0djwSbztbud64VC9rNKr7zlVK5RGkDYW/PSp4/sViVxF6yiBu6JJKkAZAFbMAx2hx8aXw9Nxj+o6k1GT78etbfcBxGIRrq6qRB0mIMHfzpF2ygMORsdQI1HKj8R2cfKe7TPlQ3CjoUxCqNGP4c6RDeEmOnvEwGKvltSZHLmKhOMlaDJCcHTDFaTCsfKdT8AZonB2HKOwgrrMTqRvodAfhULbv5TPMbV6mLcgqCYJJjWNdaKM9ZJ/aIBBB15xI5nr50McWUYFSDBBEzpproQNzTKrc00YZiI0Mc6axDQYp2xNhGP4o1w6wDsSOfwp+/lVFgglhJAmQZiNfSfjUMx10pyDEmk0hKVCrl8k7ny5/nXlwUzNPNeMCP+aZN2NXBFKL6z5/90kid6U40nltRY0OXsaTsB7sRA+dMYfFNb1tsyN/EpIMdJGte4i2J0Mz/AHocqRQhOxLtrO/rVr4TiLX2cJmSc9tnUq5BCtm8RyARJk6nSaqZWpDhHEksq82g5YRqSBG/LzA9RIqgRPds+KrjL63AFGS2tv7s+EkSx3M6Z8s/y9K9qDucRa6czhRHhVVEKqjYAchJJ9STzrqlo6Iz2Po8dsbC4m1hFvI1x7ndtGqowQkSVgFpyrC/xa+7ND+1Lh7PYtBhbJzEZssEDKdN535bV85YW6UYOphlIZSNwQQQfUETVx4/29xGPg3XyFYComiCF1eSZzsx1GwAFBkn3IvjWFFlhtPIryMaSD60DgMeobmJggLO+2X0k/ShVuajOZHpOp60XFtWVgmZZGhzBpncHmP5T051zyS43OyLfKa2LXjOKrfwo8bMLLpmU++ArjTXWY25aULZvq8MpkMJ8wZMg+dV+7fw9+4rkNadjFyIybGHBO3QjnM6azOYFzfNi1nyFrmrAaQqgyQPIQR+lZuUcLtLbl+n8lJyyp7/AN/wS3D7AuXFQsFDESTyHM+fpVC7VYo3cZiHiJuuADyUMVUeoUAfCtRPCjauSqveUQZEKNvPWsgxV4uzMdcxZvmSafTdTHPNyjwl9/8AhHU4Higk+X+xv3C7RaxaPW2hPxUUNxeych8xFEvxy1bVVdjmCiQASQYFQfF+Pq6kqDA5EgMdOQrihCbldbHpSlBKr3KfxmzDj+kH86AyVLcXxHePmAiFA3nao4b168LpWeTOtTohOJ4QJBE67yZ1pjD2XuHKokgaaxp+zUvx0Qin+b9P+KZ4DiER2LGNIHzGn0rSEVqp8GMhX2q+ghwQAIkggRpIkaaxWl9j+3th7FtMRdFi9ZUIGYFkuIvuTIIzAADWNRIJkgV/C4y02mddeRMfnSrvAbL65B8NPqK9VdJBx8Mk177o5/8AZnjldU/0f0Zpd6611lu22S7byAplOXQtJMxkEkZTJ1CnnNGYFQXFx1Ks9oWSDzPeKVg/i8I39KxrivC3Rba2rl0AOMi5jlVnYLmUD3SSRJFXfDY3imHQBsGt64SEFwO+ZmVMqlluDNMcwVkzzrgn0fw5uUXzze6r5+i8zsX+QjkxxWSK8NVW264VN8fItvH8MguEd2HUd2Qp31dpyndWIOhGtVLiHZnDXMQWu2mu2GMBkbLcQuEKs7KRnUbAnaRIMlqYs9v2tFV4jg8RbcAAtlIL5dmytkjXoTvVsGLwvcI6XEAxYd7a3DCspVc9snkwz7fynpXDHB1EJtwa0N3tudSz9PkglkXiSSt7eXf3yY7xDsgtvHXcK90hVGe20DPcRgCsDaQDr/SdOkbwxrdq89uVaGIDtosCRynUzEbVpfaDiKve+6C3ciKhuBgQxA1iOUkjeqP2iwJvZSFVGEzPOY/FEiNdK6JKuThaX5dxPaQCFKESfCQG2nlppVew2FGx3M6elJt2mzAL10jWI515iCyE5jrP661Am7FXbOUgUi61dbuaNO//AH/emy8yTvU0QJJpNLsnXWvWuidqbbA5bRjY06EgEEenlPP9+VeNd0050y7ToDSQ00EYkhSMpnT15a0PftnQmBPSJ+lJZRFLS3mIUHUnn6GmhNgxWBSDUndwGUe9JPlpQGWKsHwNrPKvam8NxJAsNak+TR+YNdU36Dr1IcGvA1eEbDrTuGZhsF9CoP5ih8Al2PRcJgfpRuDe5cYKoXYn5Cee50250rEYYoWV2UEEjwgbho+oFM2sJcXK4BylsoZTEnoCedZSkmu3obxUk+/qP4rDszHMIY7RC7dVHz3FSPZjii2XDXQWVQSAkSWJUSZg7SJ6ctaYvXQ8BAcqr4mYjMTEsxPIHkNdtzS8PiodQ6hyVIWWMqCCsSp1GXb6RXNPxQcZI6oLTPVF/qXNO3KhTltHQE7jT+9ZXZXUTUycO0ssScrMI3gKx+mU6dKiMONR++VV0mDHiUtHev3J6rLLI46uxsnsrwOBxlko/eHEW/fV7jkEaAOsKPDyyzpHoa0BOyeDTayh9QW/3sax/wBjDC1xAFyAtyw4101z2zA6+78jWyPxq00BWEuDlPKRca2fkQT8DXldc5xyOKk6+bFjb+RmfbYWbNxlSypZgCJVFVRsIyKDOkxNUXMwNXbt3jku4hSm3dLGkGCCwn4H9xVYy17HRQrEn5izyuRA8bukhFI5k/SP1qIcaVLcdP3gHRR9SaEsEAzvXUzlatgaMRsSKmuH98BKs4J91EksfMxsP3FMNdCwQqgjWQINS/ZvtCcPdz5c2m0wD0B6jy9KznOaVxW5pCMU6kxN/iGIjJdIOoPKQQQRqPMdatHA/abi7DDMe9WIKvOo10nWN+lV1rpxFxmbSSSY215CjMRZtW0zFAf1qo9VlUak/wB/uTl6fC3dcfp9ic4v2os4xg7JcRxPhLi5bEhQQgCKVnKCRFeYnub1m3ZYqVRmZBMFc4XMBziVn1Y1RL/F3DQUQKDuqkH86vXZXH4gqe7craYagqpB8/Gp5Vpk/wAhkhFakmicfR4pvwtpkLe7Owc1u46H1/Z+tSHEVy4a4JJIttqdSfCdTTwtMozZGCkkDTQjkw8jyNM8Uf7i7Gv3bbf0ms4ZVkWpF5Mbg6IXgnZK9ipKMieb5gDIzQMqknTyjbqKj+0PBLuHuG3dy5lAYMpzKwJiQeeunURqK1b2W8Ss4izAOV0hWSTtoRc0I0nQefwhftD4OjWcRdKsGIs5OWX3s3MiSQuaN4G9ZtZIyt1X1BKL2Xv38jJP/FlVAOjsQCOmkj86jMSgUiGmRr+xVx7W8LNq/wC6yq7wsjdR4QQSNfdidtDVfbhyu48WVf4soMR1EjpVKaboiUPIY4PZD94OYWR6ayfyqLM7mrrg+zq2yTnuEsIMLlHL16UHi+zRKZraOU7wW8xHhznZc2gmqk9G7E8bogEEgT8KZUxUhcwxTMGBBEiOcj/qhbxGkD/upjK+CKobBE60XaUB12HXXQaGgS016+1VW4iWu3UkAMCfL0+VRZYUm2dR++VJbeqSC9jjcrqbNdTAcV6k+z+FVyxcsEWPdGZjJ2A2+JOkivBhEtzluKzAaHLIJnaGkUQ+PuEQWOwnp8ABAE1lPeNJm+NeK2WS72fFwhrELZywzX3E7ggxbHQbCec9KhsXwpbecg22KiEKSQ8bkEjczp6U9hLrXbbJcuHKuqW1lVzaCYAkiJ3ofDE974TOUiBkDliSFChTpJJ51wR1JtXsvfPr8j0HFabobwXFTZyuiBC21xcyvAJVlkEBgY1DA7U3bVkYhxlKtDCZjXXmROnwqW7TXkghgouBLdsIFhlCERniQWIOs+WlQr31AaGESMo5nQydfUGtIeJXXPv9zOS0umx/A8XuJbvMFEujWS4J8IKyfWYA12qM4RaLXAB0J8tB56URYJCYhTKxEiJBILCD0Ou/lR/YnD5rzMQCEtsxBTPMKYAG5noKuTjjhOSXutjNJznBP3v/AESnZ/h983WVMs3LTBZe2A/iQgK5aA8gOsHNKbGCCJjuJYq2r22D27lk3AcyAEC8CXGkBSCXZQBMO2sCrHwLsu/dXb3c27qqmXLetqFkZWYkWCO6yqIlmY6xlmqxjuIOy3vEoVkRcgBugBQCg+9YsoAtEyTIBIjxEVjjkpy7MrJHbyGcdj7mbPcgNcCnU6qGlhHICNhG0c5k+zdBA3+II+fSq6WNy6WzNcMDVjDcuh5bb+dTWHMDcR8Z+pNehjVJI5rbdgHaK2JVuZBnXodPTeopGgzUnxa+CR5VGsQad7kSas8uMTtT1mw8AlTHI00jgUamNkKp5fWgVknwq+AQp0nz59KB4vxAm6y8l8I16bn50TZZZXSDmXl51D8QI725/W3+41KirHJ7DhxcgDpWkezbGi8j23A+7Cg9CGzDX5VlqJzmtB9lVsn7TGmlsA8p+8/4rn6uKeNmvTSetFi7RYu2O+yk+EqFjVYyr4fnNULiePzWHyAhpUacw07c+VWh7uRMQmViA2h0gyiEx8T9KqHEbw7lyAdCnlzeq6aNRaK6h7oK7BWzbuuX8IKEQYE6zz10j61Zb+Pf7LiwzkqXBUHLAAkADKxkeoBrPMNiRqGC6kakAsOsSN6m8Tw8Wmy2nKhrbSGKkNKlYAPMydY08qU8S1/Eb8iceV6VBLz+pK9rOIq1y34pC3SZmYBZjHlvNVjF4vwkKNgwkcwQRrQGJunaZ1nfntr503nOsVrHGluZSyNs1Hv2yArEwN9tvKo/h3au/aRMjDLav96bTqGU3NBLRDERPOJAO+tJx111t5kIEATImf7VRsViCWMnqDG29bZFdFZGX7G9qLF7G3L+Pw4upcGX7om3lygiQM2p0GrE7Gqp2sXD9+xwgYWDBQOQXiBMx5zUQWmDNOvij3YTSJzHQSTBAMxMAEwJjUmslGmZ7AjUrOIjzr1gMo6z9NqQOtaE0ek0nPXteUBYnMOldXunOupiLMOBoNmb45T/APzUnd4YmURvAJ+UVEW8aaet4vz286Uopm2Obi9iRvYR1b7uORBif2Kjhwm4SfxFtIBknUGnnxUqB4umh/Py3qy9nuz9u6iXftdpLinxWnJttE/hc+EtG3nXI3DGro7G55HyAcJ4tdsWbmH07q5bKHw23ZQ0yBJBIMnw5hBMjaDUjw0jTMYnyrRsZfsWsJewS2u/xBuFrd3KpOUqCWLayRB0Gmu+hJz9JnU6U8DjJOSXvzM8qadM9XC/dMJHQaeIyVmT0gVbPZRw6cS4P/xk8uRFV84GLTNmkiDyG5AGnz+lS/YPiHcXyxbKChUnaASJ16wNKw62OvpsihyXitZY375Nw4ahFi9bRAWJkA6AyNJ02kAfGss7X+zjEIbt22VyqrZsoghBmJ6FjkWCdSQTNaB2f7Z4UKyqwZwM2UAgEZQSQSN+s6zproTD+0PtVdVWREdEvK6K11SsRbE5YkknMVgjQ5dRrHL0ClHp4Kd6l29LfJUrc5bbMxnh/DQJYmeX01pjEyNATFE275AI01oXKSa9qMTjnJcIEa0TzpAwxqQy0pTHlWigjICXAseVENwxxsDPwj4U8jazRJjnT0xLSQ1hsFcLL73vDeOoozinAixJCwxgk6RI+PTfSkoY2j5U73p8qlxTLSiBWeFXEVgURp2JbbQ/3n4CtI7B8DH/AIy8Sq95lvEERM5Wymeo0+VUIsTyWpXhvHb1lQqNCgk5ZOU5hBDDmNdq5epwOcKhyaYnGDsnLfD1a3JUkhbZkBTP3STqecmapXDsPnS+pJMoBryPj1+tTicduBcoW3H9IPKOc9KCw9xU91QPQkU+nxShq1dwytSqiMwnZgHdj+X6Ubx3hRuAMnvLp5dev1o63jjzn4H+80u1i01nN8z+kV00ZaUU9+BXueX5im8Dh2W6muzr/uFXNr1rkI/frQXcWpBAMzOmYmfjTUSdND3GgTZYCZ02jr58qpDWPOr26uw90R/NH5CfzqHxPB2JJ8IJPLahphNWV1bcV4yedTD8HuDkKGu8PuD8JqaI0sjCtOKvWnmwzTAUk9KQ9pl95SKKENm2eVd3NOF+gpSLM+IAjYHNrrygR56xUuwGMorq9YV1AFlOCWkjDL51Ld95V2deYFVpNk0Ri242P0p5b7iNZFGsU5TRHDcPbd1DsAsiTtpUuKStlxm7pELce5My3zoZrZHKtnXstwq6PA5X+i8p+lwTQ2K9mVkibeIcD+e3mHzRo+lZLLBA4t8mQszkRyNeWVZdYNaTf9nN4f8Aru4d/LMVPyK/rURjOx2LT3sOxHVMr/7CTTU4vZD097K3w/ib2XDoYYbafXXnUhxntDcxKEPGrB951CBJ15kKNefwFMY3h7J76XEPRlI/3UC9kdfmKFixuWqtxuc0q7AwIrxiKdK+ldA6V0I5nYyFmlGzpNOMtEKpKZeUz+lVTBJsBgU/ZflFKGENE28NH96TTBJifhXoSnCpFeMxoovcRkHWvYFJL0ktQFj015NMF68NygLHiamex/APt2KWzmKIFL3GG4RYmJ0klgBO0zrEVXS9WL2fdokwWMF27JtOjWrkAkhWKnMANTBQaDWCYk6UCbGrnHrIc9zg7Bsz4Vud41xlndrheVYjXwwFnYxqrg+Gw93GuWlcEjXLrSTK2A3gUmZk5raTM+LemMV2VuK5Fi7Yu2JhL/2iwqZZ0L5mBRgPeBEzMTR2IC4PDXe5uYe/314J4vs977m0JVjaJaO8unMJEgWlmCaQWK49wVbHFThWY27LX0AYGALV1lII5QoYrJ/h1o/tUrYS7fsXcKltNfs1wByTldSrG4z/AHgZAQ4OoLaRFPdoktcQtcPv3cRh7V02jZxP3lkFYDdxcKBtELmWAEqLnKNG7PE7ycNxWFx723EWxg1N21duZ8xGZGRiRaUZTmaAAYG8UgsX2rvWcPawFxMPYm9h1v3BNyGLKJUeMkJ4iYBnbWi+23A7Ci5iMFJs2rjWb9sSTZdGKljJJyNAM8pB2OkV24tC5Y4ZbS5YdkwqWLmW/ZIS4EWQxDwBofFtpvqJ8v8AaFsDxTE3rZt3rN665dFdLlu9ad2MEqSM0ExOoM8iQXbBElZ4HZxj2DlS1Zt4Q4rEm1mzvD3UyrmYhZ7v/d5VAdnsZYv30tYjBWbdi4wQZO9W7bzEKrC6XJcgkTmkHXQbVbLfaHBYfGqltj9hxOBFrMNTazXsQwDDcZc7KRuJE7E1VOG8FuW8RbN3EWBhkuKzXhetOjorBiUAY3GZgICgTJ1FINyP7X9nEweJuWG8WVvCf4lIDKfWGE+YNQtzBWzsuU9QT+U1Y+2fHVx2Ku3oZFZgEkZoVQFUkDUEgSRrE+VRdjAnRsysB0pVb2GuNyMbgvmP38K6p3K3Qfv4V1XpQjYuIezew+tsL/hJX6ayf8QqpcU9nN63JQmP5gPzHhH+Y1R+E9ssXh47u84A5TI+R0q78G9sd1YF+2rjqPCa46yQ4v7/AEf8mlp+X2KzjuA4i0Ja2cv8Q1X57H4VFvI3BHrpW0YHt7w7Ee+O7Y8z4T/mTWi7/Z/A4kSjIZ8gfqhVz8Saa6lrn+Pvt9QcPfJha3OhNF4bi963rbuuvoTWjcU9l4Mm0f8AKwP+lssf5jVR4p2HxFmen8wZPqwC/wCqtPjY5fiEoy/Kzyx24xi73A/9aq35ipPB9vm/HZX1Qsh/OPpVRxHDL1vVrbR1AlfmNKFz1XwsU+A1zjyabY7a2XEMbqeRy3B8TofpXXGwd7/8Zj5r3bfMgVm6XBS2es30q/K6NFl80XbEdk8M+q2yP/ruZh9dKjL/AGMT8Ny4PVQ3+yq4mKdfdYj40bZ49eXds3r/AMRR8LNHiROvG+UEXezFxfduWz/VKn60y3BsSNrYb+lgaJt9pm5gj+loHyIp1ONKd8v+JdfmtUp51yPwdmQ921dT3rLD4GmWxI5gj4VabXF1IgZfhdK/RzH0rw4mRJBI6lFdf8wqv9ia5Q9N8Mqv2paauXwatLCw26WSfRlP0IFDXOF2W2tn/C81SzruhOMislq6anbvA7fW4vqoP6ih7nBRyuj/ABKw/Sn8SLM9DIk0g1JPwdxzQ+jCh3wFwbiq1RfcVMDipXssE+1W+9RblvxF0YTmVUZyB0Ph3oBrDDkaf4bi2s3O8CI5AZYfPl8aFCfAymcrHnzoJLhwbspZXiZW6ouYZpbDb5bouWbl60fNVto0n+IL1qL7B9n1xZum4k94rWbTCAlu81trguQOSlUXLt98vTQPA9qL9p8M4CP9lR0si4HKqLmbNOV1JOVso1gALpImgk4sy/Z8lu0n2Zzct5e91YsjSxa4SdbajQjRQKVCJnslwvvcNiwuHsXMQlzDLbF7KNbty4joSzLvkAABmZjWjMJw3C/buJW7Vu2bNrD3ntd+GIt3LRtKSc3iyh2cagyAtQN/tK7LiQLVhPtTrcuFBeDBkZritb+9IWHZm2O/QAB1u1903Lt1rOHa5fsmxeYrdGdWyhmIS6oFwhVllA22E0UMs+J4LZS1iLiWcMIwuFupccg4Y3Xu5LzWmZj92dgrahuQkTD3sOn2XiLG1YFyzdw9tGtr4RmJt3GQnkxt5h0zGKBPbG73Jw5tYc2Si28hF+FVX7wZSLwaS/iLEkk8+VMW+0hFl7Aw2FFu5kzKBiAT3bMyHML+aczsSZJMxsAAgHcif+J7zu0737b3PeZfHk+z97ln+rnvGm1HdhOALikv5kJZ1e1Yb8KXRbN3M3/61H/2Goq52jLWPs5w2F7rvBdygYkHOLQsg5lvg+4IPUyTJ1pL9oHN2xeW1YRsO5e2tsXFTMX7ySDcJidIBHhAGwFA9yI7+eo9aUl2DIkHqNKXxDEG7de4URC7FyqBggLGTAZmIBJJidJ000oUiKKDUSC45uoPqNfoRXVHZjXUbhaBu8rhcrq6kTY4l4jajsJxi7bMo7A+RI/KurqTinyUpNcFo4X7SsXagF846NrVy4T7W1MC6hHmNR+/hXV1YSwQ5Wxqpt87ljw/E8FifF3Yk/iCsjfNIND4/sdh7uqkgn+NQ/18Lf6q9rq4HJp7HS4qitY/2dHXuwD/AENB+VwR/qqqY/s+1tipYA9G3/0yPrXV1dGLNPzMnCLdUR+K4fdtjMw06yNf1oPPXV1d2DI5xtmGWCjKkeh6UHrq6ugyOLV5mr2uoAV37dTXq4kjnXV1KkVbCLXEnGzEfOn14w34greorq6oeOL7D1yHk4jaPvWv8rEfpTou4c//ACr6Q35kV1dWbxrsaKbONi0fdv8AwdGH+0mvTwa6wlcj+hj/AHAV1dWGSThwaRipEfiuHsnvoB8R+hoC5ZHSva6tccnJWZSSTGGsDrSDY866uq7ZNCDaNIZCK6uppiaE0ksa6upiO72vc1dXUyTya6urqAP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68263" y="-2027238"/>
            <a:ext cx="6369050" cy="42259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5782" name="Picture 6" descr="http://www.puertobanus.club/wp-content/uploads/2015/02/t344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9901239" cy="6318371"/>
          </a:xfrm>
          <a:prstGeom prst="rect">
            <a:avLst/>
          </a:prstGeom>
          <a:noFill/>
        </p:spPr>
      </p:pic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2000" contrast="100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DSC04670_Snapse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235975" y="507188"/>
            <a:ext cx="4484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EL SARDINERO  CANTABRIA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principal_2014121203394418e944ff68671c1c099bd206cd85ddb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04892" cy="6300788"/>
          </a:xfrm>
          <a:prstGeom prst="rect">
            <a:avLst/>
          </a:prstGeom>
          <a:noFill/>
        </p:spPr>
      </p:pic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36000" contrast="89000"/>
          </a:blip>
          <a:srcRect/>
          <a:stretch>
            <a:fillRect/>
          </a:stretch>
        </p:blipFill>
        <p:spPr bwMode="auto">
          <a:xfrm>
            <a:off x="0" y="-350068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edge.pokerlistings.es/assets/photos/Poker-Casino-Gran-Madri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21352" cy="6300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64405" y="721502"/>
            <a:ext cx="2249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Casino Gran Madrid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8000" contrast="39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bc.es/Media/201201/23/-Casino2jpg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64603" y="364312"/>
            <a:ext cx="4949825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i="1" dirty="0" smtClean="0">
                <a:solidFill>
                  <a:srgbClr val="FF0000"/>
                </a:solidFill>
              </a:rPr>
              <a:t>TENERIFE casino-</a:t>
            </a:r>
            <a:r>
              <a:rPr lang="es-ES" sz="2000" b="1" i="1" dirty="0" err="1" smtClean="0">
                <a:solidFill>
                  <a:srgbClr val="FF0000"/>
                </a:solidFill>
              </a:rPr>
              <a:t>taoro</a:t>
            </a:r>
            <a:r>
              <a:rPr lang="es-ES" sz="2000" b="1" i="1" dirty="0" smtClean="0">
                <a:solidFill>
                  <a:srgbClr val="FF0000"/>
                </a:solidFill>
              </a:rPr>
              <a:t>-lago-</a:t>
            </a:r>
            <a:r>
              <a:rPr lang="es-ES" sz="2000" b="1" i="1" dirty="0" err="1" smtClean="0">
                <a:solidFill>
                  <a:srgbClr val="FF0000"/>
                </a:solidFill>
              </a:rPr>
              <a:t>martianez</a:t>
            </a:r>
            <a:endParaRPr lang="es-ES" sz="2000" b="1" i="1" dirty="0">
              <a:solidFill>
                <a:srgbClr val="FF0000"/>
              </a:solidFill>
            </a:endParaRP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casino de Perelada.Espag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901238" cy="6302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6497689" y="5775722"/>
            <a:ext cx="27864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  <a:latin typeface="Calibri" pitchFamily="34" charset="0"/>
              </a:rPr>
              <a:t>Casino de </a:t>
            </a:r>
            <a:r>
              <a:rPr lang="fr-FR" b="1" dirty="0" err="1">
                <a:solidFill>
                  <a:srgbClr val="FFFF00"/>
                </a:solidFill>
                <a:latin typeface="Calibri" pitchFamily="34" charset="0"/>
              </a:rPr>
              <a:t>Perelada</a:t>
            </a:r>
            <a:r>
              <a:rPr lang="fr-FR" b="1" dirty="0">
                <a:solidFill>
                  <a:srgbClr val="FFFF00"/>
                </a:solidFill>
                <a:latin typeface="Calibri" pitchFamily="34" charset="0"/>
              </a:rPr>
              <a:t>, </a:t>
            </a:r>
            <a:r>
              <a:rPr lang="fr-FR" b="1" dirty="0" smtClean="0">
                <a:solidFill>
                  <a:srgbClr val="FFFF00"/>
                </a:solidFill>
                <a:latin typeface="Calibri" pitchFamily="34" charset="0"/>
              </a:rPr>
              <a:t>España</a:t>
            </a:r>
            <a:endParaRPr lang="fr-FR" b="1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5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7000" contrast="96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gran-casino-sardinero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435" y="0"/>
            <a:ext cx="9944673" cy="6300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50091" y="650064"/>
            <a:ext cx="4484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EL SARDINERO  CANTABRIA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7000" contrast="100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x.cdrst.com/foto/hotel-sf/17e6/granderesp/foto-hotel-7d08f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9" cy="6300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10582" y="292874"/>
            <a:ext cx="1633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Lloret de Mar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36000" contrast="89000"/>
          </a:blip>
          <a:srcRect/>
          <a:stretch>
            <a:fillRect/>
          </a:stretch>
        </p:blipFill>
        <p:spPr bwMode="auto">
          <a:xfrm>
            <a:off x="0" y="-350068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 descr="A more up-scale place in Puerto de la Cruz is definitely the casin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40775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309414" y="196901"/>
            <a:ext cx="49506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Calibri" pitchFamily="34" charset="0"/>
              </a:rPr>
              <a:t>Casino </a:t>
            </a:r>
            <a:r>
              <a:rPr lang="en-US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Calibri" pitchFamily="34" charset="0"/>
              </a:rPr>
              <a:t>Puerto de la Cruz, </a:t>
            </a:r>
            <a:r>
              <a:rPr lang="en-US" b="1" dirty="0" smtClean="0">
                <a:solidFill>
                  <a:srgbClr val="FF0000"/>
                </a:solidFill>
                <a:latin typeface="Calibri" pitchFamily="34" charset="0"/>
              </a:rPr>
              <a:t>España</a:t>
            </a:r>
            <a:endParaRPr lang="fr-FR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5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2000" contrast="100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asino Torrequebr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61" cy="6300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712957" y="459414"/>
            <a:ext cx="1707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+mn-lt"/>
              </a:rPr>
              <a:t>BENALMADENA</a:t>
            </a:r>
            <a:endParaRPr lang="es-ES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8000" contrast="39000"/>
          </a:blip>
          <a:srcRect/>
          <a:stretch>
            <a:fillRect/>
          </a:stretch>
        </p:blipFill>
        <p:spPr bwMode="auto">
          <a:xfrm>
            <a:off x="0" y="-207192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pnimg.net/w/articles/4/51c/6c503894b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 contrast="15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www.casinos-en-espana.com/wp-content/uploads/2012/12/Monte-Picayo-Casino-Puz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901239" cy="6332852"/>
          </a:xfrm>
          <a:prstGeom prst="rect">
            <a:avLst/>
          </a:prstGeom>
          <a:noFill/>
        </p:spPr>
      </p:pic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6000" contrast="85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edge.pokerlistings.es/assets/photos/Casino-Castell-de-Peralad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8799" y="459414"/>
            <a:ext cx="1870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+mn-lt"/>
              </a:rPr>
              <a:t> Casino Barcelona</a:t>
            </a:r>
            <a:endParaRPr lang="es-ES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13000" contrast="84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images.casinorelease.com/news/ES/casino-cirsa-valenci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970922" cy="6300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28216" y="393780"/>
            <a:ext cx="2586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+mn-lt"/>
              </a:rPr>
              <a:t>CIRSA  CASINO VALENCIA</a:t>
            </a:r>
            <a:endParaRPr lang="es-ES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36000" contrast="89000"/>
          </a:blip>
          <a:srcRect/>
          <a:stretch>
            <a:fillRect/>
          </a:stretch>
        </p:blipFill>
        <p:spPr bwMode="auto">
          <a:xfrm>
            <a:off x="0" y="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Foto-casino-del-torm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9901239" cy="660620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21991" y="578626"/>
            <a:ext cx="35017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Casino del Tormes Salamanca</a:t>
            </a:r>
            <a:endParaRPr lang="es-ES" dirty="0"/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2" descr="photo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668"/>
            <a:ext cx="9901238" cy="6312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164933" y="650064"/>
            <a:ext cx="43781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Otros países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2000" contrast="100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asinodeeuropa.es/wp-content/uploads/2011/03/foto-casino-gandia_sm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901238" cy="6392123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5000" contrast="88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Casino de Biarrit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232062" y="393799"/>
            <a:ext cx="259372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7030A0"/>
                </a:solidFill>
                <a:latin typeface="Calibri" pitchFamily="34" charset="0"/>
              </a:rPr>
              <a:t>Casino de Biarritz, France</a:t>
            </a: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47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enfoqueradio.com.mx/web/wp-content/uploads/2015/04/riviera-maya-casinos-620x3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013817" cy="6300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8797" y="525047"/>
            <a:ext cx="1425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+mn-lt"/>
              </a:rPr>
              <a:t>Riviera Maya</a:t>
            </a:r>
            <a:endParaRPr lang="es-ES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4000" contrast="100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Casino de Charlevoix quebe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7695" y="-196900"/>
            <a:ext cx="10518347" cy="6748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5646801" y="196901"/>
            <a:ext cx="38298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7030A0"/>
                </a:solidFill>
                <a:latin typeface="Calibri" pitchFamily="34" charset="0"/>
              </a:rPr>
              <a:t>Casino de Charlevoix, Québec, Canada</a:t>
            </a:r>
          </a:p>
        </p:txBody>
      </p:sp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9000" contrast="36000"/>
          </a:blip>
          <a:srcRect/>
          <a:stretch>
            <a:fillRect/>
          </a:stretch>
        </p:blipFill>
        <p:spPr bwMode="auto">
          <a:xfrm>
            <a:off x="-1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Casino de Deauvil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918427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386768" y="393799"/>
            <a:ext cx="27940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Casino de Deauville, France</a:t>
            </a: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5000" contrast="88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casino de Ostende Belg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9412" y="-196900"/>
            <a:ext cx="10752126" cy="6841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0" y="459434"/>
            <a:ext cx="28995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002060"/>
                </a:solidFill>
                <a:latin typeface="Calibri" pitchFamily="34" charset="0"/>
              </a:rPr>
              <a:t>Casino de Ostende, Belgique</a:t>
            </a:r>
          </a:p>
        </p:txBody>
      </p:sp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Hotel Casino - Las Vegas Royal Casin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541475" y="262533"/>
            <a:ext cx="30329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B0F0"/>
                </a:solidFill>
                <a:latin typeface="Calibri" pitchFamily="34" charset="0"/>
              </a:rPr>
              <a:t>Casino Royale, Las Vegas, USA</a:t>
            </a:r>
            <a:endParaRPr lang="fr-FR" b="1">
              <a:solidFill>
                <a:srgbClr val="00B0F0"/>
              </a:solidFill>
              <a:latin typeface="Calibri" pitchFamily="34" charset="0"/>
            </a:endParaRP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2000" contrast="100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casino de Perth Autral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ZoneTexte 2"/>
          <p:cNvSpPr txBox="1">
            <a:spLocks noChangeArrowheads="1"/>
          </p:cNvSpPr>
          <p:nvPr/>
        </p:nvSpPr>
        <p:spPr bwMode="auto">
          <a:xfrm>
            <a:off x="5956214" y="5185025"/>
            <a:ext cx="3945024" cy="1200329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fr-CA" sz="2400" b="1">
              <a:solidFill>
                <a:srgbClr val="FFFF00"/>
              </a:solidFill>
              <a:latin typeface="Calibri" pitchFamily="34" charset="0"/>
            </a:endParaRPr>
          </a:p>
          <a:p>
            <a:pPr algn="ctr"/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Casino de Perth, </a:t>
            </a:r>
          </a:p>
          <a:p>
            <a:pPr algn="ctr"/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Australie</a:t>
            </a:r>
            <a:endParaRPr lang="fr-FR" sz="2400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47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casino de St-Malo.jpg"/>
          <p:cNvPicPr>
            <a:picLocks noChangeAspect="1"/>
          </p:cNvPicPr>
          <p:nvPr/>
        </p:nvPicPr>
        <p:blipFill>
          <a:blip r:embed="rId2"/>
          <a:srcRect b="12760"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6736569" y="5222096"/>
            <a:ext cx="2862076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+mn-lt"/>
              </a:rPr>
              <a:t>Casino 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+mn-lt"/>
              </a:rPr>
              <a:t>St-Malo, France</a:t>
            </a: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8000" contrast="39000"/>
          </a:blip>
          <a:srcRect/>
          <a:stretch>
            <a:fillRect/>
          </a:stretch>
        </p:blipFill>
        <p:spPr bwMode="auto">
          <a:xfrm>
            <a:off x="-1264487" y="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Casino Impérial d'Annec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918427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309414" y="328167"/>
            <a:ext cx="33299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Casino Impérial d'Annecy, France</a:t>
            </a:r>
          </a:p>
        </p:txBody>
      </p:sp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9000" contrast="36000"/>
          </a:blip>
          <a:srcRect/>
          <a:stretch>
            <a:fillRect/>
          </a:stretch>
        </p:blipFill>
        <p:spPr bwMode="auto">
          <a:xfrm>
            <a:off x="-1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ipe dir="d"/>
    <p:sndAc>
      <p:stSnd>
        <p:snd r:embed="rId2" name="What a wonderful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Mandalay Bay Resort and Casino la veg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909833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232063" y="196901"/>
            <a:ext cx="441826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0000"/>
                </a:solidFill>
                <a:latin typeface="Calibri" pitchFamily="34" charset="0"/>
              </a:rPr>
              <a:t>Casino Mandalay Bay Resort, Las Vegas, USA</a:t>
            </a:r>
            <a:endParaRPr lang="fr-FR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2000" contrast="100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Casino Estoril Lisbonne Portuga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232063" y="196901"/>
            <a:ext cx="33461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C000"/>
                </a:solidFill>
                <a:latin typeface="Calibri" pitchFamily="34" charset="0"/>
              </a:rPr>
              <a:t>Casino Estoril, Lisbonne, Portugal</a:t>
            </a:r>
          </a:p>
        </p:txBody>
      </p:sp>
      <p:pic>
        <p:nvPicPr>
          <p:cNvPr id="5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73000"/>
          </a:blip>
          <a:srcRect/>
          <a:stretch>
            <a:fillRect/>
          </a:stretch>
        </p:blipFill>
        <p:spPr bwMode="auto">
          <a:xfrm>
            <a:off x="-1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Casino Niaga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5260033" y="196901"/>
            <a:ext cx="402161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Casino de Niagara Falls, Ontario, Canada</a:t>
            </a: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4000" contrast="100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Caniso New York Las Veg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309413" y="196901"/>
            <a:ext cx="34099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Casino New York à Las Vegas, USA</a:t>
            </a:r>
          </a:p>
        </p:txBody>
      </p:sp>
      <p:pic>
        <p:nvPicPr>
          <p:cNvPr id="10244" name="Picture 9" descr="feuart1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57990" y="721968"/>
            <a:ext cx="1175772" cy="918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9" descr="feuart1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75309" y="721968"/>
            <a:ext cx="1175772" cy="918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8000" contrast="39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 descr="Red rock casino las veg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309416" y="393799"/>
            <a:ext cx="326839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00"/>
                </a:solidFill>
                <a:latin typeface="Calibri" pitchFamily="34" charset="0"/>
              </a:rPr>
              <a:t>Casino Red Rock, Las Vegas, USA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2000" contrast="100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Amsterdam Casin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878892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232062" y="5447558"/>
            <a:ext cx="49506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Casino de Amsterdam, Pays  Bas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5000" contrast="88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architecture-casino-ile-quebec-montreal-41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ZoneTexte 2"/>
          <p:cNvSpPr txBox="1">
            <a:spLocks noChangeArrowheads="1"/>
          </p:cNvSpPr>
          <p:nvPr/>
        </p:nvSpPr>
        <p:spPr bwMode="auto">
          <a:xfrm>
            <a:off x="4873267" y="5644456"/>
            <a:ext cx="47185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Casino de Montréal, Québec , Canada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6148" name="Picture 9" descr="feuart1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5929" y="656334"/>
            <a:ext cx="1021065" cy="797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9" descr="feuart1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33567" y="262535"/>
            <a:ext cx="1021065" cy="797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9" descr="feuart1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8258" y="656334"/>
            <a:ext cx="1021065" cy="797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arabcasino.files.wordpress.com/2013/11/d8a3d984d8b9d8a7d8a8-d8a7d984d983d8a7d8b2d98ad986d988-d8b9d984d989-d8a7d984d8a7d986d8aad8b1d986d8a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</p:spPr>
      </p:pic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9000" contrast="36000"/>
          </a:blip>
          <a:srcRect/>
          <a:stretch>
            <a:fillRect/>
          </a:stretch>
        </p:blipFill>
        <p:spPr bwMode="auto">
          <a:xfrm>
            <a:off x="-1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casino Luxor Las Veg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232060" y="196901"/>
            <a:ext cx="30284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Casino Luxor à Las Vegas, USA</a:t>
            </a: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47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Asbury Park, NJ  A Picture of the old casin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232062" y="5775722"/>
            <a:ext cx="41415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7030A0"/>
                </a:solidFill>
                <a:latin typeface="Calibri" pitchFamily="34" charset="0"/>
              </a:rPr>
              <a:t>Old Casino, Asbury Park, New Jersey, USA</a:t>
            </a:r>
            <a:endParaRPr lang="fr-FR" b="1">
              <a:solidFill>
                <a:srgbClr val="7030A0"/>
              </a:solidFill>
              <a:latin typeface="Calibri" pitchFamily="34" charset="0"/>
            </a:endParaRP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8000" contrast="39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Bally's Wild Wild West Hotel &amp; Casino atlantic cit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486499" y="196901"/>
            <a:ext cx="51826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7030A0"/>
                </a:solidFill>
                <a:latin typeface="Calibri" pitchFamily="34" charset="0"/>
              </a:rPr>
              <a:t>Casino Bally's Wild Wild West,  Atlantic City, USA</a:t>
            </a:r>
            <a:endParaRPr lang="fr-FR" b="1">
              <a:solidFill>
                <a:srgbClr val="7030A0"/>
              </a:solidFill>
              <a:latin typeface="Calibri" pitchFamily="34" charset="0"/>
            </a:endParaRP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2000" contrast="100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caesars-palace Las Veg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9413" y="-262532"/>
            <a:ext cx="10597420" cy="708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386768" y="262533"/>
            <a:ext cx="37878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Casino Caesars Palace, Las Vegas, USA</a:t>
            </a:r>
          </a:p>
        </p:txBody>
      </p:sp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73000"/>
          </a:blip>
          <a:srcRect/>
          <a:stretch>
            <a:fillRect/>
          </a:stretch>
        </p:blipFill>
        <p:spPr bwMode="auto">
          <a:xfrm>
            <a:off x="-1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Casino Conrad a Punta del este Urugua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37337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232062" y="196901"/>
            <a:ext cx="395839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Casino Conrad, Punta Del Este, Uruguay</a:t>
            </a: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47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Casino da Madeira Portuga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68077" y="-656332"/>
            <a:ext cx="11388143" cy="7416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0" y="262533"/>
            <a:ext cx="28761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bg1">
                    <a:lumMod val="95000"/>
                  </a:schemeClr>
                </a:solidFill>
                <a:latin typeface="+mn-lt"/>
              </a:rPr>
              <a:t>Casino de Madeira, Portugal</a:t>
            </a: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7000" contrast="100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casino constanta Rouman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309414" y="196901"/>
            <a:ext cx="29109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Casino Constanta, Roumanie</a:t>
            </a: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8000" contrast="39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Old Time Casino, Las Vegas, Neva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309415" y="196901"/>
            <a:ext cx="409041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Casino Old Time, Las Vegas, Nevada, USA</a:t>
            </a:r>
          </a:p>
        </p:txBody>
      </p:sp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9000" contrast="36000"/>
          </a:blip>
          <a:srcRect/>
          <a:stretch>
            <a:fillRect/>
          </a:stretch>
        </p:blipFill>
        <p:spPr bwMode="auto">
          <a:xfrm>
            <a:off x="-1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Casino Royale Brisbane Austral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23585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6188274" y="5775722"/>
            <a:ext cx="34158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Casino Royale, Brisbane, Australie</a:t>
            </a: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7000" contrast="100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grand casino de vienn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5009" y="0"/>
            <a:ext cx="719386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2"/>
          <p:cNvSpPr>
            <a:spLocks noChangeArrowheads="1"/>
          </p:cNvSpPr>
          <p:nvPr/>
        </p:nvSpPr>
        <p:spPr bwMode="auto">
          <a:xfrm>
            <a:off x="4795913" y="196901"/>
            <a:ext cx="33682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Grand casino de Vienne, Autriche</a:t>
            </a:r>
          </a:p>
        </p:txBody>
      </p:sp>
      <p:pic>
        <p:nvPicPr>
          <p:cNvPr id="39940" name="Image 5" descr="geest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2690962"/>
            <a:ext cx="1320165" cy="112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Image 6" descr="geest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81073" y="2822228"/>
            <a:ext cx="1320165" cy="112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73000"/>
          </a:blip>
          <a:srcRect/>
          <a:stretch>
            <a:fillRect/>
          </a:stretch>
        </p:blipFill>
        <p:spPr bwMode="auto">
          <a:xfrm>
            <a:off x="-1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  <p:sndAc>
      <p:stSnd>
        <p:snd r:embed="rId2" name="Moon r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asino Subotica Serb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309414" y="5775722"/>
            <a:ext cx="24050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00B0F0"/>
                </a:solidFill>
                <a:latin typeface="Calibri" pitchFamily="34" charset="0"/>
              </a:rPr>
              <a:t>Casino Subotica, Serbie</a:t>
            </a: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8000" contrast="39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casino_lisboa Lisbonne Portuga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4120" y="-459433"/>
            <a:ext cx="10906833" cy="7219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154709" y="5513189"/>
            <a:ext cx="33557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00B0F0"/>
                </a:solidFill>
                <a:latin typeface="Calibri" pitchFamily="34" charset="0"/>
              </a:rPr>
              <a:t>Casino Lisboa, Lisbonne, Portugal</a:t>
            </a: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7000" contrast="100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casinon Hacienda Lima péro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6033569" y="5710090"/>
            <a:ext cx="287559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002060"/>
                </a:solidFill>
                <a:latin typeface="Calibri" pitchFamily="34" charset="0"/>
              </a:rPr>
              <a:t>Casino Hacienda, Lima, </a:t>
            </a:r>
            <a:r>
              <a:rPr lang="fr-FR" b="1" dirty="0" err="1" smtClean="0">
                <a:solidFill>
                  <a:srgbClr val="002060"/>
                </a:solidFill>
                <a:latin typeface="Calibri" pitchFamily="34" charset="0"/>
              </a:rPr>
              <a:t>Perú</a:t>
            </a:r>
            <a:endParaRPr lang="fr-FR" b="1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Planet Hollywood Resort and Casino Las veg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0302" y="-96262"/>
            <a:ext cx="7580636" cy="640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1779130" y="262533"/>
            <a:ext cx="476104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Casino Planet Hollywood Resort, Las Vegas, USA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47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casinon Venetian Resort Las Veg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5793" y="-350068"/>
            <a:ext cx="10644262" cy="6830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541474" y="5513189"/>
            <a:ext cx="3916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Calibri" pitchFamily="34" charset="0"/>
              </a:rPr>
              <a:t>Casino Venetian Resort, Las Vegas, USA</a:t>
            </a:r>
            <a:endParaRPr lang="fr-FR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5000" contrast="88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Fennia Casino Helsinki Finlan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15010" y="0"/>
            <a:ext cx="7348574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4873268" y="196901"/>
            <a:ext cx="32991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7030A0"/>
                </a:solidFill>
                <a:latin typeface="Calibri" pitchFamily="34" charset="0"/>
              </a:rPr>
              <a:t>Casino Fennia, Helsinki, Finlande</a:t>
            </a: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2000" contrast="100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Le casino de Monte-Carlo la nui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901238" cy="62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2088544" y="5644456"/>
            <a:ext cx="32561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Casino de Monte-Carlo, Monaco</a:t>
            </a: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5000" contrast="88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Lake Casino Brési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Rectangle 2"/>
          <p:cNvSpPr>
            <a:spLocks noChangeArrowheads="1"/>
          </p:cNvSpPr>
          <p:nvPr/>
        </p:nvSpPr>
        <p:spPr bwMode="auto">
          <a:xfrm>
            <a:off x="7503284" y="262533"/>
            <a:ext cx="207364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Casino du lac, Brésil</a:t>
            </a:r>
          </a:p>
        </p:txBody>
      </p:sp>
      <p:pic>
        <p:nvPicPr>
          <p:cNvPr id="40964" name="Picture 20" descr="avesbranc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242" y="4069259"/>
            <a:ext cx="4373046" cy="853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4000" contrast="100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le casino de spa II Liège Belg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4120" y="-393800"/>
            <a:ext cx="10829479" cy="708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Rectangle 2"/>
          <p:cNvSpPr>
            <a:spLocks noChangeArrowheads="1"/>
          </p:cNvSpPr>
          <p:nvPr/>
        </p:nvSpPr>
        <p:spPr bwMode="auto">
          <a:xfrm>
            <a:off x="1" y="262533"/>
            <a:ext cx="30499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Casino de Spa, Liège, Belgique</a:t>
            </a: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7000" contrast="100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Sassy Sally's Las Veg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901238" cy="6628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Rectangle 2"/>
          <p:cNvSpPr>
            <a:spLocks noChangeArrowheads="1"/>
          </p:cNvSpPr>
          <p:nvPr/>
        </p:nvSpPr>
        <p:spPr bwMode="auto">
          <a:xfrm>
            <a:off x="3945026" y="262533"/>
            <a:ext cx="35480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Casino Sassy Sally's, Las Vegas, USA</a:t>
            </a: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2000" contrast="100000"/>
          </a:blip>
          <a:srcRect/>
          <a:stretch>
            <a:fillRect/>
          </a:stretch>
        </p:blipFill>
        <p:spPr bwMode="auto">
          <a:xfrm>
            <a:off x="0" y="-635820"/>
            <a:ext cx="11572956" cy="72152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Casino Radisson Palm Beach Arub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646802" y="196901"/>
            <a:ext cx="36346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Casino Radisson, Palm Beach, Aruba</a:t>
            </a: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7000" contrast="100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Melbourne Casino Austral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Rectangle 2"/>
          <p:cNvSpPr>
            <a:spLocks noChangeArrowheads="1"/>
          </p:cNvSpPr>
          <p:nvPr/>
        </p:nvSpPr>
        <p:spPr bwMode="auto">
          <a:xfrm>
            <a:off x="2011190" y="5578824"/>
            <a:ext cx="31858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00B0F0"/>
                </a:solidFill>
                <a:latin typeface="Calibri" pitchFamily="34" charset="0"/>
              </a:rPr>
              <a:t>Casino de Melbourne, Australie</a:t>
            </a:r>
          </a:p>
        </p:txBody>
      </p:sp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9000" contrast="36000"/>
          </a:blip>
          <a:srcRect/>
          <a:stretch>
            <a:fillRect/>
          </a:stretch>
        </p:blipFill>
        <p:spPr bwMode="auto">
          <a:xfrm>
            <a:off x="-1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Macau chi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Rectangle 2"/>
          <p:cNvSpPr>
            <a:spLocks noChangeArrowheads="1"/>
          </p:cNvSpPr>
          <p:nvPr/>
        </p:nvSpPr>
        <p:spPr bwMode="auto">
          <a:xfrm>
            <a:off x="464121" y="262533"/>
            <a:ext cx="245618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7030A0"/>
                </a:solidFill>
                <a:latin typeface="Calibri" pitchFamily="34" charset="0"/>
              </a:rPr>
              <a:t>Casino de Macao, Chine</a:t>
            </a: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 contrast="15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Trump Taj Mahal Hotel &amp; Casino Atlantic cit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Rectangle 2"/>
          <p:cNvSpPr>
            <a:spLocks noChangeArrowheads="1"/>
          </p:cNvSpPr>
          <p:nvPr/>
        </p:nvSpPr>
        <p:spPr bwMode="auto">
          <a:xfrm>
            <a:off x="4950620" y="262533"/>
            <a:ext cx="423301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Casino Trump Taj Mahal, Atlantic City, USA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5000" contrast="88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MGM Grand veg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" y="0"/>
            <a:ext cx="3583353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FF0000"/>
                </a:solidFill>
                <a:latin typeface="+mn-lt"/>
              </a:rPr>
              <a:t>Casino MGM Grand, Las Vegas, USA</a:t>
            </a: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47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casinon Korston Mosco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618828" y="5578824"/>
            <a:ext cx="31970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Casino Korston, Moscou, Russie</a:t>
            </a: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7000" contrast="100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Showboat Hotel &amp; Casino atlantic cit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Rectangle 2"/>
          <p:cNvSpPr>
            <a:spLocks noChangeArrowheads="1"/>
          </p:cNvSpPr>
          <p:nvPr/>
        </p:nvSpPr>
        <p:spPr bwMode="auto">
          <a:xfrm>
            <a:off x="386768" y="5644456"/>
            <a:ext cx="41671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7030A0"/>
                </a:solidFill>
                <a:latin typeface="Calibri" pitchFamily="34" charset="0"/>
              </a:rPr>
              <a:t>Casino Showboat Hotel, Atlantic City, USA</a:t>
            </a:r>
            <a:endParaRPr lang="fr-FR" b="1">
              <a:solidFill>
                <a:srgbClr val="7030A0"/>
              </a:solidFill>
              <a:latin typeface="Calibri" pitchFamily="34" charset="0"/>
            </a:endParaRPr>
          </a:p>
        </p:txBody>
      </p:sp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73000"/>
          </a:blip>
          <a:srcRect/>
          <a:stretch>
            <a:fillRect/>
          </a:stretch>
        </p:blipFill>
        <p:spPr bwMode="auto">
          <a:xfrm>
            <a:off x="-1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Mirage Hotel - Mirage Hotel and Casino in Las Vegas, US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Rectangle 2"/>
          <p:cNvSpPr>
            <a:spLocks noChangeArrowheads="1"/>
          </p:cNvSpPr>
          <p:nvPr/>
        </p:nvSpPr>
        <p:spPr bwMode="auto">
          <a:xfrm>
            <a:off x="5878862" y="196901"/>
            <a:ext cx="35582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Casino Mirage, Las Vegas, USA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 contrast="15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The Palazzo Vendramin Calergi venis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9901238" cy="6297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Rectangle 2"/>
          <p:cNvSpPr>
            <a:spLocks noChangeArrowheads="1"/>
          </p:cNvSpPr>
          <p:nvPr/>
        </p:nvSpPr>
        <p:spPr bwMode="auto">
          <a:xfrm>
            <a:off x="309414" y="5775722"/>
            <a:ext cx="44035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b="1">
                <a:solidFill>
                  <a:srgbClr val="FFFF00"/>
                </a:solidFill>
                <a:latin typeface="Calibri" pitchFamily="34" charset="0"/>
              </a:rPr>
              <a:t>Le Palais Vendramin, Casino de Venise, Italie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4000" contrast="100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this is the San Rafael Hotel &amp; Casino a Maldonad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2061" y="-196900"/>
            <a:ext cx="10365360" cy="64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Rectangle 2"/>
          <p:cNvSpPr>
            <a:spLocks noChangeArrowheads="1"/>
          </p:cNvSpPr>
          <p:nvPr/>
        </p:nvSpPr>
        <p:spPr bwMode="auto">
          <a:xfrm>
            <a:off x="232062" y="262533"/>
            <a:ext cx="49506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0000"/>
                </a:solidFill>
                <a:latin typeface="Calibri" pitchFamily="34" charset="0"/>
              </a:rPr>
              <a:t>Casino San Rafael, Maldonado, Uruguay</a:t>
            </a:r>
            <a:endParaRPr lang="fr-FR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 contrast="15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Flamingo Hilton Hotel Casino Photos las veg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901238" cy="6310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309414" y="5578824"/>
            <a:ext cx="452989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00"/>
                </a:solidFill>
                <a:latin typeface="Calibri" pitchFamily="34" charset="0"/>
              </a:rPr>
              <a:t>Casino Flamingo, Hôtel Hilton, Las Vegas, USA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5000" contrast="88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Neverland Casino Boulder city Neva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4706" y="-262532"/>
            <a:ext cx="10288006" cy="6957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Rectangle 2"/>
          <p:cNvSpPr>
            <a:spLocks noChangeArrowheads="1"/>
          </p:cNvSpPr>
          <p:nvPr/>
        </p:nvSpPr>
        <p:spPr bwMode="auto">
          <a:xfrm>
            <a:off x="232061" y="459434"/>
            <a:ext cx="44705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2060"/>
                </a:solidFill>
                <a:latin typeface="Calibri" pitchFamily="34" charset="0"/>
              </a:rPr>
              <a:t>Casino Neverland, Boulder City, Nevada, USA</a:t>
            </a:r>
            <a:endParaRPr lang="fr-FR" b="1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73000"/>
          </a:blip>
          <a:srcRect/>
          <a:stretch>
            <a:fillRect/>
          </a:stretch>
        </p:blipFill>
        <p:spPr bwMode="auto">
          <a:xfrm>
            <a:off x="-1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This is Winey Casino in Macau.Chi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92362" y="0"/>
            <a:ext cx="7193869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Rectangle 2"/>
          <p:cNvSpPr>
            <a:spLocks noChangeArrowheads="1"/>
          </p:cNvSpPr>
          <p:nvPr/>
        </p:nvSpPr>
        <p:spPr bwMode="auto">
          <a:xfrm>
            <a:off x="5569448" y="196901"/>
            <a:ext cx="287450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Calibri" pitchFamily="34" charset="0"/>
              </a:rPr>
              <a:t>Casino Winey, Macao, Chine</a:t>
            </a:r>
            <a:endParaRPr lang="fr-FR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54276" name="Image 5" descr="dolla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2062" y="2690963"/>
            <a:ext cx="1031379" cy="875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7" name="Image 6" descr="dolla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63583" y="2822230"/>
            <a:ext cx="1031379" cy="875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2000" contrast="100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casino_de_biarrit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6420334" y="5644456"/>
            <a:ext cx="30305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rgbClr val="00B0F0"/>
                </a:solidFill>
                <a:latin typeface="Calibri" pitchFamily="34" charset="0"/>
              </a:rPr>
              <a:t>Casino de Biarritz, France</a:t>
            </a: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8000" contrast="39000"/>
          </a:blip>
          <a:srcRect/>
          <a:stretch>
            <a:fillRect/>
          </a:stretch>
        </p:blipFill>
        <p:spPr bwMode="auto">
          <a:xfrm>
            <a:off x="0" y="-635820"/>
            <a:ext cx="11572956" cy="6936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21 0.01612 L 1.07772 0.06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L'hôtel-casino Paris Paris de nuit à Las Vegas.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1238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5801509" y="393799"/>
            <a:ext cx="31479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Casino de Paris, Las Vegas, USA</a:t>
            </a:r>
          </a:p>
        </p:txBody>
      </p:sp>
      <p:pic>
        <p:nvPicPr>
          <p:cNvPr id="44036" name="Picture 9" descr="feuart1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61728" y="1181398"/>
            <a:ext cx="1426741" cy="1115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9" descr="feuart1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11188" y="984501"/>
            <a:ext cx="1175772" cy="918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7000" contrast="100000"/>
          </a:blip>
          <a:srcRect/>
          <a:stretch>
            <a:fillRect/>
          </a:stretch>
        </p:blipFill>
        <p:spPr bwMode="auto">
          <a:xfrm>
            <a:off x="0" y="-17502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  <p:sndAc>
      <p:stSnd>
        <p:snd r:embed="rId2" name="What a wonderful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povoa de varzim Portuga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69997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07149" y="507188"/>
            <a:ext cx="33684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FFFF00"/>
                </a:solidFill>
                <a:latin typeface="+mn-lt"/>
              </a:rPr>
              <a:t>Casino </a:t>
            </a:r>
            <a:r>
              <a:rPr lang="fr-FR" b="1" dirty="0" err="1">
                <a:solidFill>
                  <a:srgbClr val="FFFF00"/>
                </a:solidFill>
                <a:latin typeface="+mn-lt"/>
              </a:rPr>
              <a:t>Povoa</a:t>
            </a:r>
            <a:r>
              <a:rPr lang="fr-FR" b="1" dirty="0">
                <a:solidFill>
                  <a:srgbClr val="FFFF00"/>
                </a:solidFill>
                <a:latin typeface="+mn-lt"/>
              </a:rPr>
              <a:t> de </a:t>
            </a:r>
            <a:r>
              <a:rPr lang="fr-FR" b="1" dirty="0" err="1">
                <a:solidFill>
                  <a:srgbClr val="FFFF00"/>
                </a:solidFill>
                <a:latin typeface="+mn-lt"/>
              </a:rPr>
              <a:t>Varzim</a:t>
            </a:r>
            <a:r>
              <a:rPr lang="fr-FR" b="1" dirty="0">
                <a:solidFill>
                  <a:srgbClr val="FFFF00"/>
                </a:solidFill>
                <a:latin typeface="+mn-lt"/>
              </a:rPr>
              <a:t>, Portugal</a:t>
            </a:r>
          </a:p>
        </p:txBody>
      </p:sp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9000" contrast="36000"/>
          </a:blip>
          <a:srcRect/>
          <a:stretch>
            <a:fillRect/>
          </a:stretch>
        </p:blipFill>
        <p:spPr bwMode="auto">
          <a:xfrm>
            <a:off x="0" y="0"/>
            <a:ext cx="9901239" cy="630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www.festivaldellafelicita.it/wp-content/uploads/2013/06/Casin%C3%B2-onli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30920"/>
            <a:ext cx="9901239" cy="6881776"/>
          </a:xfrm>
          <a:prstGeom prst="rect">
            <a:avLst/>
          </a:prstGeom>
          <a:noFill/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 contrast="15000"/>
          </a:blip>
          <a:srcRect/>
          <a:stretch>
            <a:fillRect/>
          </a:stretch>
        </p:blipFill>
        <p:spPr bwMode="auto">
          <a:xfrm>
            <a:off x="0" y="0"/>
            <a:ext cx="9901238" cy="631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" descr="Casino Impérial d'Annec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18427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6263" y="702572"/>
            <a:ext cx="1110451" cy="66508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901238" cy="6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236613"/>
            <a:ext cx="9901238" cy="6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112577" y="3112577"/>
            <a:ext cx="6300788" cy="75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713027" y="3112577"/>
            <a:ext cx="6300788" cy="75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2350" y="5201272"/>
            <a:ext cx="749180" cy="76852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735777" y="5507848"/>
            <a:ext cx="3326220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4378" y="173313"/>
            <a:ext cx="845731" cy="980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597859" y="1694932"/>
            <a:ext cx="72959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30032" y="305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521595" y="2221700"/>
            <a:ext cx="66437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1201F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Que tengas un buen día</a:t>
            </a:r>
          </a:p>
          <a:p>
            <a:pPr algn="ctr"/>
            <a:r>
              <a:rPr lang="es-E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1201F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Un fuerte abrazo</a:t>
            </a:r>
            <a:endParaRPr lang="es-ES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1201F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auhaus 93" pitchFamily="82" charset="0"/>
            </a:endParaRPr>
          </a:p>
        </p:txBody>
      </p:sp>
    </p:spTree>
  </p:cSld>
  <p:clrMapOvr>
    <a:masterClrMapping/>
  </p:clrMapOvr>
  <p:transition spd="slow" advTm="12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0184"/>
            <a:ext cx="9901238" cy="21002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0210"/>
            <a:ext cx="9901238" cy="462057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5268" y="1"/>
            <a:ext cx="5280660" cy="143517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50219"/>
            <a:ext cx="9901238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37656" y="4340544"/>
            <a:ext cx="2887861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05763" y="3850483"/>
            <a:ext cx="2557820" cy="217027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73048" y="4480560"/>
            <a:ext cx="1320165" cy="910114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730343"/>
            <a:ext cx="577572" cy="49006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220404"/>
            <a:ext cx="577572" cy="49006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710464"/>
            <a:ext cx="577572" cy="49006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200525"/>
            <a:ext cx="577572" cy="49006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SIN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CASINOS</Template>
  <TotalTime>22</TotalTime>
  <Words>430</Words>
  <Application>Microsoft Office PowerPoint</Application>
  <PresentationFormat>Personalizado</PresentationFormat>
  <Paragraphs>79</Paragraphs>
  <Slides>78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CASINOS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13</cp:revision>
  <dcterms:created xsi:type="dcterms:W3CDTF">2015-10-23T19:19:22Z</dcterms:created>
  <dcterms:modified xsi:type="dcterms:W3CDTF">2015-10-23T19:41:29Z</dcterms:modified>
</cp:coreProperties>
</file>