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8"/>
  </p:notesMasterIdLst>
  <p:sldIdLst>
    <p:sldId id="479" r:id="rId3"/>
    <p:sldId id="503" r:id="rId4"/>
    <p:sldId id="336" r:id="rId5"/>
    <p:sldId id="481" r:id="rId6"/>
    <p:sldId id="441" r:id="rId7"/>
    <p:sldId id="482" r:id="rId8"/>
    <p:sldId id="484" r:id="rId9"/>
    <p:sldId id="485" r:id="rId10"/>
    <p:sldId id="486" r:id="rId11"/>
    <p:sldId id="488" r:id="rId12"/>
    <p:sldId id="443" r:id="rId13"/>
    <p:sldId id="444" r:id="rId14"/>
    <p:sldId id="445" r:id="rId15"/>
    <p:sldId id="489" r:id="rId16"/>
    <p:sldId id="490" r:id="rId17"/>
    <p:sldId id="491" r:id="rId18"/>
    <p:sldId id="492" r:id="rId19"/>
    <p:sldId id="493" r:id="rId20"/>
    <p:sldId id="494" r:id="rId21"/>
    <p:sldId id="495" r:id="rId22"/>
    <p:sldId id="451" r:id="rId23"/>
    <p:sldId id="496" r:id="rId24"/>
    <p:sldId id="497" r:id="rId25"/>
    <p:sldId id="449" r:id="rId26"/>
    <p:sldId id="498" r:id="rId27"/>
    <p:sldId id="455" r:id="rId28"/>
    <p:sldId id="456" r:id="rId29"/>
    <p:sldId id="458" r:id="rId30"/>
    <p:sldId id="457" r:id="rId31"/>
    <p:sldId id="500" r:id="rId32"/>
    <p:sldId id="461" r:id="rId33"/>
    <p:sldId id="502" r:id="rId34"/>
    <p:sldId id="504" r:id="rId35"/>
    <p:sldId id="480" r:id="rId36"/>
    <p:sldId id="505" r:id="rId37"/>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T0z4i02z8+OPX1OLhUiDNg==" hashData="PWlr8QLOorFHgaXrhCHQ4psjApY="/>
  <p:extLst>
    <p:ext uri="{EFAFB233-063F-42B5-8137-9DF3F51BA10A}">
      <p15:sldGuideLst xmlns:p15="http://schemas.microsoft.com/office/powerpoint/2012/main">
        <p15:guide id="1" orient="horz" pos="1800">
          <p15:clr>
            <a:srgbClr val="A4A3A4"/>
          </p15:clr>
        </p15:guide>
        <p15:guide id="2" pos="2880">
          <p15:clr>
            <a:srgbClr val="A4A3A4"/>
          </p15:clr>
        </p15:guide>
        <p15:guide id="3" orient="horz" pos="16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01" autoAdjust="0"/>
    <p:restoredTop sz="96338" autoAdjust="0"/>
  </p:normalViewPr>
  <p:slideViewPr>
    <p:cSldViewPr>
      <p:cViewPr>
        <p:scale>
          <a:sx n="60" d="100"/>
          <a:sy n="60" d="100"/>
        </p:scale>
        <p:origin x="470" y="475"/>
      </p:cViewPr>
      <p:guideLst>
        <p:guide orient="horz" pos="1800"/>
        <p:guide pos="2880"/>
        <p:guide orient="horz" pos="162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05/03/2025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30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05/03/2025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4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05/03/2025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4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05/03/2025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4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05/03/2025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4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05/03/2025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4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05/03/2025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4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05/03/2025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4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04788"/>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05/03/2025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4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05/03/2025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4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05/03/2025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4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05/03/2025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4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endParaRPr lang="es-ES">
              <a:solidFill>
                <a:srgbClr val="000000"/>
              </a:solidFill>
            </a:endParaRPr>
          </a:p>
        </p:txBody>
      </p:sp>
    </p:spTree>
    <p:extLst>
      <p:ext uri="{BB962C8B-B14F-4D97-AF65-F5344CB8AC3E}">
        <p14:creationId xmlns:p14="http://schemas.microsoft.com/office/powerpoint/2010/main" val="8435435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740"/>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739"/>
            <a:ext cx="2133600" cy="272891"/>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05/03/2025</a:t>
            </a:fld>
            <a:endParaRPr lang="es-ES"/>
          </a:p>
        </p:txBody>
      </p:sp>
      <p:sp>
        <p:nvSpPr>
          <p:cNvPr id="5" name="4 Marcador de pie de página"/>
          <p:cNvSpPr>
            <a:spLocks noGrp="1"/>
          </p:cNvSpPr>
          <p:nvPr>
            <p:ph type="ftr" sz="quarter" idx="3"/>
          </p:nvPr>
        </p:nvSpPr>
        <p:spPr>
          <a:xfrm>
            <a:off x="3124200" y="4767739"/>
            <a:ext cx="2895600" cy="272891"/>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4767739"/>
            <a:ext cx="2133600" cy="272891"/>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vl1pPr>
          </a:lstStyle>
          <a:p>
            <a:endParaRPr lang="es-ES"/>
          </a:p>
        </p:txBody>
      </p:sp>
    </p:spTree>
    <p:extLst>
      <p:ext uri="{BB962C8B-B14F-4D97-AF65-F5344CB8AC3E}">
        <p14:creationId xmlns:p14="http://schemas.microsoft.com/office/powerpoint/2010/main" val="428019785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5" Type="http://schemas.openxmlformats.org/officeDocument/2006/relationships/audio" Target="../media/audio1.bin"/><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0.jpeg"/></Relationships>
</file>

<file path=ppt/slides/_rels/slide3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195486"/>
            <a:ext cx="7345362" cy="97155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Cascadas</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de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Ban</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Gioc</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 Vietnam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419622"/>
            <a:ext cx="7345362" cy="830657"/>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507456"/>
            <a:ext cx="7704138" cy="771530"/>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579863"/>
            <a:ext cx="5616624" cy="60351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1" y="4227935"/>
            <a:ext cx="3527969" cy="58981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22.jpg"/>
          <p:cNvPicPr>
            <a:picLocks noChangeAspect="1"/>
          </p:cNvPicPr>
          <p:nvPr/>
        </p:nvPicPr>
        <p:blipFill>
          <a:blip r:embed="rId2" cstate="print"/>
          <a:stretch>
            <a:fillRect/>
          </a:stretch>
        </p:blipFill>
        <p:spPr>
          <a:xfrm>
            <a:off x="0" y="0"/>
            <a:ext cx="9144000" cy="5143500"/>
          </a:xfrm>
          <a:prstGeom prst="rect">
            <a:avLst/>
          </a:prstGeom>
        </p:spPr>
      </p:pic>
      <p:sp>
        <p:nvSpPr>
          <p:cNvPr id="7" name="6 Rectángulo"/>
          <p:cNvSpPr/>
          <p:nvPr/>
        </p:nvSpPr>
        <p:spPr>
          <a:xfrm>
            <a:off x="0" y="0"/>
            <a:ext cx="9144000" cy="51435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299580" y="195486"/>
            <a:ext cx="6558207" cy="769441"/>
          </a:xfrm>
          <a:prstGeom prst="rect">
            <a:avLst/>
          </a:prstGeom>
          <a:noFill/>
        </p:spPr>
        <p:txBody>
          <a:bodyPr wrap="none" lIns="91440" tIns="45720" rIns="91440" bIns="45720">
            <a:spAutoFit/>
            <a:scene3d>
              <a:camera prst="perspectiveRelaxedModerately"/>
              <a:lightRig rig="flat" dir="tl"/>
            </a:scene3d>
            <a:sp3d extrusionH="57150" contourW="19050" prstMaterial="clear">
              <a:bevelT w="50800" h="50800" prst="angle"/>
              <a:contourClr>
                <a:schemeClr val="accent5">
                  <a:tint val="70000"/>
                  <a:satMod val="180000"/>
                  <a:alpha val="70000"/>
                </a:schemeClr>
              </a:contourClr>
            </a:sp3d>
          </a:bodyPr>
          <a:lstStyle/>
          <a:p>
            <a:pPr algn="ctr"/>
            <a:r>
              <a:rPr lang="es-ES" sz="3600" cap="none" spc="0" dirty="0" smtClean="0">
                <a:ln/>
                <a:solidFill>
                  <a:schemeClr val="accent5">
                    <a:tint val="50000"/>
                    <a:satMod val="180000"/>
                  </a:schemeClr>
                </a:solidFill>
                <a:effectLst>
                  <a:outerShdw blurRad="38100" dist="38100" dir="2700000" algn="tl">
                    <a:srgbClr val="000000">
                      <a:alpha val="43137"/>
                    </a:srgbClr>
                  </a:outerShdw>
                  <a:reflection blurRad="6350" stA="60000" endA="900" endPos="58000" dir="5400000" sy="-100000" algn="bl" rotWithShape="0"/>
                </a:effectLst>
              </a:rPr>
              <a:t> </a:t>
            </a:r>
            <a:r>
              <a:rPr lang="es-ES" sz="4400" b="1" cap="none" spc="0" dirty="0" smtClean="0">
                <a:ln/>
                <a:solidFill>
                  <a:schemeClr val="accent5">
                    <a:tint val="50000"/>
                    <a:satMod val="180000"/>
                  </a:schemeClr>
                </a:solidFill>
                <a:effectLst>
                  <a:outerShdw blurRad="38100" dist="38100" dir="2700000" algn="tl">
                    <a:srgbClr val="000000">
                      <a:alpha val="43137"/>
                    </a:srgbClr>
                  </a:outerShdw>
                  <a:reflection blurRad="6350" stA="60000" endA="900" endPos="58000" dir="5400000" sy="-100000" algn="bl" rotWithShape="0"/>
                </a:effectLst>
              </a:rPr>
              <a:t>Cascadas de </a:t>
            </a:r>
            <a:r>
              <a:rPr lang="es-ES" sz="4400" b="1" cap="none" spc="0" dirty="0" err="1" smtClean="0">
                <a:ln/>
                <a:solidFill>
                  <a:schemeClr val="accent5">
                    <a:tint val="50000"/>
                    <a:satMod val="180000"/>
                  </a:schemeClr>
                </a:solidFill>
                <a:effectLst>
                  <a:outerShdw blurRad="38100" dist="38100" dir="2700000" algn="tl">
                    <a:srgbClr val="000000">
                      <a:alpha val="43137"/>
                    </a:srgbClr>
                  </a:outerShdw>
                  <a:reflection blurRad="6350" stA="60000" endA="900" endPos="58000" dir="5400000" sy="-100000" algn="bl" rotWithShape="0"/>
                </a:effectLst>
              </a:rPr>
              <a:t>Ban</a:t>
            </a:r>
            <a:r>
              <a:rPr lang="es-ES" sz="4400" b="1" cap="none" spc="0" dirty="0" smtClean="0">
                <a:ln/>
                <a:solidFill>
                  <a:schemeClr val="accent5">
                    <a:tint val="50000"/>
                    <a:satMod val="180000"/>
                  </a:schemeClr>
                </a:solidFill>
                <a:effectLst>
                  <a:outerShdw blurRad="38100" dist="38100" dir="2700000" algn="tl">
                    <a:srgbClr val="000000">
                      <a:alpha val="43137"/>
                    </a:srgbClr>
                  </a:outerShdw>
                  <a:reflection blurRad="6350" stA="60000" endA="900" endPos="58000" dir="5400000" sy="-100000" algn="bl" rotWithShape="0"/>
                </a:effectLst>
              </a:rPr>
              <a:t> </a:t>
            </a:r>
            <a:r>
              <a:rPr lang="es-ES" sz="4400" b="1" cap="none" spc="0" dirty="0" err="1" smtClean="0">
                <a:ln/>
                <a:solidFill>
                  <a:schemeClr val="accent5">
                    <a:tint val="50000"/>
                    <a:satMod val="180000"/>
                  </a:schemeClr>
                </a:solidFill>
                <a:effectLst>
                  <a:outerShdw blurRad="38100" dist="38100" dir="2700000" algn="tl">
                    <a:srgbClr val="000000">
                      <a:alpha val="43137"/>
                    </a:srgbClr>
                  </a:outerShdw>
                  <a:reflection blurRad="6350" stA="60000" endA="900" endPos="58000" dir="5400000" sy="-100000" algn="bl" rotWithShape="0"/>
                </a:effectLst>
              </a:rPr>
              <a:t>Gioc</a:t>
            </a:r>
            <a:r>
              <a:rPr lang="es-ES" sz="4400" b="1" cap="none" spc="0" dirty="0" smtClean="0">
                <a:ln/>
                <a:solidFill>
                  <a:schemeClr val="accent5">
                    <a:tint val="50000"/>
                    <a:satMod val="180000"/>
                  </a:schemeClr>
                </a:solidFill>
                <a:effectLst>
                  <a:outerShdw blurRad="38100" dist="38100" dir="2700000" algn="tl">
                    <a:srgbClr val="000000">
                      <a:alpha val="43137"/>
                    </a:srgbClr>
                  </a:outerShdw>
                  <a:reflection blurRad="6350" stA="60000" endA="900" endPos="58000" dir="5400000" sy="-100000" algn="bl" rotWithShape="0"/>
                </a:effectLst>
              </a:rPr>
              <a:t> </a:t>
            </a:r>
            <a:endParaRPr lang="es-ES" sz="4400" b="1" cap="none" spc="0" dirty="0">
              <a:ln/>
              <a:solidFill>
                <a:schemeClr val="accent5">
                  <a:tint val="50000"/>
                  <a:satMod val="180000"/>
                </a:schemeClr>
              </a:solidFill>
              <a:effectLst>
                <a:outerShdw blurRad="38100" dist="38100" dir="2700000" algn="tl">
                  <a:srgbClr val="000000">
                    <a:alpha val="43137"/>
                  </a:srgbClr>
                </a:outerShdw>
                <a:reflection blurRad="6350" stA="60000" endA="900" endPos="58000" dir="5400000" sy="-100000" algn="bl" rotWithShape="0"/>
              </a:effectLst>
            </a:endParaRPr>
          </a:p>
        </p:txBody>
      </p:sp>
      <p:sp>
        <p:nvSpPr>
          <p:cNvPr id="3" name="2 CuadroTexto"/>
          <p:cNvSpPr txBox="1"/>
          <p:nvPr/>
        </p:nvSpPr>
        <p:spPr>
          <a:xfrm>
            <a:off x="467544" y="1203598"/>
            <a:ext cx="8424936" cy="1846659"/>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400" b="1" i="1" dirty="0" smtClean="0">
                <a:solidFill>
                  <a:schemeClr val="bg2">
                    <a:lumMod val="20000"/>
                    <a:lumOff val="80000"/>
                  </a:schemeClr>
                </a:solidFill>
                <a:effectLst>
                  <a:outerShdw blurRad="38100" dist="38100" dir="2700000" algn="tl">
                    <a:srgbClr val="000000">
                      <a:alpha val="43137"/>
                    </a:srgbClr>
                  </a:outerShdw>
                </a:effectLst>
                <a:latin typeface="Lucida Bright" pitchFamily="18" charset="0"/>
              </a:rPr>
              <a:t>Cascada vietnamita de </a:t>
            </a:r>
            <a:r>
              <a:rPr lang="es-ES" sz="2400" b="1" i="1" dirty="0" err="1" smtClean="0">
                <a:solidFill>
                  <a:schemeClr val="bg2">
                    <a:lumMod val="20000"/>
                    <a:lumOff val="80000"/>
                  </a:schemeClr>
                </a:solidFill>
                <a:effectLst>
                  <a:outerShdw blurRad="38100" dist="38100" dir="2700000" algn="tl">
                    <a:srgbClr val="000000">
                      <a:alpha val="43137"/>
                    </a:srgbClr>
                  </a:outerShdw>
                </a:effectLst>
                <a:latin typeface="Lucida Bright" pitchFamily="18" charset="0"/>
              </a:rPr>
              <a:t>Ban</a:t>
            </a:r>
            <a:r>
              <a:rPr lang="es-ES" sz="2400" b="1" i="1" dirty="0" smtClean="0">
                <a:solidFill>
                  <a:schemeClr val="bg2">
                    <a:lumMod val="20000"/>
                    <a:lumOff val="80000"/>
                  </a:schemeClr>
                </a:solidFill>
                <a:effectLst>
                  <a:outerShdw blurRad="38100" dist="38100" dir="2700000" algn="tl">
                    <a:srgbClr val="000000">
                      <a:alpha val="43137"/>
                    </a:srgbClr>
                  </a:outerShdw>
                </a:effectLst>
                <a:latin typeface="Lucida Bright" pitchFamily="18" charset="0"/>
              </a:rPr>
              <a:t> </a:t>
            </a:r>
            <a:r>
              <a:rPr lang="es-ES" sz="2400" b="1" i="1" dirty="0" err="1" smtClean="0">
                <a:solidFill>
                  <a:schemeClr val="bg2">
                    <a:lumMod val="20000"/>
                    <a:lumOff val="80000"/>
                  </a:schemeClr>
                </a:solidFill>
                <a:effectLst>
                  <a:outerShdw blurRad="38100" dist="38100" dir="2700000" algn="tl">
                    <a:srgbClr val="000000">
                      <a:alpha val="43137"/>
                    </a:srgbClr>
                  </a:outerShdw>
                </a:effectLst>
                <a:latin typeface="Lucida Bright" pitchFamily="18" charset="0"/>
              </a:rPr>
              <a:t>Gioc</a:t>
            </a:r>
            <a:r>
              <a:rPr lang="es-ES" sz="2400" b="1" i="1" dirty="0" smtClean="0">
                <a:solidFill>
                  <a:schemeClr val="bg2">
                    <a:lumMod val="20000"/>
                    <a:lumOff val="80000"/>
                  </a:schemeClr>
                </a:solidFill>
                <a:effectLst>
                  <a:outerShdw blurRad="38100" dist="38100" dir="2700000" algn="tl">
                    <a:srgbClr val="000000">
                      <a:alpha val="43137"/>
                    </a:srgbClr>
                  </a:outerShdw>
                </a:effectLst>
                <a:latin typeface="Lucida Bright" pitchFamily="18" charset="0"/>
              </a:rPr>
              <a:t> entre las más bellas del mundo. </a:t>
            </a:r>
            <a:r>
              <a:rPr lang="es-ES" sz="2200" i="1" dirty="0" smtClean="0">
                <a:solidFill>
                  <a:schemeClr val="bg2">
                    <a:lumMod val="20000"/>
                    <a:lumOff val="80000"/>
                  </a:schemeClr>
                </a:solidFill>
                <a:effectLst>
                  <a:outerShdw blurRad="38100" dist="38100" dir="2700000" algn="tl">
                    <a:srgbClr val="000000">
                      <a:alpha val="43137"/>
                    </a:srgbClr>
                  </a:outerShdw>
                </a:effectLst>
                <a:latin typeface="Lucida Bright" pitchFamily="18" charset="0"/>
              </a:rPr>
              <a:t>La cascada de </a:t>
            </a:r>
            <a:r>
              <a:rPr lang="es-ES" sz="2200" i="1" dirty="0" err="1" smtClean="0">
                <a:solidFill>
                  <a:schemeClr val="bg2">
                    <a:lumMod val="20000"/>
                    <a:lumOff val="80000"/>
                  </a:schemeClr>
                </a:solidFill>
                <a:effectLst>
                  <a:outerShdw blurRad="38100" dist="38100" dir="2700000" algn="tl">
                    <a:srgbClr val="000000">
                      <a:alpha val="43137"/>
                    </a:srgbClr>
                  </a:outerShdw>
                </a:effectLst>
                <a:latin typeface="Lucida Bright" pitchFamily="18" charset="0"/>
              </a:rPr>
              <a:t>Ban</a:t>
            </a:r>
            <a:r>
              <a:rPr lang="es-ES" sz="2200" i="1" dirty="0" smtClean="0">
                <a:solidFill>
                  <a:schemeClr val="bg2">
                    <a:lumMod val="20000"/>
                    <a:lumOff val="80000"/>
                  </a:schemeClr>
                </a:solidFill>
                <a:effectLst>
                  <a:outerShdw blurRad="38100" dist="38100" dir="2700000" algn="tl">
                    <a:srgbClr val="000000">
                      <a:alpha val="43137"/>
                    </a:srgbClr>
                  </a:outerShdw>
                </a:effectLst>
                <a:latin typeface="Lucida Bright" pitchFamily="18" charset="0"/>
              </a:rPr>
              <a:t> </a:t>
            </a:r>
            <a:r>
              <a:rPr lang="es-ES" sz="2200" i="1" dirty="0" err="1" smtClean="0">
                <a:solidFill>
                  <a:schemeClr val="bg2">
                    <a:lumMod val="20000"/>
                    <a:lumOff val="80000"/>
                  </a:schemeClr>
                </a:solidFill>
                <a:effectLst>
                  <a:outerShdw blurRad="38100" dist="38100" dir="2700000" algn="tl">
                    <a:srgbClr val="000000">
                      <a:alpha val="43137"/>
                    </a:srgbClr>
                  </a:outerShdw>
                </a:effectLst>
                <a:latin typeface="Lucida Bright" pitchFamily="18" charset="0"/>
              </a:rPr>
              <a:t>Gioc</a:t>
            </a:r>
            <a:r>
              <a:rPr lang="es-ES" sz="2200" i="1" dirty="0" smtClean="0">
                <a:solidFill>
                  <a:schemeClr val="bg2">
                    <a:lumMod val="20000"/>
                    <a:lumOff val="80000"/>
                  </a:schemeClr>
                </a:solidFill>
                <a:effectLst>
                  <a:outerShdw blurRad="38100" dist="38100" dir="2700000" algn="tl">
                    <a:srgbClr val="000000">
                      <a:alpha val="43137"/>
                    </a:srgbClr>
                  </a:outerShdw>
                </a:effectLst>
                <a:latin typeface="Lucida Bright" pitchFamily="18" charset="0"/>
              </a:rPr>
              <a:t>, en la norteña provincia vietnamita de Cao </a:t>
            </a:r>
            <a:r>
              <a:rPr lang="es-ES" sz="2200" i="1" dirty="0" err="1" smtClean="0">
                <a:solidFill>
                  <a:schemeClr val="bg2">
                    <a:lumMod val="20000"/>
                    <a:lumOff val="80000"/>
                  </a:schemeClr>
                </a:solidFill>
                <a:effectLst>
                  <a:outerShdw blurRad="38100" dist="38100" dir="2700000" algn="tl">
                    <a:srgbClr val="000000">
                      <a:alpha val="43137"/>
                    </a:srgbClr>
                  </a:outerShdw>
                </a:effectLst>
                <a:latin typeface="Lucida Bright" pitchFamily="18" charset="0"/>
              </a:rPr>
              <a:t>Bang</a:t>
            </a:r>
            <a:r>
              <a:rPr lang="es-ES" sz="2200" i="1" dirty="0" smtClean="0">
                <a:solidFill>
                  <a:schemeClr val="bg2">
                    <a:lumMod val="20000"/>
                    <a:lumOff val="80000"/>
                  </a:schemeClr>
                </a:solidFill>
                <a:effectLst>
                  <a:outerShdw blurRad="38100" dist="38100" dir="2700000" algn="tl">
                    <a:srgbClr val="000000">
                      <a:alpha val="43137"/>
                    </a:srgbClr>
                  </a:outerShdw>
                </a:effectLst>
                <a:latin typeface="Lucida Bright" pitchFamily="18" charset="0"/>
              </a:rPr>
              <a:t>, fue elegida recientemente por la renombrada revista de viajes </a:t>
            </a:r>
            <a:r>
              <a:rPr lang="es-ES" sz="2200" i="1" dirty="0" err="1" smtClean="0">
                <a:solidFill>
                  <a:schemeClr val="bg2">
                    <a:lumMod val="20000"/>
                    <a:lumOff val="80000"/>
                  </a:schemeClr>
                </a:solidFill>
                <a:effectLst>
                  <a:outerShdw blurRad="38100" dist="38100" dir="2700000" algn="tl">
                    <a:srgbClr val="000000">
                      <a:alpha val="43137"/>
                    </a:srgbClr>
                  </a:outerShdw>
                </a:effectLst>
                <a:latin typeface="Lucida Bright" pitchFamily="18" charset="0"/>
              </a:rPr>
              <a:t>Travel+Leisure</a:t>
            </a:r>
            <a:r>
              <a:rPr lang="es-ES" sz="2200" i="1" dirty="0" smtClean="0">
                <a:solidFill>
                  <a:schemeClr val="bg2">
                    <a:lumMod val="20000"/>
                    <a:lumOff val="80000"/>
                  </a:schemeClr>
                </a:solidFill>
                <a:effectLst>
                  <a:outerShdw blurRad="38100" dist="38100" dir="2700000" algn="tl">
                    <a:srgbClr val="000000">
                      <a:alpha val="43137"/>
                    </a:srgbClr>
                  </a:outerShdw>
                </a:effectLst>
                <a:latin typeface="Lucida Bright" pitchFamily="18" charset="0"/>
              </a:rPr>
              <a:t> como una de las 21 más bellas del mundo.</a:t>
            </a:r>
            <a:endParaRPr lang="es-ES" sz="2200" i="1" dirty="0">
              <a:solidFill>
                <a:schemeClr val="bg2">
                  <a:lumMod val="20000"/>
                  <a:lumOff val="80000"/>
                </a:schemeClr>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67544" y="3219822"/>
            <a:ext cx="8352928" cy="1323439"/>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000" i="1" dirty="0" smtClean="0">
                <a:solidFill>
                  <a:schemeClr val="bg2">
                    <a:lumMod val="20000"/>
                    <a:lumOff val="80000"/>
                  </a:schemeClr>
                </a:solidFill>
                <a:effectLst>
                  <a:outerShdw blurRad="38100" dist="38100" dir="2700000" algn="tl">
                    <a:srgbClr val="000000">
                      <a:alpha val="43137"/>
                    </a:srgbClr>
                  </a:outerShdw>
                </a:effectLst>
                <a:latin typeface="Lucida Bright" pitchFamily="18" charset="0"/>
              </a:rPr>
              <a:t>La publicación señaló que admirar las maravillas naturales del mundo a pie es una experiencia verdaderamente gratificante. Es difícil explicar exactamente por qué las cascadas son tan encantadoras, pero no se puede negar su efecto.</a:t>
            </a:r>
            <a:endParaRPr lang="es-ES" sz="2000" i="1" dirty="0">
              <a:solidFill>
                <a:schemeClr val="bg2">
                  <a:lumMod val="20000"/>
                  <a:lumOff val="8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50000">
        <p14:ripple/>
      </p:transition>
    </mc:Choice>
    <mc:Fallback xmlns="">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10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249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3" cstate="print"/>
          <a:stretch>
            <a:fillRect/>
          </a:stretch>
        </p:blipFill>
        <p:spPr bwMode="auto">
          <a:xfrm>
            <a:off x="0" y="0"/>
            <a:ext cx="9144000" cy="5139214"/>
          </a:xfrm>
          <a:prstGeom prst="rect">
            <a:avLst/>
          </a:prstGeom>
          <a:noFill/>
          <a:ln w="9525">
            <a:noFill/>
            <a:miter lim="800000"/>
            <a:headEnd/>
            <a:tailEnd/>
          </a:ln>
        </p:spPr>
      </p:pic>
      <p:sp>
        <p:nvSpPr>
          <p:cNvPr id="5" name="4 CuadroTexto"/>
          <p:cNvSpPr txBox="1"/>
          <p:nvPr/>
        </p:nvSpPr>
        <p:spPr>
          <a:xfrm>
            <a:off x="395536"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Ubicadas en la comuna de </a:t>
            </a:r>
            <a:r>
              <a:rPr lang="es-ES" i="1" dirty="0" err="1" smtClean="0">
                <a:effectLst>
                  <a:glow rad="101600">
                    <a:srgbClr val="C00000">
                      <a:alpha val="60000"/>
                    </a:srgbClr>
                  </a:glow>
                  <a:outerShdw blurRad="38100" dist="38100" dir="2700000" algn="tl">
                    <a:srgbClr val="000000">
                      <a:alpha val="43137"/>
                    </a:srgbClr>
                  </a:outerShdw>
                </a:effectLst>
              </a:rPr>
              <a:t>Dam</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Thuy</a:t>
            </a:r>
            <a:r>
              <a:rPr lang="es-ES" i="1" dirty="0" smtClean="0">
                <a:effectLst>
                  <a:glow rad="101600">
                    <a:srgbClr val="C00000">
                      <a:alpha val="60000"/>
                    </a:srgbClr>
                  </a:glow>
                  <a:outerShdw blurRad="38100" dist="38100" dir="2700000" algn="tl">
                    <a:srgbClr val="000000">
                      <a:alpha val="43137"/>
                    </a:srgbClr>
                  </a:outerShdw>
                </a:effectLst>
              </a:rPr>
              <a:t>, distrito de </a:t>
            </a:r>
            <a:r>
              <a:rPr lang="es-ES" i="1" dirty="0" err="1" smtClean="0">
                <a:effectLst>
                  <a:glow rad="101600">
                    <a:srgbClr val="C00000">
                      <a:alpha val="60000"/>
                    </a:srgbClr>
                  </a:glow>
                  <a:outerShdw blurRad="38100" dist="38100" dir="2700000" algn="tl">
                    <a:srgbClr val="000000">
                      <a:alpha val="43137"/>
                    </a:srgbClr>
                  </a:outerShdw>
                </a:effectLst>
              </a:rPr>
              <a:t>Trung</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Khanh</a:t>
            </a:r>
            <a:r>
              <a:rPr lang="es-ES" i="1" dirty="0" smtClean="0">
                <a:effectLst>
                  <a:glow rad="101600">
                    <a:srgbClr val="C00000">
                      <a:alpha val="60000"/>
                    </a:srgbClr>
                  </a:glow>
                  <a:outerShdw blurRad="38100" dist="38100" dir="2700000" algn="tl">
                    <a:srgbClr val="000000">
                      <a:alpha val="43137"/>
                    </a:srgbClr>
                  </a:outerShdw>
                </a:effectLst>
              </a:rPr>
              <a:t>, las cascadas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son conocidas como las más hermosas de Vietnam y las más grandes del Sudeste Asiático.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0"/>
            <a:ext cx="9144000" cy="5139214"/>
          </a:xfrm>
          <a:prstGeom prst="rect">
            <a:avLst/>
          </a:prstGeom>
          <a:noFill/>
          <a:ln w="9525">
            <a:noFill/>
            <a:miter lim="800000"/>
            <a:headEnd/>
            <a:tailEnd/>
          </a:ln>
        </p:spPr>
      </p:pic>
      <p:sp>
        <p:nvSpPr>
          <p:cNvPr id="6" name="5 CuadroTexto"/>
          <p:cNvSpPr txBox="1"/>
          <p:nvPr/>
        </p:nvSpPr>
        <p:spPr>
          <a:xfrm>
            <a:off x="759644" y="4149901"/>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Esa caída de agua está rodeada de hermosos y poéticos paisajes naturales, aire fresco con exuberante hierba verde, bosques primitivos y un ecosistema rico y diverso.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3000">
        <p:wheel spokes="1"/>
        <p:sndAc>
          <p:stSnd loop="1">
            <p:snd r:embed="rId2" name="Variadas.wav"/>
          </p:stSnd>
        </p:sndAc>
      </p:transition>
    </mc:Choice>
    <mc:Fallback xmlns="">
      <p:transition spd="slow" advTm="43000">
        <p:wheel spokes="1"/>
        <p:sndAc>
          <p:stSnd loop="1">
            <p:snd r:embed="rId5"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8800"/>
                            </p:stCondLst>
                            <p:childTnLst>
                              <p:par>
                                <p:cTn id="19" presetID="10" presetClass="entr" presetSubtype="0" fill="hold" nodeType="afterEffect">
                                  <p:stCondLst>
                                    <p:cond delay="3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4000"/>
                                        <p:tgtEl>
                                          <p:spTgt spid="16"/>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4000" fill="hold"/>
                                        <p:tgtEl>
                                          <p:spTgt spid="16"/>
                                        </p:tgtEl>
                                        <p:attrNameLst>
                                          <p:attrName>ppt_w</p:attrName>
                                        </p:attrNameLst>
                                      </p:cBhvr>
                                      <p:tavLst>
                                        <p:tav tm="0">
                                          <p:val>
                                            <p:strVal val="4/3*#ppt_w"/>
                                          </p:val>
                                        </p:tav>
                                        <p:tav tm="100000">
                                          <p:val>
                                            <p:strVal val="#ppt_w"/>
                                          </p:val>
                                        </p:tav>
                                      </p:tavLst>
                                    </p:anim>
                                    <p:anim calcmode="lin" valueType="num">
                                      <p:cBhvr>
                                        <p:cTn id="25" dur="4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258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1"/>
            <a:ext cx="9144000" cy="5143500"/>
          </a:xfrm>
          <a:prstGeom prst="rect">
            <a:avLst/>
          </a:prstGeom>
          <a:noFill/>
          <a:ln w="9525">
            <a:noFill/>
            <a:miter lim="800000"/>
            <a:headEnd/>
            <a:tailEnd/>
          </a:ln>
        </p:spPr>
      </p:pic>
      <p:sp>
        <p:nvSpPr>
          <p:cNvPr id="4" name="3 CuadroTexto"/>
          <p:cNvSpPr txBox="1"/>
          <p:nvPr/>
        </p:nvSpPr>
        <p:spPr>
          <a:xfrm>
            <a:off x="251520" y="4011910"/>
            <a:ext cx="88924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una altura de más de 60 metros con la pendiente más larga de 30 metros, el gran volumen de agua fluye a través de muchas capas de rocas como suaves franjas de seda blanca en medio del inmenso verde de las montañas y los bosques.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blinds dir="vert"/>
      </p:transition>
    </mc:Choice>
    <mc:Fallback xmlns="">
      <p:transition spd="slow" advTm="27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4000" fill="hold"/>
                                        <p:tgtEl>
                                          <p:spTgt spid="18"/>
                                        </p:tgtEl>
                                        <p:attrNameLst>
                                          <p:attrName>ppt_w</p:attrName>
                                        </p:attrNameLst>
                                      </p:cBhvr>
                                      <p:tavLst>
                                        <p:tav tm="0">
                                          <p:val>
                                            <p:strVal val="4/3*#ppt_w"/>
                                          </p:val>
                                        </p:tav>
                                        <p:tav tm="100000">
                                          <p:val>
                                            <p:strVal val="#ppt_w"/>
                                          </p:val>
                                        </p:tav>
                                      </p:tavLst>
                                    </p:anim>
                                    <p:anim calcmode="lin" valueType="num">
                                      <p:cBhvr>
                                        <p:cTn id="8" dur="4000" fill="hold"/>
                                        <p:tgtEl>
                                          <p:spTgt spid="18"/>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4000"/>
                                        <p:tgtEl>
                                          <p:spTgt spid="18"/>
                                        </p:tgtEl>
                                      </p:cBhvr>
                                    </p:animEffect>
                                    <p:anim calcmode="lin" valueType="num">
                                      <p:cBhvr>
                                        <p:cTn id="12" dur="4000" fill="hold"/>
                                        <p:tgtEl>
                                          <p:spTgt spid="18"/>
                                        </p:tgtEl>
                                        <p:attrNameLst>
                                          <p:attrName>ppt_x</p:attrName>
                                        </p:attrNameLst>
                                      </p:cBhvr>
                                      <p:tavLst>
                                        <p:tav tm="0">
                                          <p:val>
                                            <p:strVal val="#ppt_x"/>
                                          </p:val>
                                        </p:tav>
                                        <p:tav tm="100000">
                                          <p:val>
                                            <p:strVal val="#ppt_x"/>
                                          </p:val>
                                        </p:tav>
                                      </p:tavLst>
                                    </p:anim>
                                    <p:anim calcmode="lin" valueType="num">
                                      <p:cBhvr>
                                        <p:cTn id="13" dur="4000" fill="hold"/>
                                        <p:tgtEl>
                                          <p:spTgt spid="18"/>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1"/>
                                          </p:val>
                                        </p:tav>
                                        <p:tav tm="100000">
                                          <p:val>
                                            <p:strVal val="#ppt_x"/>
                                          </p:val>
                                        </p:tav>
                                      </p:tavLst>
                                    </p:anim>
                                    <p:anim calcmode="lin" valueType="num">
                                      <p:cBhvr>
                                        <p:cTn id="1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16272" y="0"/>
            <a:ext cx="9144000" cy="5143500"/>
          </a:xfrm>
          <a:prstGeom prst="rect">
            <a:avLst/>
          </a:prstGeom>
          <a:noFill/>
          <a:ln w="9525">
            <a:noFill/>
            <a:miter lim="800000"/>
            <a:headEnd/>
            <a:tailEnd/>
          </a:ln>
        </p:spPr>
      </p:pic>
      <p:sp>
        <p:nvSpPr>
          <p:cNvPr id="6" name="5 CuadroTexto"/>
          <p:cNvSpPr txBox="1"/>
          <p:nvPr/>
        </p:nvSpPr>
        <p:spPr>
          <a:xfrm>
            <a:off x="539552"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frontera de China con Vietnam, se encuentra un lugar único, un verdadero espectáculo para la vista que sin duda te fascinará. Déjate llevar por el sonido de las </a:t>
            </a:r>
            <a:r>
              <a:rPr lang="es-ES" b="1" i="1" dirty="0" smtClean="0">
                <a:effectLst>
                  <a:glow rad="101600">
                    <a:srgbClr val="C00000">
                      <a:alpha val="60000"/>
                    </a:srgbClr>
                  </a:glow>
                  <a:outerShdw blurRad="38100" dist="38100" dir="2700000" algn="tl">
                    <a:srgbClr val="000000">
                      <a:alpha val="43137"/>
                    </a:srgbClr>
                  </a:outerShdw>
                </a:effectLst>
              </a:rPr>
              <a:t>maravillosas cataratas de </a:t>
            </a:r>
            <a:r>
              <a:rPr lang="es-ES" b="1" i="1" dirty="0" err="1" smtClean="0">
                <a:effectLst>
                  <a:glow rad="101600">
                    <a:srgbClr val="C00000">
                      <a:alpha val="60000"/>
                    </a:srgbClr>
                  </a:glow>
                  <a:outerShdw blurRad="38100" dist="38100" dir="2700000" algn="tl">
                    <a:srgbClr val="000000">
                      <a:alpha val="43137"/>
                    </a:srgbClr>
                  </a:outerShdw>
                </a:effectLst>
              </a:rPr>
              <a:t>Ban</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Gioc-Detian</a:t>
            </a:r>
            <a:r>
              <a:rPr lang="es-ES" i="1" dirty="0" smtClean="0">
                <a:effectLst>
                  <a:glow rad="101600">
                    <a:srgbClr val="C00000">
                      <a:alpha val="60000"/>
                    </a:srgbClr>
                  </a:glow>
                  <a:outerShdw blurRad="38100" dist="38100" dir="2700000" algn="tl">
                    <a:srgbClr val="000000">
                      <a:alpha val="43137"/>
                    </a:srgbClr>
                  </a:outerShdw>
                </a:effectLst>
              </a:rPr>
              <a:t>, y por el hermoso azul de sus aguas.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checker/>
      </p:transition>
    </mc:Choice>
    <mc:Fallback xmlns="">
      <p:transition spd="slow" advTm="2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3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3000" fill="hold"/>
                                        <p:tgtEl>
                                          <p:spTgt spid="15"/>
                                        </p:tgtEl>
                                        <p:attrNameLst>
                                          <p:attrName>ppt_w</p:attrName>
                                        </p:attrNameLst>
                                      </p:cBhvr>
                                      <p:tavLst>
                                        <p:tav tm="0">
                                          <p:val>
                                            <p:strVal val="4/3*#ppt_w"/>
                                          </p:val>
                                        </p:tav>
                                        <p:tav tm="100000">
                                          <p:val>
                                            <p:strVal val="#ppt_w"/>
                                          </p:val>
                                        </p:tav>
                                      </p:tavLst>
                                    </p:anim>
                                    <p:anim calcmode="lin" valueType="num">
                                      <p:cBhvr>
                                        <p:cTn id="11" dur="3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0" y="0"/>
            <a:ext cx="9144000" cy="5143500"/>
          </a:xfrm>
        </p:spPr>
      </p:pic>
      <p:sp>
        <p:nvSpPr>
          <p:cNvPr id="5" name="4 CuadroTexto"/>
          <p:cNvSpPr txBox="1"/>
          <p:nvPr/>
        </p:nvSpPr>
        <p:spPr>
          <a:xfrm>
            <a:off x="467544" y="401191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cataratas. Estos dos magníficos saltos de agua, localizados en el </a:t>
            </a:r>
            <a:r>
              <a:rPr lang="es-ES" b="1" i="1" dirty="0" smtClean="0">
                <a:effectLst>
                  <a:glow rad="101600">
                    <a:srgbClr val="C00000">
                      <a:alpha val="60000"/>
                    </a:srgbClr>
                  </a:glow>
                  <a:outerShdw blurRad="38100" dist="38100" dir="2700000" algn="tl">
                    <a:srgbClr val="000000">
                      <a:alpha val="43137"/>
                    </a:srgbClr>
                  </a:outerShdw>
                </a:effectLst>
              </a:rPr>
              <a:t>rio </a:t>
            </a:r>
            <a:r>
              <a:rPr lang="es-ES" b="1" i="1" dirty="0" err="1" smtClean="0">
                <a:effectLst>
                  <a:glow rad="101600">
                    <a:srgbClr val="C00000">
                      <a:alpha val="60000"/>
                    </a:srgbClr>
                  </a:glow>
                  <a:outerShdw blurRad="38100" dist="38100" dir="2700000" algn="tl">
                    <a:srgbClr val="000000">
                      <a:alpha val="43137"/>
                    </a:srgbClr>
                  </a:outerShdw>
                </a:effectLst>
              </a:rPr>
              <a:t>Quây</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Sơn</a:t>
            </a:r>
            <a:r>
              <a:rPr lang="es-ES" i="1" dirty="0" smtClean="0">
                <a:effectLst>
                  <a:glow rad="101600">
                    <a:srgbClr val="C00000">
                      <a:alpha val="60000"/>
                    </a:srgbClr>
                  </a:glow>
                  <a:outerShdw blurRad="38100" dist="38100" dir="2700000" algn="tl">
                    <a:srgbClr val="000000">
                      <a:alpha val="43137"/>
                    </a:srgbClr>
                  </a:outerShdw>
                </a:effectLst>
              </a:rPr>
              <a:t>, se encuentran en la frontera de </a:t>
            </a:r>
            <a:r>
              <a:rPr lang="es-ES" b="1" i="1" dirty="0" smtClean="0">
                <a:effectLst>
                  <a:glow rad="101600">
                    <a:srgbClr val="C00000">
                      <a:alpha val="60000"/>
                    </a:srgbClr>
                  </a:glow>
                  <a:outerShdw blurRad="38100" dist="38100" dir="2700000" algn="tl">
                    <a:srgbClr val="000000">
                      <a:alpha val="43137"/>
                    </a:srgbClr>
                  </a:outerShdw>
                </a:effectLst>
              </a:rPr>
              <a:t>China y Vietnam</a:t>
            </a:r>
            <a:r>
              <a:rPr lang="es-ES" i="1" dirty="0" smtClean="0">
                <a:effectLst>
                  <a:glow rad="101600">
                    <a:srgbClr val="C00000">
                      <a:alpha val="60000"/>
                    </a:srgbClr>
                  </a:glow>
                  <a:outerShdw blurRad="38100" dist="38100" dir="2700000" algn="tl">
                    <a:srgbClr val="000000">
                      <a:alpha val="43137"/>
                    </a:srgbClr>
                  </a:outerShdw>
                </a:effectLst>
              </a:rPr>
              <a:t>. Cuentan con unas colinas Kársticas al norte de la capital vietnamita de </a:t>
            </a:r>
            <a:r>
              <a:rPr lang="es-ES" i="1" dirty="0" err="1" smtClean="0">
                <a:effectLst>
                  <a:glow rad="101600">
                    <a:srgbClr val="C00000">
                      <a:alpha val="60000"/>
                    </a:srgbClr>
                  </a:glow>
                  <a:outerShdw blurRad="38100" dist="38100" dir="2700000" algn="tl">
                    <a:srgbClr val="000000">
                      <a:alpha val="43137"/>
                    </a:srgbClr>
                  </a:outerShdw>
                </a:effectLst>
              </a:rPr>
              <a:t>Hanoi</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0" name="3 Marcador de contenido" descr="2993983350_953e8e3e6b_o.jpg"/>
          <p:cNvPicPr>
            <a:picLocks noChangeAspect="1"/>
          </p:cNvPicPr>
          <p:nvPr/>
        </p:nvPicPr>
        <p:blipFill>
          <a:blip r:embed="rId4" cstate="prin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611560" y="411604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estar en la frontera, estas cataratas pertenecen a los dos países. El lado chino pertenece al condado de </a:t>
            </a:r>
            <a:r>
              <a:rPr lang="es-ES" i="1" dirty="0" err="1" smtClean="0">
                <a:effectLst>
                  <a:glow rad="101600">
                    <a:srgbClr val="C00000">
                      <a:alpha val="60000"/>
                    </a:srgbClr>
                  </a:glow>
                  <a:outerShdw blurRad="38100" dist="38100" dir="2700000" algn="tl">
                    <a:srgbClr val="000000">
                      <a:alpha val="43137"/>
                    </a:srgbClr>
                  </a:outerShdw>
                </a:effectLst>
              </a:rPr>
              <a:t>Daxin</a:t>
            </a:r>
            <a:r>
              <a:rPr lang="es-ES" i="1" dirty="0" smtClean="0">
                <a:effectLst>
                  <a:glow rad="101600">
                    <a:srgbClr val="C00000">
                      <a:alpha val="60000"/>
                    </a:srgbClr>
                  </a:glow>
                  <a:outerShdw blurRad="38100" dist="38100" dir="2700000" algn="tl">
                    <a:srgbClr val="000000">
                      <a:alpha val="43137"/>
                    </a:srgbClr>
                  </a:outerShdw>
                </a:effectLst>
              </a:rPr>
              <a:t> de la región de </a:t>
            </a:r>
            <a:r>
              <a:rPr lang="es-ES" i="1" dirty="0" err="1" smtClean="0">
                <a:effectLst>
                  <a:glow rad="101600">
                    <a:srgbClr val="C00000">
                      <a:alpha val="60000"/>
                    </a:srgbClr>
                  </a:glow>
                  <a:outerShdw blurRad="38100" dist="38100" dir="2700000" algn="tl">
                    <a:srgbClr val="000000">
                      <a:alpha val="43137"/>
                    </a:srgbClr>
                  </a:outerShdw>
                </a:effectLst>
              </a:rPr>
              <a:t>Guangxi</a:t>
            </a:r>
            <a:r>
              <a:rPr lang="es-ES" i="1" dirty="0" smtClean="0">
                <a:effectLst>
                  <a:glow rad="101600">
                    <a:srgbClr val="C00000">
                      <a:alpha val="60000"/>
                    </a:srgbClr>
                  </a:glow>
                  <a:outerShdw blurRad="38100" dist="38100" dir="2700000" algn="tl">
                    <a:srgbClr val="000000">
                      <a:alpha val="43137"/>
                    </a:srgbClr>
                  </a:outerShdw>
                </a:effectLst>
              </a:rPr>
              <a:t>, y en el lado vietnamita, pertenece al distrito de </a:t>
            </a:r>
            <a:r>
              <a:rPr lang="es-ES" i="1" dirty="0" err="1" smtClean="0">
                <a:effectLst>
                  <a:glow rad="101600">
                    <a:srgbClr val="C00000">
                      <a:alpha val="60000"/>
                    </a:srgbClr>
                  </a:glow>
                  <a:outerShdw blurRad="38100" dist="38100" dir="2700000" algn="tl">
                    <a:srgbClr val="000000">
                      <a:alpha val="43137"/>
                    </a:srgbClr>
                  </a:outerShdw>
                </a:effectLst>
              </a:rPr>
              <a:t>Trung</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Khanh</a:t>
            </a:r>
            <a:r>
              <a:rPr lang="es-ES" i="1" dirty="0" smtClean="0">
                <a:effectLst>
                  <a:glow rad="101600">
                    <a:srgbClr val="C00000">
                      <a:alpha val="60000"/>
                    </a:srgbClr>
                  </a:glow>
                  <a:outerShdw blurRad="38100" dist="38100" dir="2700000" algn="tl">
                    <a:srgbClr val="000000">
                      <a:alpha val="43137"/>
                    </a:srgbClr>
                  </a:outerShdw>
                </a:effectLst>
              </a:rPr>
              <a:t> de la provincia de Cao </a:t>
            </a:r>
            <a:r>
              <a:rPr lang="es-ES" i="1" dirty="0" err="1" smtClean="0">
                <a:effectLst>
                  <a:glow rad="101600">
                    <a:srgbClr val="C00000">
                      <a:alpha val="60000"/>
                    </a:srgbClr>
                  </a:glow>
                  <a:outerShdw blurRad="38100" dist="38100" dir="2700000" algn="tl">
                    <a:srgbClr val="000000">
                      <a:alpha val="43137"/>
                    </a:srgbClr>
                  </a:outerShdw>
                </a:effectLst>
              </a:rPr>
              <a:t>Bằng.</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53000">
        <p15:prstTrans prst="origami"/>
      </p:transition>
    </mc:Choice>
    <mc:Fallback xmlns="">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2500"/>
                            </p:stCondLst>
                            <p:childTnLst>
                              <p:par>
                                <p:cTn id="19" presetID="10" presetClass="entr" presetSubtype="0" fill="hold" nodeType="afterEffect">
                                  <p:stCondLst>
                                    <p:cond delay="3000"/>
                                  </p:stCondLst>
                                  <p:childTnLst>
                                    <p:set>
                                      <p:cBhvr>
                                        <p:cTn id="20" dur="1" fill="hold">
                                          <p:stCondLst>
                                            <p:cond delay="0"/>
                                          </p:stCondLst>
                                        </p:cTn>
                                        <p:tgtEl>
                                          <p:spTgt spid="30"/>
                                        </p:tgtEl>
                                        <p:attrNameLst>
                                          <p:attrName>style.visibility</p:attrName>
                                        </p:attrNameLst>
                                      </p:cBhvr>
                                      <p:to>
                                        <p:strVal val="visible"/>
                                      </p:to>
                                    </p:set>
                                    <p:animEffect transition="in" filter="fade">
                                      <p:cBhvr>
                                        <p:cTn id="21" dur="4000"/>
                                        <p:tgtEl>
                                          <p:spTgt spid="30"/>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30"/>
                                        </p:tgtEl>
                                        <p:attrNameLst>
                                          <p:attrName>style.visibility</p:attrName>
                                        </p:attrNameLst>
                                      </p:cBhvr>
                                      <p:to>
                                        <p:strVal val="visible"/>
                                      </p:to>
                                    </p:set>
                                    <p:anim calcmode="lin" valueType="num">
                                      <p:cBhvr>
                                        <p:cTn id="24" dur="4000" fill="hold"/>
                                        <p:tgtEl>
                                          <p:spTgt spid="30"/>
                                        </p:tgtEl>
                                        <p:attrNameLst>
                                          <p:attrName>ppt_w</p:attrName>
                                        </p:attrNameLst>
                                      </p:cBhvr>
                                      <p:tavLst>
                                        <p:tav tm="0">
                                          <p:val>
                                            <p:strVal val="4/3*#ppt_w"/>
                                          </p:val>
                                        </p:tav>
                                        <p:tav tm="100000">
                                          <p:val>
                                            <p:strVal val="#ppt_w"/>
                                          </p:val>
                                        </p:tav>
                                      </p:tavLst>
                                    </p:anim>
                                    <p:anim calcmode="lin" valueType="num">
                                      <p:cBhvr>
                                        <p:cTn id="25" dur="4000" fill="hold"/>
                                        <p:tgtEl>
                                          <p:spTgt spid="30"/>
                                        </p:tgtEl>
                                        <p:attrNameLst>
                                          <p:attrName>ppt_h</p:attrName>
                                        </p:attrNameLst>
                                      </p:cBhvr>
                                      <p:tavLst>
                                        <p:tav tm="0">
                                          <p:val>
                                            <p:strVal val="4/3*#ppt_h"/>
                                          </p:val>
                                        </p:tav>
                                        <p:tav tm="100000">
                                          <p:val>
                                            <p:strVal val="#ppt_h"/>
                                          </p:val>
                                        </p:tav>
                                      </p:tavLst>
                                    </p:anim>
                                  </p:childTnLst>
                                </p:cTn>
                              </p:par>
                            </p:childTnLst>
                          </p:cTn>
                        </p:par>
                        <p:par>
                          <p:cTn id="26" fill="hold">
                            <p:stCondLst>
                              <p:cond delay="29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CuadroTexto"/>
          <p:cNvSpPr txBox="1"/>
          <p:nvPr/>
        </p:nvSpPr>
        <p:spPr>
          <a:xfrm>
            <a:off x="323528" y="3795886"/>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cataratas tienen una altura total de </a:t>
            </a:r>
            <a:r>
              <a:rPr lang="es-ES" b="1" i="1" dirty="0" smtClean="0">
                <a:effectLst>
                  <a:glow rad="101600">
                    <a:srgbClr val="C00000">
                      <a:alpha val="60000"/>
                    </a:srgbClr>
                  </a:glow>
                  <a:outerShdw blurRad="38100" dist="38100" dir="2700000" algn="tl">
                    <a:srgbClr val="000000">
                      <a:alpha val="43137"/>
                    </a:srgbClr>
                  </a:outerShdw>
                </a:effectLst>
              </a:rPr>
              <a:t>53 metros</a:t>
            </a:r>
            <a:r>
              <a:rPr lang="es-ES" i="1" dirty="0" smtClean="0">
                <a:effectLst>
                  <a:glow rad="101600">
                    <a:srgbClr val="C00000">
                      <a:alpha val="60000"/>
                    </a:srgbClr>
                  </a:glow>
                  <a:outerShdw blurRad="38100" dist="38100" dir="2700000" algn="tl">
                    <a:srgbClr val="000000">
                      <a:alpha val="43137"/>
                    </a:srgbClr>
                  </a:outerShdw>
                </a:effectLst>
              </a:rPr>
              <a:t> y el salto mayor cuenta con 30 metros. El sonido que producen estos saltos es tan fuerte que se puede escuchar muy bien desde una enorme distancia. Además, tienen </a:t>
            </a:r>
            <a:r>
              <a:rPr lang="es-ES" b="1" i="1" dirty="0" smtClean="0">
                <a:effectLst>
                  <a:glow rad="101600">
                    <a:srgbClr val="C00000">
                      <a:alpha val="60000"/>
                    </a:srgbClr>
                  </a:glow>
                  <a:outerShdw blurRad="38100" dist="38100" dir="2700000" algn="tl">
                    <a:srgbClr val="000000">
                      <a:alpha val="43137"/>
                    </a:srgbClr>
                  </a:outerShdw>
                </a:effectLst>
              </a:rPr>
              <a:t>300 metros de anchura</a:t>
            </a:r>
            <a:r>
              <a:rPr lang="es-ES" i="1" dirty="0" smtClean="0">
                <a:effectLst>
                  <a:glow rad="101600">
                    <a:srgbClr val="C00000">
                      <a:alpha val="60000"/>
                    </a:srgbClr>
                  </a:glow>
                  <a:outerShdw blurRad="38100" dist="38100" dir="2700000" algn="tl">
                    <a:srgbClr val="000000">
                      <a:alpha val="43137"/>
                    </a:srgbClr>
                  </a:outerShdw>
                </a:effectLst>
              </a:rPr>
              <a:t> y están divididas en tres capas de flujos superiores pequeños y grandes.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honeycomb/>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2/3*#ppt_w"/>
                                          </p:val>
                                        </p:tav>
                                        <p:tav tm="100000">
                                          <p:val>
                                            <p:strVal val="#ppt_w"/>
                                          </p:val>
                                        </p:tav>
                                      </p:tavLst>
                                    </p:anim>
                                    <p:anim calcmode="lin" valueType="num">
                                      <p:cBhvr>
                                        <p:cTn id="8" dur="4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p:spPr>
      </p:pic>
      <p:sp>
        <p:nvSpPr>
          <p:cNvPr id="5" name="4 CuadroTexto"/>
          <p:cNvSpPr txBox="1"/>
          <p:nvPr/>
        </p:nvSpPr>
        <p:spPr>
          <a:xfrm>
            <a:off x="611560" y="4083918"/>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agua que cae se mezcla con las nubes esponjosas del cielo y el panorama invita a la reflexión y el descanso. Cuando llegas a las cascadas, podrás encontrar pequeñas canoas en las que puedes realizar un paseo por el río.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467544"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Puedes llegar hasta el centro, donde se supone se encuentra la línea invisible que separa a China de Vietnam. En realidad este paseo por el agua es muy relajante y es perfecto para sentir de cerca la brisa y la fuerza que provoca el agua al caer. ¡Fascinante!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54000">
        <p14:glitter/>
      </p:transition>
    </mc:Choice>
    <mc:Fallback xmlns="">
      <p:transition spd="slow" advTm="5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3100"/>
                            </p:stCondLst>
                            <p:childTnLst>
                              <p:par>
                                <p:cTn id="19" presetID="10" presetClass="entr" presetSubtype="0" fill="hold" nodeType="afterEffect">
                                  <p:stCondLst>
                                    <p:cond delay="300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3000"/>
                                        <p:tgtEl>
                                          <p:spTgt spid="15"/>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15"/>
                                        </p:tgtEl>
                                        <p:attrNameLst>
                                          <p:attrName>style.visibility</p:attrName>
                                        </p:attrNameLst>
                                      </p:cBhvr>
                                      <p:to>
                                        <p:strVal val="visible"/>
                                      </p:to>
                                    </p:set>
                                    <p:anim calcmode="lin" valueType="num">
                                      <p:cBhvr>
                                        <p:cTn id="24" dur="3000" fill="hold"/>
                                        <p:tgtEl>
                                          <p:spTgt spid="15"/>
                                        </p:tgtEl>
                                        <p:attrNameLst>
                                          <p:attrName>ppt_w</p:attrName>
                                        </p:attrNameLst>
                                      </p:cBhvr>
                                      <p:tavLst>
                                        <p:tav tm="0">
                                          <p:val>
                                            <p:strVal val="4/3*#ppt_w"/>
                                          </p:val>
                                        </p:tav>
                                        <p:tav tm="100000">
                                          <p:val>
                                            <p:strVal val="#ppt_w"/>
                                          </p:val>
                                        </p:tav>
                                      </p:tavLst>
                                    </p:anim>
                                    <p:anim calcmode="lin" valueType="num">
                                      <p:cBhvr>
                                        <p:cTn id="25" dur="3000" fill="hold"/>
                                        <p:tgtEl>
                                          <p:spTgt spid="15"/>
                                        </p:tgtEl>
                                        <p:attrNameLst>
                                          <p:attrName>ppt_h</p:attrName>
                                        </p:attrNameLst>
                                      </p:cBhvr>
                                      <p:tavLst>
                                        <p:tav tm="0">
                                          <p:val>
                                            <p:strVal val="4/3*#ppt_h"/>
                                          </p:val>
                                        </p:tav>
                                        <p:tav tm="100000">
                                          <p:val>
                                            <p:strVal val="#ppt_h"/>
                                          </p:val>
                                        </p:tav>
                                      </p:tavLst>
                                    </p:anim>
                                  </p:childTnLst>
                                </p:cTn>
                              </p:par>
                            </p:childTnLst>
                          </p:cTn>
                        </p:par>
                        <p:par>
                          <p:cTn id="26" fill="hold">
                            <p:stCondLst>
                              <p:cond delay="291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CuadroTexto"/>
          <p:cNvSpPr txBox="1"/>
          <p:nvPr/>
        </p:nvSpPr>
        <p:spPr>
          <a:xfrm>
            <a:off x="827584" y="4083918"/>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es uno de aquellos destinos que te permite apreciar la </a:t>
            </a:r>
            <a:r>
              <a:rPr lang="es-ES" b="1" i="1" dirty="0" smtClean="0">
                <a:effectLst>
                  <a:glow rad="101600">
                    <a:srgbClr val="C00000">
                      <a:alpha val="60000"/>
                    </a:srgbClr>
                  </a:glow>
                  <a:outerShdw blurRad="38100" dist="38100" dir="2700000" algn="tl">
                    <a:srgbClr val="000000">
                      <a:alpha val="43137"/>
                    </a:srgbClr>
                  </a:outerShdw>
                </a:effectLst>
              </a:rPr>
              <a:t>belleza de la naturaleza,</a:t>
            </a:r>
            <a:r>
              <a:rPr lang="es-ES" i="1" dirty="0" smtClean="0">
                <a:effectLst>
                  <a:glow rad="101600">
                    <a:srgbClr val="C00000">
                      <a:alpha val="60000"/>
                    </a:srgbClr>
                  </a:glow>
                  <a:outerShdw blurRad="38100" dist="38100" dir="2700000" algn="tl">
                    <a:srgbClr val="000000">
                      <a:alpha val="43137"/>
                    </a:srgbClr>
                  </a:outerShdw>
                </a:effectLst>
              </a:rPr>
              <a:t> y te permite alejarte un poco del ruido de la ciudad y relajarte con el confortante sonido del agua y la madre tierra.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45ae5ef3b9e000df40c16ee12fcb028e.jpg"/>
          <p:cNvPicPr>
            <a:picLocks noGrp="1" noChangeAspect="1"/>
          </p:cNvPicPr>
          <p:nvPr isPhoto="1"/>
        </p:nvPicPr>
        <p:blipFill>
          <a:blip r:embed="rId3" cstate="print"/>
          <a:stretch>
            <a:fillRect/>
          </a:stretch>
        </p:blipFill>
        <p:spPr bwMode="auto">
          <a:xfrm>
            <a:off x="9381" y="0"/>
            <a:ext cx="9134620" cy="5143500"/>
          </a:xfrm>
          <a:prstGeom prst="rect">
            <a:avLst/>
          </a:prstGeom>
          <a:noFill/>
          <a:ln w="9525">
            <a:noFill/>
            <a:miter lim="800000"/>
            <a:headEnd/>
            <a:tailEnd/>
          </a:ln>
        </p:spPr>
      </p:pic>
      <p:sp>
        <p:nvSpPr>
          <p:cNvPr id="5" name="4 CuadroTexto"/>
          <p:cNvSpPr txBox="1"/>
          <p:nvPr/>
        </p:nvSpPr>
        <p:spPr>
          <a:xfrm>
            <a:off x="467544" y="3795886"/>
            <a:ext cx="7920880"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las majestuosas cataratas de Vietnam. Localizadas al norte de Vietnam, en la frontera con China se encuentran una de las joyas naturales que hay en Vietnam, y a su vez, un lugar poco visitado por los turistas. Son las Cataratas de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las más grandes de todo el Sudeste Asiático.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57000">
        <p14:vortex dir="r"/>
      </p:transition>
    </mc:Choice>
    <mc:Fallback xmlns="">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4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4000" fill="hold"/>
                                        <p:tgtEl>
                                          <p:spTgt spid="12"/>
                                        </p:tgtEl>
                                        <p:attrNameLst>
                                          <p:attrName>ppt_w</p:attrName>
                                        </p:attrNameLst>
                                      </p:cBhvr>
                                      <p:tavLst>
                                        <p:tav tm="0">
                                          <p:val>
                                            <p:strVal val="4/3*#ppt_w"/>
                                          </p:val>
                                        </p:tav>
                                        <p:tav tm="100000">
                                          <p:val>
                                            <p:strVal val="#ppt_w"/>
                                          </p:val>
                                        </p:tav>
                                      </p:tavLst>
                                    </p:anim>
                                    <p:anim calcmode="lin" valueType="num">
                                      <p:cBhvr>
                                        <p:cTn id="11" dur="4000" fill="hold"/>
                                        <p:tgtEl>
                                          <p:spTgt spid="1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1600"/>
                            </p:stCondLst>
                            <p:childTnLst>
                              <p:par>
                                <p:cTn id="19" presetID="23" presetClass="entr" presetSubtype="288" fill="hold" nodeType="afterEffect">
                                  <p:stCondLst>
                                    <p:cond delay="3000"/>
                                  </p:stCondLst>
                                  <p:childTnLst>
                                    <p:set>
                                      <p:cBhvr>
                                        <p:cTn id="20" dur="1" fill="hold">
                                          <p:stCondLst>
                                            <p:cond delay="0"/>
                                          </p:stCondLst>
                                        </p:cTn>
                                        <p:tgtEl>
                                          <p:spTgt spid="13"/>
                                        </p:tgtEl>
                                        <p:attrNameLst>
                                          <p:attrName>style.visibility</p:attrName>
                                        </p:attrNameLst>
                                      </p:cBhvr>
                                      <p:to>
                                        <p:strVal val="visible"/>
                                      </p:to>
                                    </p:set>
                                    <p:anim calcmode="lin" valueType="num">
                                      <p:cBhvr>
                                        <p:cTn id="21" dur="4000" fill="hold"/>
                                        <p:tgtEl>
                                          <p:spTgt spid="13"/>
                                        </p:tgtEl>
                                        <p:attrNameLst>
                                          <p:attrName>ppt_w</p:attrName>
                                        </p:attrNameLst>
                                      </p:cBhvr>
                                      <p:tavLst>
                                        <p:tav tm="0">
                                          <p:val>
                                            <p:strVal val="4/3*#ppt_w"/>
                                          </p:val>
                                        </p:tav>
                                        <p:tav tm="100000">
                                          <p:val>
                                            <p:strVal val="#ppt_w"/>
                                          </p:val>
                                        </p:tav>
                                      </p:tavLst>
                                    </p:anim>
                                    <p:anim calcmode="lin" valueType="num">
                                      <p:cBhvr>
                                        <p:cTn id="22" dur="4000" fill="hold"/>
                                        <p:tgtEl>
                                          <p:spTgt spid="13"/>
                                        </p:tgtEl>
                                        <p:attrNameLst>
                                          <p:attrName>ppt_h</p:attrName>
                                        </p:attrNameLst>
                                      </p:cBhvr>
                                      <p:tavLst>
                                        <p:tav tm="0">
                                          <p:val>
                                            <p:strVal val="4/3*#ppt_h"/>
                                          </p:val>
                                        </p:tav>
                                        <p:tav tm="100000">
                                          <p:val>
                                            <p:strVal val="#ppt_h"/>
                                          </p:val>
                                        </p:tav>
                                      </p:tavLst>
                                    </p:anim>
                                  </p:childTnLst>
                                </p:cTn>
                              </p:par>
                              <p:par>
                                <p:cTn id="23" presetID="47" presetClass="entr" presetSubtype="0" fill="hold" nodeType="withEffect">
                                  <p:stCondLst>
                                    <p:cond delay="3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4000"/>
                                        <p:tgtEl>
                                          <p:spTgt spid="13"/>
                                        </p:tgtEl>
                                      </p:cBhvr>
                                    </p:animEffect>
                                    <p:anim calcmode="lin" valueType="num">
                                      <p:cBhvr>
                                        <p:cTn id="26" dur="4000" fill="hold"/>
                                        <p:tgtEl>
                                          <p:spTgt spid="13"/>
                                        </p:tgtEl>
                                        <p:attrNameLst>
                                          <p:attrName>ppt_x</p:attrName>
                                        </p:attrNameLst>
                                      </p:cBhvr>
                                      <p:tavLst>
                                        <p:tav tm="0">
                                          <p:val>
                                            <p:strVal val="#ppt_x"/>
                                          </p:val>
                                        </p:tav>
                                        <p:tav tm="100000">
                                          <p:val>
                                            <p:strVal val="#ppt_x"/>
                                          </p:val>
                                        </p:tav>
                                      </p:tavLst>
                                    </p:anim>
                                    <p:anim calcmode="lin" valueType="num">
                                      <p:cBhvr>
                                        <p:cTn id="27" dur="4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286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395536"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cascadas de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se encuentran a unos 360 km de </a:t>
            </a:r>
            <a:r>
              <a:rPr lang="es-ES" i="1" dirty="0" err="1" smtClean="0">
                <a:effectLst>
                  <a:glow rad="101600">
                    <a:srgbClr val="C00000">
                      <a:alpha val="60000"/>
                    </a:srgbClr>
                  </a:glow>
                  <a:outerShdw blurRad="38100" dist="38100" dir="2700000" algn="tl">
                    <a:srgbClr val="000000">
                      <a:alpha val="43137"/>
                    </a:srgbClr>
                  </a:outerShdw>
                </a:effectLst>
              </a:rPr>
              <a:t>Hanoi</a:t>
            </a:r>
            <a:r>
              <a:rPr lang="es-ES" i="1" dirty="0" smtClean="0">
                <a:effectLst>
                  <a:glow rad="101600">
                    <a:srgbClr val="C00000">
                      <a:alpha val="60000"/>
                    </a:srgbClr>
                  </a:glow>
                  <a:outerShdw blurRad="38100" dist="38100" dir="2700000" algn="tl">
                    <a:srgbClr val="000000">
                      <a:alpha val="43137"/>
                    </a:srgbClr>
                  </a:outerShdw>
                </a:effectLst>
              </a:rPr>
              <a:t>, y se llega a través de una buena carretera nacional a la ciudad de Cao </a:t>
            </a:r>
            <a:r>
              <a:rPr lang="es-ES" i="1" dirty="0" err="1" smtClean="0">
                <a:effectLst>
                  <a:glow rad="101600">
                    <a:srgbClr val="C00000">
                      <a:alpha val="60000"/>
                    </a:srgbClr>
                  </a:glow>
                  <a:outerShdw blurRad="38100" dist="38100" dir="2700000" algn="tl">
                    <a:srgbClr val="000000">
                      <a:alpha val="43137"/>
                    </a:srgbClr>
                  </a:outerShdw>
                </a:effectLst>
              </a:rPr>
              <a:t>Bang</a:t>
            </a:r>
            <a:r>
              <a:rPr lang="es-ES" i="1" dirty="0" smtClean="0">
                <a:effectLst>
                  <a:glow rad="101600">
                    <a:srgbClr val="C00000">
                      <a:alpha val="60000"/>
                    </a:srgbClr>
                  </a:glow>
                  <a:outerShdw blurRad="38100" dist="38100" dir="2700000" algn="tl">
                    <a:srgbClr val="000000">
                      <a:alpha val="43137"/>
                    </a:srgbClr>
                  </a:outerShdw>
                </a:effectLst>
              </a:rPr>
              <a:t>, y luego por varias carreteras provinciales recientemente mejoradas, que conducen a través del fantástico campo hasta las cataratas.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switch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4000"/>
                                        <p:tgtEl>
                                          <p:spTgt spid="2"/>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136357"/>
          </a:xfrm>
          <a:prstGeom prst="rect">
            <a:avLst/>
          </a:prstGeom>
          <a:noFill/>
          <a:ln w="9525">
            <a:noFill/>
            <a:miter lim="800000"/>
            <a:headEnd/>
            <a:tailEnd/>
          </a:ln>
        </p:spPr>
      </p:pic>
      <p:sp>
        <p:nvSpPr>
          <p:cNvPr id="5" name="4 CuadroTexto"/>
          <p:cNvSpPr txBox="1"/>
          <p:nvPr/>
        </p:nvSpPr>
        <p:spPr>
          <a:xfrm>
            <a:off x="467544" y="401191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camino atraviesa campos de arroz, puentes de madera sobre arroyos… La amplia cascada blanca está bordeada de follaje y enmarcada por montañas de piedra caliza afiladas, que en parte están oscurecidas por nubes de vapor.</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139214"/>
          </a:xfrm>
          <a:prstGeom prst="rect">
            <a:avLst/>
          </a:prstGeom>
          <a:noFill/>
          <a:ln w="9525">
            <a:noFill/>
            <a:miter lim="800000"/>
            <a:headEnd/>
            <a:tailEnd/>
          </a:ln>
        </p:spPr>
      </p:pic>
      <p:sp>
        <p:nvSpPr>
          <p:cNvPr id="6" name="5 CuadroTexto"/>
          <p:cNvSpPr txBox="1"/>
          <p:nvPr/>
        </p:nvSpPr>
        <p:spPr>
          <a:xfrm>
            <a:off x="683568" y="4011910"/>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buen punto de observación es desde el templo de la colina, recién construido, y también desde pagoda </a:t>
            </a:r>
            <a:r>
              <a:rPr lang="es-ES" i="1" dirty="0" err="1" smtClean="0">
                <a:effectLst>
                  <a:glow rad="101600">
                    <a:srgbClr val="C00000">
                      <a:alpha val="60000"/>
                    </a:srgbClr>
                  </a:glow>
                  <a:outerShdw blurRad="38100" dist="38100" dir="2700000" algn="tl">
                    <a:srgbClr val="000000">
                      <a:alpha val="43137"/>
                    </a:srgbClr>
                  </a:outerShdw>
                </a:effectLst>
              </a:rPr>
              <a:t>Truc</a:t>
            </a:r>
            <a:r>
              <a:rPr lang="es-ES" i="1" dirty="0" smtClean="0">
                <a:effectLst>
                  <a:glow rad="101600">
                    <a:srgbClr val="C00000">
                      <a:alpha val="60000"/>
                    </a:srgbClr>
                  </a:glow>
                  <a:outerShdw blurRad="38100" dist="38100" dir="2700000" algn="tl">
                    <a:srgbClr val="000000">
                      <a:alpha val="43137"/>
                    </a:srgbClr>
                  </a:outerShdw>
                </a:effectLst>
              </a:rPr>
              <a:t> Lam </a:t>
            </a:r>
            <a:r>
              <a:rPr lang="es-ES" i="1" dirty="0" err="1" smtClean="0">
                <a:effectLst>
                  <a:glow rad="101600">
                    <a:srgbClr val="C00000">
                      <a:alpha val="60000"/>
                    </a:srgbClr>
                  </a:glow>
                  <a:outerShdw blurRad="38100" dist="38100" dir="2700000" algn="tl">
                    <a:srgbClr val="000000">
                      <a:alpha val="43137"/>
                    </a:srgbClr>
                  </a:outerShdw>
                </a:effectLst>
              </a:rPr>
              <a:t>Phat</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Tich</a:t>
            </a:r>
            <a:r>
              <a:rPr lang="es-ES" i="1" dirty="0" smtClean="0">
                <a:effectLst>
                  <a:glow rad="101600">
                    <a:srgbClr val="C00000">
                      <a:alpha val="60000"/>
                    </a:srgbClr>
                  </a:glow>
                  <a:outerShdw blurRad="38100" dist="38100" dir="2700000" algn="tl">
                    <a:srgbClr val="000000">
                      <a:alpha val="43137"/>
                    </a:srgbClr>
                  </a:outerShdw>
                </a:effectLst>
              </a:rPr>
              <a:t>, en el lado sur de la carretera, frente a las cataratas.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9000">
        <p14:flip dir="r"/>
      </p:transition>
    </mc:Choice>
    <mc:Fallback xmlns="">
      <p:transition spd="slow" advTm="4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3600"/>
                            </p:stCondLst>
                            <p:childTnLst>
                              <p:par>
                                <p:cTn id="15" presetID="10" presetClass="entr" presetSubtype="0" fill="hold" nodeType="after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3000"/>
                                        <p:tgtEl>
                                          <p:spTgt spid="4"/>
                                        </p:tgtEl>
                                      </p:cBhvr>
                                    </p:animEffect>
                                  </p:childTnLst>
                                </p:cTn>
                              </p:par>
                              <p:par>
                                <p:cTn id="18" presetID="50" presetClass="entr" presetSubtype="0" decel="100000" fill="hold" nodeType="withEffect">
                                  <p:stCondLst>
                                    <p:cond delay="3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strVal val="#ppt_w+.3"/>
                                          </p:val>
                                        </p:tav>
                                        <p:tav tm="100000">
                                          <p:val>
                                            <p:strVal val="#ppt_w"/>
                                          </p:val>
                                        </p:tav>
                                      </p:tavLst>
                                    </p:anim>
                                    <p:anim calcmode="lin" valueType="num">
                                      <p:cBhvr>
                                        <p:cTn id="21" dur="4000" fill="hold"/>
                                        <p:tgtEl>
                                          <p:spTgt spid="4"/>
                                        </p:tgtEl>
                                        <p:attrNameLst>
                                          <p:attrName>ppt_h</p:attrName>
                                        </p:attrNameLst>
                                      </p:cBhvr>
                                      <p:tavLst>
                                        <p:tav tm="0">
                                          <p:val>
                                            <p:strVal val="#ppt_h"/>
                                          </p:val>
                                        </p:tav>
                                        <p:tav tm="100000">
                                          <p:val>
                                            <p:strVal val="#ppt_h"/>
                                          </p:val>
                                        </p:tav>
                                      </p:tavLst>
                                    </p:anim>
                                    <p:animEffect transition="in" filter="fade">
                                      <p:cBhvr>
                                        <p:cTn id="22" dur="4000"/>
                                        <p:tgtEl>
                                          <p:spTgt spid="4"/>
                                        </p:tgtEl>
                                      </p:cBhvr>
                                    </p:animEffect>
                                  </p:childTnLst>
                                </p:cTn>
                              </p:par>
                            </p:childTnLst>
                          </p:cTn>
                        </p:par>
                        <p:par>
                          <p:cTn id="23" fill="hold">
                            <p:stCondLst>
                              <p:cond delay="306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323528"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balsas de bambú acercan a los visitantes a la cascada para obtener mejores vistas. El trayecto dura unos 10 minutos y seguramente te acabarás mojando, cosa que a menudo se agradece debido al calor.</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467544"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las cercanías, hay un impresionante entramado de cuevas de piedra caliza, llamado </a:t>
            </a:r>
            <a:r>
              <a:rPr lang="es-ES" b="1" i="1" dirty="0" smtClean="0">
                <a:effectLst>
                  <a:glow rad="101600">
                    <a:srgbClr val="C00000">
                      <a:alpha val="60000"/>
                    </a:srgbClr>
                  </a:glow>
                  <a:outerShdw blurRad="38100" dist="38100" dir="2700000" algn="tl">
                    <a:srgbClr val="000000">
                      <a:alpha val="43137"/>
                    </a:srgbClr>
                  </a:outerShdw>
                </a:effectLst>
              </a:rPr>
              <a:t>cuevas </a:t>
            </a:r>
            <a:r>
              <a:rPr lang="es-ES" b="1" i="1" dirty="0" err="1" smtClean="0">
                <a:effectLst>
                  <a:glow rad="101600">
                    <a:srgbClr val="C00000">
                      <a:alpha val="60000"/>
                    </a:srgbClr>
                  </a:glow>
                  <a:outerShdw blurRad="38100" dist="38100" dir="2700000" algn="tl">
                    <a:srgbClr val="000000">
                      <a:alpha val="43137"/>
                    </a:srgbClr>
                  </a:outerShdw>
                </a:effectLst>
              </a:rPr>
              <a:t>Nguom</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Ngao</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y se encuentran a pocos kilómetros antes de llegar a la </a:t>
            </a:r>
            <a:r>
              <a:rPr lang="es-ES" b="1" i="1" dirty="0" smtClean="0">
                <a:effectLst>
                  <a:glow rad="101600">
                    <a:srgbClr val="C00000">
                      <a:alpha val="60000"/>
                    </a:srgbClr>
                  </a:glow>
                  <a:outerShdw blurRad="38100" dist="38100" dir="2700000" algn="tl">
                    <a:srgbClr val="000000">
                      <a:alpha val="43137"/>
                    </a:srgbClr>
                  </a:outerShdw>
                </a:effectLst>
              </a:rPr>
              <a:t>Cascada de </a:t>
            </a:r>
            <a:r>
              <a:rPr lang="es-ES" b="1" i="1" dirty="0" err="1" smtClean="0">
                <a:effectLst>
                  <a:glow rad="101600">
                    <a:srgbClr val="C00000">
                      <a:alpha val="60000"/>
                    </a:srgbClr>
                  </a:glow>
                  <a:outerShdw blurRad="38100" dist="38100" dir="2700000" algn="tl">
                    <a:srgbClr val="000000">
                      <a:alpha val="43137"/>
                    </a:srgbClr>
                  </a:outerShdw>
                </a:effectLst>
              </a:rPr>
              <a:t>Ban</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47000">
        <p15:prstTrans prst="peelOff"/>
      </p:transition>
    </mc:Choice>
    <mc:Fallback xmlns="">
      <p:transition spd="slow" advTm="4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3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3000" fill="hold"/>
                                        <p:tgtEl>
                                          <p:spTgt spid="15"/>
                                        </p:tgtEl>
                                        <p:attrNameLst>
                                          <p:attrName>ppt_w</p:attrName>
                                        </p:attrNameLst>
                                      </p:cBhvr>
                                      <p:tavLst>
                                        <p:tav tm="0">
                                          <p:val>
                                            <p:strVal val="4/3*#ppt_w"/>
                                          </p:val>
                                        </p:tav>
                                        <p:tav tm="100000">
                                          <p:val>
                                            <p:strVal val="#ppt_w"/>
                                          </p:val>
                                        </p:tav>
                                      </p:tavLst>
                                    </p:anim>
                                    <p:anim calcmode="lin" valueType="num">
                                      <p:cBhvr>
                                        <p:cTn id="11" dur="3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0600"/>
                            </p:stCondLst>
                            <p:childTnLst>
                              <p:par>
                                <p:cTn id="19" presetID="10" presetClass="entr" presetSubtype="0" fill="hold" nodeType="afterEffect">
                                  <p:stCondLst>
                                    <p:cond delay="30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4000"/>
                                        <p:tgtEl>
                                          <p:spTgt spid="4"/>
                                        </p:tgtEl>
                                      </p:cBhvr>
                                    </p:animEffect>
                                  </p:childTnLst>
                                </p:cTn>
                              </p:par>
                              <p:par>
                                <p:cTn id="22" presetID="55" presetClass="entr" presetSubtype="0" fill="hold" nodeType="withEffect">
                                  <p:stCondLst>
                                    <p:cond delay="3000"/>
                                  </p:stCondLst>
                                  <p:childTnLst>
                                    <p:set>
                                      <p:cBhvr>
                                        <p:cTn id="23" dur="1" fill="hold">
                                          <p:stCondLst>
                                            <p:cond delay="0"/>
                                          </p:stCondLst>
                                        </p:cTn>
                                        <p:tgtEl>
                                          <p:spTgt spid="4"/>
                                        </p:tgtEl>
                                        <p:attrNameLst>
                                          <p:attrName>style.visibility</p:attrName>
                                        </p:attrNameLst>
                                      </p:cBhvr>
                                      <p:to>
                                        <p:strVal val="visible"/>
                                      </p:to>
                                    </p:set>
                                    <p:anim calcmode="lin" valueType="num">
                                      <p:cBhvr>
                                        <p:cTn id="24" dur="4000" fill="hold"/>
                                        <p:tgtEl>
                                          <p:spTgt spid="4"/>
                                        </p:tgtEl>
                                        <p:attrNameLst>
                                          <p:attrName>ppt_w</p:attrName>
                                        </p:attrNameLst>
                                      </p:cBhvr>
                                      <p:tavLst>
                                        <p:tav tm="0">
                                          <p:val>
                                            <p:strVal val="#ppt_w*0.70"/>
                                          </p:val>
                                        </p:tav>
                                        <p:tav tm="100000">
                                          <p:val>
                                            <p:strVal val="#ppt_w"/>
                                          </p:val>
                                        </p:tav>
                                      </p:tavLst>
                                    </p:anim>
                                    <p:anim calcmode="lin" valueType="num">
                                      <p:cBhvr>
                                        <p:cTn id="25" dur="4000" fill="hold"/>
                                        <p:tgtEl>
                                          <p:spTgt spid="4"/>
                                        </p:tgtEl>
                                        <p:attrNameLst>
                                          <p:attrName>ppt_h</p:attrName>
                                        </p:attrNameLst>
                                      </p:cBhvr>
                                      <p:tavLst>
                                        <p:tav tm="0">
                                          <p:val>
                                            <p:strVal val="#ppt_h"/>
                                          </p:val>
                                        </p:tav>
                                        <p:tav tm="100000">
                                          <p:val>
                                            <p:strVal val="#ppt_h"/>
                                          </p:val>
                                        </p:tav>
                                      </p:tavLst>
                                    </p:anim>
                                    <p:animEffect transition="in" filter="fade">
                                      <p:cBhvr>
                                        <p:cTn id="26" dur="4000"/>
                                        <p:tgtEl>
                                          <p:spTgt spid="4"/>
                                        </p:tgtEl>
                                      </p:cBhvr>
                                    </p:animEffect>
                                  </p:childTnLst>
                                </p:cTn>
                              </p:par>
                            </p:childTnLst>
                          </p:cTn>
                        </p:par>
                        <p:par>
                          <p:cTn id="27" fill="hold">
                            <p:stCondLst>
                              <p:cond delay="276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647564" y="3795886"/>
            <a:ext cx="784887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cascadas se pueden visitar en cualquier época del año, pero el mejor momento es de Septiembre a Octubre, cuando las lluvias de verano que alimentan las cataratas son menos frecuentes y la cosecha está en pleno apogeo.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14:prism/>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3999" cy="5143500"/>
          </a:xfrm>
          <a:prstGeom prst="rect">
            <a:avLst/>
          </a:prstGeom>
          <a:noFill/>
          <a:ln w="9525">
            <a:noFill/>
            <a:miter lim="800000"/>
            <a:headEnd/>
            <a:tailEnd/>
          </a:ln>
        </p:spPr>
      </p:pic>
      <p:sp>
        <p:nvSpPr>
          <p:cNvPr id="4" name="3 CuadroTexto"/>
          <p:cNvSpPr txBox="1"/>
          <p:nvPr/>
        </p:nvSpPr>
        <p:spPr>
          <a:xfrm>
            <a:off x="251520" y="401191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cataratas de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se encuentran en la frontera </a:t>
            </a:r>
            <a:r>
              <a:rPr lang="es-ES" i="1" dirty="0" err="1" smtClean="0">
                <a:effectLst>
                  <a:glow rad="101600">
                    <a:srgbClr val="C00000">
                      <a:alpha val="60000"/>
                    </a:srgbClr>
                  </a:glow>
                  <a:outerShdw blurRad="38100" dist="38100" dir="2700000" algn="tl">
                    <a:srgbClr val="000000">
                      <a:alpha val="43137"/>
                    </a:srgbClr>
                  </a:outerShdw>
                </a:effectLst>
              </a:rPr>
              <a:t>chinovietnamita</a:t>
            </a:r>
            <a:r>
              <a:rPr lang="es-ES" i="1" dirty="0" smtClean="0">
                <a:effectLst>
                  <a:glow rad="101600">
                    <a:srgbClr val="C00000">
                      <a:alpha val="60000"/>
                    </a:srgbClr>
                  </a:glow>
                  <a:outerShdw blurRad="38100" dist="38100" dir="2700000" algn="tl">
                    <a:srgbClr val="000000">
                      <a:alpha val="43137"/>
                    </a:srgbClr>
                  </a:outerShdw>
                </a:effectLst>
              </a:rPr>
              <a:t>. Son las más grandes de Vietnam y discurren por tres niveles, entre paisajes de un verde esmeralda. Es el destino ideal para los amantes de la naturaleza en estado puro.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706c329b28a7ad873fd18e0fd15fea43.jpg"/>
          <p:cNvPicPr>
            <a:picLocks noGrp="1" noChangeAspect="1"/>
          </p:cNvPicPr>
          <p:nvPr isPhoto="1"/>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611560" y="401191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cataratas son preciosas desde cualquier ángulo, ya sea desde una barca para refrescarse con las salpicaduras del agua o a pie, para observar el paisaje desde los distintos niveles.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1000">
        <p14:doors dir="vert"/>
      </p:transition>
    </mc:Choice>
    <mc:Fallback xmlns="">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3"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3)">
                                      <p:cBhvr>
                                        <p:cTn id="11" dur="4000"/>
                                        <p:tgtEl>
                                          <p:spTgt spid="10"/>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4900"/>
                            </p:stCondLst>
                            <p:childTnLst>
                              <p:par>
                                <p:cTn id="19" presetID="42" presetClass="entr" presetSubtype="0" fill="hold" nodeType="after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4000"/>
                                        <p:tgtEl>
                                          <p:spTgt spid="8"/>
                                        </p:tgtEl>
                                      </p:cBhvr>
                                    </p:animEffect>
                                    <p:anim calcmode="lin" valueType="num">
                                      <p:cBhvr>
                                        <p:cTn id="22" dur="4000" fill="hold"/>
                                        <p:tgtEl>
                                          <p:spTgt spid="8"/>
                                        </p:tgtEl>
                                        <p:attrNameLst>
                                          <p:attrName>ppt_x</p:attrName>
                                        </p:attrNameLst>
                                      </p:cBhvr>
                                      <p:tavLst>
                                        <p:tav tm="0">
                                          <p:val>
                                            <p:strVal val="#ppt_x"/>
                                          </p:val>
                                        </p:tav>
                                        <p:tav tm="100000">
                                          <p:val>
                                            <p:strVal val="#ppt_x"/>
                                          </p:val>
                                        </p:tav>
                                      </p:tavLst>
                                    </p:anim>
                                    <p:anim calcmode="lin" valueType="num">
                                      <p:cBhvr>
                                        <p:cTn id="23" dur="4000" fill="hold"/>
                                        <p:tgtEl>
                                          <p:spTgt spid="8"/>
                                        </p:tgtEl>
                                        <p:attrNameLst>
                                          <p:attrName>ppt_y</p:attrName>
                                        </p:attrNameLst>
                                      </p:cBhvr>
                                      <p:tavLst>
                                        <p:tav tm="0">
                                          <p:val>
                                            <p:strVal val="#ppt_y+.1"/>
                                          </p:val>
                                        </p:tav>
                                        <p:tav tm="100000">
                                          <p:val>
                                            <p:strVal val="#ppt_y"/>
                                          </p:val>
                                        </p:tav>
                                      </p:tavLst>
                                    </p:anim>
                                  </p:childTnLst>
                                </p:cTn>
                              </p:par>
                              <p:par>
                                <p:cTn id="24" presetID="23" presetClass="entr" presetSubtype="288" fill="hold" nodeType="withEffect">
                                  <p:stCondLst>
                                    <p:cond delay="3000"/>
                                  </p:stCondLst>
                                  <p:childTnLst>
                                    <p:set>
                                      <p:cBhvr>
                                        <p:cTn id="25" dur="1" fill="hold">
                                          <p:stCondLst>
                                            <p:cond delay="0"/>
                                          </p:stCondLst>
                                        </p:cTn>
                                        <p:tgtEl>
                                          <p:spTgt spid="8"/>
                                        </p:tgtEl>
                                        <p:attrNameLst>
                                          <p:attrName>style.visibility</p:attrName>
                                        </p:attrNameLst>
                                      </p:cBhvr>
                                      <p:to>
                                        <p:strVal val="visible"/>
                                      </p:to>
                                    </p:set>
                                    <p:anim calcmode="lin" valueType="num">
                                      <p:cBhvr>
                                        <p:cTn id="26" dur="4000" fill="hold"/>
                                        <p:tgtEl>
                                          <p:spTgt spid="8"/>
                                        </p:tgtEl>
                                        <p:attrNameLst>
                                          <p:attrName>ppt_w</p:attrName>
                                        </p:attrNameLst>
                                      </p:cBhvr>
                                      <p:tavLst>
                                        <p:tav tm="0">
                                          <p:val>
                                            <p:strVal val="4/3*#ppt_w"/>
                                          </p:val>
                                        </p:tav>
                                        <p:tav tm="100000">
                                          <p:val>
                                            <p:strVal val="#ppt_w"/>
                                          </p:val>
                                        </p:tav>
                                      </p:tavLst>
                                    </p:anim>
                                    <p:anim calcmode="lin" valueType="num">
                                      <p:cBhvr>
                                        <p:cTn id="27" dur="4000" fill="hold"/>
                                        <p:tgtEl>
                                          <p:spTgt spid="8"/>
                                        </p:tgtEl>
                                        <p:attrNameLst>
                                          <p:attrName>ppt_h</p:attrName>
                                        </p:attrNameLst>
                                      </p:cBhvr>
                                      <p:tavLst>
                                        <p:tav tm="0">
                                          <p:val>
                                            <p:strVal val="4/3*#ppt_h"/>
                                          </p:val>
                                        </p:tav>
                                        <p:tav tm="100000">
                                          <p:val>
                                            <p:strVal val="#ppt_h"/>
                                          </p:val>
                                        </p:tav>
                                      </p:tavLst>
                                    </p:anim>
                                  </p:childTnLst>
                                </p:cTn>
                              </p:par>
                            </p:childTnLst>
                          </p:cTn>
                        </p:par>
                        <p:par>
                          <p:cTn id="28" fill="hold">
                            <p:stCondLst>
                              <p:cond delay="319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467544" y="3795886"/>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Cataratas están ubicadas cerca de la ciudad de </a:t>
            </a:r>
            <a:r>
              <a:rPr lang="es-ES" i="1" dirty="0" err="1" smtClean="0">
                <a:effectLst>
                  <a:glow rad="101600">
                    <a:srgbClr val="C00000">
                      <a:alpha val="60000"/>
                    </a:srgbClr>
                  </a:glow>
                  <a:outerShdw blurRad="38100" dist="38100" dir="2700000" algn="tl">
                    <a:srgbClr val="000000">
                      <a:alpha val="43137"/>
                    </a:srgbClr>
                  </a:outerShdw>
                </a:effectLst>
              </a:rPr>
              <a:t>CaoBang</a:t>
            </a:r>
            <a:r>
              <a:rPr lang="es-ES" i="1" dirty="0" smtClean="0">
                <a:effectLst>
                  <a:glow rad="101600">
                    <a:srgbClr val="C00000">
                      <a:alpha val="60000"/>
                    </a:srgbClr>
                  </a:glow>
                  <a:outerShdw blurRad="38100" dist="38100" dir="2700000" algn="tl">
                    <a:srgbClr val="000000">
                      <a:alpha val="43137"/>
                    </a:srgbClr>
                  </a:outerShdw>
                </a:effectLst>
              </a:rPr>
              <a:t>, en el norte de Vietnam. Con alturas de más de 50 metros, múltiples niveles y 2 cataratas principales, las Cataratas de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están bañadas a ambos lados de la frontera por el río </a:t>
            </a:r>
            <a:r>
              <a:rPr lang="es-ES" i="1" dirty="0" err="1" smtClean="0">
                <a:effectLst>
                  <a:glow rad="101600">
                    <a:srgbClr val="C00000">
                      <a:alpha val="60000"/>
                    </a:srgbClr>
                  </a:glow>
                  <a:outerShdw blurRad="38100" dist="38100" dir="2700000" algn="tl">
                    <a:srgbClr val="000000">
                      <a:alpha val="43137"/>
                    </a:srgbClr>
                  </a:outerShdw>
                </a:effectLst>
              </a:rPr>
              <a:t>Quay</a:t>
            </a:r>
            <a:r>
              <a:rPr lang="es-ES" i="1" dirty="0" smtClean="0">
                <a:effectLst>
                  <a:glow rad="101600">
                    <a:srgbClr val="C00000">
                      <a:alpha val="60000"/>
                    </a:srgbClr>
                  </a:glow>
                  <a:outerShdw blurRad="38100" dist="38100" dir="2700000" algn="tl">
                    <a:srgbClr val="000000">
                      <a:alpha val="43137"/>
                    </a:srgbClr>
                  </a:outerShdw>
                </a:effectLst>
              </a:rPr>
              <a:t> Son.</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0" name="9 Imagen" descr="48860-1417129347-1600.jpeg"/>
          <p:cNvPicPr>
            <a:picLocks noGrp="1" noChangeAspect="1"/>
          </p:cNvPicPr>
          <p:nvPr isPhoto="1"/>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611560" y="4083918"/>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Cao </a:t>
            </a:r>
            <a:r>
              <a:rPr lang="es-ES" i="1" dirty="0" err="1" smtClean="0">
                <a:effectLst>
                  <a:glow rad="101600">
                    <a:srgbClr val="C00000">
                      <a:alpha val="60000"/>
                    </a:srgbClr>
                  </a:glow>
                  <a:outerShdw blurRad="38100" dist="38100" dir="2700000" algn="tl">
                    <a:srgbClr val="000000">
                      <a:alpha val="43137"/>
                    </a:srgbClr>
                  </a:outerShdw>
                </a:effectLst>
              </a:rPr>
              <a:t>Bang</a:t>
            </a:r>
            <a:r>
              <a:rPr lang="es-ES" i="1" dirty="0" smtClean="0">
                <a:effectLst>
                  <a:glow rad="101600">
                    <a:srgbClr val="C00000">
                      <a:alpha val="60000"/>
                    </a:srgbClr>
                  </a:glow>
                  <a:outerShdw blurRad="38100" dist="38100" dir="2700000" algn="tl">
                    <a:srgbClr val="000000">
                      <a:alpha val="43137"/>
                    </a:srgbClr>
                  </a:outerShdw>
                </a:effectLst>
              </a:rPr>
              <a:t> tiene algunos sitios que sin duda merecen la pena. Por desgracia, estos parajes están muy lejos de la ruta turística normal, y se necesita tener tiempo para llegar.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1000">
        <p14:flip dir="r"/>
      </p:transition>
    </mc:Choice>
    <mc:Fallback xmlns="">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5600"/>
                            </p:stCondLst>
                            <p:childTnLst>
                              <p:par>
                                <p:cTn id="19" presetID="23" presetClass="entr" presetSubtype="288" fill="hold" nodeType="afterEffect">
                                  <p:stCondLst>
                                    <p:cond delay="3000"/>
                                  </p:stCondLst>
                                  <p:childTnLst>
                                    <p:set>
                                      <p:cBhvr>
                                        <p:cTn id="20" dur="1" fill="hold">
                                          <p:stCondLst>
                                            <p:cond delay="0"/>
                                          </p:stCondLst>
                                        </p:cTn>
                                        <p:tgtEl>
                                          <p:spTgt spid="10"/>
                                        </p:tgtEl>
                                        <p:attrNameLst>
                                          <p:attrName>style.visibility</p:attrName>
                                        </p:attrNameLst>
                                      </p:cBhvr>
                                      <p:to>
                                        <p:strVal val="visible"/>
                                      </p:to>
                                    </p:set>
                                    <p:anim calcmode="lin" valueType="num">
                                      <p:cBhvr>
                                        <p:cTn id="21" dur="4000" fill="hold"/>
                                        <p:tgtEl>
                                          <p:spTgt spid="10"/>
                                        </p:tgtEl>
                                        <p:attrNameLst>
                                          <p:attrName>ppt_w</p:attrName>
                                        </p:attrNameLst>
                                      </p:cBhvr>
                                      <p:tavLst>
                                        <p:tav tm="0">
                                          <p:val>
                                            <p:strVal val="4/3*#ppt_w"/>
                                          </p:val>
                                        </p:tav>
                                        <p:tav tm="100000">
                                          <p:val>
                                            <p:strVal val="#ppt_w"/>
                                          </p:val>
                                        </p:tav>
                                      </p:tavLst>
                                    </p:anim>
                                    <p:anim calcmode="lin" valueType="num">
                                      <p:cBhvr>
                                        <p:cTn id="22" dur="4000" fill="hold"/>
                                        <p:tgtEl>
                                          <p:spTgt spid="10"/>
                                        </p:tgtEl>
                                        <p:attrNameLst>
                                          <p:attrName>ppt_h</p:attrName>
                                        </p:attrNameLst>
                                      </p:cBhvr>
                                      <p:tavLst>
                                        <p:tav tm="0">
                                          <p:val>
                                            <p:strVal val="4/3*#ppt_h"/>
                                          </p:val>
                                        </p:tav>
                                        <p:tav tm="100000">
                                          <p:val>
                                            <p:strVal val="#ppt_h"/>
                                          </p:val>
                                        </p:tav>
                                      </p:tavLst>
                                    </p:anim>
                                  </p:childTnLst>
                                </p:cTn>
                              </p:par>
                              <p:par>
                                <p:cTn id="23" presetID="52" presetClass="entr" presetSubtype="0" fill="hold" nodeType="withEffect">
                                  <p:stCondLst>
                                    <p:cond delay="3000"/>
                                  </p:stCondLst>
                                  <p:childTnLst>
                                    <p:set>
                                      <p:cBhvr>
                                        <p:cTn id="24" dur="1" fill="hold">
                                          <p:stCondLst>
                                            <p:cond delay="0"/>
                                          </p:stCondLst>
                                        </p:cTn>
                                        <p:tgtEl>
                                          <p:spTgt spid="10"/>
                                        </p:tgtEl>
                                        <p:attrNameLst>
                                          <p:attrName>style.visibility</p:attrName>
                                        </p:attrNameLst>
                                      </p:cBhvr>
                                      <p:to>
                                        <p:strVal val="visible"/>
                                      </p:to>
                                    </p:set>
                                    <p:animScale>
                                      <p:cBhvr>
                                        <p:cTn id="25" dur="3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3000" decel="50000" fill="hold">
                                          <p:stCondLst>
                                            <p:cond delay="0"/>
                                          </p:stCondLst>
                                        </p:cTn>
                                        <p:tgtEl>
                                          <p:spTgt spid="10"/>
                                        </p:tgtEl>
                                        <p:attrNameLst>
                                          <p:attrName>ppt_x</p:attrName>
                                          <p:attrName>ppt_y</p:attrName>
                                        </p:attrNameLst>
                                      </p:cBhvr>
                                    </p:animMotion>
                                    <p:animEffect transition="in" filter="fade">
                                      <p:cBhvr>
                                        <p:cTn id="27" dur="3000"/>
                                        <p:tgtEl>
                                          <p:spTgt spid="10"/>
                                        </p:tgtEl>
                                      </p:cBhvr>
                                    </p:animEffect>
                                  </p:childTnLst>
                                </p:cTn>
                              </p:par>
                            </p:childTnLst>
                          </p:cTn>
                        </p:par>
                        <p:par>
                          <p:cTn id="28" fill="hold">
                            <p:stCondLst>
                              <p:cond delay="326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1"/>
                                          </p:val>
                                        </p:tav>
                                        <p:tav tm="100000">
                                          <p:val>
                                            <p:strVal val="#ppt_x"/>
                                          </p:val>
                                        </p:tav>
                                      </p:tavLst>
                                    </p:anim>
                                    <p:anim calcmode="lin" valueType="num">
                                      <p:cBhvr>
                                        <p:cTn id="3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308570"/>
            <a:ext cx="9144000" cy="5760640"/>
          </a:xfrm>
          <a:prstGeom prst="rect">
            <a:avLst/>
          </a:prstGeom>
          <a:noFill/>
          <a:ln w="9525">
            <a:noFill/>
            <a:miter lim="800000"/>
            <a:headEnd/>
            <a:tailEnd/>
          </a:ln>
        </p:spPr>
      </p:pic>
      <p:sp>
        <p:nvSpPr>
          <p:cNvPr id="5" name="4 CuadroTexto"/>
          <p:cNvSpPr txBox="1"/>
          <p:nvPr/>
        </p:nvSpPr>
        <p:spPr>
          <a:xfrm>
            <a:off x="395536"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cascada de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se encuentra a unos 360 km de </a:t>
            </a:r>
            <a:r>
              <a:rPr lang="es-ES" i="1" dirty="0" err="1" smtClean="0">
                <a:effectLst>
                  <a:glow rad="101600">
                    <a:srgbClr val="C00000">
                      <a:alpha val="60000"/>
                    </a:srgbClr>
                  </a:glow>
                  <a:outerShdw blurRad="38100" dist="38100" dir="2700000" algn="tl">
                    <a:srgbClr val="000000">
                      <a:alpha val="43137"/>
                    </a:srgbClr>
                  </a:outerShdw>
                </a:effectLst>
              </a:rPr>
              <a:t>Hanoi</a:t>
            </a:r>
            <a:r>
              <a:rPr lang="es-ES" i="1" dirty="0" smtClean="0">
                <a:effectLst>
                  <a:glow rad="101600">
                    <a:srgbClr val="C00000">
                      <a:alpha val="60000"/>
                    </a:srgbClr>
                  </a:glow>
                  <a:outerShdw blurRad="38100" dist="38100" dir="2700000" algn="tl">
                    <a:srgbClr val="000000">
                      <a:alpha val="43137"/>
                    </a:srgbClr>
                  </a:outerShdw>
                </a:effectLst>
              </a:rPr>
              <a:t>, y se llega a través de una buena carretera nacional a la ciudad de Cao </a:t>
            </a:r>
            <a:r>
              <a:rPr lang="es-ES" i="1" dirty="0" err="1" smtClean="0">
                <a:effectLst>
                  <a:glow rad="101600">
                    <a:srgbClr val="C00000">
                      <a:alpha val="60000"/>
                    </a:srgbClr>
                  </a:glow>
                  <a:outerShdw blurRad="38100" dist="38100" dir="2700000" algn="tl">
                    <a:srgbClr val="000000">
                      <a:alpha val="43137"/>
                    </a:srgbClr>
                  </a:outerShdw>
                </a:effectLst>
              </a:rPr>
              <a:t>Bang</a:t>
            </a:r>
            <a:r>
              <a:rPr lang="es-ES" i="1" dirty="0" smtClean="0">
                <a:effectLst>
                  <a:glow rad="101600">
                    <a:srgbClr val="C00000">
                      <a:alpha val="60000"/>
                    </a:srgbClr>
                  </a:glow>
                  <a:outerShdw blurRad="38100" dist="38100" dir="2700000" algn="tl">
                    <a:srgbClr val="000000">
                      <a:alpha val="43137"/>
                    </a:srgbClr>
                  </a:outerShdw>
                </a:effectLst>
              </a:rPr>
              <a:t>, y luego por varias carreteras provinciales recientemente mejoradas, que conducen a través del fantástico campo hasta las cataratas.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539552" y="3795886"/>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Hoy en día es más fácil que nunca visitar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pero todavía muy pocos turistas llegan aquí. Varios autobuses salen todos los días de </a:t>
            </a:r>
            <a:r>
              <a:rPr lang="es-ES" i="1" dirty="0" err="1" smtClean="0">
                <a:effectLst>
                  <a:glow rad="101600">
                    <a:srgbClr val="C00000">
                      <a:alpha val="60000"/>
                    </a:srgbClr>
                  </a:glow>
                  <a:outerShdw blurRad="38100" dist="38100" dir="2700000" algn="tl">
                    <a:srgbClr val="000000">
                      <a:alpha val="43137"/>
                    </a:srgbClr>
                  </a:outerShdw>
                </a:effectLst>
              </a:rPr>
              <a:t>Hanoi</a:t>
            </a:r>
            <a:r>
              <a:rPr lang="es-ES" i="1" dirty="0" smtClean="0">
                <a:effectLst>
                  <a:glow rad="101600">
                    <a:srgbClr val="C00000">
                      <a:alpha val="60000"/>
                    </a:srgbClr>
                  </a:glow>
                  <a:outerShdw blurRad="38100" dist="38100" dir="2700000" algn="tl">
                    <a:srgbClr val="000000">
                      <a:alpha val="43137"/>
                    </a:srgbClr>
                  </a:outerShdw>
                </a:effectLst>
              </a:rPr>
              <a:t> a Cao </a:t>
            </a:r>
            <a:r>
              <a:rPr lang="es-ES" i="1" dirty="0" err="1" smtClean="0">
                <a:effectLst>
                  <a:glow rad="101600">
                    <a:srgbClr val="C00000">
                      <a:alpha val="60000"/>
                    </a:srgbClr>
                  </a:glow>
                  <a:outerShdw blurRad="38100" dist="38100" dir="2700000" algn="tl">
                    <a:srgbClr val="000000">
                      <a:alpha val="43137"/>
                    </a:srgbClr>
                  </a:outerShdw>
                </a:effectLst>
              </a:rPr>
              <a:t>Bang</a:t>
            </a:r>
            <a:r>
              <a:rPr lang="es-ES" i="1" dirty="0" smtClean="0">
                <a:effectLst>
                  <a:glow rad="101600">
                    <a:srgbClr val="C00000">
                      <a:alpha val="60000"/>
                    </a:srgbClr>
                  </a:glow>
                  <a:outerShdw blurRad="38100" dist="38100" dir="2700000" algn="tl">
                    <a:srgbClr val="000000">
                      <a:alpha val="43137"/>
                    </a:srgbClr>
                  </a:outerShdw>
                </a:effectLst>
              </a:rPr>
              <a:t> desde la estación de My </a:t>
            </a:r>
            <a:r>
              <a:rPr lang="es-ES" i="1" dirty="0" err="1" smtClean="0">
                <a:effectLst>
                  <a:glow rad="101600">
                    <a:srgbClr val="C00000">
                      <a:alpha val="60000"/>
                    </a:srgbClr>
                  </a:glow>
                  <a:outerShdw blurRad="38100" dist="38100" dir="2700000" algn="tl">
                    <a:srgbClr val="000000">
                      <a:alpha val="43137"/>
                    </a:srgbClr>
                  </a:outerShdw>
                </a:effectLst>
              </a:rPr>
              <a:t>Dinh</a:t>
            </a:r>
            <a:r>
              <a:rPr lang="es-ES" i="1" dirty="0" smtClean="0">
                <a:effectLst>
                  <a:glow rad="101600">
                    <a:srgbClr val="C00000">
                      <a:alpha val="60000"/>
                    </a:srgbClr>
                  </a:glow>
                  <a:outerShdw blurRad="38100" dist="38100" dir="2700000" algn="tl">
                    <a:srgbClr val="000000">
                      <a:alpha val="43137"/>
                    </a:srgbClr>
                  </a:outerShdw>
                </a:effectLst>
              </a:rPr>
              <a:t>. y se tarda 9 horas, siendo un viaje cómodo de hacer en un </a:t>
            </a:r>
            <a:r>
              <a:rPr lang="es-ES" i="1" dirty="0" err="1" smtClean="0">
                <a:effectLst>
                  <a:glow rad="101600">
                    <a:srgbClr val="C00000">
                      <a:alpha val="60000"/>
                    </a:srgbClr>
                  </a:glow>
                  <a:outerShdw blurRad="38100" dist="38100" dir="2700000" algn="tl">
                    <a:srgbClr val="000000">
                      <a:alpha val="43137"/>
                    </a:srgbClr>
                  </a:outerShdw>
                </a:effectLst>
              </a:rPr>
              <a:t>sleeper</a:t>
            </a:r>
            <a:r>
              <a:rPr lang="es-ES" i="1" dirty="0" smtClean="0">
                <a:effectLst>
                  <a:glow rad="101600">
                    <a:srgbClr val="C00000">
                      <a:alpha val="60000"/>
                    </a:srgbClr>
                  </a:glow>
                  <a:outerShdw blurRad="38100" dist="38100" dir="2700000" algn="tl">
                    <a:srgbClr val="000000">
                      <a:alpha val="43137"/>
                    </a:srgbClr>
                  </a:outerShdw>
                </a:effectLst>
              </a:rPr>
              <a:t>-bus.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9000">
        <p14:prism isInverted="1"/>
      </p:transition>
    </mc:Choice>
    <mc:Fallback xmlns="">
      <p:transition spd="slow" advTm="5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4/3*#ppt_w"/>
                                          </p:val>
                                        </p:tav>
                                        <p:tav tm="100000">
                                          <p:val>
                                            <p:strVal val="#ppt_w"/>
                                          </p:val>
                                        </p:tav>
                                      </p:tavLst>
                                    </p:anim>
                                    <p:anim calcmode="lin" valueType="num">
                                      <p:cBhvr>
                                        <p:cTn id="11" dur="4000" fill="hold"/>
                                        <p:tgtEl>
                                          <p:spTgt spid="7"/>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7100"/>
                            </p:stCondLst>
                            <p:childTnLst>
                              <p:par>
                                <p:cTn id="19" presetID="10" presetClass="entr" presetSubtype="0" fill="hold" nodeType="afterEffect">
                                  <p:stCondLst>
                                    <p:cond delay="30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4000"/>
                                        <p:tgtEl>
                                          <p:spTgt spid="4"/>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4"/>
                                        </p:tgtEl>
                                        <p:attrNameLst>
                                          <p:attrName>style.visibility</p:attrName>
                                        </p:attrNameLst>
                                      </p:cBhvr>
                                      <p:to>
                                        <p:strVal val="visible"/>
                                      </p:to>
                                    </p:set>
                                    <p:anim calcmode="lin" valueType="num">
                                      <p:cBhvr>
                                        <p:cTn id="24" dur="4000" fill="hold"/>
                                        <p:tgtEl>
                                          <p:spTgt spid="4"/>
                                        </p:tgtEl>
                                        <p:attrNameLst>
                                          <p:attrName>ppt_w</p:attrName>
                                        </p:attrNameLst>
                                      </p:cBhvr>
                                      <p:tavLst>
                                        <p:tav tm="0">
                                          <p:val>
                                            <p:strVal val="4/3*#ppt_w"/>
                                          </p:val>
                                        </p:tav>
                                        <p:tav tm="100000">
                                          <p:val>
                                            <p:strVal val="#ppt_w"/>
                                          </p:val>
                                        </p:tav>
                                      </p:tavLst>
                                    </p:anim>
                                    <p:anim calcmode="lin" valueType="num">
                                      <p:cBhvr>
                                        <p:cTn id="25" dur="4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41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0" y="10583"/>
            <a:ext cx="9144000" cy="5122333"/>
          </a:xfrm>
          <a:prstGeom prst="rect">
            <a:avLst/>
          </a:prstGeom>
          <a:noFill/>
          <a:ln w="9525">
            <a:noFill/>
            <a:miter lim="800000"/>
            <a:headEnd/>
            <a:tailEnd/>
          </a:ln>
        </p:spPr>
      </p:pic>
      <p:sp>
        <p:nvSpPr>
          <p:cNvPr id="4" name="3 CuadroTexto"/>
          <p:cNvSpPr txBox="1"/>
          <p:nvPr/>
        </p:nvSpPr>
        <p:spPr>
          <a:xfrm>
            <a:off x="467544"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cascadas de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se pueden combinar con una visita a las cuevas cercanas de </a:t>
            </a:r>
            <a:r>
              <a:rPr lang="es-ES" i="1" dirty="0" err="1" smtClean="0">
                <a:effectLst>
                  <a:glow rad="101600">
                    <a:srgbClr val="C00000">
                      <a:alpha val="60000"/>
                    </a:srgbClr>
                  </a:glow>
                  <a:outerShdw blurRad="38100" dist="38100" dir="2700000" algn="tl">
                    <a:srgbClr val="000000">
                      <a:alpha val="43137"/>
                    </a:srgbClr>
                  </a:outerShdw>
                </a:effectLst>
              </a:rPr>
              <a:t>Nguom</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Ngao</a:t>
            </a:r>
            <a:r>
              <a:rPr lang="es-ES" i="1" dirty="0" smtClean="0">
                <a:effectLst>
                  <a:glow rad="101600">
                    <a:srgbClr val="C00000">
                      <a:alpha val="60000"/>
                    </a:srgbClr>
                  </a:glow>
                  <a:outerShdw blurRad="38100" dist="38100" dir="2700000" algn="tl">
                    <a:srgbClr val="000000">
                      <a:alpha val="43137"/>
                    </a:srgbClr>
                  </a:outerShdw>
                </a:effectLst>
              </a:rPr>
              <a:t>. En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el río </a:t>
            </a:r>
            <a:r>
              <a:rPr lang="es-ES" i="1" dirty="0" err="1" smtClean="0">
                <a:effectLst>
                  <a:glow rad="101600">
                    <a:srgbClr val="C00000">
                      <a:alpha val="60000"/>
                    </a:srgbClr>
                  </a:glow>
                  <a:outerShdw blurRad="38100" dist="38100" dir="2700000" algn="tl">
                    <a:srgbClr val="000000">
                      <a:alpha val="43137"/>
                    </a:srgbClr>
                  </a:outerShdw>
                </a:effectLst>
              </a:rPr>
              <a:t>Quay</a:t>
            </a:r>
            <a:r>
              <a:rPr lang="es-ES" i="1" dirty="0" smtClean="0">
                <a:effectLst>
                  <a:glow rad="101600">
                    <a:srgbClr val="C00000">
                      <a:alpha val="60000"/>
                    </a:srgbClr>
                  </a:glow>
                  <a:outerShdw blurRad="38100" dist="38100" dir="2700000" algn="tl">
                    <a:srgbClr val="000000">
                      <a:alpha val="43137"/>
                    </a:srgbClr>
                  </a:outerShdw>
                </a:effectLst>
              </a:rPr>
              <a:t> Son forma la frontera entre Vietnam y China. En consecuencia, las cataratas son la mitad en Vietnam y la mitad en China.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8" name="17 Imagen" descr="bird-the-atlantic-deadlock-fratercula-arctica-puffins.jpg"/>
          <p:cNvPicPr>
            <a:picLocks noGrp="1" noChangeAspect="1"/>
          </p:cNvPicPr>
          <p:nvPr isPhoto="1"/>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539552" y="434988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Ambos países tienen balsas de bambú que acercan a los visitantes alrededor de la base de las cataratas para obtener mejores vistas de las cascadas.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8000">
        <p:comb/>
      </p:transition>
    </mc:Choice>
    <mc:Fallback xmlns="">
      <p:transition spd="slow" advTm="48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4500"/>
                            </p:stCondLst>
                            <p:childTnLst>
                              <p:par>
                                <p:cTn id="19" presetID="23" presetClass="entr" presetSubtype="288" fill="hold" nodeType="afterEffect">
                                  <p:stCondLst>
                                    <p:cond delay="3000"/>
                                  </p:stCondLst>
                                  <p:childTnLst>
                                    <p:set>
                                      <p:cBhvr>
                                        <p:cTn id="20" dur="1" fill="hold">
                                          <p:stCondLst>
                                            <p:cond delay="0"/>
                                          </p:stCondLst>
                                        </p:cTn>
                                        <p:tgtEl>
                                          <p:spTgt spid="18"/>
                                        </p:tgtEl>
                                        <p:attrNameLst>
                                          <p:attrName>style.visibility</p:attrName>
                                        </p:attrNameLst>
                                      </p:cBhvr>
                                      <p:to>
                                        <p:strVal val="visible"/>
                                      </p:to>
                                    </p:set>
                                    <p:anim calcmode="lin" valueType="num">
                                      <p:cBhvr>
                                        <p:cTn id="21" dur="4000" fill="hold"/>
                                        <p:tgtEl>
                                          <p:spTgt spid="18"/>
                                        </p:tgtEl>
                                        <p:attrNameLst>
                                          <p:attrName>ppt_w</p:attrName>
                                        </p:attrNameLst>
                                      </p:cBhvr>
                                      <p:tavLst>
                                        <p:tav tm="0">
                                          <p:val>
                                            <p:strVal val="4/3*#ppt_w"/>
                                          </p:val>
                                        </p:tav>
                                        <p:tav tm="100000">
                                          <p:val>
                                            <p:strVal val="#ppt_w"/>
                                          </p:val>
                                        </p:tav>
                                      </p:tavLst>
                                    </p:anim>
                                    <p:anim calcmode="lin" valueType="num">
                                      <p:cBhvr>
                                        <p:cTn id="22" dur="4000" fill="hold"/>
                                        <p:tgtEl>
                                          <p:spTgt spid="18"/>
                                        </p:tgtEl>
                                        <p:attrNameLst>
                                          <p:attrName>ppt_h</p:attrName>
                                        </p:attrNameLst>
                                      </p:cBhvr>
                                      <p:tavLst>
                                        <p:tav tm="0">
                                          <p:val>
                                            <p:strVal val="4/3*#ppt_h"/>
                                          </p:val>
                                        </p:tav>
                                        <p:tav tm="100000">
                                          <p:val>
                                            <p:strVal val="#ppt_h"/>
                                          </p:val>
                                        </p:tav>
                                      </p:tavLst>
                                    </p:anim>
                                  </p:childTnLst>
                                </p:cTn>
                              </p:par>
                              <p:par>
                                <p:cTn id="23" presetID="47" presetClass="entr" presetSubtype="0" fill="hold" nodeType="withEffect">
                                  <p:stCondLst>
                                    <p:cond delay="300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4000"/>
                                        <p:tgtEl>
                                          <p:spTgt spid="18"/>
                                        </p:tgtEl>
                                      </p:cBhvr>
                                    </p:animEffect>
                                    <p:anim calcmode="lin" valueType="num">
                                      <p:cBhvr>
                                        <p:cTn id="26" dur="4000" fill="hold"/>
                                        <p:tgtEl>
                                          <p:spTgt spid="18"/>
                                        </p:tgtEl>
                                        <p:attrNameLst>
                                          <p:attrName>ppt_x</p:attrName>
                                        </p:attrNameLst>
                                      </p:cBhvr>
                                      <p:tavLst>
                                        <p:tav tm="0">
                                          <p:val>
                                            <p:strVal val="#ppt_x"/>
                                          </p:val>
                                        </p:tav>
                                        <p:tav tm="100000">
                                          <p:val>
                                            <p:strVal val="#ppt_x"/>
                                          </p:val>
                                        </p:tav>
                                      </p:tavLst>
                                    </p:anim>
                                    <p:anim calcmode="lin" valueType="num">
                                      <p:cBhvr>
                                        <p:cTn id="27" dur="4000" fill="hold"/>
                                        <p:tgtEl>
                                          <p:spTgt spid="18"/>
                                        </p:tgtEl>
                                        <p:attrNameLst>
                                          <p:attrName>ppt_y</p:attrName>
                                        </p:attrNameLst>
                                      </p:cBhvr>
                                      <p:tavLst>
                                        <p:tav tm="0">
                                          <p:val>
                                            <p:strVal val="#ppt_y-.1"/>
                                          </p:val>
                                        </p:tav>
                                        <p:tav tm="100000">
                                          <p:val>
                                            <p:strVal val="#ppt_y"/>
                                          </p:val>
                                        </p:tav>
                                      </p:tavLst>
                                    </p:anim>
                                  </p:childTnLst>
                                </p:cTn>
                              </p:par>
                            </p:childTnLst>
                          </p:cTn>
                        </p:par>
                        <p:par>
                          <p:cTn id="28" fill="hold">
                            <p:stCondLst>
                              <p:cond delay="315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0" y="660"/>
            <a:ext cx="9144000" cy="5133849"/>
          </a:xfrm>
          <a:prstGeom prst="rect">
            <a:avLst/>
          </a:prstGeom>
          <a:noFill/>
          <a:ln w="9525">
            <a:noFill/>
            <a:miter lim="800000"/>
            <a:headEnd/>
            <a:tailEnd/>
          </a:ln>
        </p:spPr>
      </p:pic>
      <p:sp>
        <p:nvSpPr>
          <p:cNvPr id="4" name="3 CuadroTexto"/>
          <p:cNvSpPr txBox="1"/>
          <p:nvPr/>
        </p:nvSpPr>
        <p:spPr>
          <a:xfrm>
            <a:off x="323528" y="401191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Debido a que las cataratas se encuentran justo en la frontera china, hace un tiempo, los viajeros extranjeros solían necesitar un permiso especial para visitar el área, pero a día de hoy no es necesario.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6 Imagen" descr="2048x1365_puffin-atlanticheskij-tupik.jpg"/>
          <p:cNvPicPr>
            <a:picLocks noGrp="1" noChangeAspect="1"/>
          </p:cNvPicPr>
          <p:nvPr isPhoto="1"/>
        </p:nvPicPr>
        <p:blipFill>
          <a:blip r:embed="rId3" cstate="print"/>
          <a:stretch>
            <a:fillRect/>
          </a:stretch>
        </p:blipFill>
        <p:spPr bwMode="auto">
          <a:xfrm>
            <a:off x="0" y="0"/>
            <a:ext cx="9144000" cy="5143499"/>
          </a:xfrm>
          <a:prstGeom prst="rect">
            <a:avLst/>
          </a:prstGeom>
          <a:noFill/>
          <a:ln w="9525">
            <a:noFill/>
            <a:miter lim="800000"/>
            <a:headEnd/>
            <a:tailEnd/>
          </a:ln>
        </p:spPr>
      </p:pic>
      <p:sp>
        <p:nvSpPr>
          <p:cNvPr id="5" name="4 CuadroTexto"/>
          <p:cNvSpPr txBox="1"/>
          <p:nvPr/>
        </p:nvSpPr>
        <p:spPr>
          <a:xfrm>
            <a:off x="395536"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Antes de iniciar nuestra andadura hay un camino de grava hacia la cascada. El camino atraviesa campos de arroz, puentes de madera sobre arroyos. La amplia cascada blanca está bordeada de follaje y enmarcada por montañas de piedra caliza afiladas, que en parte están oscurecidas por nubes de vapor.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58000">
        <p14:warp dir="in"/>
      </p:transition>
    </mc:Choice>
    <mc:Fallback xmlns="">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2/3*#ppt_w"/>
                                          </p:val>
                                        </p:tav>
                                        <p:tav tm="100000">
                                          <p:val>
                                            <p:strVal val="#ppt_w"/>
                                          </p:val>
                                        </p:tav>
                                      </p:tavLst>
                                    </p:anim>
                                    <p:anim calcmode="lin" valueType="num">
                                      <p:cBhvr>
                                        <p:cTn id="8" dur="4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1800"/>
                            </p:stCondLst>
                            <p:childTnLst>
                              <p:par>
                                <p:cTn id="19" presetID="23" presetClass="entr" presetSubtype="288" fill="hold" nodeType="afterEffect">
                                  <p:stCondLst>
                                    <p:cond delay="3000"/>
                                  </p:stCondLst>
                                  <p:childTnLst>
                                    <p:set>
                                      <p:cBhvr>
                                        <p:cTn id="20" dur="1" fill="hold">
                                          <p:stCondLst>
                                            <p:cond delay="0"/>
                                          </p:stCondLst>
                                        </p:cTn>
                                        <p:tgtEl>
                                          <p:spTgt spid="7"/>
                                        </p:tgtEl>
                                        <p:attrNameLst>
                                          <p:attrName>style.visibility</p:attrName>
                                        </p:attrNameLst>
                                      </p:cBhvr>
                                      <p:to>
                                        <p:strVal val="visible"/>
                                      </p:to>
                                    </p:set>
                                    <p:anim calcmode="lin" valueType="num">
                                      <p:cBhvr>
                                        <p:cTn id="21" dur="4000" fill="hold"/>
                                        <p:tgtEl>
                                          <p:spTgt spid="7"/>
                                        </p:tgtEl>
                                        <p:attrNameLst>
                                          <p:attrName>ppt_w</p:attrName>
                                        </p:attrNameLst>
                                      </p:cBhvr>
                                      <p:tavLst>
                                        <p:tav tm="0">
                                          <p:val>
                                            <p:strVal val="4/3*#ppt_w"/>
                                          </p:val>
                                        </p:tav>
                                        <p:tav tm="100000">
                                          <p:val>
                                            <p:strVal val="#ppt_w"/>
                                          </p:val>
                                        </p:tav>
                                      </p:tavLst>
                                    </p:anim>
                                    <p:anim calcmode="lin" valueType="num">
                                      <p:cBhvr>
                                        <p:cTn id="22" dur="4000" fill="hold"/>
                                        <p:tgtEl>
                                          <p:spTgt spid="7"/>
                                        </p:tgtEl>
                                        <p:attrNameLst>
                                          <p:attrName>ppt_h</p:attrName>
                                        </p:attrNameLst>
                                      </p:cBhvr>
                                      <p:tavLst>
                                        <p:tav tm="0">
                                          <p:val>
                                            <p:strVal val="4/3*#ppt_h"/>
                                          </p:val>
                                        </p:tav>
                                        <p:tav tm="100000">
                                          <p:val>
                                            <p:strVal val="#ppt_h"/>
                                          </p:val>
                                        </p:tav>
                                      </p:tavLst>
                                    </p:anim>
                                  </p:childTnLst>
                                </p:cTn>
                              </p:par>
                              <p:par>
                                <p:cTn id="23" presetID="42" presetClass="entr" presetSubtype="0" fill="hold" nodeType="withEffect">
                                  <p:stCondLst>
                                    <p:cond delay="300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4000"/>
                                        <p:tgtEl>
                                          <p:spTgt spid="7"/>
                                        </p:tgtEl>
                                      </p:cBhvr>
                                    </p:animEffect>
                                    <p:anim calcmode="lin" valueType="num">
                                      <p:cBhvr>
                                        <p:cTn id="26" dur="4000" fill="hold"/>
                                        <p:tgtEl>
                                          <p:spTgt spid="7"/>
                                        </p:tgtEl>
                                        <p:attrNameLst>
                                          <p:attrName>ppt_x</p:attrName>
                                        </p:attrNameLst>
                                      </p:cBhvr>
                                      <p:tavLst>
                                        <p:tav tm="0">
                                          <p:val>
                                            <p:strVal val="#ppt_x"/>
                                          </p:val>
                                        </p:tav>
                                        <p:tav tm="100000">
                                          <p:val>
                                            <p:strVal val="#ppt_x"/>
                                          </p:val>
                                        </p:tav>
                                      </p:tavLst>
                                    </p:anim>
                                    <p:anim calcmode="lin" valueType="num">
                                      <p:cBhvr>
                                        <p:cTn id="27" dur="4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288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10583"/>
            <a:ext cx="9144000" cy="5122333"/>
          </a:xfrm>
          <a:prstGeom prst="rect">
            <a:avLst/>
          </a:prstGeom>
          <a:noFill/>
          <a:ln w="9525">
            <a:noFill/>
            <a:miter lim="800000"/>
            <a:headEnd/>
            <a:tailEnd/>
          </a:ln>
        </p:spPr>
      </p:pic>
      <p:sp>
        <p:nvSpPr>
          <p:cNvPr id="5" name="4 CuadroTexto"/>
          <p:cNvSpPr txBox="1"/>
          <p:nvPr/>
        </p:nvSpPr>
        <p:spPr>
          <a:xfrm>
            <a:off x="323528" y="4083918"/>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buen punto de observación es desde el templo de la colina, recién construido, y también desde </a:t>
            </a:r>
            <a:r>
              <a:rPr lang="es-ES" i="1" dirty="0" smtClean="0">
                <a:effectLst>
                  <a:glow rad="101600">
                    <a:srgbClr val="C00000">
                      <a:alpha val="60000"/>
                    </a:srgbClr>
                  </a:glow>
                  <a:outerShdw blurRad="38100" dist="38100" dir="2700000" algn="tl">
                    <a:srgbClr val="000000">
                      <a:alpha val="43137"/>
                    </a:srgbClr>
                  </a:outerShdw>
                </a:effectLst>
              </a:rPr>
              <a:t>la pagoda </a:t>
            </a:r>
            <a:r>
              <a:rPr lang="es-ES" i="1" dirty="0" err="1" smtClean="0">
                <a:effectLst>
                  <a:glow rad="101600">
                    <a:srgbClr val="C00000">
                      <a:alpha val="60000"/>
                    </a:srgbClr>
                  </a:glow>
                  <a:outerShdw blurRad="38100" dist="38100" dir="2700000" algn="tl">
                    <a:srgbClr val="000000">
                      <a:alpha val="43137"/>
                    </a:srgbClr>
                  </a:outerShdw>
                </a:effectLst>
              </a:rPr>
              <a:t>Truc</a:t>
            </a:r>
            <a:r>
              <a:rPr lang="es-ES" i="1" dirty="0" smtClean="0">
                <a:effectLst>
                  <a:glow rad="101600">
                    <a:srgbClr val="C00000">
                      <a:alpha val="60000"/>
                    </a:srgbClr>
                  </a:glow>
                  <a:outerShdw blurRad="38100" dist="38100" dir="2700000" algn="tl">
                    <a:srgbClr val="000000">
                      <a:alpha val="43137"/>
                    </a:srgbClr>
                  </a:outerShdw>
                </a:effectLst>
              </a:rPr>
              <a:t> Lam </a:t>
            </a:r>
            <a:r>
              <a:rPr lang="es-ES" i="1" dirty="0" err="1" smtClean="0">
                <a:effectLst>
                  <a:glow rad="101600">
                    <a:srgbClr val="C00000">
                      <a:alpha val="60000"/>
                    </a:srgbClr>
                  </a:glow>
                  <a:outerShdw blurRad="38100" dist="38100" dir="2700000" algn="tl">
                    <a:srgbClr val="000000">
                      <a:alpha val="43137"/>
                    </a:srgbClr>
                  </a:outerShdw>
                </a:effectLst>
              </a:rPr>
              <a:t>Phat</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Tich</a:t>
            </a:r>
            <a:r>
              <a:rPr lang="es-ES" i="1" dirty="0" smtClean="0">
                <a:effectLst>
                  <a:glow rad="101600">
                    <a:srgbClr val="C00000">
                      <a:alpha val="60000"/>
                    </a:srgbClr>
                  </a:glow>
                  <a:outerShdw blurRad="38100" dist="38100" dir="2700000" algn="tl">
                    <a:srgbClr val="000000">
                      <a:alpha val="43137"/>
                    </a:srgbClr>
                  </a:outerShdw>
                </a:effectLst>
              </a:rPr>
              <a:t>, en el lado sur de la carretera, frente a las cataratas.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16907"/>
            <a:ext cx="9144000" cy="5126593"/>
          </a:xfrm>
          <a:prstGeom prst="rect">
            <a:avLst/>
          </a:prstGeom>
          <a:noFill/>
          <a:ln w="9525">
            <a:noFill/>
            <a:miter lim="800000"/>
            <a:headEnd/>
            <a:tailEnd/>
          </a:ln>
        </p:spPr>
      </p:pic>
      <p:sp>
        <p:nvSpPr>
          <p:cNvPr id="6" name="5 CuadroTexto"/>
          <p:cNvSpPr txBox="1"/>
          <p:nvPr/>
        </p:nvSpPr>
        <p:spPr>
          <a:xfrm>
            <a:off x="492820" y="414675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balsas de bambú acercan a los visitantes a la cascada para obtener mejores vistas. El trayecto dura unos 10 minutos y seguramente te acabarás mojando, cosa que a menudo se agradece debido al calor.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47000">
        <p15:prstTrans prst="wind"/>
      </p:transition>
    </mc:Choice>
    <mc:Fallback xmlns="">
      <p:transition spd="slow" advTm="4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4000" fill="hold"/>
                                        <p:tgtEl>
                                          <p:spTgt spid="7"/>
                                        </p:tgtEl>
                                        <p:attrNameLst>
                                          <p:attrName>ppt_w</p:attrName>
                                        </p:attrNameLst>
                                      </p:cBhvr>
                                      <p:tavLst>
                                        <p:tav tm="0">
                                          <p:val>
                                            <p:strVal val="#ppt_w*0.70"/>
                                          </p:val>
                                        </p:tav>
                                        <p:tav tm="100000">
                                          <p:val>
                                            <p:strVal val="#ppt_w"/>
                                          </p:val>
                                        </p:tav>
                                      </p:tavLst>
                                    </p:anim>
                                    <p:anim calcmode="lin" valueType="num">
                                      <p:cBhvr>
                                        <p:cTn id="8" dur="4000" fill="hold"/>
                                        <p:tgtEl>
                                          <p:spTgt spid="7"/>
                                        </p:tgtEl>
                                        <p:attrNameLst>
                                          <p:attrName>ppt_h</p:attrName>
                                        </p:attrNameLst>
                                      </p:cBhvr>
                                      <p:tavLst>
                                        <p:tav tm="0">
                                          <p:val>
                                            <p:strVal val="#ppt_h"/>
                                          </p:val>
                                        </p:tav>
                                        <p:tav tm="100000">
                                          <p:val>
                                            <p:strVal val="#ppt_h"/>
                                          </p:val>
                                        </p:tav>
                                      </p:tavLst>
                                    </p:anim>
                                    <p:animEffect transition="in" filter="fade">
                                      <p:cBhvr>
                                        <p:cTn id="9" dur="4000"/>
                                        <p:tgtEl>
                                          <p:spTgt spid="7"/>
                                        </p:tgtEl>
                                      </p:cBhvr>
                                    </p:animEffect>
                                  </p:childTnLst>
                                </p:cTn>
                              </p:par>
                              <p:par>
                                <p:cTn id="10" presetID="23" presetClass="entr" presetSubtype="272"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4000" fill="hold"/>
                                        <p:tgtEl>
                                          <p:spTgt spid="7"/>
                                        </p:tgtEl>
                                        <p:attrNameLst>
                                          <p:attrName>ppt_w</p:attrName>
                                        </p:attrNameLst>
                                      </p:cBhvr>
                                      <p:tavLst>
                                        <p:tav tm="0">
                                          <p:val>
                                            <p:strVal val="2/3*#ppt_w"/>
                                          </p:val>
                                        </p:tav>
                                        <p:tav tm="100000">
                                          <p:val>
                                            <p:strVal val="#ppt_w"/>
                                          </p:val>
                                        </p:tav>
                                      </p:tavLst>
                                    </p:anim>
                                    <p:anim calcmode="lin" valueType="num">
                                      <p:cBhvr>
                                        <p:cTn id="13" dur="4000" fill="hold"/>
                                        <p:tgtEl>
                                          <p:spTgt spid="7"/>
                                        </p:tgtEl>
                                        <p:attrNameLst>
                                          <p:attrName>ppt_h</p:attrName>
                                        </p:attrNameLst>
                                      </p:cBhvr>
                                      <p:tavLst>
                                        <p:tav tm="0">
                                          <p:val>
                                            <p:strVal val="2/3*#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19800"/>
                            </p:stCondLst>
                            <p:childTnLst>
                              <p:par>
                                <p:cTn id="21" presetID="55" presetClass="entr" presetSubtype="0" fill="hold" nodeType="afterEffect">
                                  <p:stCondLst>
                                    <p:cond delay="3000"/>
                                  </p:stCondLst>
                                  <p:childTnLst>
                                    <p:set>
                                      <p:cBhvr>
                                        <p:cTn id="22" dur="1" fill="hold">
                                          <p:stCondLst>
                                            <p:cond delay="0"/>
                                          </p:stCondLst>
                                        </p:cTn>
                                        <p:tgtEl>
                                          <p:spTgt spid="4"/>
                                        </p:tgtEl>
                                        <p:attrNameLst>
                                          <p:attrName>style.visibility</p:attrName>
                                        </p:attrNameLst>
                                      </p:cBhvr>
                                      <p:to>
                                        <p:strVal val="visible"/>
                                      </p:to>
                                    </p:set>
                                    <p:anim calcmode="lin" valueType="num">
                                      <p:cBhvr>
                                        <p:cTn id="23" dur="4000" fill="hold"/>
                                        <p:tgtEl>
                                          <p:spTgt spid="4"/>
                                        </p:tgtEl>
                                        <p:attrNameLst>
                                          <p:attrName>ppt_w</p:attrName>
                                        </p:attrNameLst>
                                      </p:cBhvr>
                                      <p:tavLst>
                                        <p:tav tm="0">
                                          <p:val>
                                            <p:strVal val="#ppt_w*0.70"/>
                                          </p:val>
                                        </p:tav>
                                        <p:tav tm="100000">
                                          <p:val>
                                            <p:strVal val="#ppt_w"/>
                                          </p:val>
                                        </p:tav>
                                      </p:tavLst>
                                    </p:anim>
                                    <p:anim calcmode="lin" valueType="num">
                                      <p:cBhvr>
                                        <p:cTn id="24" dur="4000" fill="hold"/>
                                        <p:tgtEl>
                                          <p:spTgt spid="4"/>
                                        </p:tgtEl>
                                        <p:attrNameLst>
                                          <p:attrName>ppt_h</p:attrName>
                                        </p:attrNameLst>
                                      </p:cBhvr>
                                      <p:tavLst>
                                        <p:tav tm="0">
                                          <p:val>
                                            <p:strVal val="#ppt_h"/>
                                          </p:val>
                                        </p:tav>
                                        <p:tav tm="100000">
                                          <p:val>
                                            <p:strVal val="#ppt_h"/>
                                          </p:val>
                                        </p:tav>
                                      </p:tavLst>
                                    </p:anim>
                                    <p:animEffect transition="in" filter="fade">
                                      <p:cBhvr>
                                        <p:cTn id="25" dur="4000"/>
                                        <p:tgtEl>
                                          <p:spTgt spid="4"/>
                                        </p:tgtEl>
                                      </p:cBhvr>
                                    </p:animEffect>
                                  </p:childTnLst>
                                </p:cTn>
                              </p:par>
                              <p:par>
                                <p:cTn id="26" presetID="23" presetClass="entr" presetSubtype="288" fill="hold" nodeType="withEffect">
                                  <p:stCondLst>
                                    <p:cond delay="3000"/>
                                  </p:stCondLst>
                                  <p:childTnLst>
                                    <p:set>
                                      <p:cBhvr>
                                        <p:cTn id="27" dur="1" fill="hold">
                                          <p:stCondLst>
                                            <p:cond delay="0"/>
                                          </p:stCondLst>
                                        </p:cTn>
                                        <p:tgtEl>
                                          <p:spTgt spid="4"/>
                                        </p:tgtEl>
                                        <p:attrNameLst>
                                          <p:attrName>style.visibility</p:attrName>
                                        </p:attrNameLst>
                                      </p:cBhvr>
                                      <p:to>
                                        <p:strVal val="visible"/>
                                      </p:to>
                                    </p:set>
                                    <p:anim calcmode="lin" valueType="num">
                                      <p:cBhvr>
                                        <p:cTn id="28" dur="4000" fill="hold"/>
                                        <p:tgtEl>
                                          <p:spTgt spid="4"/>
                                        </p:tgtEl>
                                        <p:attrNameLst>
                                          <p:attrName>ppt_w</p:attrName>
                                        </p:attrNameLst>
                                      </p:cBhvr>
                                      <p:tavLst>
                                        <p:tav tm="0">
                                          <p:val>
                                            <p:strVal val="4/3*#ppt_w"/>
                                          </p:val>
                                        </p:tav>
                                        <p:tav tm="100000">
                                          <p:val>
                                            <p:strVal val="#ppt_w"/>
                                          </p:val>
                                        </p:tav>
                                      </p:tavLst>
                                    </p:anim>
                                    <p:anim calcmode="lin" valueType="num">
                                      <p:cBhvr>
                                        <p:cTn id="29" dur="4000" fill="hold"/>
                                        <p:tgtEl>
                                          <p:spTgt spid="4"/>
                                        </p:tgtEl>
                                        <p:attrNameLst>
                                          <p:attrName>ppt_h</p:attrName>
                                        </p:attrNameLst>
                                      </p:cBhvr>
                                      <p:tavLst>
                                        <p:tav tm="0">
                                          <p:val>
                                            <p:strVal val="4/3*#ppt_h"/>
                                          </p:val>
                                        </p:tav>
                                        <p:tav tm="100000">
                                          <p:val>
                                            <p:strVal val="#ppt_h"/>
                                          </p:val>
                                        </p:tav>
                                      </p:tavLst>
                                    </p:anim>
                                  </p:childTnLst>
                                </p:cTn>
                              </p:par>
                            </p:childTnLst>
                          </p:cTn>
                        </p:par>
                        <p:par>
                          <p:cTn id="30" fill="hold">
                            <p:stCondLst>
                              <p:cond delay="268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CuadroTexto"/>
          <p:cNvSpPr txBox="1"/>
          <p:nvPr/>
        </p:nvSpPr>
        <p:spPr>
          <a:xfrm>
            <a:off x="467544"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las cercanías, hay un impresionante entramado de cuevas de piedra caliza, llamado cuevas </a:t>
            </a:r>
            <a:r>
              <a:rPr lang="es-ES" i="1" dirty="0" err="1" smtClean="0">
                <a:effectLst>
                  <a:glow rad="101600">
                    <a:srgbClr val="C00000">
                      <a:alpha val="60000"/>
                    </a:srgbClr>
                  </a:glow>
                  <a:outerShdw blurRad="38100" dist="38100" dir="2700000" algn="tl">
                    <a:srgbClr val="000000">
                      <a:alpha val="43137"/>
                    </a:srgbClr>
                  </a:outerShdw>
                </a:effectLst>
              </a:rPr>
              <a:t>Nguom</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Ngao</a:t>
            </a:r>
            <a:r>
              <a:rPr lang="es-ES" i="1" dirty="0" smtClean="0">
                <a:effectLst>
                  <a:glow rad="101600">
                    <a:srgbClr val="C00000">
                      <a:alpha val="60000"/>
                    </a:srgbClr>
                  </a:glow>
                  <a:outerShdw blurRad="38100" dist="38100" dir="2700000" algn="tl">
                    <a:srgbClr val="000000">
                      <a:alpha val="43137"/>
                    </a:srgbClr>
                  </a:outerShdw>
                </a:effectLst>
              </a:rPr>
              <a:t>. y se encuentran pocos kilómetros antes de llegar a la Cascada de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7" name="16 Imagen" descr="140915_ptaki-maskonury-skala-kwiatki.jpg"/>
          <p:cNvPicPr>
            <a:picLocks noGrp="1" noChangeAspect="1"/>
          </p:cNvPicPr>
          <p:nvPr isPhoto="1"/>
        </p:nvPicPr>
        <p:blipFill>
          <a:blip r:embed="rId3" cstate="print"/>
          <a:stretch>
            <a:fillRect/>
          </a:stretch>
        </p:blipFill>
        <p:spPr bwMode="auto">
          <a:xfrm>
            <a:off x="0" y="0"/>
            <a:ext cx="9144000" cy="5143499"/>
          </a:xfrm>
          <a:prstGeom prst="rect">
            <a:avLst/>
          </a:prstGeom>
          <a:noFill/>
          <a:ln w="9525">
            <a:noFill/>
            <a:miter lim="800000"/>
            <a:headEnd/>
            <a:tailEnd/>
          </a:ln>
        </p:spPr>
      </p:pic>
      <p:sp>
        <p:nvSpPr>
          <p:cNvPr id="5" name="4 CuadroTexto"/>
          <p:cNvSpPr txBox="1"/>
          <p:nvPr/>
        </p:nvSpPr>
        <p:spPr>
          <a:xfrm>
            <a:off x="395536"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pasarela de 1 Km de largo conduce a través de las cuevas, que están bien iluminadas y son muy impresionantes. Caminar con cuidado porque el recorrido puede ser muy resbaladizo, debido al goteo de carbonato de calcio, que forma las estalactitas que verás a tu alrededor.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4000">
        <p14:ferris dir="l"/>
      </p:transition>
    </mc:Choice>
    <mc:Fallback xmlns="">
      <p:transition spd="slow" advTm="5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4000" fill="hold"/>
                                        <p:tgtEl>
                                          <p:spTgt spid="18"/>
                                        </p:tgtEl>
                                        <p:attrNameLst>
                                          <p:attrName>ppt_w</p:attrName>
                                        </p:attrNameLst>
                                      </p:cBhvr>
                                      <p:tavLst>
                                        <p:tav tm="0">
                                          <p:val>
                                            <p:strVal val="2/3*#ppt_w"/>
                                          </p:val>
                                        </p:tav>
                                        <p:tav tm="100000">
                                          <p:val>
                                            <p:strVal val="#ppt_w"/>
                                          </p:val>
                                        </p:tav>
                                      </p:tavLst>
                                    </p:anim>
                                    <p:anim calcmode="lin" valueType="num">
                                      <p:cBhvr>
                                        <p:cTn id="8" dur="4000" fill="hold"/>
                                        <p:tgtEl>
                                          <p:spTgt spid="18"/>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ox(out)">
                                      <p:cBhvr>
                                        <p:cTn id="11" dur="4000"/>
                                        <p:tgtEl>
                                          <p:spTgt spid="1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9800"/>
                            </p:stCondLst>
                            <p:childTnLst>
                              <p:par>
                                <p:cTn id="19" presetID="23" presetClass="entr" presetSubtype="288" fill="hold" nodeType="afterEffect">
                                  <p:stCondLst>
                                    <p:cond delay="3000"/>
                                  </p:stCondLst>
                                  <p:childTnLst>
                                    <p:set>
                                      <p:cBhvr>
                                        <p:cTn id="20" dur="1" fill="hold">
                                          <p:stCondLst>
                                            <p:cond delay="0"/>
                                          </p:stCondLst>
                                        </p:cTn>
                                        <p:tgtEl>
                                          <p:spTgt spid="17"/>
                                        </p:tgtEl>
                                        <p:attrNameLst>
                                          <p:attrName>style.visibility</p:attrName>
                                        </p:attrNameLst>
                                      </p:cBhvr>
                                      <p:to>
                                        <p:strVal val="visible"/>
                                      </p:to>
                                    </p:set>
                                    <p:anim calcmode="lin" valueType="num">
                                      <p:cBhvr>
                                        <p:cTn id="21" dur="4000" fill="hold"/>
                                        <p:tgtEl>
                                          <p:spTgt spid="17"/>
                                        </p:tgtEl>
                                        <p:attrNameLst>
                                          <p:attrName>ppt_w</p:attrName>
                                        </p:attrNameLst>
                                      </p:cBhvr>
                                      <p:tavLst>
                                        <p:tav tm="0">
                                          <p:val>
                                            <p:strVal val="4/3*#ppt_w"/>
                                          </p:val>
                                        </p:tav>
                                        <p:tav tm="100000">
                                          <p:val>
                                            <p:strVal val="#ppt_w"/>
                                          </p:val>
                                        </p:tav>
                                      </p:tavLst>
                                    </p:anim>
                                    <p:anim calcmode="lin" valueType="num">
                                      <p:cBhvr>
                                        <p:cTn id="22" dur="4000" fill="hold"/>
                                        <p:tgtEl>
                                          <p:spTgt spid="17"/>
                                        </p:tgtEl>
                                        <p:attrNameLst>
                                          <p:attrName>ppt_h</p:attrName>
                                        </p:attrNameLst>
                                      </p:cBhvr>
                                      <p:tavLst>
                                        <p:tav tm="0">
                                          <p:val>
                                            <p:strVal val="4/3*#ppt_h"/>
                                          </p:val>
                                        </p:tav>
                                        <p:tav tm="100000">
                                          <p:val>
                                            <p:strVal val="#ppt_h"/>
                                          </p:val>
                                        </p:tav>
                                      </p:tavLst>
                                    </p:anim>
                                  </p:childTnLst>
                                </p:cTn>
                              </p:par>
                              <p:par>
                                <p:cTn id="23" presetID="42" presetClass="entr" presetSubtype="0" fill="hold" nodeType="withEffect">
                                  <p:stCondLst>
                                    <p:cond delay="300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4000"/>
                                        <p:tgtEl>
                                          <p:spTgt spid="17"/>
                                        </p:tgtEl>
                                      </p:cBhvr>
                                    </p:animEffect>
                                    <p:anim calcmode="lin" valueType="num">
                                      <p:cBhvr>
                                        <p:cTn id="26" dur="4000" fill="hold"/>
                                        <p:tgtEl>
                                          <p:spTgt spid="17"/>
                                        </p:tgtEl>
                                        <p:attrNameLst>
                                          <p:attrName>ppt_x</p:attrName>
                                        </p:attrNameLst>
                                      </p:cBhvr>
                                      <p:tavLst>
                                        <p:tav tm="0">
                                          <p:val>
                                            <p:strVal val="#ppt_x"/>
                                          </p:val>
                                        </p:tav>
                                        <p:tav tm="100000">
                                          <p:val>
                                            <p:strVal val="#ppt_x"/>
                                          </p:val>
                                        </p:tav>
                                      </p:tavLst>
                                    </p:anim>
                                    <p:anim calcmode="lin" valueType="num">
                                      <p:cBhvr>
                                        <p:cTn id="27" dur="4000" fill="hold"/>
                                        <p:tgtEl>
                                          <p:spTgt spid="17"/>
                                        </p:tgtEl>
                                        <p:attrNameLst>
                                          <p:attrName>ppt_y</p:attrName>
                                        </p:attrNameLst>
                                      </p:cBhvr>
                                      <p:tavLst>
                                        <p:tav tm="0">
                                          <p:val>
                                            <p:strVal val="#ppt_y+.1"/>
                                          </p:val>
                                        </p:tav>
                                        <p:tav tm="100000">
                                          <p:val>
                                            <p:strVal val="#ppt_y"/>
                                          </p:val>
                                        </p:tav>
                                      </p:tavLst>
                                    </p:anim>
                                  </p:childTnLst>
                                </p:cTn>
                              </p:par>
                            </p:childTnLst>
                          </p:cTn>
                        </p:par>
                        <p:par>
                          <p:cTn id="28" fill="hold">
                            <p:stCondLst>
                              <p:cond delay="268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139214"/>
          </a:xfrm>
          <a:prstGeom prst="rect">
            <a:avLst/>
          </a:prstGeom>
          <a:noFill/>
          <a:ln w="9525">
            <a:noFill/>
            <a:miter lim="800000"/>
            <a:headEnd/>
            <a:tailEnd/>
          </a:ln>
        </p:spPr>
      </p:pic>
      <p:sp>
        <p:nvSpPr>
          <p:cNvPr id="5" name="4 CuadroTexto"/>
          <p:cNvSpPr txBox="1"/>
          <p:nvPr/>
        </p:nvSpPr>
        <p:spPr>
          <a:xfrm>
            <a:off x="323528"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cascada se puede visitar en cualquier época del año, pero el mejor momento es de Septiembre a Octubre, cuando las lluvias de verano que alimentan las cataratas son menos frecuentes y la cosecha está en pleno apogeo.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611560" y="4371950"/>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estar tan al norte, los inviernos son fríos y secos, mientras el verano es caluroso y húmedo, con numerosos días de lluvia.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4000">
        <p14:conveyor dir="l"/>
      </p:transition>
    </mc:Choice>
    <mc:Fallback xmlns="">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0" fill="hold"/>
                                        <p:tgtEl>
                                          <p:spTgt spid="4"/>
                                        </p:tgtEl>
                                        <p:attrNameLst>
                                          <p:attrName>ppt_w</p:attrName>
                                        </p:attrNameLst>
                                      </p:cBhvr>
                                      <p:tavLst>
                                        <p:tav tm="0">
                                          <p:val>
                                            <p:strVal val="4/3*#ppt_w"/>
                                          </p:val>
                                        </p:tav>
                                        <p:tav tm="100000">
                                          <p:val>
                                            <p:strVal val="#ppt_w"/>
                                          </p:val>
                                        </p:tav>
                                      </p:tavLst>
                                    </p:anim>
                                    <p:anim calcmode="lin" valueType="num">
                                      <p:cBhvr>
                                        <p:cTn id="13" dur="4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23000"/>
                            </p:stCondLst>
                            <p:childTnLst>
                              <p:par>
                                <p:cTn id="21" presetID="42" presetClass="entr" presetSubtype="0" fill="hold" nodeType="afterEffect">
                                  <p:stCondLst>
                                    <p:cond delay="300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4000"/>
                                        <p:tgtEl>
                                          <p:spTgt spid="15"/>
                                        </p:tgtEl>
                                      </p:cBhvr>
                                    </p:animEffect>
                                    <p:anim calcmode="lin" valueType="num">
                                      <p:cBhvr>
                                        <p:cTn id="24" dur="4000" fill="hold"/>
                                        <p:tgtEl>
                                          <p:spTgt spid="15"/>
                                        </p:tgtEl>
                                        <p:attrNameLst>
                                          <p:attrName>ppt_x</p:attrName>
                                        </p:attrNameLst>
                                      </p:cBhvr>
                                      <p:tavLst>
                                        <p:tav tm="0">
                                          <p:val>
                                            <p:strVal val="#ppt_x"/>
                                          </p:val>
                                        </p:tav>
                                        <p:tav tm="100000">
                                          <p:val>
                                            <p:strVal val="#ppt_x"/>
                                          </p:val>
                                        </p:tav>
                                      </p:tavLst>
                                    </p:anim>
                                    <p:anim calcmode="lin" valueType="num">
                                      <p:cBhvr>
                                        <p:cTn id="25" dur="4000" fill="hold"/>
                                        <p:tgtEl>
                                          <p:spTgt spid="15"/>
                                        </p:tgtEl>
                                        <p:attrNameLst>
                                          <p:attrName>ppt_y</p:attrName>
                                        </p:attrNameLst>
                                      </p:cBhvr>
                                      <p:tavLst>
                                        <p:tav tm="0">
                                          <p:val>
                                            <p:strVal val="#ppt_y+.1"/>
                                          </p:val>
                                        </p:tav>
                                        <p:tav tm="100000">
                                          <p:val>
                                            <p:strVal val="#ppt_y"/>
                                          </p:val>
                                        </p:tav>
                                      </p:tavLst>
                                    </p:anim>
                                  </p:childTnLst>
                                </p:cTn>
                              </p:par>
                              <p:par>
                                <p:cTn id="26" presetID="23" presetClass="entr" presetSubtype="272" fill="hold" nodeType="withEffect">
                                  <p:stCondLst>
                                    <p:cond delay="30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4000" fill="hold"/>
                                        <p:tgtEl>
                                          <p:spTgt spid="15"/>
                                        </p:tgtEl>
                                        <p:attrNameLst>
                                          <p:attrName>ppt_w</p:attrName>
                                        </p:attrNameLst>
                                      </p:cBhvr>
                                      <p:tavLst>
                                        <p:tav tm="0">
                                          <p:val>
                                            <p:strVal val="2/3*#ppt_w"/>
                                          </p:val>
                                        </p:tav>
                                        <p:tav tm="100000">
                                          <p:val>
                                            <p:strVal val="#ppt_w"/>
                                          </p:val>
                                        </p:tav>
                                      </p:tavLst>
                                    </p:anim>
                                    <p:anim calcmode="lin" valueType="num">
                                      <p:cBhvr>
                                        <p:cTn id="29" dur="4000" fill="hold"/>
                                        <p:tgtEl>
                                          <p:spTgt spid="15"/>
                                        </p:tgtEl>
                                        <p:attrNameLst>
                                          <p:attrName>ppt_h</p:attrName>
                                        </p:attrNameLst>
                                      </p:cBhvr>
                                      <p:tavLst>
                                        <p:tav tm="0">
                                          <p:val>
                                            <p:strVal val="2/3*#ppt_h"/>
                                          </p:val>
                                        </p:tav>
                                        <p:tav tm="100000">
                                          <p:val>
                                            <p:strVal val="#ppt_h"/>
                                          </p:val>
                                        </p:tav>
                                      </p:tavLst>
                                    </p:anim>
                                  </p:childTnLst>
                                </p:cTn>
                              </p:par>
                            </p:childTnLst>
                          </p:cTn>
                        </p:par>
                        <p:par>
                          <p:cTn id="30" fill="hold">
                            <p:stCondLst>
                              <p:cond delay="30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323528"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¿Dónde dormir en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Además de un nuevo hotel, la única infraestructura turística en las cataratas son algunas chozas de madera poco atractivas, cubiertas con lonas azules y techos de hierro.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isContent="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1+#ppt_w/2"/>
                                          </p:val>
                                        </p:tav>
                                        <p:tav tm="100000">
                                          <p:val>
                                            <p:strVal val="#ppt_x"/>
                                          </p:val>
                                        </p:tav>
                                      </p:tavLst>
                                    </p:anim>
                                    <p:anim calcmode="lin" valueType="num">
                                      <p:cBhvr additive="base">
                                        <p:cTn id="8" dur="4000" fill="hold"/>
                                        <p:tgtEl>
                                          <p:spTgt spid="4"/>
                                        </p:tgtEl>
                                        <p:attrNameLst>
                                          <p:attrName>ppt_y</p:attrName>
                                        </p:attrNameLst>
                                      </p:cBhvr>
                                      <p:tavLst>
                                        <p:tav tm="0">
                                          <p:val>
                                            <p:strVal val="#ppt_y"/>
                                          </p:val>
                                        </p:tav>
                                        <p:tav tm="100000">
                                          <p:val>
                                            <p:strVal val="#ppt_y"/>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a:off x="0" y="0"/>
            <a:ext cx="9144000" cy="5143500"/>
          </a:xfrm>
        </p:spPr>
      </p:pic>
      <p:sp>
        <p:nvSpPr>
          <p:cNvPr id="5" name="4 CuadroTexto"/>
          <p:cNvSpPr txBox="1"/>
          <p:nvPr/>
        </p:nvSpPr>
        <p:spPr>
          <a:xfrm>
            <a:off x="395536" y="4299942"/>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sorprendentes cataratas de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con tantas facetas que cambian de un nivel a otro, son una  de las joyas más hermosas del norte de Vietnam.</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3 Marcador de contenido" descr="Imagen1.png"/>
          <p:cNvPicPr>
            <a:picLocks noChangeAspect="1"/>
          </p:cNvPicPr>
          <p:nvPr/>
        </p:nvPicPr>
        <p:blipFill>
          <a:blip r:embed="rId3" cstate="print"/>
          <a:stretch>
            <a:fillRect/>
          </a:stretch>
        </p:blipFill>
        <p:spPr bwMode="auto">
          <a:xfrm>
            <a:off x="0" y="0"/>
            <a:ext cx="9144000" cy="5143499"/>
          </a:xfrm>
          <a:prstGeom prst="rect">
            <a:avLst/>
          </a:prstGeom>
          <a:noFill/>
          <a:ln w="9525">
            <a:noFill/>
            <a:miter lim="800000"/>
            <a:headEnd/>
            <a:tailEnd/>
          </a:ln>
        </p:spPr>
      </p:pic>
      <p:sp>
        <p:nvSpPr>
          <p:cNvPr id="6" name="5 CuadroTexto"/>
          <p:cNvSpPr txBox="1"/>
          <p:nvPr/>
        </p:nvSpPr>
        <p:spPr>
          <a:xfrm>
            <a:off x="683568" y="4083918"/>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una parte del agua se evapora ardientemente antes de tocar el suelo que forma su cara vertiginosa, la otra fluye pacíficamente como el cabello tierno de una niña.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2000">
        <p14:window dir="vert"/>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Scale>
                                      <p:cBhvr>
                                        <p:cTn id="7" dur="4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4000" decel="50000" fill="hold">
                                          <p:stCondLst>
                                            <p:cond delay="0"/>
                                          </p:stCondLst>
                                        </p:cTn>
                                        <p:tgtEl>
                                          <p:spTgt spid="4"/>
                                        </p:tgtEl>
                                        <p:attrNameLst>
                                          <p:attrName>ppt_x</p:attrName>
                                          <p:attrName>ppt_y</p:attrName>
                                        </p:attrNameLst>
                                      </p:cBhvr>
                                    </p:animMotion>
                                    <p:animEffect transition="in" filter="fade">
                                      <p:cBhvr>
                                        <p:cTn id="9" dur="4000"/>
                                        <p:tgtEl>
                                          <p:spTgt spid="4"/>
                                        </p:tgtEl>
                                      </p:cBhvr>
                                    </p:animEffect>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0" fill="hold"/>
                                        <p:tgtEl>
                                          <p:spTgt spid="4"/>
                                        </p:tgtEl>
                                        <p:attrNameLst>
                                          <p:attrName>ppt_w</p:attrName>
                                        </p:attrNameLst>
                                      </p:cBhvr>
                                      <p:tavLst>
                                        <p:tav tm="0">
                                          <p:val>
                                            <p:strVal val="4/3*#ppt_w"/>
                                          </p:val>
                                        </p:tav>
                                        <p:tav tm="100000">
                                          <p:val>
                                            <p:strVal val="#ppt_w"/>
                                          </p:val>
                                        </p:tav>
                                      </p:tavLst>
                                    </p:anim>
                                    <p:anim calcmode="lin" valueType="num">
                                      <p:cBhvr>
                                        <p:cTn id="13" dur="4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17000"/>
                            </p:stCondLst>
                            <p:childTnLst>
                              <p:par>
                                <p:cTn id="21" presetID="47" presetClass="entr" presetSubtype="0" fill="hold" nodeType="afterEffect">
                                  <p:stCondLst>
                                    <p:cond delay="300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4000"/>
                                        <p:tgtEl>
                                          <p:spTgt spid="7"/>
                                        </p:tgtEl>
                                      </p:cBhvr>
                                    </p:animEffect>
                                    <p:anim calcmode="lin" valueType="num">
                                      <p:cBhvr>
                                        <p:cTn id="24" dur="4000" fill="hold"/>
                                        <p:tgtEl>
                                          <p:spTgt spid="7"/>
                                        </p:tgtEl>
                                        <p:attrNameLst>
                                          <p:attrName>ppt_x</p:attrName>
                                        </p:attrNameLst>
                                      </p:cBhvr>
                                      <p:tavLst>
                                        <p:tav tm="0">
                                          <p:val>
                                            <p:strVal val="#ppt_x"/>
                                          </p:val>
                                        </p:tav>
                                        <p:tav tm="100000">
                                          <p:val>
                                            <p:strVal val="#ppt_x"/>
                                          </p:val>
                                        </p:tav>
                                      </p:tavLst>
                                    </p:anim>
                                    <p:anim calcmode="lin" valueType="num">
                                      <p:cBhvr>
                                        <p:cTn id="25" dur="4000" fill="hold"/>
                                        <p:tgtEl>
                                          <p:spTgt spid="7"/>
                                        </p:tgtEl>
                                        <p:attrNameLst>
                                          <p:attrName>ppt_y</p:attrName>
                                        </p:attrNameLst>
                                      </p:cBhvr>
                                      <p:tavLst>
                                        <p:tav tm="0">
                                          <p:val>
                                            <p:strVal val="#ppt_y-.1"/>
                                          </p:val>
                                        </p:tav>
                                        <p:tav tm="100000">
                                          <p:val>
                                            <p:strVal val="#ppt_y"/>
                                          </p:val>
                                        </p:tav>
                                      </p:tavLst>
                                    </p:anim>
                                  </p:childTnLst>
                                </p:cTn>
                              </p:par>
                              <p:par>
                                <p:cTn id="26" presetID="23" presetClass="entr" presetSubtype="272" fill="hold" nodeType="withEffect">
                                  <p:stCondLst>
                                    <p:cond delay="3000"/>
                                  </p:stCondLst>
                                  <p:childTnLst>
                                    <p:set>
                                      <p:cBhvr>
                                        <p:cTn id="27" dur="1" fill="hold">
                                          <p:stCondLst>
                                            <p:cond delay="0"/>
                                          </p:stCondLst>
                                        </p:cTn>
                                        <p:tgtEl>
                                          <p:spTgt spid="7"/>
                                        </p:tgtEl>
                                        <p:attrNameLst>
                                          <p:attrName>style.visibility</p:attrName>
                                        </p:attrNameLst>
                                      </p:cBhvr>
                                      <p:to>
                                        <p:strVal val="visible"/>
                                      </p:to>
                                    </p:set>
                                    <p:anim calcmode="lin" valueType="num">
                                      <p:cBhvr>
                                        <p:cTn id="28" dur="4000" fill="hold"/>
                                        <p:tgtEl>
                                          <p:spTgt spid="7"/>
                                        </p:tgtEl>
                                        <p:attrNameLst>
                                          <p:attrName>ppt_w</p:attrName>
                                        </p:attrNameLst>
                                      </p:cBhvr>
                                      <p:tavLst>
                                        <p:tav tm="0">
                                          <p:val>
                                            <p:strVal val="2/3*#ppt_w"/>
                                          </p:val>
                                        </p:tav>
                                        <p:tav tm="100000">
                                          <p:val>
                                            <p:strVal val="#ppt_w"/>
                                          </p:val>
                                        </p:tav>
                                      </p:tavLst>
                                    </p:anim>
                                    <p:anim calcmode="lin" valueType="num">
                                      <p:cBhvr>
                                        <p:cTn id="29" dur="4000" fill="hold"/>
                                        <p:tgtEl>
                                          <p:spTgt spid="7"/>
                                        </p:tgtEl>
                                        <p:attrNameLst>
                                          <p:attrName>ppt_h</p:attrName>
                                        </p:attrNameLst>
                                      </p:cBhvr>
                                      <p:tavLst>
                                        <p:tav tm="0">
                                          <p:val>
                                            <p:strVal val="2/3*#ppt_h"/>
                                          </p:val>
                                        </p:tav>
                                        <p:tav tm="100000">
                                          <p:val>
                                            <p:strVal val="#ppt_h"/>
                                          </p:val>
                                        </p:tav>
                                      </p:tavLst>
                                    </p:anim>
                                  </p:childTnLst>
                                </p:cTn>
                              </p:par>
                            </p:childTnLst>
                          </p:cTn>
                        </p:par>
                        <p:par>
                          <p:cTn id="30" fill="hold">
                            <p:stCondLst>
                              <p:cond delay="2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136357"/>
          </a:xfrm>
          <a:prstGeom prst="rect">
            <a:avLst/>
          </a:prstGeom>
          <a:noFill/>
          <a:ln w="9525">
            <a:noFill/>
            <a:miter lim="800000"/>
            <a:headEnd/>
            <a:tailEnd/>
          </a:ln>
        </p:spPr>
      </p:pic>
      <p:sp>
        <p:nvSpPr>
          <p:cNvPr id="4" name="3 CuadroTexto"/>
          <p:cNvSpPr txBox="1"/>
          <p:nvPr/>
        </p:nvSpPr>
        <p:spPr>
          <a:xfrm>
            <a:off x="323528"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caídas en el primer nivel se dividen en dos partes, dependiendo del flujo de agua. La corriente principal, más grande y hermosa, está presente durante todo el año y las corrientes secundarias menos abundantes durante la estación seca.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395536"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verdadero banquete para los ojos y oídos. Si las caídas inferiores son fácilmente apreciadas por todos, aquellas en el segundo y tercer nivel requieren pasar por caminos salvajes.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2000">
        <p14:prism isContent="1" isInverted="1"/>
      </p:transition>
    </mc:Choice>
    <mc:Fallback xmlns="">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4000"/>
                                        <p:tgtEl>
                                          <p:spTgt spid="16"/>
                                        </p:tgtEl>
                                      </p:cBhvr>
                                    </p:animEffect>
                                    <p:anim calcmode="lin" valueType="num">
                                      <p:cBhvr>
                                        <p:cTn id="11" dur="4000" fill="hold"/>
                                        <p:tgtEl>
                                          <p:spTgt spid="16"/>
                                        </p:tgtEl>
                                        <p:attrNameLst>
                                          <p:attrName>ppt_x</p:attrName>
                                        </p:attrNameLst>
                                      </p:cBhvr>
                                      <p:tavLst>
                                        <p:tav tm="0">
                                          <p:val>
                                            <p:strVal val="#ppt_x"/>
                                          </p:val>
                                        </p:tav>
                                        <p:tav tm="100000">
                                          <p:val>
                                            <p:strVal val="#ppt_x"/>
                                          </p:val>
                                        </p:tav>
                                      </p:tavLst>
                                    </p:anim>
                                    <p:anim calcmode="lin" valueType="num">
                                      <p:cBhvr>
                                        <p:cTn id="12" dur="4000" fill="hold"/>
                                        <p:tgtEl>
                                          <p:spTgt spid="16"/>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24900"/>
                            </p:stCondLst>
                            <p:childTnLst>
                              <p:par>
                                <p:cTn id="20" presetID="10" presetClass="entr" presetSubtype="0" fill="hold" nodeType="afterEffect">
                                  <p:stCondLst>
                                    <p:cond delay="30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4000"/>
                                        <p:tgtEl>
                                          <p:spTgt spid="15"/>
                                        </p:tgtEl>
                                      </p:cBhvr>
                                    </p:animEffect>
                                  </p:childTnLst>
                                </p:cTn>
                              </p:par>
                              <p:par>
                                <p:cTn id="23" presetID="50" presetClass="entr" presetSubtype="0" decel="100000" fill="hold" nodeType="withEffect">
                                  <p:stCondLst>
                                    <p:cond delay="3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4000" fill="hold"/>
                                        <p:tgtEl>
                                          <p:spTgt spid="15"/>
                                        </p:tgtEl>
                                        <p:attrNameLst>
                                          <p:attrName>ppt_w</p:attrName>
                                        </p:attrNameLst>
                                      </p:cBhvr>
                                      <p:tavLst>
                                        <p:tav tm="0">
                                          <p:val>
                                            <p:strVal val="#ppt_w+.3"/>
                                          </p:val>
                                        </p:tav>
                                        <p:tav tm="100000">
                                          <p:val>
                                            <p:strVal val="#ppt_w"/>
                                          </p:val>
                                        </p:tav>
                                      </p:tavLst>
                                    </p:anim>
                                    <p:anim calcmode="lin" valueType="num">
                                      <p:cBhvr>
                                        <p:cTn id="26" dur="4000" fill="hold"/>
                                        <p:tgtEl>
                                          <p:spTgt spid="15"/>
                                        </p:tgtEl>
                                        <p:attrNameLst>
                                          <p:attrName>ppt_h</p:attrName>
                                        </p:attrNameLst>
                                      </p:cBhvr>
                                      <p:tavLst>
                                        <p:tav tm="0">
                                          <p:val>
                                            <p:strVal val="#ppt_h"/>
                                          </p:val>
                                        </p:tav>
                                        <p:tav tm="100000">
                                          <p:val>
                                            <p:strVal val="#ppt_h"/>
                                          </p:val>
                                        </p:tav>
                                      </p:tavLst>
                                    </p:anim>
                                    <p:animEffect transition="in" filter="fade">
                                      <p:cBhvr>
                                        <p:cTn id="27" dur="4000"/>
                                        <p:tgtEl>
                                          <p:spTgt spid="15"/>
                                        </p:tgtEl>
                                      </p:cBhvr>
                                    </p:animEffect>
                                  </p:childTnLst>
                                </p:cTn>
                              </p:par>
                            </p:childTnLst>
                          </p:cTn>
                        </p:par>
                        <p:par>
                          <p:cTn id="28" fill="hold">
                            <p:stCondLst>
                              <p:cond delay="319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a:off x="0" y="10002"/>
            <a:ext cx="9143999" cy="5123498"/>
          </a:xfrm>
          <a:prstGeom prst="rect">
            <a:avLst/>
          </a:prstGeom>
          <a:noFill/>
          <a:ln w="9525">
            <a:noFill/>
            <a:miter lim="800000"/>
            <a:headEnd/>
            <a:tailEnd/>
          </a:ln>
        </p:spPr>
      </p:pic>
      <p:sp>
        <p:nvSpPr>
          <p:cNvPr id="5" name="4 CuadroTexto"/>
          <p:cNvSpPr txBox="1"/>
          <p:nvPr/>
        </p:nvSpPr>
        <p:spPr>
          <a:xfrm>
            <a:off x="755576" y="4083918"/>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segundo nivel, un lago de 30 m de ancho alimentado por corrientes de pequeños manantiales, te invita a una melodía agradable por sus suaves pendientes.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173956_skaly-maskonur.jpg"/>
          <p:cNvPicPr>
            <a:picLocks noGrp="1" noChangeAspect="1"/>
          </p:cNvPicPr>
          <p:nvPr isPhoto="1"/>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467544"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caída más alta está compuesta por fuentes bastante pequeñas, que rugen violentamente antes de arrojarse a las aguas color esmeralda. Aquí es donde emerge la belleza más majestuosa de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46000">
        <p15:prstTrans prst="curtains"/>
      </p:transition>
    </mc:Choice>
    <mc:Fallback xmlns="">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4000"/>
                                        <p:tgtEl>
                                          <p:spTgt spid="4"/>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4000" fill="hold"/>
                                        <p:tgtEl>
                                          <p:spTgt spid="4"/>
                                        </p:tgtEl>
                                        <p:attrNameLst>
                                          <p:attrName>ppt_x</p:attrName>
                                        </p:attrNameLst>
                                      </p:cBhvr>
                                      <p:tavLst>
                                        <p:tav tm="0">
                                          <p:val>
                                            <p:strVal val="1+#ppt_w/2"/>
                                          </p:val>
                                        </p:tav>
                                        <p:tav tm="100000">
                                          <p:val>
                                            <p:strVal val="#ppt_x"/>
                                          </p:val>
                                        </p:tav>
                                      </p:tavLst>
                                    </p:anim>
                                    <p:anim calcmode="lin" valueType="num">
                                      <p:cBhvr additive="base">
                                        <p:cTn id="11" dur="4000" fill="hold"/>
                                        <p:tgtEl>
                                          <p:spTgt spid="4"/>
                                        </p:tgtEl>
                                        <p:attrNameLst>
                                          <p:attrName>ppt_y</p:attrName>
                                        </p:attrNameLst>
                                      </p:cBhvr>
                                      <p:tavLst>
                                        <p:tav tm="0">
                                          <p:val>
                                            <p:strVal val="#ppt_y"/>
                                          </p:val>
                                        </p:tav>
                                        <p:tav tm="100000">
                                          <p:val>
                                            <p:strVal val="#ppt_y"/>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7800"/>
                            </p:stCondLst>
                            <p:childTnLst>
                              <p:par>
                                <p:cTn id="19" presetID="23" presetClass="entr" presetSubtype="288" fill="hold" nodeType="afterEffect">
                                  <p:stCondLst>
                                    <p:cond delay="3000"/>
                                  </p:stCondLst>
                                  <p:childTnLst>
                                    <p:set>
                                      <p:cBhvr>
                                        <p:cTn id="20" dur="1" fill="hold">
                                          <p:stCondLst>
                                            <p:cond delay="0"/>
                                          </p:stCondLst>
                                        </p:cTn>
                                        <p:tgtEl>
                                          <p:spTgt spid="13"/>
                                        </p:tgtEl>
                                        <p:attrNameLst>
                                          <p:attrName>style.visibility</p:attrName>
                                        </p:attrNameLst>
                                      </p:cBhvr>
                                      <p:to>
                                        <p:strVal val="visible"/>
                                      </p:to>
                                    </p:set>
                                    <p:anim calcmode="lin" valueType="num">
                                      <p:cBhvr>
                                        <p:cTn id="21" dur="4000" fill="hold"/>
                                        <p:tgtEl>
                                          <p:spTgt spid="13"/>
                                        </p:tgtEl>
                                        <p:attrNameLst>
                                          <p:attrName>ppt_w</p:attrName>
                                        </p:attrNameLst>
                                      </p:cBhvr>
                                      <p:tavLst>
                                        <p:tav tm="0">
                                          <p:val>
                                            <p:strVal val="4/3*#ppt_w"/>
                                          </p:val>
                                        </p:tav>
                                        <p:tav tm="100000">
                                          <p:val>
                                            <p:strVal val="#ppt_w"/>
                                          </p:val>
                                        </p:tav>
                                      </p:tavLst>
                                    </p:anim>
                                    <p:anim calcmode="lin" valueType="num">
                                      <p:cBhvr>
                                        <p:cTn id="22" dur="4000" fill="hold"/>
                                        <p:tgtEl>
                                          <p:spTgt spid="13"/>
                                        </p:tgtEl>
                                        <p:attrNameLst>
                                          <p:attrName>ppt_h</p:attrName>
                                        </p:attrNameLst>
                                      </p:cBhvr>
                                      <p:tavLst>
                                        <p:tav tm="0">
                                          <p:val>
                                            <p:strVal val="4/3*#ppt_h"/>
                                          </p:val>
                                        </p:tav>
                                        <p:tav tm="100000">
                                          <p:val>
                                            <p:strVal val="#ppt_h"/>
                                          </p:val>
                                        </p:tav>
                                      </p:tavLst>
                                    </p:anim>
                                  </p:childTnLst>
                                </p:cTn>
                              </p:par>
                              <p:par>
                                <p:cTn id="23" presetID="42" presetClass="entr" presetSubtype="0" fill="hold" nodeType="withEffect">
                                  <p:stCondLst>
                                    <p:cond delay="3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4000"/>
                                        <p:tgtEl>
                                          <p:spTgt spid="13"/>
                                        </p:tgtEl>
                                      </p:cBhvr>
                                    </p:animEffect>
                                    <p:anim calcmode="lin" valueType="num">
                                      <p:cBhvr>
                                        <p:cTn id="26" dur="4000" fill="hold"/>
                                        <p:tgtEl>
                                          <p:spTgt spid="13"/>
                                        </p:tgtEl>
                                        <p:attrNameLst>
                                          <p:attrName>ppt_x</p:attrName>
                                        </p:attrNameLst>
                                      </p:cBhvr>
                                      <p:tavLst>
                                        <p:tav tm="0">
                                          <p:val>
                                            <p:strVal val="#ppt_x"/>
                                          </p:val>
                                        </p:tav>
                                        <p:tav tm="100000">
                                          <p:val>
                                            <p:strVal val="#ppt_x"/>
                                          </p:val>
                                        </p:tav>
                                      </p:tavLst>
                                    </p:anim>
                                    <p:anim calcmode="lin" valueType="num">
                                      <p:cBhvr>
                                        <p:cTn id="27" dur="4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248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1"/>
                                          </p:val>
                                        </p:tav>
                                        <p:tav tm="100000">
                                          <p:val>
                                            <p:strVal val="#ppt_x"/>
                                          </p:val>
                                        </p:tav>
                                      </p:tavLst>
                                    </p:anim>
                                    <p:anim calcmode="lin" valueType="num">
                                      <p:cBhvr>
                                        <p:cTn id="3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1"/>
            <a:ext cx="9144000" cy="5143499"/>
          </a:xfrm>
          <a:prstGeom prst="rect">
            <a:avLst/>
          </a:prstGeom>
          <a:noFill/>
          <a:ln w="9525">
            <a:noFill/>
            <a:miter lim="800000"/>
            <a:headEnd/>
            <a:tailEnd/>
          </a:ln>
        </p:spPr>
      </p:pic>
      <p:sp>
        <p:nvSpPr>
          <p:cNvPr id="4" name="3 CuadroTexto"/>
          <p:cNvSpPr txBox="1"/>
          <p:nvPr/>
        </p:nvSpPr>
        <p:spPr>
          <a:xfrm>
            <a:off x="179512" y="3795886"/>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mejor momento para capturar los espectaculares paisajes de los torrentes de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es la temporada de lluvias entre junio y octubre. Este es probablemente el momento ideal para admirar los manantiales y las cascadas impecables que a veces se iluminan con un arco iris de otoño.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3999" cy="5136357"/>
          </a:xfrm>
          <a:prstGeom prst="rect">
            <a:avLst/>
          </a:prstGeom>
          <a:noFill/>
          <a:ln w="9525">
            <a:noFill/>
            <a:miter lim="800000"/>
            <a:headEnd/>
            <a:tailEnd/>
          </a:ln>
        </p:spPr>
      </p:pic>
      <p:sp>
        <p:nvSpPr>
          <p:cNvPr id="5" name="4 CuadroTexto"/>
          <p:cNvSpPr txBox="1"/>
          <p:nvPr/>
        </p:nvSpPr>
        <p:spPr>
          <a:xfrm>
            <a:off x="395536"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ambiente es aún más impresionante al llegar la temporada de cosecha de arroz entre septiembre y octubre. Ubicado en el corazón del parque geológico mundial Non </a:t>
            </a:r>
            <a:r>
              <a:rPr lang="es-ES" i="1" dirty="0" err="1" smtClean="0">
                <a:effectLst>
                  <a:glow rad="101600">
                    <a:srgbClr val="C00000">
                      <a:alpha val="60000"/>
                    </a:srgbClr>
                  </a:glow>
                  <a:outerShdw blurRad="38100" dist="38100" dir="2700000" algn="tl">
                    <a:srgbClr val="000000">
                      <a:alpha val="43137"/>
                    </a:srgbClr>
                  </a:outerShdw>
                </a:effectLst>
              </a:rPr>
              <a:t>Nuoc</a:t>
            </a:r>
            <a:r>
              <a:rPr lang="es-ES" i="1" dirty="0" smtClean="0">
                <a:effectLst>
                  <a:glow rad="101600">
                    <a:srgbClr val="C00000">
                      <a:alpha val="60000"/>
                    </a:srgbClr>
                  </a:glow>
                  <a:outerShdw blurRad="38100" dist="38100" dir="2700000" algn="tl">
                    <a:srgbClr val="000000">
                      <a:alpha val="43137"/>
                    </a:srgbClr>
                  </a:outerShdw>
                </a:effectLst>
              </a:rPr>
              <a:t> Cao </a:t>
            </a:r>
            <a:r>
              <a:rPr lang="es-ES" i="1" dirty="0" err="1" smtClean="0">
                <a:effectLst>
                  <a:glow rad="101600">
                    <a:srgbClr val="C00000">
                      <a:alpha val="60000"/>
                    </a:srgbClr>
                  </a:glow>
                  <a:outerShdw blurRad="38100" dist="38100" dir="2700000" algn="tl">
                    <a:srgbClr val="000000">
                      <a:alpha val="43137"/>
                    </a:srgbClr>
                  </a:outerShdw>
                </a:effectLst>
              </a:rPr>
              <a:t>Bang</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55000">
        <p14:flythrough/>
      </p:transition>
    </mc:Choice>
    <mc:Fallback xmlns="">
      <p:transition spd="slow" advTm="5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vertical)">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8400"/>
                            </p:stCondLst>
                            <p:childTnLst>
                              <p:par>
                                <p:cTn id="19" presetID="14" presetClass="entr" presetSubtype="10" fill="hold" nodeType="afterEffect">
                                  <p:stCondLst>
                                    <p:cond delay="3000"/>
                                  </p:stCondLst>
                                  <p:childTnLst>
                                    <p:set>
                                      <p:cBhvr>
                                        <p:cTn id="20" dur="1" fill="hold">
                                          <p:stCondLst>
                                            <p:cond delay="0"/>
                                          </p:stCondLst>
                                        </p:cTn>
                                        <p:tgtEl>
                                          <p:spTgt spid="16"/>
                                        </p:tgtEl>
                                        <p:attrNameLst>
                                          <p:attrName>style.visibility</p:attrName>
                                        </p:attrNameLst>
                                      </p:cBhvr>
                                      <p:to>
                                        <p:strVal val="visible"/>
                                      </p:to>
                                    </p:set>
                                    <p:animEffect transition="in" filter="randombar(horizontal)">
                                      <p:cBhvr>
                                        <p:cTn id="21" dur="4000"/>
                                        <p:tgtEl>
                                          <p:spTgt spid="16"/>
                                        </p:tgtEl>
                                      </p:cBhvr>
                                    </p:animEffect>
                                  </p:childTnLst>
                                </p:cTn>
                              </p:par>
                              <p:par>
                                <p:cTn id="22" presetID="23" presetClass="entr" presetSubtype="32"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4000" fill="hold"/>
                                        <p:tgtEl>
                                          <p:spTgt spid="16"/>
                                        </p:tgtEl>
                                        <p:attrNameLst>
                                          <p:attrName>ppt_w</p:attrName>
                                        </p:attrNameLst>
                                      </p:cBhvr>
                                      <p:tavLst>
                                        <p:tav tm="0">
                                          <p:val>
                                            <p:strVal val="4*#ppt_w"/>
                                          </p:val>
                                        </p:tav>
                                        <p:tav tm="100000">
                                          <p:val>
                                            <p:strVal val="#ppt_w"/>
                                          </p:val>
                                        </p:tav>
                                      </p:tavLst>
                                    </p:anim>
                                    <p:anim calcmode="lin" valueType="num">
                                      <p:cBhvr>
                                        <p:cTn id="25" dur="4000" fill="hold"/>
                                        <p:tgtEl>
                                          <p:spTgt spid="16"/>
                                        </p:tgtEl>
                                        <p:attrNameLst>
                                          <p:attrName>ppt_h</p:attrName>
                                        </p:attrNameLst>
                                      </p:cBhvr>
                                      <p:tavLst>
                                        <p:tav tm="0">
                                          <p:val>
                                            <p:strVal val="4*#ppt_h"/>
                                          </p:val>
                                        </p:tav>
                                        <p:tav tm="100000">
                                          <p:val>
                                            <p:strVal val="#ppt_h"/>
                                          </p:val>
                                        </p:tav>
                                      </p:tavLst>
                                    </p:anim>
                                  </p:childTnLst>
                                </p:cTn>
                              </p:par>
                            </p:childTnLst>
                          </p:cTn>
                        </p:par>
                        <p:par>
                          <p:cTn id="26" fill="hold">
                            <p:stCondLst>
                              <p:cond delay="354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380578"/>
            <a:ext cx="9144000" cy="5760639"/>
          </a:xfrm>
          <a:prstGeom prst="rect">
            <a:avLst/>
          </a:prstGeom>
          <a:noFill/>
          <a:ln w="9525">
            <a:noFill/>
            <a:miter lim="800000"/>
            <a:headEnd/>
            <a:tailEnd/>
          </a:ln>
        </p:spPr>
      </p:pic>
      <p:sp>
        <p:nvSpPr>
          <p:cNvPr id="4" name="3 CuadroTexto"/>
          <p:cNvSpPr txBox="1"/>
          <p:nvPr/>
        </p:nvSpPr>
        <p:spPr>
          <a:xfrm>
            <a:off x="251520"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cascadas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se dividen en 2 partes: cascada principal (cascada alta) y cascada secundaria. El lado izquierdo se llama cascada secundaria y el lado derecho se llama cascada principal. Las cascadas dependen completamente de la soberanía de Vietnam, la mitad de la cascada principal pertenece a China.</a:t>
            </a:r>
            <a:endParaRPr lang="es-ES"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3999" cy="5143500"/>
          </a:xfrm>
          <a:prstGeom prst="rect">
            <a:avLst/>
          </a:prstGeom>
          <a:noFill/>
          <a:ln w="9525">
            <a:noFill/>
            <a:miter lim="800000"/>
            <a:headEnd/>
            <a:tailEnd/>
          </a:ln>
        </p:spPr>
      </p:pic>
      <p:sp>
        <p:nvSpPr>
          <p:cNvPr id="5" name="4 CuadroTexto"/>
          <p:cNvSpPr txBox="1"/>
          <p:nvPr/>
        </p:nvSpPr>
        <p:spPr>
          <a:xfrm>
            <a:off x="395536"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único y atractivo de las cascadas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es que en la cascada principal, la cascada no fluye directamente de arriba a abajo sino que serpentea a través de montículos de tierra, divididos en niveles como escaleras.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59000">
        <p:wheel spokes="1"/>
      </p:transition>
    </mc:Choice>
    <mc:Fallback xmlns="">
      <p:transition spd="slow" advTm="59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30900"/>
                            </p:stCondLst>
                            <p:childTnLst>
                              <p:par>
                                <p:cTn id="20" presetID="10" presetClass="entr" presetSubtype="0" fill="hold" nodeType="afterEffect">
                                  <p:stCondLst>
                                    <p:cond delay="300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4000"/>
                                        <p:tgtEl>
                                          <p:spTgt spid="16"/>
                                        </p:tgtEl>
                                      </p:cBhvr>
                                    </p:animEffect>
                                  </p:childTnLst>
                                </p:cTn>
                              </p:par>
                              <p:par>
                                <p:cTn id="23" presetID="47" presetClass="entr" presetSubtype="0" fill="hold" nodeType="withEffect">
                                  <p:stCondLst>
                                    <p:cond delay="30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4000"/>
                                        <p:tgtEl>
                                          <p:spTgt spid="16"/>
                                        </p:tgtEl>
                                      </p:cBhvr>
                                    </p:animEffect>
                                    <p:anim calcmode="lin" valueType="num">
                                      <p:cBhvr>
                                        <p:cTn id="26" dur="4000" fill="hold"/>
                                        <p:tgtEl>
                                          <p:spTgt spid="16"/>
                                        </p:tgtEl>
                                        <p:attrNameLst>
                                          <p:attrName>ppt_x</p:attrName>
                                        </p:attrNameLst>
                                      </p:cBhvr>
                                      <p:tavLst>
                                        <p:tav tm="0">
                                          <p:val>
                                            <p:strVal val="#ppt_x"/>
                                          </p:val>
                                        </p:tav>
                                        <p:tav tm="100000">
                                          <p:val>
                                            <p:strVal val="#ppt_x"/>
                                          </p:val>
                                        </p:tav>
                                      </p:tavLst>
                                    </p:anim>
                                    <p:anim calcmode="lin" valueType="num">
                                      <p:cBhvr>
                                        <p:cTn id="27" dur="4000" fill="hold"/>
                                        <p:tgtEl>
                                          <p:spTgt spid="16"/>
                                        </p:tgtEl>
                                        <p:attrNameLst>
                                          <p:attrName>ppt_y</p:attrName>
                                        </p:attrNameLst>
                                      </p:cBhvr>
                                      <p:tavLst>
                                        <p:tav tm="0">
                                          <p:val>
                                            <p:strVal val="#ppt_y-.1"/>
                                          </p:val>
                                        </p:tav>
                                        <p:tav tm="100000">
                                          <p:val>
                                            <p:strVal val="#ppt_y"/>
                                          </p:val>
                                        </p:tav>
                                      </p:tavLst>
                                    </p:anim>
                                  </p:childTnLst>
                                </p:cTn>
                              </p:par>
                            </p:childTnLst>
                          </p:cTn>
                        </p:par>
                        <p:par>
                          <p:cTn id="28" fill="hold">
                            <p:stCondLst>
                              <p:cond delay="379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CuadroTexto"/>
          <p:cNvSpPr txBox="1"/>
          <p:nvPr/>
        </p:nvSpPr>
        <p:spPr>
          <a:xfrm>
            <a:off x="251520" y="3795886"/>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Poseyendo una belleza celestial, las cascadas aparecen como una majestuosa armonía de la naturaleza, el cielo y la tierra en Cao </a:t>
            </a:r>
            <a:r>
              <a:rPr lang="es-ES" i="1" dirty="0" err="1" smtClean="0">
                <a:effectLst>
                  <a:glow rad="101600">
                    <a:srgbClr val="C00000">
                      <a:alpha val="60000"/>
                    </a:srgbClr>
                  </a:glow>
                  <a:outerShdw blurRad="38100" dist="38100" dir="2700000" algn="tl">
                    <a:srgbClr val="000000">
                      <a:alpha val="43137"/>
                    </a:srgbClr>
                  </a:outerShdw>
                </a:effectLst>
              </a:rPr>
              <a:t>Bang</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es considerada la cascada natural más grande del sudeste asiático y la cuarta más grande del mundo. </a:t>
            </a:r>
            <a:endParaRPr lang="es-ES"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395536"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cascadas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se comparan con una niña altiva, cuya arrogancia es difícil de resistir. Esto es suficiente para que el símbolo turístico de la provincia de Cao </a:t>
            </a:r>
            <a:r>
              <a:rPr lang="es-ES" i="1" dirty="0" err="1" smtClean="0">
                <a:effectLst>
                  <a:glow rad="101600">
                    <a:srgbClr val="C00000">
                      <a:alpha val="60000"/>
                    </a:srgbClr>
                  </a:glow>
                  <a:outerShdw blurRad="38100" dist="38100" dir="2700000" algn="tl">
                    <a:srgbClr val="000000">
                      <a:alpha val="43137"/>
                    </a:srgbClr>
                  </a:outerShdw>
                </a:effectLst>
              </a:rPr>
              <a:t>Bang</a:t>
            </a:r>
            <a:r>
              <a:rPr lang="es-ES" i="1" dirty="0" smtClean="0">
                <a:effectLst>
                  <a:glow rad="101600">
                    <a:srgbClr val="C00000">
                      <a:alpha val="60000"/>
                    </a:srgbClr>
                  </a:glow>
                  <a:outerShdw blurRad="38100" dist="38100" dir="2700000" algn="tl">
                    <a:srgbClr val="000000">
                      <a:alpha val="43137"/>
                    </a:srgbClr>
                  </a:outerShdw>
                </a:effectLst>
              </a:rPr>
              <a:t> se convierta en un destino irresistible para los turistas nacionales y extranjeros.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7000">
        <p:blinds dir="vert"/>
      </p:transition>
    </mc:Choice>
    <mc:Fallback xmlns="">
      <p:transition spd="slow" advTm="57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25200"/>
                            </p:stCondLst>
                            <p:childTnLst>
                              <p:par>
                                <p:cTn id="20" presetID="47" presetClass="entr" presetSubtype="0" fill="hold" nodeType="afterEffect">
                                  <p:stCondLst>
                                    <p:cond delay="300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4000"/>
                                        <p:tgtEl>
                                          <p:spTgt spid="16"/>
                                        </p:tgtEl>
                                      </p:cBhvr>
                                    </p:animEffect>
                                    <p:anim calcmode="lin" valueType="num">
                                      <p:cBhvr>
                                        <p:cTn id="23" dur="4000" fill="hold"/>
                                        <p:tgtEl>
                                          <p:spTgt spid="16"/>
                                        </p:tgtEl>
                                        <p:attrNameLst>
                                          <p:attrName>ppt_x</p:attrName>
                                        </p:attrNameLst>
                                      </p:cBhvr>
                                      <p:tavLst>
                                        <p:tav tm="0">
                                          <p:val>
                                            <p:strVal val="#ppt_x"/>
                                          </p:val>
                                        </p:tav>
                                        <p:tav tm="100000">
                                          <p:val>
                                            <p:strVal val="#ppt_x"/>
                                          </p:val>
                                        </p:tav>
                                      </p:tavLst>
                                    </p:anim>
                                    <p:anim calcmode="lin" valueType="num">
                                      <p:cBhvr>
                                        <p:cTn id="24" dur="4000" fill="hold"/>
                                        <p:tgtEl>
                                          <p:spTgt spid="16"/>
                                        </p:tgtEl>
                                        <p:attrNameLst>
                                          <p:attrName>ppt_y</p:attrName>
                                        </p:attrNameLst>
                                      </p:cBhvr>
                                      <p:tavLst>
                                        <p:tav tm="0">
                                          <p:val>
                                            <p:strVal val="#ppt_y-.1"/>
                                          </p:val>
                                        </p:tav>
                                        <p:tav tm="100000">
                                          <p:val>
                                            <p:strVal val="#ppt_y"/>
                                          </p:val>
                                        </p:tav>
                                      </p:tavLst>
                                    </p:anim>
                                  </p:childTnLst>
                                </p:cTn>
                              </p:par>
                              <p:par>
                                <p:cTn id="25" presetID="23" presetClass="entr" presetSubtype="288" fill="hold" nodeType="withEffect">
                                  <p:stCondLst>
                                    <p:cond delay="3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4000" fill="hold"/>
                                        <p:tgtEl>
                                          <p:spTgt spid="16"/>
                                        </p:tgtEl>
                                        <p:attrNameLst>
                                          <p:attrName>ppt_w</p:attrName>
                                        </p:attrNameLst>
                                      </p:cBhvr>
                                      <p:tavLst>
                                        <p:tav tm="0">
                                          <p:val>
                                            <p:strVal val="4/3*#ppt_w"/>
                                          </p:val>
                                        </p:tav>
                                        <p:tav tm="100000">
                                          <p:val>
                                            <p:strVal val="#ppt_w"/>
                                          </p:val>
                                        </p:tav>
                                      </p:tavLst>
                                    </p:anim>
                                    <p:anim calcmode="lin" valueType="num">
                                      <p:cBhvr>
                                        <p:cTn id="28" dur="4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322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524078"/>
          </a:xfrm>
          <a:prstGeom prst="rect">
            <a:avLst/>
          </a:prstGeom>
          <a:noFill/>
          <a:ln w="9525">
            <a:noFill/>
            <a:miter lim="800000"/>
            <a:headEnd/>
            <a:tailEnd/>
          </a:ln>
        </p:spPr>
      </p:pic>
      <p:sp>
        <p:nvSpPr>
          <p:cNvPr id="5" name="4 CuadroTexto"/>
          <p:cNvSpPr txBox="1"/>
          <p:nvPr/>
        </p:nvSpPr>
        <p:spPr>
          <a:xfrm>
            <a:off x="467544"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Magnífico y extremadamente poético paisaje natural, las cascadas de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es como una suave franja de seda blanca que se destaca sobre el fondo verde de las montañas y bosques fronterizos.</a:t>
            </a:r>
            <a:endParaRPr lang="es-ES"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3999" cy="5524078"/>
          </a:xfrm>
          <a:prstGeom prst="rect">
            <a:avLst/>
          </a:prstGeom>
          <a:noFill/>
          <a:ln w="9525">
            <a:noFill/>
            <a:miter lim="800000"/>
            <a:headEnd/>
            <a:tailEnd/>
          </a:ln>
        </p:spPr>
      </p:pic>
      <p:sp>
        <p:nvSpPr>
          <p:cNvPr id="6" name="5 CuadroTexto"/>
          <p:cNvSpPr txBox="1"/>
          <p:nvPr/>
        </p:nvSpPr>
        <p:spPr>
          <a:xfrm>
            <a:off x="683568" y="3795886"/>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llegar a las cascadas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los visitantes no sólo pueden admirar la majestuosa belleza de las cascadas, sino también disfrutar del aire fresco, cerca de la naturaleza, descubrir la cultura única de los pueblos étnicos indígenas y experimentar la belleza de las cascadas.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55000">
        <p:checker/>
      </p:transition>
    </mc:Choice>
    <mc:Fallback xmlns="">
      <p:transition spd="slow" advTm="5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0900"/>
                            </p:stCondLst>
                            <p:childTnLst>
                              <p:par>
                                <p:cTn id="19" presetID="10" presetClass="entr" presetSubtype="0" fill="hold" nodeType="afterEffect">
                                  <p:stCondLst>
                                    <p:cond delay="300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4000"/>
                                        <p:tgtEl>
                                          <p:spTgt spid="15"/>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15"/>
                                        </p:tgtEl>
                                        <p:attrNameLst>
                                          <p:attrName>style.visibility</p:attrName>
                                        </p:attrNameLst>
                                      </p:cBhvr>
                                      <p:to>
                                        <p:strVal val="visible"/>
                                      </p:to>
                                    </p:set>
                                    <p:anim calcmode="lin" valueType="num">
                                      <p:cBhvr>
                                        <p:cTn id="24" dur="4000" fill="hold"/>
                                        <p:tgtEl>
                                          <p:spTgt spid="15"/>
                                        </p:tgtEl>
                                        <p:attrNameLst>
                                          <p:attrName>ppt_w</p:attrName>
                                        </p:attrNameLst>
                                      </p:cBhvr>
                                      <p:tavLst>
                                        <p:tav tm="0">
                                          <p:val>
                                            <p:strVal val="4/3*#ppt_w"/>
                                          </p:val>
                                        </p:tav>
                                        <p:tav tm="100000">
                                          <p:val>
                                            <p:strVal val="#ppt_w"/>
                                          </p:val>
                                        </p:tav>
                                      </p:tavLst>
                                    </p:anim>
                                    <p:anim calcmode="lin" valueType="num">
                                      <p:cBhvr>
                                        <p:cTn id="25" dur="4000" fill="hold"/>
                                        <p:tgtEl>
                                          <p:spTgt spid="15"/>
                                        </p:tgtEl>
                                        <p:attrNameLst>
                                          <p:attrName>ppt_h</p:attrName>
                                        </p:attrNameLst>
                                      </p:cBhvr>
                                      <p:tavLst>
                                        <p:tav tm="0">
                                          <p:val>
                                            <p:strVal val="4/3*#ppt_h"/>
                                          </p:val>
                                        </p:tav>
                                        <p:tav tm="100000">
                                          <p:val>
                                            <p:strVal val="#ppt_h"/>
                                          </p:val>
                                        </p:tav>
                                      </p:tavLst>
                                    </p:anim>
                                  </p:childTnLst>
                                </p:cTn>
                              </p:par>
                            </p:childTnLst>
                          </p:cTn>
                        </p:par>
                        <p:par>
                          <p:cTn id="26" fill="hold">
                            <p:stCondLst>
                              <p:cond delay="279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a:off x="0" y="0"/>
            <a:ext cx="9144000" cy="5441370"/>
          </a:xfrm>
          <a:prstGeom prst="rect">
            <a:avLst/>
          </a:prstGeom>
          <a:noFill/>
          <a:ln w="9525">
            <a:noFill/>
            <a:miter lim="800000"/>
            <a:headEnd/>
            <a:tailEnd/>
          </a:ln>
        </p:spPr>
      </p:pic>
      <p:sp>
        <p:nvSpPr>
          <p:cNvPr id="5" name="4 CuadroTexto"/>
          <p:cNvSpPr txBox="1"/>
          <p:nvPr/>
        </p:nvSpPr>
        <p:spPr>
          <a:xfrm>
            <a:off x="683568" y="4083918"/>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mes de abril, la "perla" de la región fronteriza no es tan apresurada e intensa como durante la temporada de lluvias, pero aún es lo suficientemente suave como para cautivar a los turistas. </a:t>
            </a:r>
            <a:endParaRPr lang="es-ES" dirty="0">
              <a:effectLst>
                <a:glow rad="101600">
                  <a:srgbClr val="C00000">
                    <a:alpha val="60000"/>
                  </a:srgbClr>
                </a:glow>
                <a:outerShdw blurRad="38100" dist="38100" dir="2700000" algn="tl">
                  <a:srgbClr val="000000">
                    <a:alpha val="43137"/>
                  </a:srgbClr>
                </a:outerShdw>
              </a:effectLst>
            </a:endParaRPr>
          </a:p>
        </p:txBody>
      </p:sp>
      <p:pic>
        <p:nvPicPr>
          <p:cNvPr id="9" name="8 Imagen" descr="178179_maskonur.jpg"/>
          <p:cNvPicPr>
            <a:picLocks noGrp="1" noChangeAspect="1"/>
          </p:cNvPicPr>
          <p:nvPr isPhoto="1"/>
        </p:nvPicPr>
        <p:blipFill>
          <a:blip r:embed="rId4" cstate="print"/>
          <a:stretch>
            <a:fillRect/>
          </a:stretch>
        </p:blipFill>
        <p:spPr bwMode="auto">
          <a:xfrm>
            <a:off x="0" y="0"/>
            <a:ext cx="9144000" cy="5380061"/>
          </a:xfrm>
          <a:prstGeom prst="rect">
            <a:avLst/>
          </a:prstGeom>
          <a:noFill/>
          <a:ln w="9525">
            <a:noFill/>
            <a:miter lim="800000"/>
            <a:headEnd/>
            <a:tailEnd/>
          </a:ln>
        </p:spPr>
      </p:pic>
      <p:sp>
        <p:nvSpPr>
          <p:cNvPr id="6" name="5 CuadroTexto"/>
          <p:cNvSpPr txBox="1"/>
          <p:nvPr/>
        </p:nvSpPr>
        <p:spPr>
          <a:xfrm>
            <a:off x="755576" y="401191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Actualmente, la provincia de Cao </a:t>
            </a:r>
            <a:r>
              <a:rPr lang="es-ES" i="1" dirty="0" err="1" smtClean="0">
                <a:effectLst>
                  <a:glow rad="101600">
                    <a:srgbClr val="C00000">
                      <a:alpha val="60000"/>
                    </a:srgbClr>
                  </a:glow>
                  <a:outerShdw blurRad="38100" dist="38100" dir="2700000" algn="tl">
                    <a:srgbClr val="000000">
                      <a:alpha val="43137"/>
                    </a:srgbClr>
                  </a:outerShdw>
                </a:effectLst>
              </a:rPr>
              <a:t>Bang</a:t>
            </a:r>
            <a:r>
              <a:rPr lang="es-ES" i="1" dirty="0" smtClean="0">
                <a:effectLst>
                  <a:glow rad="101600">
                    <a:srgbClr val="C00000">
                      <a:alpha val="60000"/>
                    </a:srgbClr>
                  </a:glow>
                  <a:outerShdw blurRad="38100" dist="38100" dir="2700000" algn="tl">
                    <a:srgbClr val="000000">
                      <a:alpha val="43137"/>
                    </a:srgbClr>
                  </a:outerShdw>
                </a:effectLst>
              </a:rPr>
              <a:t> está implementando efectivamente el Plan para llegar al Acuerdo de Cooperación para la Protección y Explotación de los Recursos Turísticos de las Cascadas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(Vietnam).</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1000">
        <p14:flip dir="r"/>
      </p:transition>
    </mc:Choice>
    <mc:Fallback xmlns="">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1000"/>
                            </p:stCondLst>
                            <p:childTnLst>
                              <p:par>
                                <p:cTn id="19" presetID="23" presetClass="entr" presetSubtype="288" fill="hold" nodeType="afterEffect">
                                  <p:stCondLst>
                                    <p:cond delay="3000"/>
                                  </p:stCondLst>
                                  <p:childTnLst>
                                    <p:set>
                                      <p:cBhvr>
                                        <p:cTn id="20" dur="1" fill="hold">
                                          <p:stCondLst>
                                            <p:cond delay="0"/>
                                          </p:stCondLst>
                                        </p:cTn>
                                        <p:tgtEl>
                                          <p:spTgt spid="9"/>
                                        </p:tgtEl>
                                        <p:attrNameLst>
                                          <p:attrName>style.visibility</p:attrName>
                                        </p:attrNameLst>
                                      </p:cBhvr>
                                      <p:to>
                                        <p:strVal val="visible"/>
                                      </p:to>
                                    </p:set>
                                    <p:anim calcmode="lin" valueType="num">
                                      <p:cBhvr>
                                        <p:cTn id="21" dur="4000" fill="hold"/>
                                        <p:tgtEl>
                                          <p:spTgt spid="9"/>
                                        </p:tgtEl>
                                        <p:attrNameLst>
                                          <p:attrName>ppt_w</p:attrName>
                                        </p:attrNameLst>
                                      </p:cBhvr>
                                      <p:tavLst>
                                        <p:tav tm="0">
                                          <p:val>
                                            <p:strVal val="4/3*#ppt_w"/>
                                          </p:val>
                                        </p:tav>
                                        <p:tav tm="100000">
                                          <p:val>
                                            <p:strVal val="#ppt_w"/>
                                          </p:val>
                                        </p:tav>
                                      </p:tavLst>
                                    </p:anim>
                                    <p:anim calcmode="lin" valueType="num">
                                      <p:cBhvr>
                                        <p:cTn id="22" dur="4000" fill="hold"/>
                                        <p:tgtEl>
                                          <p:spTgt spid="9"/>
                                        </p:tgtEl>
                                        <p:attrNameLst>
                                          <p:attrName>ppt_h</p:attrName>
                                        </p:attrNameLst>
                                      </p:cBhvr>
                                      <p:tavLst>
                                        <p:tav tm="0">
                                          <p:val>
                                            <p:strVal val="4/3*#ppt_h"/>
                                          </p:val>
                                        </p:tav>
                                        <p:tav tm="100000">
                                          <p:val>
                                            <p:strVal val="#ppt_h"/>
                                          </p:val>
                                        </p:tav>
                                      </p:tavLst>
                                    </p:anim>
                                  </p:childTnLst>
                                </p:cTn>
                              </p:par>
                              <p:par>
                                <p:cTn id="23" presetID="42" presetClass="entr" presetSubtype="0" fill="hold" nodeType="withEffect">
                                  <p:stCondLst>
                                    <p:cond delay="300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4000"/>
                                        <p:tgtEl>
                                          <p:spTgt spid="9"/>
                                        </p:tgtEl>
                                      </p:cBhvr>
                                    </p:animEffect>
                                    <p:anim calcmode="lin" valueType="num">
                                      <p:cBhvr>
                                        <p:cTn id="26" dur="4000" fill="hold"/>
                                        <p:tgtEl>
                                          <p:spTgt spid="9"/>
                                        </p:tgtEl>
                                        <p:attrNameLst>
                                          <p:attrName>ppt_x</p:attrName>
                                        </p:attrNameLst>
                                      </p:cBhvr>
                                      <p:tavLst>
                                        <p:tav tm="0">
                                          <p:val>
                                            <p:strVal val="#ppt_x"/>
                                          </p:val>
                                        </p:tav>
                                        <p:tav tm="100000">
                                          <p:val>
                                            <p:strVal val="#ppt_x"/>
                                          </p:val>
                                        </p:tav>
                                      </p:tavLst>
                                    </p:anim>
                                    <p:anim calcmode="lin" valueType="num">
                                      <p:cBhvr>
                                        <p:cTn id="27" dur="400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28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1"/>
                                          </p:val>
                                        </p:tav>
                                        <p:tav tm="100000">
                                          <p:val>
                                            <p:strVal val="#ppt_x"/>
                                          </p:val>
                                        </p:tav>
                                      </p:tavLst>
                                    </p:anim>
                                    <p:anim calcmode="lin" valueType="num">
                                      <p:cBhvr>
                                        <p:cTn id="3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139214"/>
          </a:xfrm>
          <a:prstGeom prst="rect">
            <a:avLst/>
          </a:prstGeom>
          <a:noFill/>
          <a:ln w="9525">
            <a:noFill/>
            <a:miter lim="800000"/>
            <a:headEnd/>
            <a:tailEnd/>
          </a:ln>
        </p:spPr>
      </p:pic>
      <p:sp>
        <p:nvSpPr>
          <p:cNvPr id="5" name="4 CuadroTexto"/>
          <p:cNvSpPr txBox="1"/>
          <p:nvPr/>
        </p:nvSpPr>
        <p:spPr>
          <a:xfrm>
            <a:off x="395536" y="372387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catarata de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fue elegida por diversas revistas de viajes famosas como una de las 10 más majestuosas del mundo. Cada año, una gran cantidad de turistas nacionales y extranjeros visita el sitio para contemplar su magnificencia.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3999" cy="5143500"/>
          </a:xfrm>
          <a:prstGeom prst="rect">
            <a:avLst/>
          </a:prstGeom>
          <a:noFill/>
          <a:ln w="9525">
            <a:noFill/>
            <a:miter lim="800000"/>
            <a:headEnd/>
            <a:tailEnd/>
          </a:ln>
        </p:spPr>
      </p:pic>
      <p:sp>
        <p:nvSpPr>
          <p:cNvPr id="7" name="6 CuadroTexto"/>
          <p:cNvSpPr txBox="1"/>
          <p:nvPr/>
        </p:nvSpPr>
        <p:spPr>
          <a:xfrm>
            <a:off x="611560"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catarata cae con fuerza, creando espuma blanca y ofreciendo un paisaje prístino y magnífico. Está dividida en tres caídas por rocas y árboles. Es como un paño de seda que se teje entre el bosque y la montaña.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3000">
        <p14:prism/>
      </p:transition>
    </mc:Choice>
    <mc:Fallback xmlns="">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4000"/>
                                        <p:tgtEl>
                                          <p:spTgt spid="4"/>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4700"/>
                            </p:stCondLst>
                            <p:childTnLst>
                              <p:par>
                                <p:cTn id="20" presetID="10" presetClass="entr" presetSubtype="0" fill="hold" nodeType="afterEffect">
                                  <p:stCondLst>
                                    <p:cond delay="300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4000"/>
                                        <p:tgtEl>
                                          <p:spTgt spid="16"/>
                                        </p:tgtEl>
                                      </p:cBhvr>
                                    </p:animEffect>
                                  </p:childTnLst>
                                </p:cTn>
                              </p:par>
                              <p:par>
                                <p:cTn id="23" presetID="47" presetClass="entr" presetSubtype="0" fill="hold" nodeType="withEffect">
                                  <p:stCondLst>
                                    <p:cond delay="30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4000"/>
                                        <p:tgtEl>
                                          <p:spTgt spid="16"/>
                                        </p:tgtEl>
                                      </p:cBhvr>
                                    </p:animEffect>
                                    <p:anim calcmode="lin" valueType="num">
                                      <p:cBhvr>
                                        <p:cTn id="26" dur="4000" fill="hold"/>
                                        <p:tgtEl>
                                          <p:spTgt spid="16"/>
                                        </p:tgtEl>
                                        <p:attrNameLst>
                                          <p:attrName>ppt_x</p:attrName>
                                        </p:attrNameLst>
                                      </p:cBhvr>
                                      <p:tavLst>
                                        <p:tav tm="0">
                                          <p:val>
                                            <p:strVal val="#ppt_x"/>
                                          </p:val>
                                        </p:tav>
                                        <p:tav tm="100000">
                                          <p:val>
                                            <p:strVal val="#ppt_x"/>
                                          </p:val>
                                        </p:tav>
                                      </p:tavLst>
                                    </p:anim>
                                    <p:anim calcmode="lin" valueType="num">
                                      <p:cBhvr>
                                        <p:cTn id="27" dur="4000" fill="hold"/>
                                        <p:tgtEl>
                                          <p:spTgt spid="16"/>
                                        </p:tgtEl>
                                        <p:attrNameLst>
                                          <p:attrName>ppt_y</p:attrName>
                                        </p:attrNameLst>
                                      </p:cBhvr>
                                      <p:tavLst>
                                        <p:tav tm="0">
                                          <p:val>
                                            <p:strVal val="#ppt_y-.1"/>
                                          </p:val>
                                        </p:tav>
                                        <p:tav tm="100000">
                                          <p:val>
                                            <p:strVal val="#ppt_y"/>
                                          </p:val>
                                        </p:tav>
                                      </p:tavLst>
                                    </p:anim>
                                  </p:childTnLst>
                                </p:cTn>
                              </p:par>
                            </p:childTnLst>
                          </p:cTn>
                        </p:par>
                        <p:par>
                          <p:cTn id="28" fill="hold">
                            <p:stCondLst>
                              <p:cond delay="317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tretch>
            <a:fillRect/>
          </a:stretch>
        </p:blipFill>
        <p:spPr bwMode="auto">
          <a:xfrm>
            <a:off x="0" y="10002"/>
            <a:ext cx="9144000" cy="5123498"/>
          </a:xfrm>
          <a:prstGeom prst="rect">
            <a:avLst/>
          </a:prstGeom>
          <a:noFill/>
          <a:ln w="9525">
            <a:noFill/>
            <a:miter lim="800000"/>
            <a:headEnd/>
            <a:tailEnd/>
          </a:ln>
        </p:spPr>
      </p:pic>
      <p:sp>
        <p:nvSpPr>
          <p:cNvPr id="6" name="5 CuadroTexto"/>
          <p:cNvSpPr txBox="1"/>
          <p:nvPr/>
        </p:nvSpPr>
        <p:spPr>
          <a:xfrm>
            <a:off x="395536" y="401191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un sitio patrimonial en el </a:t>
            </a:r>
            <a:r>
              <a:rPr lang="es-ES" i="1" dirty="0" err="1" smtClean="0">
                <a:effectLst>
                  <a:glow rad="101600">
                    <a:srgbClr val="C00000">
                      <a:alpha val="60000"/>
                    </a:srgbClr>
                  </a:glow>
                  <a:outerShdw blurRad="38100" dist="38100" dir="2700000" algn="tl">
                    <a:srgbClr val="000000">
                      <a:alpha val="43137"/>
                    </a:srgbClr>
                  </a:outerShdw>
                </a:effectLst>
              </a:rPr>
              <a:t>Geoparque</a:t>
            </a:r>
            <a:r>
              <a:rPr lang="es-ES" i="1" dirty="0" smtClean="0">
                <a:effectLst>
                  <a:glow rad="101600">
                    <a:srgbClr val="C00000">
                      <a:alpha val="60000"/>
                    </a:srgbClr>
                  </a:glow>
                  <a:outerShdw blurRad="38100" dist="38100" dir="2700000" algn="tl">
                    <a:srgbClr val="000000">
                      <a:alpha val="43137"/>
                    </a:srgbClr>
                  </a:outerShdw>
                </a:effectLst>
              </a:rPr>
              <a:t> Global Non </a:t>
            </a:r>
            <a:r>
              <a:rPr lang="es-ES" i="1" dirty="0" err="1" smtClean="0">
                <a:effectLst>
                  <a:glow rad="101600">
                    <a:srgbClr val="C00000">
                      <a:alpha val="60000"/>
                    </a:srgbClr>
                  </a:glow>
                  <a:outerShdw blurRad="38100" dist="38100" dir="2700000" algn="tl">
                    <a:srgbClr val="000000">
                      <a:alpha val="43137"/>
                    </a:srgbClr>
                  </a:outerShdw>
                </a:effectLst>
              </a:rPr>
              <a:t>Nuoc</a:t>
            </a:r>
            <a:r>
              <a:rPr lang="es-ES" i="1" dirty="0" smtClean="0">
                <a:effectLst>
                  <a:glow rad="101600">
                    <a:srgbClr val="C00000">
                      <a:alpha val="60000"/>
                    </a:srgbClr>
                  </a:glow>
                  <a:outerShdw blurRad="38100" dist="38100" dir="2700000" algn="tl">
                    <a:srgbClr val="000000">
                      <a:alpha val="43137"/>
                    </a:srgbClr>
                  </a:outerShdw>
                </a:effectLst>
              </a:rPr>
              <a:t> Cao </a:t>
            </a:r>
            <a:r>
              <a:rPr lang="es-ES" i="1" dirty="0" err="1" smtClean="0">
                <a:effectLst>
                  <a:glow rad="101600">
                    <a:srgbClr val="C00000">
                      <a:alpha val="60000"/>
                    </a:srgbClr>
                  </a:glow>
                  <a:outerShdw blurRad="38100" dist="38100" dir="2700000" algn="tl">
                    <a:srgbClr val="000000">
                      <a:alpha val="43137"/>
                    </a:srgbClr>
                  </a:outerShdw>
                </a:effectLst>
              </a:rPr>
              <a:t>Bang</a:t>
            </a:r>
            <a:r>
              <a:rPr lang="es-ES" i="1" dirty="0" smtClean="0">
                <a:effectLst>
                  <a:glow rad="101600">
                    <a:srgbClr val="C00000">
                      <a:alpha val="60000"/>
                    </a:srgbClr>
                  </a:glow>
                  <a:outerShdw blurRad="38100" dist="38100" dir="2700000" algn="tl">
                    <a:srgbClr val="000000">
                      <a:alpha val="43137"/>
                    </a:srgbClr>
                  </a:outerShdw>
                </a:effectLst>
              </a:rPr>
              <a:t>, las cascadas de </a:t>
            </a:r>
            <a:r>
              <a:rPr lang="es-ES" i="1" dirty="0" err="1" smtClean="0">
                <a:effectLst>
                  <a:glow rad="101600">
                    <a:srgbClr val="C00000">
                      <a:alpha val="60000"/>
                    </a:srgbClr>
                  </a:glow>
                  <a:outerShdw blurRad="38100" dist="38100" dir="2700000" algn="tl">
                    <a:srgbClr val="000000">
                      <a:alpha val="43137"/>
                    </a:srgbClr>
                  </a:outerShdw>
                </a:effectLst>
              </a:rPr>
              <a:t>Ban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Gioc</a:t>
            </a:r>
            <a:r>
              <a:rPr lang="es-ES" i="1" dirty="0" smtClean="0">
                <a:effectLst>
                  <a:glow rad="101600">
                    <a:srgbClr val="C00000">
                      <a:alpha val="60000"/>
                    </a:srgbClr>
                  </a:glow>
                  <a:outerShdw blurRad="38100" dist="38100" dir="2700000" algn="tl">
                    <a:srgbClr val="000000">
                      <a:alpha val="43137"/>
                    </a:srgbClr>
                  </a:outerShdw>
                </a:effectLst>
              </a:rPr>
              <a:t> son un destino sumamente atractivo, que brinda excelentes experiencias a los turistas nacionales y extranjeros.</a:t>
            </a:r>
            <a:endParaRPr lang="es-ES" dirty="0">
              <a:effectLst>
                <a:glow rad="101600">
                  <a:srgbClr val="C00000">
                    <a:alpha val="60000"/>
                  </a:srgbClr>
                </a:glow>
                <a:outerShdw blurRad="38100" dist="38100" dir="2700000" algn="tl">
                  <a:srgbClr val="000000">
                    <a:alpha val="43137"/>
                  </a:srgbClr>
                </a:outerShdw>
              </a:effectLst>
            </a:endParaRPr>
          </a:p>
        </p:txBody>
      </p:sp>
      <p:pic>
        <p:nvPicPr>
          <p:cNvPr id="12" name="11 Imagen" descr="192777_maskonur-skala.jpg"/>
          <p:cNvPicPr>
            <a:picLocks noGrp="1" noChangeAspect="1"/>
          </p:cNvPicPr>
          <p:nvPr isPhoto="1"/>
        </p:nvPicPr>
        <p:blipFill>
          <a:blip r:embed="rId3" cstate="print"/>
          <a:stretch>
            <a:fillRect/>
          </a:stretch>
        </p:blipFill>
        <p:spPr bwMode="auto">
          <a:xfrm>
            <a:off x="0" y="0"/>
            <a:ext cx="9144000" cy="5143499"/>
          </a:xfrm>
          <a:prstGeom prst="rect">
            <a:avLst/>
          </a:prstGeom>
          <a:noFill/>
          <a:ln w="9525">
            <a:noFill/>
            <a:miter lim="800000"/>
            <a:headEnd/>
            <a:tailEnd/>
          </a:ln>
        </p:spPr>
      </p:pic>
      <p:sp>
        <p:nvSpPr>
          <p:cNvPr id="7" name="6 CuadroTexto"/>
          <p:cNvSpPr txBox="1"/>
          <p:nvPr/>
        </p:nvSpPr>
        <p:spPr>
          <a:xfrm>
            <a:off x="683568" y="422017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acuerdo con el Tratado de Fronteras Terrestres Vietnam-China, firmado en 1999, las secundarias pertenecen a Vietnam mientras que los dos países comparten las principales.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7000">
        <p14:prism isContent="1" isInverted="1"/>
      </p:transition>
    </mc:Choice>
    <mc:Fallback xmlns="">
      <p:transition spd="slow" advTm="4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fltVal val="0"/>
                                          </p:val>
                                        </p:tav>
                                        <p:tav tm="100000">
                                          <p:val>
                                            <p:strVal val="#ppt_w"/>
                                          </p:val>
                                        </p:tav>
                                      </p:tavLst>
                                    </p:anim>
                                    <p:anim calcmode="lin" valueType="num">
                                      <p:cBhvr>
                                        <p:cTn id="8" dur="4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4000"/>
                                        <p:tgtEl>
                                          <p:spTgt spid="5"/>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22200"/>
                            </p:stCondLst>
                            <p:childTnLst>
                              <p:par>
                                <p:cTn id="19" presetID="23" presetClass="entr" presetSubtype="288" fill="hold" nodeType="afterEffect">
                                  <p:stCondLst>
                                    <p:cond delay="3000"/>
                                  </p:stCondLst>
                                  <p:childTnLst>
                                    <p:set>
                                      <p:cBhvr>
                                        <p:cTn id="20" dur="1" fill="hold">
                                          <p:stCondLst>
                                            <p:cond delay="0"/>
                                          </p:stCondLst>
                                        </p:cTn>
                                        <p:tgtEl>
                                          <p:spTgt spid="12"/>
                                        </p:tgtEl>
                                        <p:attrNameLst>
                                          <p:attrName>style.visibility</p:attrName>
                                        </p:attrNameLst>
                                      </p:cBhvr>
                                      <p:to>
                                        <p:strVal val="visible"/>
                                      </p:to>
                                    </p:set>
                                    <p:anim calcmode="lin" valueType="num">
                                      <p:cBhvr>
                                        <p:cTn id="21" dur="4000" fill="hold"/>
                                        <p:tgtEl>
                                          <p:spTgt spid="12"/>
                                        </p:tgtEl>
                                        <p:attrNameLst>
                                          <p:attrName>ppt_w</p:attrName>
                                        </p:attrNameLst>
                                      </p:cBhvr>
                                      <p:tavLst>
                                        <p:tav tm="0">
                                          <p:val>
                                            <p:strVal val="4/3*#ppt_w"/>
                                          </p:val>
                                        </p:tav>
                                        <p:tav tm="100000">
                                          <p:val>
                                            <p:strVal val="#ppt_w"/>
                                          </p:val>
                                        </p:tav>
                                      </p:tavLst>
                                    </p:anim>
                                    <p:anim calcmode="lin" valueType="num">
                                      <p:cBhvr>
                                        <p:cTn id="22" dur="4000" fill="hold"/>
                                        <p:tgtEl>
                                          <p:spTgt spid="12"/>
                                        </p:tgtEl>
                                        <p:attrNameLst>
                                          <p:attrName>ppt_h</p:attrName>
                                        </p:attrNameLst>
                                      </p:cBhvr>
                                      <p:tavLst>
                                        <p:tav tm="0">
                                          <p:val>
                                            <p:strVal val="4/3*#ppt_h"/>
                                          </p:val>
                                        </p:tav>
                                        <p:tav tm="100000">
                                          <p:val>
                                            <p:strVal val="#ppt_h"/>
                                          </p:val>
                                        </p:tav>
                                      </p:tavLst>
                                    </p:anim>
                                  </p:childTnLst>
                                </p:cTn>
                              </p:par>
                              <p:par>
                                <p:cTn id="23" presetID="6" presetClass="entr" presetSubtype="32" fill="hold" nodeType="withEffect">
                                  <p:stCondLst>
                                    <p:cond delay="3000"/>
                                  </p:stCondLst>
                                  <p:childTnLst>
                                    <p:set>
                                      <p:cBhvr>
                                        <p:cTn id="24" dur="1" fill="hold">
                                          <p:stCondLst>
                                            <p:cond delay="0"/>
                                          </p:stCondLst>
                                        </p:cTn>
                                        <p:tgtEl>
                                          <p:spTgt spid="12"/>
                                        </p:tgtEl>
                                        <p:attrNameLst>
                                          <p:attrName>style.visibility</p:attrName>
                                        </p:attrNameLst>
                                      </p:cBhvr>
                                      <p:to>
                                        <p:strVal val="visible"/>
                                      </p:to>
                                    </p:set>
                                    <p:animEffect transition="in" filter="circle(out)">
                                      <p:cBhvr>
                                        <p:cTn id="25" dur="4000"/>
                                        <p:tgtEl>
                                          <p:spTgt spid="12"/>
                                        </p:tgtEl>
                                      </p:cBhvr>
                                    </p:animEffect>
                                  </p:childTnLst>
                                </p:cTn>
                              </p:par>
                            </p:childTnLst>
                          </p:cTn>
                        </p:par>
                        <p:par>
                          <p:cTn id="26" fill="hold">
                            <p:stCondLst>
                              <p:cond delay="292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7" name="6 CuadroTexto"/>
          <p:cNvSpPr txBox="1"/>
          <p:nvPr/>
        </p:nvSpPr>
        <p:spPr>
          <a:xfrm>
            <a:off x="323528"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días soleados, cuando los rayos de luz atraviesan el agua pulverizada se produce un efecto de prisma que regala hermosos arcoíris. Al pie de la cascada hay un río ancho, cuya superficie es tan tranquila como un espejo. A ambos lados, hay bosques verdes y praderas. Todo bonito, bonito.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6000">
        <p14:flythrough/>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1"/>
                                          </p:val>
                                        </p:tav>
                                        <p:tav tm="100000">
                                          <p:val>
                                            <p:strVal val="#ppt_x"/>
                                          </p:val>
                                        </p:tav>
                                      </p:tavLst>
                                    </p:anim>
                                    <p:anim calcmode="lin" valueType="num">
                                      <p:cBhvr>
                                        <p:cTn id="1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23478"/>
            <a:ext cx="6048672" cy="800100"/>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14547" y="964396"/>
            <a:ext cx="4321299" cy="515778"/>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214414" y="3343281"/>
            <a:ext cx="5229794" cy="648653"/>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Sandy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Desert</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rPr>
              <a:t>   </a:t>
            </a:r>
            <a:endPar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190423" y="2526942"/>
            <a:ext cx="6048375" cy="606361"/>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Mongolian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Stepphe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Melody</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6"/>
          <p:cNvSpPr>
            <a:spLocks noChangeArrowheads="1" noChangeShapeType="1" noTextEdit="1"/>
          </p:cNvSpPr>
          <p:nvPr/>
        </p:nvSpPr>
        <p:spPr bwMode="auto">
          <a:xfrm>
            <a:off x="1331640" y="4083918"/>
            <a:ext cx="5976664" cy="751554"/>
          </a:xfrm>
          <a:prstGeom prst="rect">
            <a:avLst/>
          </a:prstGeom>
          <a:noFill/>
          <a:ln>
            <a:noFill/>
          </a:ln>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 N.  </a:t>
            </a:r>
            <a:r>
              <a:rPr lang="es-ES" sz="3600" b="1"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Jantsanorot</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rPr>
              <a:t>  </a:t>
            </a:r>
            <a:endParaRPr lang="es-ES" sz="3600" b="1"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endParaRPr>
          </a:p>
        </p:txBody>
      </p:sp>
      <p:sp>
        <p:nvSpPr>
          <p:cNvPr id="8" name="WordArt 11"/>
          <p:cNvSpPr>
            <a:spLocks noChangeArrowheads="1" noChangeShapeType="1" noTextEdit="1"/>
          </p:cNvSpPr>
          <p:nvPr/>
        </p:nvSpPr>
        <p:spPr bwMode="auto">
          <a:xfrm>
            <a:off x="1351008" y="1664449"/>
            <a:ext cx="6048375" cy="606361"/>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Manduhai</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Tsetsen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Hatan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35" presetClass="entr" presetSubtype="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2000"/>
                                        <p:tgtEl>
                                          <p:spTgt spid="7"/>
                                        </p:tgtEl>
                                      </p:cBhvr>
                                    </p:animEffect>
                                    <p:anim calcmode="lin" valueType="num">
                                      <p:cBhvr>
                                        <p:cTn id="44" dur="2000" fill="hold"/>
                                        <p:tgtEl>
                                          <p:spTgt spid="7"/>
                                        </p:tgtEl>
                                        <p:attrNameLst>
                                          <p:attrName>style.rotation</p:attrName>
                                        </p:attrNameLst>
                                      </p:cBhvr>
                                      <p:tavLst>
                                        <p:tav tm="0">
                                          <p:val>
                                            <p:fltVal val="720"/>
                                          </p:val>
                                        </p:tav>
                                        <p:tav tm="100000">
                                          <p:val>
                                            <p:fltVal val="0"/>
                                          </p:val>
                                        </p:tav>
                                      </p:tavLst>
                                    </p:anim>
                                    <p:anim calcmode="lin" valueType="num">
                                      <p:cBhvr>
                                        <p:cTn id="45" dur="2000" fill="hold"/>
                                        <p:tgtEl>
                                          <p:spTgt spid="7"/>
                                        </p:tgtEl>
                                        <p:attrNameLst>
                                          <p:attrName>ppt_h</p:attrName>
                                        </p:attrNameLst>
                                      </p:cBhvr>
                                      <p:tavLst>
                                        <p:tav tm="0">
                                          <p:val>
                                            <p:fltVal val="0"/>
                                          </p:val>
                                        </p:tav>
                                        <p:tav tm="100000">
                                          <p:val>
                                            <p:strVal val="#ppt_h"/>
                                          </p:val>
                                        </p:tav>
                                      </p:tavLst>
                                    </p:anim>
                                    <p:anim calcmode="lin" valueType="num">
                                      <p:cBhvr>
                                        <p:cTn id="46" dur="2000" fill="hold"/>
                                        <p:tgtEl>
                                          <p:spTgt spid="7"/>
                                        </p:tgtEl>
                                        <p:attrNameLst>
                                          <p:attrName>ppt_w</p:attrName>
                                        </p:attrNameLst>
                                      </p:cBhvr>
                                      <p:tavLst>
                                        <p:tav tm="0">
                                          <p:val>
                                            <p:fltVal val="0"/>
                                          </p:val>
                                        </p:tav>
                                        <p:tav tm="100000">
                                          <p:val>
                                            <p:strVal val="#ppt_w"/>
                                          </p:val>
                                        </p:tav>
                                      </p:tavLst>
                                    </p:anim>
                                  </p:childTnLst>
                                </p:cTn>
                              </p:par>
                              <p:par>
                                <p:cTn id="47" presetID="23" presetClass="entr" presetSubtype="16" fill="hold" nodeType="withEffect">
                                  <p:stCondLst>
                                    <p:cond delay="50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p>
            <a:pPr defTabSz="822960"/>
            <a:endParaRPr 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w="9525">
            <a:noFill/>
            <a:miter lim="800000"/>
            <a:headEnd/>
            <a:tailEnd/>
          </a:ln>
        </p:spPr>
        <p:txBody>
          <a:bodyPr wrap="none" anchor="ctr"/>
          <a:lstStyle/>
          <a:p>
            <a:pPr algn="ctr" defTabSz="822960"/>
            <a:endParaRPr lang="es-ES" sz="1620">
              <a:solidFill>
                <a:srgbClr val="000000"/>
              </a:solidFill>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2240280" y="0"/>
            <a:ext cx="4389120" cy="1171575"/>
          </a:xfrm>
          <a:prstGeom prst="rect">
            <a:avLst/>
          </a:prstGeom>
          <a:noFill/>
          <a:ln w="9525">
            <a:noFill/>
            <a:miter lim="800000"/>
            <a:headEnd/>
            <a:tailEnd/>
          </a:ln>
        </p:spPr>
      </p:pic>
      <p:sp>
        <p:nvSpPr>
          <p:cNvPr id="2053" name="Text Box 8"/>
          <p:cNvSpPr txBox="1">
            <a:spLocks noChangeArrowheads="1"/>
          </p:cNvSpPr>
          <p:nvPr/>
        </p:nvSpPr>
        <p:spPr bwMode="auto">
          <a:xfrm>
            <a:off x="457200" y="1428750"/>
            <a:ext cx="8229600" cy="2142125"/>
          </a:xfrm>
          <a:prstGeom prst="rect">
            <a:avLst/>
          </a:prstGeom>
          <a:noFill/>
          <a:ln w="9525">
            <a:noFill/>
            <a:miter lim="800000"/>
            <a:headEnd/>
            <a:tailEnd/>
          </a:ln>
        </p:spPr>
        <p:txBody>
          <a:bodyPr>
            <a:spAutoFit/>
          </a:bodyPr>
          <a:lstStyle/>
          <a:p>
            <a:pPr algn="ctr" defTabSz="822960">
              <a:spcBef>
                <a:spcPct val="50000"/>
              </a:spcBef>
            </a:pPr>
            <a:r>
              <a:rPr lang="es-ES" sz="5400" b="1">
                <a:solidFill>
                  <a:srgbClr val="000000"/>
                </a:solidFill>
                <a:latin typeface="Kristen ITC" pitchFamily="66" charset="0"/>
              </a:rPr>
              <a:t>¿Te ha gustado?</a:t>
            </a:r>
            <a:r>
              <a:rPr lang="es-ES" sz="4320">
                <a:solidFill>
                  <a:srgbClr val="000000"/>
                </a:solidFill>
                <a:latin typeface="Kristen ITC" pitchFamily="66" charset="0"/>
              </a:rPr>
              <a:t> </a:t>
            </a:r>
            <a:br>
              <a:rPr lang="es-ES" sz="4320">
                <a:solidFill>
                  <a:srgbClr val="000000"/>
                </a:solidFill>
                <a:latin typeface="Kristen ITC" pitchFamily="66" charset="0"/>
              </a:rPr>
            </a:br>
            <a:r>
              <a:rPr lang="es-ES" sz="3960">
                <a:solidFill>
                  <a:srgbClr val="000000"/>
                </a:solidFill>
                <a:latin typeface="Kristen ITC" pitchFamily="66" charset="0"/>
              </a:rPr>
              <a:t>Puedes ver más entrando </a:t>
            </a:r>
            <a:br>
              <a:rPr lang="es-ES" sz="3960">
                <a:solidFill>
                  <a:srgbClr val="000000"/>
                </a:solidFill>
                <a:latin typeface="Kristen ITC" pitchFamily="66" charset="0"/>
              </a:rPr>
            </a:br>
            <a:r>
              <a:rPr lang="es-ES" sz="3960" b="1">
                <a:solidFill>
                  <a:srgbClr val="40F903"/>
                </a:solidFill>
                <a:latin typeface="Kristen ITC" pitchFamily="66" charset="0"/>
                <a:hlinkClick r:id="rId2"/>
              </a:rPr>
              <a:t>Aquí</a:t>
            </a:r>
            <a:endParaRPr lang="es-ES" sz="3960" b="1">
              <a:solidFill>
                <a:srgbClr val="40F903"/>
              </a:solidFill>
              <a:latin typeface="Kristen ITC"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w="19050">
            <a:noFill/>
            <a:prstDash val="sysDot"/>
            <a:miter lim="800000"/>
            <a:headEnd/>
            <a:tailEnd/>
          </a:ln>
        </p:spPr>
        <p:txBody>
          <a:bodyPr>
            <a:spAutoFit/>
          </a:bodyPr>
          <a:lstStyle/>
          <a:p>
            <a:pPr algn="ctr" defTabSz="822960">
              <a:spcBef>
                <a:spcPct val="50000"/>
              </a:spcBef>
            </a:pPr>
            <a:r>
              <a:rPr lang="es-ES_tradnl" sz="1620" b="1">
                <a:solidFill>
                  <a:srgbClr val="000000"/>
                </a:solidFill>
                <a:latin typeface="Kristen ITC" pitchFamily="66" charset="0"/>
              </a:rPr>
              <a:t>Además puedes recibir powerpoints en tu correo electrónico suscribiéndote aquí:</a:t>
            </a:r>
            <a:r>
              <a:rPr lang="es-ES_tradnl" sz="1620" b="1">
                <a:solidFill>
                  <a:srgbClr val="0066FF"/>
                </a:solidFill>
              </a:rPr>
              <a:t> </a:t>
            </a:r>
          </a:p>
          <a:p>
            <a:pPr defTabSz="822960">
              <a:spcBef>
                <a:spcPct val="50000"/>
              </a:spcBef>
            </a:pPr>
            <a:endParaRPr lang="es-ES" sz="1620" b="1">
              <a:solidFill>
                <a:srgbClr val="0066FF"/>
              </a:solidFill>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532120" y="3143250"/>
            <a:ext cx="2125980" cy="177165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91940" y="3657600"/>
            <a:ext cx="1097280" cy="74295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457200" y="2228850"/>
            <a:ext cx="480060" cy="40005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457200" y="2628900"/>
            <a:ext cx="480060" cy="40005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457200" y="3028950"/>
            <a:ext cx="480060" cy="40005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457200" y="3429000"/>
            <a:ext cx="480060" cy="400050"/>
          </a:xfrm>
          <a:prstGeom prst="rect">
            <a:avLst/>
          </a:prstGeom>
          <a:noFill/>
          <a:ln w="9525">
            <a:noFill/>
            <a:miter lim="800000"/>
            <a:headEnd/>
            <a:tailEnd/>
          </a:ln>
        </p:spPr>
      </p:pic>
    </p:spTree>
    <p:extLst>
      <p:ext uri="{BB962C8B-B14F-4D97-AF65-F5344CB8AC3E}">
        <p14:creationId xmlns:p14="http://schemas.microsoft.com/office/powerpoint/2010/main" val="241882925"/>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2533</Words>
  <Application>Microsoft Office PowerPoint</Application>
  <PresentationFormat>Presentación en pantalla (16:9)</PresentationFormat>
  <Paragraphs>73</Paragraphs>
  <Slides>35</Slides>
  <Notes>2</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35</vt:i4>
      </vt:variant>
    </vt:vector>
  </HeadingPairs>
  <TitlesOfParts>
    <vt:vector size="46" baseType="lpstr">
      <vt:lpstr>Arial</vt:lpstr>
      <vt:lpstr>Arial Black</vt:lpstr>
      <vt:lpstr>Calibri</vt:lpstr>
      <vt:lpstr>Georgia</vt:lpstr>
      <vt:lpstr>High Tower Text</vt:lpstr>
      <vt:lpstr>Kristen ITC</vt:lpstr>
      <vt:lpstr>Lucida Bright</vt:lpstr>
      <vt:lpstr>Rockwell</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2025-03-05T19:14:11Z</dcterms:modified>
</cp:coreProperties>
</file>