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1"/>
  </p:notesMasterIdLst>
  <p:sldIdLst>
    <p:sldId id="343" r:id="rId3"/>
    <p:sldId id="342" r:id="rId4"/>
    <p:sldId id="298" r:id="rId5"/>
    <p:sldId id="277" r:id="rId6"/>
    <p:sldId id="281" r:id="rId7"/>
    <p:sldId id="299" r:id="rId8"/>
    <p:sldId id="293" r:id="rId9"/>
    <p:sldId id="294" r:id="rId10"/>
    <p:sldId id="300" r:id="rId11"/>
    <p:sldId id="328" r:id="rId12"/>
    <p:sldId id="302" r:id="rId13"/>
    <p:sldId id="329" r:id="rId14"/>
    <p:sldId id="303" r:id="rId15"/>
    <p:sldId id="330" r:id="rId16"/>
    <p:sldId id="331" r:id="rId17"/>
    <p:sldId id="304" r:id="rId18"/>
    <p:sldId id="332" r:id="rId19"/>
    <p:sldId id="305" r:id="rId20"/>
    <p:sldId id="306" r:id="rId21"/>
    <p:sldId id="307" r:id="rId22"/>
    <p:sldId id="333" r:id="rId23"/>
    <p:sldId id="312" r:id="rId24"/>
    <p:sldId id="313" r:id="rId25"/>
    <p:sldId id="335" r:id="rId26"/>
    <p:sldId id="337" r:id="rId27"/>
    <p:sldId id="309" r:id="rId28"/>
    <p:sldId id="308" r:id="rId29"/>
    <p:sldId id="310" r:id="rId30"/>
    <p:sldId id="334" r:id="rId31"/>
    <p:sldId id="315" r:id="rId32"/>
    <p:sldId id="316" r:id="rId33"/>
    <p:sldId id="317" r:id="rId34"/>
    <p:sldId id="320" r:id="rId35"/>
    <p:sldId id="318" r:id="rId36"/>
    <p:sldId id="338" r:id="rId37"/>
    <p:sldId id="319" r:id="rId38"/>
    <p:sldId id="339" r:id="rId39"/>
    <p:sldId id="340" r:id="rId40"/>
    <p:sldId id="321" r:id="rId41"/>
    <p:sldId id="322" r:id="rId42"/>
    <p:sldId id="323" r:id="rId43"/>
    <p:sldId id="324" r:id="rId44"/>
    <p:sldId id="341" r:id="rId45"/>
    <p:sldId id="325" r:id="rId46"/>
    <p:sldId id="326" r:id="rId47"/>
    <p:sldId id="327" r:id="rId48"/>
    <p:sldId id="344" r:id="rId49"/>
    <p:sldId id="345" r:id="rId5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w32DrCt9vhO3grVv3ivC5Q==" hashData="g9iwwkrzag7UGYZenpbRz4ZcM4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00A8"/>
    <a:srgbClr val="3F2A15"/>
    <a:srgbClr val="FFD243"/>
    <a:srgbClr val="663300"/>
    <a:srgbClr val="4F7339"/>
    <a:srgbClr val="A7A7FF"/>
    <a:srgbClr val="CC6600"/>
    <a:srgbClr val="877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97" autoAdjust="0"/>
    <p:restoredTop sz="94668" autoAdjust="0"/>
  </p:normalViewPr>
  <p:slideViewPr>
    <p:cSldViewPr>
      <p:cViewPr>
        <p:scale>
          <a:sx n="60" d="100"/>
          <a:sy n="60" d="100"/>
        </p:scale>
        <p:origin x="566" y="365"/>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20/03/2025</a:t>
            </a:fld>
            <a:endParaRPr lang="es-ES" dirty="0"/>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a:t>
            </a:fld>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7</a:t>
            </a:fld>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latin typeface="Arial" pitchFamily="34" charset="0"/>
              <a:cs typeface="Arial" pitchFamily="34" charset="0"/>
            </a:endParaRPr>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8</a:t>
            </a:fld>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9</a:t>
            </a:fld>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10</a:t>
            </a:fld>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11</a:t>
            </a:fld>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12</a:t>
            </a:fld>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13</a:t>
            </a:fld>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14</a:t>
            </a:fld>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16</a:t>
            </a:fld>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18</a:t>
            </a:fld>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19</a:t>
            </a:fld>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20</a:t>
            </a:fld>
            <a:endParaRPr lang="es-E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22</a:t>
            </a:fld>
            <a:endParaRPr lang="es-E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23</a:t>
            </a:fld>
            <a:endParaRPr lang="es-ES_tradnl" dirty="0" smtClean="0">
              <a:solidFill>
                <a:srgbClr val="000000"/>
              </a:solidFill>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26</a:t>
            </a:fld>
            <a:endParaRPr lang="es-E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27</a:t>
            </a:fld>
            <a:endParaRPr lang="es-E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28</a:t>
            </a:fld>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30</a:t>
            </a:fld>
            <a:endParaRPr lang="es-E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31</a:t>
            </a:fld>
            <a:endParaRPr lang="es-E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32</a:t>
            </a:fld>
            <a:endParaRPr lang="es-ES_tradnl" dirty="0" smtClean="0">
              <a:solidFill>
                <a:srgbClr val="000000"/>
              </a:solidFill>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33</a:t>
            </a:fld>
            <a:endParaRPr lang="es-E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34</a:t>
            </a:fld>
            <a:endParaRPr lang="es-E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36</a:t>
            </a:fld>
            <a:endParaRPr lang="es-E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39</a:t>
            </a:fld>
            <a:endParaRPr lang="es-E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40</a:t>
            </a:fld>
            <a:endParaRPr lang="es-E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41</a:t>
            </a:fld>
            <a:endParaRPr lang="es-E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42</a:t>
            </a:fld>
            <a:endParaRPr lang="es-E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44</a:t>
            </a:fld>
            <a:endParaRPr lang="es-E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45</a:t>
            </a:fld>
            <a:endParaRPr lang="es-E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46</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20/03/2025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20/03/2025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20/03/2025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20/03/2025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20/03/2025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dirty="0"/>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20/03/2025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dirty="0"/>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20/03/2025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dirty="0"/>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20/03/2025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20/03/2025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20/03/2025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20/03/2025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08205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20/03/2025</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dirty="0"/>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33188542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345363" cy="1008112"/>
          </a:xfrm>
          <a:prstGeom prst="rect">
            <a:avLst/>
          </a:prstGeom>
        </p:spPr>
        <p:txBody>
          <a:bodyPr wrap="none" fromWordArt="1">
            <a:prstTxWarp prst="textTriangle">
              <a:avLst>
                <a:gd name="adj" fmla="val 50083"/>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Casa de La Villa -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345332"/>
            <a:ext cx="7056437" cy="86409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80901" name="WordArt 5"/>
          <p:cNvSpPr>
            <a:spLocks noChangeArrowheads="1" noChangeShapeType="1" noTextEdit="1"/>
          </p:cNvSpPr>
          <p:nvPr/>
        </p:nvSpPr>
        <p:spPr bwMode="auto">
          <a:xfrm>
            <a:off x="1187624" y="2569468"/>
            <a:ext cx="6911975" cy="720080"/>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403648" y="3721596"/>
            <a:ext cx="6480175"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71800" y="4585692"/>
            <a:ext cx="4033837" cy="51640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7.jpg"/>
          <p:cNvPicPr>
            <a:picLocks noChangeAspect="1"/>
          </p:cNvPicPr>
          <p:nvPr/>
        </p:nvPicPr>
        <p:blipFill>
          <a:blip r:embed="rId2" cstate="print"/>
          <a:stretch>
            <a:fillRect/>
          </a:stretch>
        </p:blipFill>
        <p:spPr>
          <a:xfrm>
            <a:off x="0" y="0"/>
            <a:ext cx="9144000" cy="5728332"/>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23728" y="0"/>
            <a:ext cx="4530727" cy="92333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s-ES" sz="40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Casa de La Villa </a:t>
            </a:r>
            <a:endParaRPr lang="es-ES" sz="40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endParaRPr>
          </a:p>
        </p:txBody>
      </p:sp>
      <p:sp>
        <p:nvSpPr>
          <p:cNvPr id="3" name="2 CuadroTexto"/>
          <p:cNvSpPr txBox="1"/>
          <p:nvPr/>
        </p:nvSpPr>
        <p:spPr>
          <a:xfrm>
            <a:off x="467544" y="1201316"/>
            <a:ext cx="8208912"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arquitectura madrileña ofrece ejemplos de preciosos patios, aunque con el paso del tiempo algunos de ellos fueron cubiertos, con el fin de darles un uso distinto al que tenían cuando fueron creados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Uno de los más antiguos es el de la Casa de la Villa.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2713484"/>
            <a:ext cx="8064896" cy="2246769"/>
          </a:xfrm>
          <a:prstGeom prst="rect">
            <a:avLst/>
          </a:prstGeom>
          <a:noFill/>
        </p:spPr>
        <p:txBody>
          <a:bodyPr wrap="square" rtlCol="0">
            <a:spAutoFit/>
          </a:bodyPr>
          <a:lstStyle/>
          <a:p>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C</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omenzada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 construir según proyecto del arquitecto Juan Gómez de Mora en 1629, que ha sido sede del Concejo madrileño desde entonces. Tras muchos avatares, reformas, diferentes arquitectos involucrados, reinados, repúblicas, dictaduras, democracias, alcaldes… la Casa de la Villa ha sido la sede del Ayuntamiento durante siglos… hasta que se realizó su traslado al Palacio de Cibeles.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split orient="vert"/>
      </p:transition>
    </mc:Choice>
    <mc:Fallback>
      <p:transition spd="slow" advTm="6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2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4" cstate="print"/>
          <a:stretch>
            <a:fillRect/>
          </a:stretch>
        </p:blipFill>
        <p:spPr bwMode="auto">
          <a:xfrm>
            <a:off x="0" y="0"/>
            <a:ext cx="9144000" cy="5746750"/>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chemeClr val="bg1">
              <a:lumMod val="75000"/>
              <a:lumOff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tx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Patio de la Casa de la Villa, al cual se accedía directamente desde la calle, fue cerrado, convertido en dos </a:t>
            </a:r>
            <a:r>
              <a:rPr lang="es-ES" i="1" dirty="0" smtClean="0">
                <a:effectLst>
                  <a:glow rad="101600">
                    <a:srgbClr val="C00000">
                      <a:alpha val="60000"/>
                    </a:srgbClr>
                  </a:glow>
                  <a:outerShdw blurRad="38100" dist="38100" dir="2700000" algn="tl">
                    <a:srgbClr val="000000">
                      <a:alpha val="43137"/>
                    </a:srgbClr>
                  </a:outerShdw>
                </a:effectLst>
              </a:rPr>
              <a:t>pisos. </a:t>
            </a:r>
            <a:r>
              <a:rPr lang="es-ES" i="1" dirty="0" smtClean="0">
                <a:effectLst>
                  <a:glow rad="101600">
                    <a:srgbClr val="C00000">
                      <a:alpha val="60000"/>
                    </a:srgbClr>
                  </a:glow>
                  <a:outerShdw blurRad="38100" dist="38100" dir="2700000" algn="tl">
                    <a:srgbClr val="000000">
                      <a:alpha val="43137"/>
                    </a:srgbClr>
                  </a:outerShdw>
                </a:effectLst>
              </a:rPr>
              <a:t>En </a:t>
            </a:r>
            <a:r>
              <a:rPr lang="es-ES" i="1" dirty="0">
                <a:effectLst>
                  <a:glow rad="101600">
                    <a:srgbClr val="C00000">
                      <a:alpha val="60000"/>
                    </a:srgbClr>
                  </a:glow>
                  <a:outerShdw blurRad="38100" dist="38100" dir="2700000" algn="tl">
                    <a:srgbClr val="000000">
                      <a:alpha val="43137"/>
                    </a:srgbClr>
                  </a:outerShdw>
                </a:effectLst>
              </a:rPr>
              <a:t>la buhardilla de la torre esquina con la calle Mayor, llamada la Torre del Reloj, fue instalado el reloj procedente de la derribada iglesia de San Salvador.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dir="r"/>
        <p:sndAc>
          <p:stSnd loop="1">
            <p:snd r:embed="rId3" name="Variadas.wav"/>
          </p:stSnd>
        </p:sndAc>
      </p:transition>
    </mc:Choice>
    <mc:Fallback>
      <p:transition spd="slow" advTm="32000">
        <p:fad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3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3000" fill="hold"/>
                                        <p:tgtEl>
                                          <p:spTgt spid="16386"/>
                                        </p:tgtEl>
                                        <p:attrNameLst>
                                          <p:attrName>ppt_w</p:attrName>
                                        </p:attrNameLst>
                                      </p:cBhvr>
                                      <p:tavLst>
                                        <p:tav tm="0">
                                          <p:val>
                                            <p:strVal val="2/3*#ppt_w"/>
                                          </p:val>
                                        </p:tav>
                                        <p:tav tm="100000">
                                          <p:val>
                                            <p:strVal val="#ppt_w"/>
                                          </p:val>
                                        </p:tav>
                                      </p:tavLst>
                                    </p:anim>
                                    <p:anim calcmode="lin" valueType="num">
                                      <p:cBhvr>
                                        <p:cTn id="20" dur="3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4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0" y="-7056"/>
            <a:ext cx="9144000" cy="5730876"/>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4000" cy="5723820"/>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tx1">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1">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ser destruida una parte de la cubierta durante la guerra civil se instaló el nuevo techo formado por magníficas vidrieras de la Casa </a:t>
            </a:r>
            <a:r>
              <a:rPr lang="es-ES" i="1" dirty="0" err="1" smtClean="0">
                <a:effectLst>
                  <a:glow rad="101600">
                    <a:srgbClr val="C00000">
                      <a:alpha val="60000"/>
                    </a:srgbClr>
                  </a:glow>
                  <a:outerShdw blurRad="38100" dist="38100" dir="2700000" algn="tl">
                    <a:srgbClr val="000000">
                      <a:alpha val="43137"/>
                    </a:srgbClr>
                  </a:outerShdw>
                </a:effectLst>
              </a:rPr>
              <a:t>Maumejean</a:t>
            </a:r>
            <a:r>
              <a:rPr lang="es-ES" i="1" dirty="0" smtClean="0">
                <a:effectLst>
                  <a:glow rad="101600">
                    <a:srgbClr val="C00000">
                      <a:alpha val="60000"/>
                    </a:srgbClr>
                  </a:glow>
                  <a:outerShdw blurRad="38100" dist="38100" dir="2700000" algn="tl">
                    <a:srgbClr val="000000">
                      <a:alpha val="43137"/>
                    </a:srgbClr>
                  </a:outerShdw>
                </a:effectLst>
              </a:rPr>
              <a:t>, que es el que actualmente se puede admirar. Es conocido hoy día como el Patio de Cristales.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vortex/>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0"/>
            <a:ext cx="9144000" cy="5953844"/>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chemeClr val="accent2">
              <a:lumMod val="75000"/>
              <a:alpha val="70000"/>
            </a:schemeClr>
          </a:solidFill>
        </p:grpSpPr>
        <p:sp>
          <p:nvSpPr>
            <p:cNvPr id="4" name="3 Triángulo isósceles"/>
            <p:cNvSpPr/>
            <p:nvPr/>
          </p:nvSpPr>
          <p:spPr>
            <a:xfrm>
              <a:off x="4932040" y="3429000"/>
              <a:ext cx="3816424" cy="2426258"/>
            </a:xfrm>
            <a:prstGeom prst="triangle">
              <a:avLst/>
            </a:prstGeom>
            <a:grpFill/>
            <a:ln w="127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chemeClr val="accent2">
              <a:lumMod val="75000"/>
              <a:alpha val="70000"/>
            </a:schemeClr>
          </a:solidFill>
        </p:grpSpPr>
        <p:sp>
          <p:nvSpPr>
            <p:cNvPr id="7" name="6 Triángulo isósceles"/>
            <p:cNvSpPr/>
            <p:nvPr/>
          </p:nvSpPr>
          <p:spPr>
            <a:xfrm flipV="1">
              <a:off x="611560" y="836712"/>
              <a:ext cx="3600400" cy="2592288"/>
            </a:xfrm>
            <a:prstGeom prst="triangle">
              <a:avLst/>
            </a:prstGeom>
            <a:grpFill/>
            <a:ln w="127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10" name="9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fachada a la calle Mayor, reformada por Juan de Villanueva siguiendo el diseño de Mateo </a:t>
            </a:r>
            <a:r>
              <a:rPr lang="es-ES" i="1" dirty="0" err="1" smtClean="0">
                <a:effectLst>
                  <a:glow rad="101600">
                    <a:srgbClr val="C00000">
                      <a:alpha val="60000"/>
                    </a:srgbClr>
                  </a:glow>
                  <a:outerShdw blurRad="38100" dist="38100" dir="2700000" algn="tl">
                    <a:srgbClr val="000000">
                      <a:alpha val="43137"/>
                    </a:srgbClr>
                  </a:outerShdw>
                </a:effectLst>
              </a:rPr>
              <a:t>Guill</a:t>
            </a:r>
            <a:r>
              <a:rPr lang="es-ES" i="1" dirty="0" smtClean="0">
                <a:effectLst>
                  <a:glow rad="101600">
                    <a:srgbClr val="C00000">
                      <a:alpha val="60000"/>
                    </a:srgbClr>
                  </a:glow>
                  <a:outerShdw blurRad="38100" dist="38100" dir="2700000" algn="tl">
                    <a:srgbClr val="000000">
                      <a:alpha val="43137"/>
                    </a:srgbClr>
                  </a:outerShdw>
                </a:effectLst>
              </a:rPr>
              <a:t>, mantiene las torres angulares y varía el segundo cuerpo, introduciendo en él una </a:t>
            </a:r>
            <a:r>
              <a:rPr lang="es-ES" i="1" dirty="0" err="1" smtClean="0">
                <a:effectLst>
                  <a:glow rad="101600">
                    <a:srgbClr val="C00000">
                      <a:alpha val="60000"/>
                    </a:srgbClr>
                  </a:glow>
                  <a:outerShdw blurRad="38100" dist="38100" dir="2700000" algn="tl">
                    <a:srgbClr val="000000">
                      <a:alpha val="43137"/>
                    </a:srgbClr>
                  </a:outerShdw>
                </a:effectLst>
              </a:rPr>
              <a:t>loggia</a:t>
            </a:r>
            <a:r>
              <a:rPr lang="es-ES" i="1" dirty="0" smtClean="0">
                <a:effectLst>
                  <a:glow rad="101600">
                    <a:srgbClr val="C00000">
                      <a:alpha val="60000"/>
                    </a:srgbClr>
                  </a:glow>
                  <a:outerShdw blurRad="38100" dist="38100" dir="2700000" algn="tl">
                    <a:srgbClr val="000000">
                      <a:alpha val="43137"/>
                    </a:srgbClr>
                  </a:outerShdw>
                </a:effectLst>
              </a:rPr>
              <a:t> de orden dórico como gran mirador sobre la calle, que acentúa los juegos de luz y sombra.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6350" y="0"/>
            <a:ext cx="9156700" cy="5715000"/>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2915815" cy="5714999"/>
          </a:xfrm>
          <a:prstGeom prst="triangle">
            <a:avLst/>
          </a:prstGeom>
          <a:solidFill>
            <a:schemeClr val="accent2">
              <a:lumMod val="20000"/>
              <a:lumOff val="8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accent2">
              <a:lumMod val="20000"/>
              <a:lumOff val="8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accent2">
              <a:lumMod val="20000"/>
              <a:lumOff val="8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accent2">
              <a:lumMod val="20000"/>
              <a:lumOff val="8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accent2">
              <a:lumMod val="20000"/>
              <a:lumOff val="8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accent2">
              <a:lumMod val="20000"/>
              <a:lumOff val="80000"/>
              <a:alpha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accent2">
              <a:lumMod val="20000"/>
              <a:lumOff val="8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CuadroTexto"/>
          <p:cNvSpPr txBox="1"/>
          <p:nvPr/>
        </p:nvSpPr>
        <p:spPr>
          <a:xfrm>
            <a:off x="25152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Luis Bellido lo restauró en 1915, y lo comunicó a través de un pasadizo elevado con la Casa de Cisneros, al mismo tiempo que rehabilitaba los otros edificios municipales y reordenaba la plaza.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l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0"/>
            <a:ext cx="9144000" cy="5730876"/>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9" name="8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fachada a la plaza de la Villa tiene una distribución simétrica entre torres angulares rematadas con chapitel. Valora la función urbana del balcón principal que comprende tres vanos, situado entre las dos portadas.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dir="r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3" cstate="print"/>
          <a:stretch>
            <a:fillRect/>
          </a:stretch>
        </p:blipFill>
        <p:spPr bwMode="auto">
          <a:xfrm>
            <a:off x="0" y="-7056"/>
            <a:ext cx="9144000" cy="5730876"/>
          </a:xfrm>
          <a:prstGeom prst="rect">
            <a:avLst/>
          </a:prstGeom>
          <a:solidFill>
            <a:schemeClr val="bg1"/>
          </a:solidFill>
          <a:ln w="9525">
            <a:noFill/>
            <a:miter lim="800000"/>
            <a:headEnd/>
            <a:tailEnd/>
          </a:ln>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ombo"/>
          <p:cNvSpPr/>
          <p:nvPr/>
        </p:nvSpPr>
        <p:spPr>
          <a:xfrm>
            <a:off x="6156326" y="0"/>
            <a:ext cx="2987675" cy="572382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Triángulo isósceles"/>
          <p:cNvSpPr/>
          <p:nvPr/>
        </p:nvSpPr>
        <p:spPr>
          <a:xfrm flipV="1">
            <a:off x="1475656" y="0"/>
            <a:ext cx="3096345"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Triángulo rectángulo"/>
          <p:cNvSpPr/>
          <p:nvPr/>
        </p:nvSpPr>
        <p:spPr>
          <a:xfrm>
            <a:off x="1" y="2857500"/>
            <a:ext cx="1547813"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6" name="15 Triángulo rectángulo"/>
          <p:cNvSpPr/>
          <p:nvPr/>
        </p:nvSpPr>
        <p:spPr>
          <a:xfrm flipH="1">
            <a:off x="7596336" y="2857500"/>
            <a:ext cx="1547664"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7" name="16 Triángulo rectángulo"/>
          <p:cNvSpPr/>
          <p:nvPr/>
        </p:nvSpPr>
        <p:spPr>
          <a:xfrm flipV="1">
            <a:off x="1" y="0"/>
            <a:ext cx="154781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8" name="17 Triángulo rectángulo"/>
          <p:cNvSpPr/>
          <p:nvPr/>
        </p:nvSpPr>
        <p:spPr>
          <a:xfrm flipH="1" flipV="1">
            <a:off x="7596334" y="0"/>
            <a:ext cx="154766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9" name="18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se levanta sobre el solar del antiguo palacio de Juan de Acuña, sobre el que Felipe IV en 1629 mandó construir la sede del Consejo de Castilla. El proyecto conjuga las propuestas de Gómez de Mora y José de Villareal, quien siguió el proyecto original, pero cambió su protagonismo hacia el patio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peelOff"/>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ppt_x"/>
                                          </p:val>
                                        </p:tav>
                                      </p:tavLst>
                                    </p:anim>
                                    <p:anim calcmode="lin" valueType="num">
                                      <p:cBhvr additive="base">
                                        <p:cTn id="7" dur="5000"/>
                                        <p:tgtEl>
                                          <p:spTgt spid="13"/>
                                        </p:tgtEl>
                                        <p:attrNameLst>
                                          <p:attrName>ppt_y</p:attrName>
                                        </p:attrNameLst>
                                      </p:cBhvr>
                                      <p:tavLst>
                                        <p:tav tm="0">
                                          <p:val>
                                            <p:strVal val="ppt_y"/>
                                          </p:val>
                                        </p:tav>
                                        <p:tav tm="100000">
                                          <p:val>
                                            <p:strVal val="0-ppt_h/2"/>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ppt_x"/>
                                          </p:val>
                                        </p:tav>
                                      </p:tavLst>
                                    </p:anim>
                                    <p:anim calcmode="lin" valueType="num">
                                      <p:cBhvr additive="base">
                                        <p:cTn id="11" dur="5000"/>
                                        <p:tgtEl>
                                          <p:spTgt spid="14"/>
                                        </p:tgtEl>
                                        <p:attrNameLst>
                                          <p:attrName>ppt_y</p:attrName>
                                        </p:attrNameLst>
                                      </p:cBhvr>
                                      <p:tavLst>
                                        <p:tav tm="0">
                                          <p:val>
                                            <p:strVal val="ppt_y"/>
                                          </p:val>
                                        </p:tav>
                                        <p:tav tm="100000">
                                          <p:val>
                                            <p:strVal val="0-ppt_h/2"/>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ppt_x"/>
                                          </p:val>
                                        </p:tav>
                                      </p:tavLst>
                                    </p:anim>
                                    <p:anim calcmode="lin" valueType="num">
                                      <p:cBhvr additive="base">
                                        <p:cTn id="23" dur="5000"/>
                                        <p:tgtEl>
                                          <p:spTgt spid="17"/>
                                        </p:tgtEl>
                                        <p:attrNameLst>
                                          <p:attrName>ppt_y</p:attrName>
                                        </p:attrNameLst>
                                      </p:cBhvr>
                                      <p:tavLst>
                                        <p:tav tm="0">
                                          <p:val>
                                            <p:strVal val="ppt_y"/>
                                          </p:val>
                                        </p:tav>
                                        <p:tav tm="100000">
                                          <p:val>
                                            <p:strVal val="0-ppt_h/2"/>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1+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5000"/>
                                        <p:tgtEl>
                                          <p:spTgt spid="9"/>
                                        </p:tgtEl>
                                      </p:cBhvr>
                                    </p:animEffect>
                                    <p:set>
                                      <p:cBhvr>
                                        <p:cTn id="42" dur="1" fill="hold">
                                          <p:stCondLst>
                                            <p:cond delay="4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5000"/>
                                        <p:tgtEl>
                                          <p:spTgt spid="10"/>
                                        </p:tgtEl>
                                      </p:cBhvr>
                                    </p:animEffect>
                                    <p:set>
                                      <p:cBhvr>
                                        <p:cTn id="45" dur="1" fill="hold">
                                          <p:stCondLst>
                                            <p:cond delay="4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5000" fill="hold"/>
                                        <p:tgtEl>
                                          <p:spTgt spid="2050"/>
                                        </p:tgtEl>
                                        <p:attrNameLst>
                                          <p:attrName>ppt_w</p:attrName>
                                        </p:attrNameLst>
                                      </p:cBhvr>
                                      <p:tavLst>
                                        <p:tav tm="0">
                                          <p:val>
                                            <p:strVal val="4/3*#ppt_w"/>
                                          </p:val>
                                        </p:tav>
                                        <p:tav tm="100000">
                                          <p:val>
                                            <p:strVal val="#ppt_w"/>
                                          </p:val>
                                        </p:tav>
                                      </p:tavLst>
                                    </p:anim>
                                    <p:anim calcmode="lin" valueType="num">
                                      <p:cBhvr>
                                        <p:cTn id="49" dur="5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1"/>
                                          </p:val>
                                        </p:tav>
                                        <p:tav tm="100000">
                                          <p:val>
                                            <p:strVal val="#ppt_x"/>
                                          </p:val>
                                        </p:tav>
                                      </p:tavLst>
                                    </p:anim>
                                    <p:anim calcmode="lin" valueType="num">
                                      <p:cBhvr>
                                        <p:cTn id="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0" y="0"/>
            <a:ext cx="9144000" cy="5723820"/>
          </a:xfrm>
          <a:prstGeom prst="rect">
            <a:avLst/>
          </a:prstGeom>
          <a:noFill/>
          <a:ln w="9525">
            <a:noFill/>
            <a:miter lim="800000"/>
            <a:headEnd/>
            <a:tailEnd/>
          </a:ln>
        </p:spPr>
      </p:pic>
      <p:sp>
        <p:nvSpPr>
          <p:cNvPr id="6" name="1 Franja diagonal"/>
          <p:cNvSpPr/>
          <p:nvPr/>
        </p:nvSpPr>
        <p:spPr>
          <a:xfrm flipH="1">
            <a:off x="4572000" y="2857503"/>
            <a:ext cx="4572000" cy="2976583"/>
          </a:xfrm>
          <a:prstGeom prst="diagStripe">
            <a:avLst>
              <a:gd name="adj" fmla="val 81669"/>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5" name="14 CuadroTexto"/>
          <p:cNvSpPr txBox="1"/>
          <p:nvPr/>
        </p:nvSpPr>
        <p:spPr>
          <a:xfrm>
            <a:off x="44868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t>
            </a:r>
            <a:r>
              <a:rPr lang="es-ES" i="1" dirty="0">
                <a:effectLst>
                  <a:glow rad="101600">
                    <a:srgbClr val="C00000">
                      <a:alpha val="60000"/>
                    </a:srgbClr>
                  </a:glow>
                  <a:outerShdw blurRad="38100" dist="38100" dir="2700000" algn="tl">
                    <a:srgbClr val="000000">
                      <a:alpha val="43137"/>
                    </a:srgbClr>
                  </a:outerShdw>
                </a:effectLst>
              </a:rPr>
              <a:t>dos entradas se deben a que en origen el edificio fue diseñado para albergar la Casa y la Cárcel de Villa. La de la izquierda era la que daba acceso a la Cárcel; la de la derecha al Ayuntamiento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wheel spokes="1"/>
      </p:transition>
    </mc:Choice>
    <mc:Fallback>
      <p:transition spd="slow" advTm="26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sp>
        <p:nvSpPr>
          <p:cNvPr id="8" name="7 CuadroTexto"/>
          <p:cNvSpPr txBox="1"/>
          <p:nvPr/>
        </p:nvSpPr>
        <p:spPr>
          <a:xfrm>
            <a:off x="395536"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 sufrido varias reformas como las de Juan de Villanueva o la de Luis Bellido, quien la conectó con la Casa de Cisneros.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wedge/>
      </p:transition>
    </mc:Choice>
    <mc:Fallback>
      <p:transition spd="slow" advTm="1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0" y="0"/>
            <a:ext cx="9144000" cy="57150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396552" y="0"/>
            <a:ext cx="9865096" cy="5714999"/>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396552" y="1"/>
            <a:ext cx="9865096" cy="5715000"/>
          </a:xfrm>
          <a:prstGeom prst="rect">
            <a:avLst/>
          </a:prstGeom>
          <a:noFill/>
          <a:ln w="9525">
            <a:noFill/>
            <a:miter lim="800000"/>
            <a:headEnd/>
            <a:tailEnd/>
          </a:ln>
        </p:spPr>
      </p:pic>
      <p:sp>
        <p:nvSpPr>
          <p:cNvPr id="8" name="7 CuadroTexto"/>
          <p:cNvSpPr txBox="1"/>
          <p:nvPr/>
        </p:nvSpPr>
        <p:spPr>
          <a:xfrm>
            <a:off x="251520" y="444167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a:effectLst>
                  <a:glow rad="101600">
                    <a:srgbClr val="C00000">
                      <a:alpha val="60000"/>
                    </a:srgbClr>
                  </a:glow>
                  <a:outerShdw blurRad="38100" dist="38100" dir="2700000" algn="tl">
                    <a:srgbClr val="000000">
                      <a:alpha val="43137"/>
                    </a:srgbClr>
                  </a:outerShdw>
                </a:effectLst>
              </a:rPr>
              <a:t>turistas que </a:t>
            </a:r>
            <a:r>
              <a:rPr lang="es-ES" i="1" dirty="0" smtClean="0">
                <a:effectLst>
                  <a:glow rad="101600">
                    <a:srgbClr val="C00000">
                      <a:alpha val="60000"/>
                    </a:srgbClr>
                  </a:glow>
                  <a:outerShdw blurRad="38100" dist="38100" dir="2700000" algn="tl">
                    <a:srgbClr val="000000">
                      <a:alpha val="43137"/>
                    </a:srgbClr>
                  </a:outerShdw>
                </a:effectLst>
              </a:rPr>
              <a:t>se </a:t>
            </a:r>
            <a:r>
              <a:rPr lang="es-ES" i="1" dirty="0">
                <a:effectLst>
                  <a:glow rad="101600">
                    <a:srgbClr val="C00000">
                      <a:alpha val="60000"/>
                    </a:srgbClr>
                  </a:glow>
                  <a:outerShdw blurRad="38100" dist="38100" dir="2700000" algn="tl">
                    <a:srgbClr val="000000">
                      <a:alpha val="43137"/>
                    </a:srgbClr>
                  </a:outerShdw>
                </a:effectLst>
              </a:rPr>
              <a:t>paran a hacer una </a:t>
            </a:r>
            <a:r>
              <a:rPr lang="es-ES" i="1" dirty="0" smtClean="0">
                <a:effectLst>
                  <a:glow rad="101600">
                    <a:srgbClr val="C00000">
                      <a:alpha val="60000"/>
                    </a:srgbClr>
                  </a:glow>
                  <a:outerShdw blurRad="38100" dist="38100" dir="2700000" algn="tl">
                    <a:srgbClr val="000000">
                      <a:alpha val="43137"/>
                    </a:srgbClr>
                  </a:outerShdw>
                </a:effectLst>
              </a:rPr>
              <a:t>foto </a:t>
            </a:r>
            <a:r>
              <a:rPr lang="es-ES" i="1" dirty="0">
                <a:effectLst>
                  <a:glow rad="101600">
                    <a:srgbClr val="C00000">
                      <a:alpha val="60000"/>
                    </a:srgbClr>
                  </a:glow>
                  <a:outerShdw blurRad="38100" dist="38100" dir="2700000" algn="tl">
                    <a:srgbClr val="000000">
                      <a:alpha val="43137"/>
                    </a:srgbClr>
                  </a:outerShdw>
                </a:effectLst>
              </a:rPr>
              <a:t>normalmente no tienen idea de que están en la única plaza medieval de Madrid, y que aquí se encuentra el edificio civil más antiguo de la capital, la Casa de los </a:t>
            </a:r>
            <a:r>
              <a:rPr lang="es-ES" i="1" dirty="0" err="1">
                <a:effectLst>
                  <a:glow rad="101600">
                    <a:srgbClr val="C00000">
                      <a:alpha val="60000"/>
                    </a:srgbClr>
                  </a:glow>
                  <a:outerShdw blurRad="38100" dist="38100" dir="2700000" algn="tl">
                    <a:srgbClr val="000000">
                      <a:alpha val="43137"/>
                    </a:srgbClr>
                  </a:outerShdw>
                </a:effectLst>
              </a:rPr>
              <a:t>Lujanes</a:t>
            </a:r>
            <a:r>
              <a:rPr lang="es-ES" i="1" dirty="0">
                <a:effectLst>
                  <a:glow rad="101600">
                    <a:srgbClr val="C00000">
                      <a:alpha val="60000"/>
                    </a:srgbClr>
                  </a:glow>
                  <a:outerShdw blurRad="38100" dist="38100" dir="2700000" algn="tl">
                    <a:srgbClr val="000000">
                      <a:alpha val="43137"/>
                    </a:srgbClr>
                  </a:outerShdw>
                </a:effectLst>
              </a:rPr>
              <a:t>, cuya torre cuadrada con arcos de estilo morisco fue construida </a:t>
            </a:r>
            <a:r>
              <a:rPr lang="es-ES" i="1" dirty="0" smtClean="0">
                <a:effectLst>
                  <a:glow rad="101600">
                    <a:srgbClr val="C00000">
                      <a:alpha val="60000"/>
                    </a:srgbClr>
                  </a:glow>
                  <a:outerShdw blurRad="38100" dist="38100" dir="2700000" algn="tl">
                    <a:srgbClr val="000000">
                      <a:alpha val="43137"/>
                    </a:srgbClr>
                  </a:outerShdw>
                </a:effectLst>
              </a:rPr>
              <a:t>en (1472).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3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3000" fill="hold"/>
                                        <p:tgtEl>
                                          <p:spTgt spid="15361"/>
                                        </p:tgtEl>
                                        <p:attrNameLst>
                                          <p:attrName>ppt_w</p:attrName>
                                        </p:attrNameLst>
                                      </p:cBhvr>
                                      <p:tavLst>
                                        <p:tav tm="0">
                                          <p:val>
                                            <p:strVal val="4/3*#ppt_w"/>
                                          </p:val>
                                        </p:tav>
                                        <p:tav tm="100000">
                                          <p:val>
                                            <p:strVal val="#ppt_w"/>
                                          </p:val>
                                        </p:tav>
                                      </p:tavLst>
                                    </p:anim>
                                    <p:anim calcmode="lin" valueType="num">
                                      <p:cBhvr>
                                        <p:cTn id="17" dur="3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3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3000" fill="hold"/>
                                        <p:tgtEl>
                                          <p:spTgt spid="15362"/>
                                        </p:tgtEl>
                                        <p:attrNameLst>
                                          <p:attrName>ppt_w</p:attrName>
                                        </p:attrNameLst>
                                      </p:cBhvr>
                                      <p:tavLst>
                                        <p:tav tm="0">
                                          <p:val>
                                            <p:strVal val="4/3*#ppt_w"/>
                                          </p:val>
                                        </p:tav>
                                        <p:tav tm="100000">
                                          <p:val>
                                            <p:strVal val="#ppt_w"/>
                                          </p:val>
                                        </p:tav>
                                      </p:tavLst>
                                    </p:anim>
                                    <p:anim calcmode="lin" valueType="num">
                                      <p:cBhvr>
                                        <p:cTn id="24" dur="3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4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9144000" cy="6097860"/>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0"/>
            <a:ext cx="9144000" cy="6097860"/>
          </a:xfrm>
          <a:prstGeom prst="rect">
            <a:avLst/>
          </a:prstGeom>
          <a:solidFill>
            <a:schemeClr val="bg1"/>
          </a:solidFill>
          <a:ln w="9525">
            <a:noFill/>
            <a:miter lim="800000"/>
            <a:headEnd/>
            <a:tailEnd/>
          </a:ln>
        </p:spPr>
      </p:pic>
      <p:sp>
        <p:nvSpPr>
          <p:cNvPr id="6" name="5 CuadroTexto"/>
          <p:cNvSpPr txBox="1"/>
          <p:nvPr/>
        </p:nvSpPr>
        <p:spPr>
          <a:xfrm>
            <a:off x="39553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1599 se compraron varias casas en la manzana 182, donde se instaló provisionalmente, que se derribaron a partir de 1620 para construir el actual edificio.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3" cstate="print"/>
          <a:stretch>
            <a:fillRect/>
          </a:stretch>
        </p:blipFill>
        <p:spPr bwMode="auto">
          <a:xfrm>
            <a:off x="0" y="-526876"/>
            <a:ext cx="9143999" cy="6250696"/>
          </a:xfrm>
          <a:prstGeom prst="rect">
            <a:avLst/>
          </a:prstGeom>
          <a:noFill/>
          <a:ln w="9525">
            <a:noFill/>
            <a:miter lim="800000"/>
            <a:headEnd/>
            <a:tailEnd/>
          </a:ln>
        </p:spPr>
      </p:pic>
      <p:sp>
        <p:nvSpPr>
          <p:cNvPr id="3" name="2 Rectángulo"/>
          <p:cNvSpPr/>
          <p:nvPr/>
        </p:nvSpPr>
        <p:spPr>
          <a:xfrm>
            <a:off x="457200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flipH="1">
            <a:off x="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Entonces el Concejo pidió licencia al rey para hacer la Casa del Ayuntamiento. En 1629 se aprobó el proyecto de Juan Gómez de Mora, empezando las obras años más tarde.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blinds dir="vert"/>
      </p:transition>
    </mc:Choice>
    <mc:Fallback>
      <p:transition spd="slow" advTm="23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5000"/>
                                        <p:tgtEl>
                                          <p:spTgt spid="2050"/>
                                        </p:tgtEl>
                                      </p:cBhvr>
                                    </p:animEffect>
                                  </p:childTnLst>
                                </p:cTn>
                              </p:par>
                              <p:par>
                                <p:cTn id="12" presetID="17" presetClass="exit" presetSubtype="2" fill="hold" grpId="0" nodeType="withEffect">
                                  <p:stCondLst>
                                    <p:cond delay="0"/>
                                  </p:stCondLst>
                                  <p:childTnLst>
                                    <p:anim calcmode="lin" valueType="num">
                                      <p:cBhvr>
                                        <p:cTn id="13" dur="5000"/>
                                        <p:tgtEl>
                                          <p:spTgt spid="3"/>
                                        </p:tgtEl>
                                        <p:attrNameLst>
                                          <p:attrName>ppt_x</p:attrName>
                                        </p:attrNameLst>
                                      </p:cBhvr>
                                      <p:tavLst>
                                        <p:tav tm="0">
                                          <p:val>
                                            <p:strVal val="ppt_x"/>
                                          </p:val>
                                        </p:tav>
                                        <p:tav tm="100000">
                                          <p:val>
                                            <p:strVal val="ppt_x+ppt_w/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4" presetClass="exit" presetSubtype="5" fill="hold" grpId="1" nodeType="withEffect">
                                  <p:stCondLst>
                                    <p:cond delay="0"/>
                                  </p:stCondLst>
                                  <p:childTnLst>
                                    <p:animEffect transition="out" filter="randombar(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5000"/>
                                        <p:tgtEl>
                                          <p:spTgt spid="4"/>
                                        </p:tgtEl>
                                        <p:attrNameLst>
                                          <p:attrName>ppt_x</p:attrName>
                                        </p:attrNameLst>
                                      </p:cBhvr>
                                      <p:tavLst>
                                        <p:tav tm="0">
                                          <p:val>
                                            <p:strVal val="ppt_x"/>
                                          </p:val>
                                        </p:tav>
                                        <p:tav tm="100000">
                                          <p:val>
                                            <p:strVal val="ppt_x-ppt_w/2"/>
                                          </p:val>
                                        </p:tav>
                                      </p:tavLst>
                                    </p:anim>
                                    <p:anim calcmode="lin" valueType="num">
                                      <p:cBhvr>
                                        <p:cTn id="23" dur="5000"/>
                                        <p:tgtEl>
                                          <p:spTgt spid="4"/>
                                        </p:tgtEl>
                                        <p:attrNameLst>
                                          <p:attrName>ppt_y</p:attrName>
                                        </p:attrNameLst>
                                      </p:cBhvr>
                                      <p:tavLst>
                                        <p:tav tm="0">
                                          <p:val>
                                            <p:strVal val="ppt_y"/>
                                          </p:val>
                                        </p:tav>
                                        <p:tav tm="100000">
                                          <p:val>
                                            <p:strVal val="ppt_y"/>
                                          </p:val>
                                        </p:tav>
                                      </p:tavLst>
                                    </p:anim>
                                    <p:anim calcmode="lin" valueType="num">
                                      <p:cBhvr>
                                        <p:cTn id="24" dur="5000"/>
                                        <p:tgtEl>
                                          <p:spTgt spid="4"/>
                                        </p:tgtEl>
                                        <p:attrNameLst>
                                          <p:attrName>ppt_w</p:attrName>
                                        </p:attrNameLst>
                                      </p:cBhvr>
                                      <p:tavLst>
                                        <p:tav tm="0">
                                          <p:val>
                                            <p:strVal val="ppt_w"/>
                                          </p:val>
                                        </p:tav>
                                        <p:tav tm="100000">
                                          <p:val>
                                            <p:fltVal val="0"/>
                                          </p:val>
                                        </p:tav>
                                      </p:tavLst>
                                    </p:anim>
                                    <p:anim calcmode="lin" valueType="num">
                                      <p:cBhvr>
                                        <p:cTn id="25" dur="5000"/>
                                        <p:tgtEl>
                                          <p:spTgt spid="4"/>
                                        </p:tgtEl>
                                        <p:attrNameLst>
                                          <p:attrName>ppt_h</p:attrName>
                                        </p:attrNameLst>
                                      </p:cBhvr>
                                      <p:tavLst>
                                        <p:tav tm="0">
                                          <p:val>
                                            <p:strVal val="ppt_h"/>
                                          </p:val>
                                        </p:tav>
                                        <p:tav tm="100000">
                                          <p:val>
                                            <p:strVal val="ppt_h"/>
                                          </p:val>
                                        </p:tav>
                                      </p:tavLst>
                                    </p:anim>
                                    <p:set>
                                      <p:cBhvr>
                                        <p:cTn id="26" dur="1" fill="hold">
                                          <p:stCondLst>
                                            <p:cond delay="4999"/>
                                          </p:stCondLst>
                                        </p:cTn>
                                        <p:tgtEl>
                                          <p:spTgt spid="4"/>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3" cstate="print"/>
          <a:stretch>
            <a:fillRect/>
          </a:stretch>
        </p:blipFill>
        <p:spPr bwMode="auto">
          <a:xfrm>
            <a:off x="-1" y="-1"/>
            <a:ext cx="9144002" cy="6241877"/>
          </a:xfrm>
          <a:prstGeom prst="rect">
            <a:avLst/>
          </a:prstGeom>
          <a:noFill/>
          <a:ln w="9525">
            <a:noFill/>
            <a:miter lim="800000"/>
            <a:headEnd/>
            <a:tailEnd/>
          </a:ln>
        </p:spPr>
      </p:pic>
      <p:pic>
        <p:nvPicPr>
          <p:cNvPr id="5" name="4 Imagen" descr="453581.jpg"/>
          <p:cNvPicPr>
            <a:picLocks noChangeAspect="1"/>
          </p:cNvPicPr>
          <p:nvPr/>
        </p:nvPicPr>
        <p:blipFill>
          <a:blip r:embed="rId3" cstate="print"/>
          <a:stretch>
            <a:fillRect/>
          </a:stretch>
        </p:blipFill>
        <p:spPr bwMode="auto">
          <a:xfrm>
            <a:off x="-1" y="0"/>
            <a:ext cx="9144002" cy="6241877"/>
          </a:xfrm>
          <a:prstGeom prst="rect">
            <a:avLst/>
          </a:prstGeom>
          <a:noFill/>
          <a:ln w="9525">
            <a:noFill/>
            <a:miter lim="800000"/>
            <a:headEnd/>
            <a:tailEnd/>
          </a:ln>
        </p:spPr>
      </p:pic>
      <p:pic>
        <p:nvPicPr>
          <p:cNvPr id="6" name="5 Imagen" descr="453581.jpg"/>
          <p:cNvPicPr>
            <a:picLocks noChangeAspect="1"/>
          </p:cNvPicPr>
          <p:nvPr/>
        </p:nvPicPr>
        <p:blipFill>
          <a:blip r:embed="rId3" cstate="print"/>
          <a:stretch>
            <a:fillRect/>
          </a:stretch>
        </p:blipFill>
        <p:spPr bwMode="auto">
          <a:xfrm>
            <a:off x="0" y="0"/>
            <a:ext cx="9144000" cy="6241876"/>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estuvo planteado con doble función: acoger los servicios municipales y la cárcel de la Villa. El resultado fue un edificio exento con planta compuesta en torno a un patio cuadrado, dejando el vestíbulo y salones principales en las fachadas principales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checker/>
      </p:transition>
    </mc:Choice>
    <mc:Fallback>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5364088"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5364088" cy="5715000"/>
          </a:xfrm>
          <a:prstGeom prst="rect">
            <a:avLst/>
          </a:prstGeom>
          <a:noFill/>
          <a:ln w="9525">
            <a:noFill/>
            <a:miter lim="800000"/>
            <a:headEnd/>
            <a:tailEnd/>
          </a:ln>
        </p:spPr>
      </p:pic>
      <p:sp>
        <p:nvSpPr>
          <p:cNvPr id="7" name="6 CuadroTexto"/>
          <p:cNvSpPr txBox="1"/>
          <p:nvPr/>
        </p:nvSpPr>
        <p:spPr>
          <a:xfrm>
            <a:off x="5652120" y="1705372"/>
            <a:ext cx="3168352" cy="286232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Patio de Cristales, antiguamente abierto, hoy se cubre con una laboriosa bóveda de cristal realizada en los años ’40. Los salones de Plenos y de Goya y la Capilla son otras de las salas que forman este complejo emblemático para la historia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750" advTm="29000">
        <p14:honeycomb/>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3" cstate="print"/>
          <a:stretch>
            <a:fillRect/>
          </a:stretch>
        </p:blipFill>
        <p:spPr bwMode="auto">
          <a:xfrm>
            <a:off x="0" y="-382860"/>
            <a:ext cx="9144000" cy="6106680"/>
          </a:xfrm>
          <a:prstGeom prst="rect">
            <a:avLst/>
          </a:prstGeom>
          <a:solidFill>
            <a:schemeClr val="bg1"/>
          </a:solidFill>
          <a:ln w="9525">
            <a:noFill/>
            <a:miter lim="800000"/>
            <a:headEnd/>
            <a:tailEnd/>
          </a:ln>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10800000">
            <a:off x="4427984" y="0"/>
            <a:ext cx="2501454"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los siglos XIX y XX se realizaron ampliaciones y reformas interiores para dar cabida a los nuevos servicios del Ayuntamiento.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0000">
        <p15:prstTrans prst="prestig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3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3000" fill="hold"/>
                                        <p:tgtEl>
                                          <p:spTgt spid="5126"/>
                                        </p:tgtEl>
                                        <p:attrNameLst>
                                          <p:attrName>ppt_w</p:attrName>
                                        </p:attrNameLst>
                                      </p:cBhvr>
                                      <p:tavLst>
                                        <p:tav tm="0">
                                          <p:val>
                                            <p:strVal val="4/3*#ppt_w"/>
                                          </p:val>
                                        </p:tav>
                                        <p:tav tm="100000">
                                          <p:val>
                                            <p:strVal val="#ppt_w"/>
                                          </p:val>
                                        </p:tav>
                                      </p:tavLst>
                                    </p:anim>
                                    <p:anim calcmode="lin" valueType="num">
                                      <p:cBhvr>
                                        <p:cTn id="35" dur="3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4283968" y="0"/>
            <a:ext cx="4860032"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4283968" y="0"/>
            <a:ext cx="4860032"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4283968" y="0"/>
            <a:ext cx="4860032" cy="5715000"/>
          </a:xfrm>
          <a:prstGeom prst="rect">
            <a:avLst/>
          </a:prstGeom>
          <a:noFill/>
          <a:ln w="9525">
            <a:noFill/>
            <a:miter lim="800000"/>
            <a:headEnd/>
            <a:tailEnd/>
          </a:ln>
        </p:spPr>
      </p:pic>
      <p:sp>
        <p:nvSpPr>
          <p:cNvPr id="8" name="7 CuadroTexto"/>
          <p:cNvSpPr txBox="1"/>
          <p:nvPr/>
        </p:nvSpPr>
        <p:spPr>
          <a:xfrm>
            <a:off x="323528" y="1633364"/>
            <a:ext cx="3672408" cy="286232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restauración de Lucio </a:t>
            </a:r>
            <a:r>
              <a:rPr lang="es-ES" i="1" dirty="0" err="1" smtClean="0">
                <a:effectLst>
                  <a:glow rad="101600">
                    <a:srgbClr val="C00000">
                      <a:alpha val="60000"/>
                    </a:srgbClr>
                  </a:glow>
                  <a:outerShdw blurRad="38100" dist="38100" dir="2700000" algn="tl">
                    <a:srgbClr val="000000">
                      <a:alpha val="43137"/>
                    </a:srgbClr>
                  </a:outerShdw>
                </a:effectLst>
              </a:rPr>
              <a:t>Oñoro</a:t>
            </a:r>
            <a:r>
              <a:rPr lang="es-ES" i="1" dirty="0" smtClean="0">
                <a:effectLst>
                  <a:glow rad="101600">
                    <a:srgbClr val="C00000">
                      <a:alpha val="60000"/>
                    </a:srgbClr>
                  </a:glow>
                  <a:outerShdw blurRad="38100" dist="38100" dir="2700000" algn="tl">
                    <a:srgbClr val="000000">
                      <a:alpha val="43137"/>
                    </a:srgbClr>
                  </a:outerShdw>
                </a:effectLst>
              </a:rPr>
              <a:t> y Pedro Hurtado </a:t>
            </a:r>
            <a:r>
              <a:rPr lang="es-ES" i="1" dirty="0" err="1" smtClean="0">
                <a:effectLst>
                  <a:glow rad="101600">
                    <a:srgbClr val="C00000">
                      <a:alpha val="60000"/>
                    </a:srgbClr>
                  </a:glow>
                  <a:outerShdw blurRad="38100" dist="38100" dir="2700000" algn="tl">
                    <a:srgbClr val="000000">
                      <a:alpha val="43137"/>
                    </a:srgbClr>
                  </a:outerShdw>
                </a:effectLst>
              </a:rPr>
              <a:t>Ojalvo</a:t>
            </a:r>
            <a:r>
              <a:rPr lang="es-ES" i="1" dirty="0" smtClean="0">
                <a:effectLst>
                  <a:glow rad="101600">
                    <a:srgbClr val="C00000">
                      <a:alpha val="60000"/>
                    </a:srgbClr>
                  </a:glow>
                  <a:outerShdw blurRad="38100" dist="38100" dir="2700000" algn="tl">
                    <a:srgbClr val="000000">
                      <a:alpha val="43137"/>
                    </a:srgbClr>
                  </a:outerShdw>
                </a:effectLst>
              </a:rPr>
              <a:t> restituyó al interior, fachadas y cubiertas la grandeza que tuvieron en otros momentos. El interior alberga zonas de gran interés como la escalera principal, el patio de cristales con doble orden -inicialmente descubierto- con magníficas vidrieras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d"/>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6350" y="0"/>
            <a:ext cx="9150350" cy="5715000"/>
          </a:xfrm>
          <a:prstGeom prst="rect">
            <a:avLst/>
          </a:prstGeom>
          <a:noFill/>
          <a:ln w="9525">
            <a:noFill/>
            <a:miter lim="800000"/>
            <a:headEnd/>
            <a:tailEnd/>
          </a:ln>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6350" y="-4632"/>
            <a:ext cx="9156700" cy="5718967"/>
          </a:xfrm>
          <a:prstGeom prst="rect">
            <a:avLst/>
          </a:prstGeom>
          <a:noFill/>
          <a:ln w="9525">
            <a:noFill/>
            <a:miter lim="800000"/>
            <a:headEnd/>
            <a:tailEnd/>
          </a:ln>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Restauradas en 1984-1985 por Joaquín Roldán Pascual, </a:t>
            </a:r>
            <a:r>
              <a:rPr lang="es-ES" i="1" dirty="0" smtClean="0">
                <a:effectLst>
                  <a:glow rad="101600">
                    <a:srgbClr val="C00000">
                      <a:alpha val="60000"/>
                    </a:srgbClr>
                  </a:glow>
                  <a:outerShdw blurRad="38100" dist="38100" dir="2700000" algn="tl">
                    <a:srgbClr val="000000">
                      <a:alpha val="43137"/>
                    </a:srgbClr>
                  </a:outerShdw>
                </a:effectLst>
              </a:rPr>
              <a:t>autor </a:t>
            </a:r>
            <a:r>
              <a:rPr lang="es-ES" i="1" dirty="0" smtClean="0">
                <a:effectLst>
                  <a:glow rad="101600">
                    <a:srgbClr val="C00000">
                      <a:alpha val="60000"/>
                    </a:srgbClr>
                  </a:glow>
                  <a:outerShdw blurRad="38100" dist="38100" dir="2700000" algn="tl">
                    <a:srgbClr val="000000">
                      <a:alpha val="43137"/>
                    </a:srgbClr>
                  </a:outerShdw>
                </a:effectLst>
              </a:rPr>
              <a:t>asimismo, de la restauración integral del Salón de Sesiones en la última fecha y de la capilla, comenzada en 1991 y realizada en varias etapas.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gallery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4000"/>
                                        <p:tgtEl>
                                          <p:spTgt spid="7171"/>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3" cstate="print"/>
          <a:stretch>
            <a:fillRect/>
          </a:stretch>
        </p:blipFill>
        <p:spPr bwMode="auto">
          <a:xfrm>
            <a:off x="0" y="0"/>
            <a:ext cx="9144000" cy="5730876"/>
          </a:xfrm>
          <a:prstGeom prst="rect">
            <a:avLst/>
          </a:prstGeom>
          <a:noFill/>
          <a:ln w="9525">
            <a:noFill/>
            <a:miter lim="800000"/>
            <a:headEnd/>
            <a:tailEnd/>
          </a:ln>
        </p:spPr>
      </p:pic>
      <p:sp>
        <p:nvSpPr>
          <p:cNvPr id="8" name="7 Triángulo rectángulo"/>
          <p:cNvSpPr/>
          <p:nvPr/>
        </p:nvSpPr>
        <p:spPr>
          <a:xfrm>
            <a:off x="0" y="0"/>
            <a:ext cx="9144000" cy="5715000"/>
          </a:xfrm>
          <a:prstGeom prst="rtTriangl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flipH="1" flipV="1">
            <a:off x="0" y="0"/>
            <a:ext cx="9144000" cy="5715000"/>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recorrido por la Casa de la Villa lo podemos iniciar en el Patio de Cristales, un espacio abierto que se cubrió en el siglo XIX con llamativas y coloristas vidrieras, en una de las cuales aparece la Puerta de Alcalá. Si observamos bien, la veremos en la parte derecha de la imagen.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gallery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5000" fill="hold"/>
                                        <p:tgtEl>
                                          <p:spTgt spid="1029"/>
                                        </p:tgtEl>
                                        <p:attrNameLst>
                                          <p:attrName>ppt_w</p:attrName>
                                        </p:attrNameLst>
                                      </p:cBhvr>
                                      <p:tavLst>
                                        <p:tav tm="0">
                                          <p:val>
                                            <p:strVal val="4/3*#ppt_w"/>
                                          </p:val>
                                        </p:tav>
                                        <p:tav tm="100000">
                                          <p:val>
                                            <p:strVal val="#ppt_w"/>
                                          </p:val>
                                        </p:tav>
                                      </p:tavLst>
                                    </p:anim>
                                    <p:anim calcmode="lin" valueType="num">
                                      <p:cBhvr>
                                        <p:cTn id="14" dur="5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12700" y="-4410"/>
            <a:ext cx="9156700" cy="5715000"/>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0" y="0"/>
            <a:ext cx="9156700" cy="5715000"/>
          </a:xfrm>
          <a:prstGeom prst="rect">
            <a:avLst/>
          </a:prstGeom>
          <a:noFill/>
          <a:ln w="9525">
            <a:noFill/>
            <a:miter lim="800000"/>
            <a:headEnd/>
            <a:tailEnd/>
          </a:ln>
        </p:spPr>
      </p:pic>
      <p:sp>
        <p:nvSpPr>
          <p:cNvPr id="4" name="3 CuadroTexto"/>
          <p:cNvSpPr txBox="1"/>
          <p:nvPr/>
        </p:nvSpPr>
        <p:spPr>
          <a:xfrm>
            <a:off x="323528" y="5161756"/>
            <a:ext cx="8352928" cy="36933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estancia se instaló la capilla ardiente del alcalde Enrique Tierno Galván.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15000">
        <p14:shred pattern="rectang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4000" fill="hold"/>
                                        <p:tgtEl>
                                          <p:spTgt spid="3074"/>
                                        </p:tgtEl>
                                        <p:attrNameLst>
                                          <p:attrName>ppt_w</p:attrName>
                                        </p:attrNameLst>
                                      </p:cBhvr>
                                      <p:tavLst>
                                        <p:tav tm="0">
                                          <p:val>
                                            <p:strVal val="#ppt_w+.3"/>
                                          </p:val>
                                        </p:tav>
                                        <p:tav tm="100000">
                                          <p:val>
                                            <p:strVal val="#ppt_w"/>
                                          </p:val>
                                        </p:tav>
                                      </p:tavLst>
                                    </p:anim>
                                    <p:anim calcmode="lin" valueType="num">
                                      <p:cBhvr>
                                        <p:cTn id="8" dur="4000" fill="hold"/>
                                        <p:tgtEl>
                                          <p:spTgt spid="3074"/>
                                        </p:tgtEl>
                                        <p:attrNameLst>
                                          <p:attrName>ppt_h</p:attrName>
                                        </p:attrNameLst>
                                      </p:cBhvr>
                                      <p:tavLst>
                                        <p:tav tm="0">
                                          <p:val>
                                            <p:strVal val="#ppt_h"/>
                                          </p:val>
                                        </p:tav>
                                        <p:tav tm="100000">
                                          <p:val>
                                            <p:strVal val="#ppt_h"/>
                                          </p:val>
                                        </p:tav>
                                      </p:tavLst>
                                    </p:anim>
                                    <p:animEffect transition="in" filter="fade">
                                      <p:cBhvr>
                                        <p:cTn id="9" dur="4000"/>
                                        <p:tgtEl>
                                          <p:spTgt spid="3074"/>
                                        </p:tgtEl>
                                      </p:cBhvr>
                                    </p:animEffect>
                                  </p:childTnLst>
                                </p:cTn>
                              </p:par>
                              <p:par>
                                <p:cTn id="10" presetID="10"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4000"/>
                                        <p:tgtEl>
                                          <p:spTgt spid="307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p:spPr>
      </p:pic>
      <p:sp>
        <p:nvSpPr>
          <p:cNvPr id="7" name="6 CuadroTexto"/>
          <p:cNvSpPr txBox="1"/>
          <p:nvPr/>
        </p:nvSpPr>
        <p:spPr>
          <a:xfrm>
            <a:off x="539552" y="4369668"/>
            <a:ext cx="806489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legado de la Casa de la Villa, cerrado al público. </a:t>
            </a:r>
            <a:r>
              <a:rPr lang="es-ES" i="1" dirty="0" smtClean="0">
                <a:effectLst>
                  <a:glow rad="101600">
                    <a:srgbClr val="C00000">
                      <a:alpha val="60000"/>
                    </a:srgbClr>
                  </a:glow>
                  <a:outerShdw blurRad="38100" dist="38100" dir="2700000" algn="tl">
                    <a:srgbClr val="000000">
                      <a:alpha val="43137"/>
                    </a:srgbClr>
                  </a:outerShdw>
                </a:effectLst>
              </a:rPr>
              <a:t>Tras el traslado del Ayuntamiento a Cibeles, se pensó en abrir un espacio museístico. Aunque destinaron un presupuesto de 11 millones, el proyecto se abandonó. Tanto la Casa de la Villa como la </a:t>
            </a:r>
            <a:r>
              <a:rPr lang="es-ES" i="1" dirty="0" smtClean="0">
                <a:effectLst>
                  <a:glow rad="101600">
                    <a:srgbClr val="C00000">
                      <a:alpha val="60000"/>
                    </a:srgbClr>
                  </a:glow>
                  <a:outerShdw blurRad="38100" dist="38100" dir="2700000" algn="tl">
                    <a:srgbClr val="000000">
                      <a:alpha val="43137"/>
                    </a:srgbClr>
                  </a:outerShdw>
                </a:effectLst>
              </a:rPr>
              <a:t>de Cisneros </a:t>
            </a:r>
            <a:r>
              <a:rPr lang="es-ES" i="1" dirty="0" smtClean="0">
                <a:effectLst>
                  <a:glow rad="101600">
                    <a:srgbClr val="C00000">
                      <a:alpha val="60000"/>
                    </a:srgbClr>
                  </a:glow>
                  <a:outerShdw blurRad="38100" dist="38100" dir="2700000" algn="tl">
                    <a:srgbClr val="000000">
                      <a:alpha val="43137"/>
                    </a:srgbClr>
                  </a:outerShdw>
                </a:effectLst>
              </a:rPr>
              <a:t>tienen gran valor artístico.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shred pattern="rectangle" dir="ou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3" cstate="print"/>
          <a:stretch>
            <a:fillRect/>
          </a:stretch>
        </p:blipFill>
        <p:spPr bwMode="auto">
          <a:xfrm>
            <a:off x="0" y="0"/>
            <a:ext cx="9144000" cy="6025852"/>
          </a:xfrm>
          <a:prstGeom prst="rect">
            <a:avLst/>
          </a:prstGeom>
          <a:noFill/>
          <a:ln w="9525">
            <a:noFill/>
            <a:miter lim="800000"/>
            <a:headEnd/>
            <a:tailEnd/>
          </a:ln>
        </p:spPr>
      </p:pic>
      <p:sp>
        <p:nvSpPr>
          <p:cNvPr id="5" name="4 Trapecio"/>
          <p:cNvSpPr/>
          <p:nvPr/>
        </p:nvSpPr>
        <p:spPr>
          <a:xfrm>
            <a:off x="0" y="2799293"/>
            <a:ext cx="9144000" cy="2915707"/>
          </a:xfrm>
          <a:prstGeom prst="trapezoid">
            <a:avLst>
              <a:gd name="adj" fmla="val 66444"/>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7" name="6 Combinar"/>
          <p:cNvSpPr/>
          <p:nvPr/>
        </p:nvSpPr>
        <p:spPr>
          <a:xfrm rot="16200000">
            <a:off x="-1821656" y="1821656"/>
            <a:ext cx="5715000" cy="2071688"/>
          </a:xfrm>
          <a:prstGeom prst="flowChartMerge">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6" name="5 Trapecio"/>
          <p:cNvSpPr/>
          <p:nvPr/>
        </p:nvSpPr>
        <p:spPr>
          <a:xfrm flipV="1">
            <a:off x="0" y="0"/>
            <a:ext cx="9144000" cy="2799292"/>
          </a:xfrm>
          <a:prstGeom prst="trapezoid">
            <a:avLst>
              <a:gd name="adj" fmla="val 70000"/>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8" name="7 Combinar"/>
          <p:cNvSpPr/>
          <p:nvPr/>
        </p:nvSpPr>
        <p:spPr>
          <a:xfrm rot="16200000" flipV="1">
            <a:off x="5250657" y="1821657"/>
            <a:ext cx="5715000" cy="2071687"/>
          </a:xfrm>
          <a:prstGeom prst="flowChartMerge">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9" name="8 CuadroTexto"/>
          <p:cNvSpPr txBox="1"/>
          <p:nvPr/>
        </p:nvSpPr>
        <p:spPr>
          <a:xfrm>
            <a:off x="683568"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salón de plenos donde, hasta el año 2007, se celebraban las sesiones plenarias y los principales actos institucionales de la villa. En la actualidad se celebran plenos solemnes. Tiene frescos de Antonio Palomino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5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p:spPr>
      </p:pic>
      <p:sp>
        <p:nvSpPr>
          <p:cNvPr id="4" name="3 Triángulo rectángulo"/>
          <p:cNvSpPr/>
          <p:nvPr/>
        </p:nvSpPr>
        <p:spPr>
          <a:xfrm flipH="1" flipV="1">
            <a:off x="0" y="0"/>
            <a:ext cx="9144000" cy="292950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a:off x="1" y="2713484"/>
            <a:ext cx="9174163" cy="300151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5 CuadroTexto"/>
          <p:cNvSpPr txBox="1"/>
          <p:nvPr/>
        </p:nvSpPr>
        <p:spPr>
          <a:xfrm>
            <a:off x="467544" y="4036509"/>
            <a:ext cx="8424936"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el conocido como Salón de Plenos se celebraron, hasta 2007, las sesiones plenarias y los principales actos institucionales de la Villa. También en la actualidad se celebran plenos solemnes, como la entrega de las llaves de la ciudad o los títulos de hijo predilecto, o adoptivo de la Villa.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lip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Podemos admirar también la copia de un cuadro de Goya, Alegoría de la Villa de Madrid, cuyo original está en el Museo del Prado. En ella se representa a Madrid como una mujer, con su escudo de armas, y señalando los acontecimientos del 2 de mayo de 1808.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win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p:spPr>
      </p:pic>
      <p:sp>
        <p:nvSpPr>
          <p:cNvPr id="7" name="6 CuadroTexto"/>
          <p:cNvSpPr txBox="1"/>
          <p:nvPr/>
        </p:nvSpPr>
        <p:spPr>
          <a:xfrm>
            <a:off x="5292080" y="1993404"/>
            <a:ext cx="360040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Tiene 60 bellos frescos de Antonio Palomino, que fueron limpiados y restaurados en 1980, ya que estaban ennegrecidos por el humo de lo mucho que allí se fumó, hasta que quedó prohibido hacerlo.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blinds/>
      </p:transition>
    </mc:Choice>
    <mc:Fallback>
      <p:transition spd="slow" advTm="25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PPS  EXCLUSIVOS\- Esencia divina\Imágenes\677135.jpg"/>
          <p:cNvPicPr>
            <a:picLocks noChangeAspect="1" noChangeArrowheads="1"/>
          </p:cNvPicPr>
          <p:nvPr/>
        </p:nvPicPr>
        <p:blipFill>
          <a:blip r:embed="rId3" cstate="print"/>
          <a:stretch>
            <a:fillRect/>
          </a:stretch>
        </p:blipFill>
        <p:spPr bwMode="auto">
          <a:xfrm>
            <a:off x="0" y="-7056"/>
            <a:ext cx="9143999" cy="5730876"/>
          </a:xfrm>
          <a:prstGeom prst="rect">
            <a:avLst/>
          </a:prstGeom>
          <a:noFill/>
          <a:ln w="9525">
            <a:noFill/>
            <a:miter lim="800000"/>
            <a:headEnd/>
            <a:tailEnd/>
          </a:ln>
        </p:spPr>
      </p:pic>
      <p:sp>
        <p:nvSpPr>
          <p:cNvPr id="3" name="2 Rectángulo"/>
          <p:cNvSpPr/>
          <p:nvPr/>
        </p:nvSpPr>
        <p:spPr>
          <a:xfrm>
            <a:off x="0" y="0"/>
            <a:ext cx="914400" cy="5715000"/>
          </a:xfrm>
          <a:prstGeom prst="rect">
            <a:avLst/>
          </a:prstGeom>
          <a:gradFill>
            <a:gsLst>
              <a:gs pos="0">
                <a:srgbClr val="D6B19C">
                  <a:alpha val="8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899592" y="0"/>
            <a:ext cx="943496" cy="5715000"/>
          </a:xfrm>
          <a:prstGeom prst="rect">
            <a:avLst/>
          </a:prstGeom>
          <a:gradFill>
            <a:gsLst>
              <a:gs pos="0">
                <a:srgbClr val="D6B19C">
                  <a:alpha val="76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1835696" y="0"/>
            <a:ext cx="936079" cy="5715000"/>
          </a:xfrm>
          <a:prstGeom prst="rect">
            <a:avLst/>
          </a:prstGeom>
          <a:gradFill>
            <a:gsLst>
              <a:gs pos="0">
                <a:srgbClr val="D6B19C">
                  <a:alpha val="7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Rectángulo"/>
          <p:cNvSpPr/>
          <p:nvPr/>
        </p:nvSpPr>
        <p:spPr>
          <a:xfrm>
            <a:off x="2699792" y="0"/>
            <a:ext cx="1000671" cy="5715000"/>
          </a:xfrm>
          <a:prstGeom prst="rect">
            <a:avLst/>
          </a:prstGeom>
          <a:gradFill>
            <a:gsLst>
              <a:gs pos="0">
                <a:srgbClr val="D6B19C">
                  <a:alpha val="65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3635896" y="0"/>
            <a:ext cx="993254" cy="5715000"/>
          </a:xfrm>
          <a:prstGeom prst="rect">
            <a:avLst/>
          </a:prstGeom>
          <a:gradFill>
            <a:gsLst>
              <a:gs pos="0">
                <a:srgbClr val="D6B19C">
                  <a:alpha val="6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4572000" y="0"/>
            <a:ext cx="985838" cy="5715000"/>
          </a:xfrm>
          <a:prstGeom prst="rect">
            <a:avLst/>
          </a:prstGeom>
          <a:gradFill flip="none" rotWithShape="1">
            <a:gsLst>
              <a:gs pos="0">
                <a:srgbClr val="D6B19C">
                  <a:alpha val="5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a:off x="5508104" y="0"/>
            <a:ext cx="978421"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6444208" y="0"/>
            <a:ext cx="971005"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p:cNvSpPr/>
          <p:nvPr/>
        </p:nvSpPr>
        <p:spPr>
          <a:xfrm>
            <a:off x="7380312" y="0"/>
            <a:ext cx="835000" cy="5715000"/>
          </a:xfrm>
          <a:prstGeom prst="rect">
            <a:avLst/>
          </a:prstGeom>
          <a:gradFill flip="none" rotWithShape="1">
            <a:gsLst>
              <a:gs pos="0">
                <a:srgbClr val="D6B19C">
                  <a:alpha val="4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Rectángulo"/>
          <p:cNvSpPr/>
          <p:nvPr/>
        </p:nvSpPr>
        <p:spPr>
          <a:xfrm>
            <a:off x="8172400" y="0"/>
            <a:ext cx="971600" cy="5715000"/>
          </a:xfrm>
          <a:prstGeom prst="rect">
            <a:avLst/>
          </a:prstGeom>
          <a:gradFill flip="none" rotWithShape="1">
            <a:gsLst>
              <a:gs pos="0">
                <a:srgbClr val="D6B19C">
                  <a:alpha val="4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CuadroTexto"/>
          <p:cNvSpPr txBox="1"/>
          <p:nvPr/>
        </p:nvSpPr>
        <p:spPr>
          <a:xfrm>
            <a:off x="179512" y="4585692"/>
            <a:ext cx="89644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el traslado del Ayuntamiento a Cibeles, se pensó en abrir un espacio museístico. Aunque destinaron un presupuesto de 11 millones, el proyecto se abandonó. Tanto la Casa de la Villa como la de Cisneros tienen un gran valor artístico.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50" presetClass="entr" presetSubtype="0" decel="100000" fill="hold" nodeType="withEffect">
                                  <p:stCondLst>
                                    <p:cond delay="0"/>
                                  </p:stCondLst>
                                  <p:childTnLst>
                                    <p:set>
                                      <p:cBhvr>
                                        <p:cTn id="36" dur="1" fill="hold">
                                          <p:stCondLst>
                                            <p:cond delay="0"/>
                                          </p:stCondLst>
                                        </p:cTn>
                                        <p:tgtEl>
                                          <p:spTgt spid="19458"/>
                                        </p:tgtEl>
                                        <p:attrNameLst>
                                          <p:attrName>style.visibility</p:attrName>
                                        </p:attrNameLst>
                                      </p:cBhvr>
                                      <p:to>
                                        <p:strVal val="visible"/>
                                      </p:to>
                                    </p:set>
                                    <p:anim calcmode="lin" valueType="num">
                                      <p:cBhvr>
                                        <p:cTn id="37" dur="5000" fill="hold"/>
                                        <p:tgtEl>
                                          <p:spTgt spid="19458"/>
                                        </p:tgtEl>
                                        <p:attrNameLst>
                                          <p:attrName>ppt_w</p:attrName>
                                        </p:attrNameLst>
                                      </p:cBhvr>
                                      <p:tavLst>
                                        <p:tav tm="0">
                                          <p:val>
                                            <p:strVal val="#ppt_w+.3"/>
                                          </p:val>
                                        </p:tav>
                                        <p:tav tm="100000">
                                          <p:val>
                                            <p:strVal val="#ppt_w"/>
                                          </p:val>
                                        </p:tav>
                                      </p:tavLst>
                                    </p:anim>
                                    <p:anim calcmode="lin" valueType="num">
                                      <p:cBhvr>
                                        <p:cTn id="38" dur="5000" fill="hold"/>
                                        <p:tgtEl>
                                          <p:spTgt spid="19458"/>
                                        </p:tgtEl>
                                        <p:attrNameLst>
                                          <p:attrName>ppt_h</p:attrName>
                                        </p:attrNameLst>
                                      </p:cBhvr>
                                      <p:tavLst>
                                        <p:tav tm="0">
                                          <p:val>
                                            <p:strVal val="#ppt_h"/>
                                          </p:val>
                                        </p:tav>
                                        <p:tav tm="100000">
                                          <p:val>
                                            <p:strVal val="#ppt_h"/>
                                          </p:val>
                                        </p:tav>
                                      </p:tavLst>
                                    </p:anim>
                                    <p:animEffect transition="in" filter="fade">
                                      <p:cBhvr>
                                        <p:cTn id="39" dur="5000"/>
                                        <p:tgtEl>
                                          <p:spTgt spid="19458"/>
                                        </p:tgtEl>
                                      </p:cBhvr>
                                    </p:animEffect>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3" cstate="print"/>
          <a:stretch>
            <a:fillRect/>
          </a:stretch>
        </p:blipFill>
        <p:spPr bwMode="auto">
          <a:xfrm>
            <a:off x="-3868" y="-7056"/>
            <a:ext cx="9158095" cy="5730876"/>
          </a:xfrm>
          <a:prstGeom prst="rect">
            <a:avLst/>
          </a:prstGeom>
          <a:noFill/>
          <a:ln w="9525">
            <a:noFill/>
            <a:miter lim="800000"/>
            <a:headEnd/>
            <a:tailEnd/>
          </a:ln>
        </p:spPr>
      </p:pic>
      <p:pic>
        <p:nvPicPr>
          <p:cNvPr id="4098" name="Picture 2" descr="E:\PPS  EXCLUSIVOS\- Esencia divina\Imágenes\425793.jpg"/>
          <p:cNvPicPr>
            <a:picLocks noChangeAspect="1" noChangeArrowheads="1"/>
          </p:cNvPicPr>
          <p:nvPr/>
        </p:nvPicPr>
        <p:blipFill>
          <a:blip r:embed="rId3" cstate="print"/>
          <a:stretch>
            <a:fillRect/>
          </a:stretch>
        </p:blipFill>
        <p:spPr bwMode="auto">
          <a:xfrm>
            <a:off x="2482" y="-15876"/>
            <a:ext cx="9158095" cy="5730876"/>
          </a:xfrm>
          <a:prstGeom prst="rect">
            <a:avLst/>
          </a:prstGeom>
          <a:noFill/>
          <a:ln w="9525">
            <a:noFill/>
            <a:miter lim="800000"/>
            <a:headEnd/>
            <a:tailEnd/>
          </a:ln>
        </p:spPr>
      </p:pic>
      <p:pic>
        <p:nvPicPr>
          <p:cNvPr id="4099" name="Picture 3" descr="E:\PPS  EXCLUSIVOS\- Esencia divina\Imágenes\26 - 971285.jpg"/>
          <p:cNvPicPr>
            <a:picLocks noChangeAspect="1" noChangeArrowheads="1"/>
          </p:cNvPicPr>
          <p:nvPr/>
        </p:nvPicPr>
        <p:blipFill>
          <a:blip r:embed="rId3" cstate="print"/>
          <a:stretch>
            <a:fillRect/>
          </a:stretch>
        </p:blipFill>
        <p:spPr bwMode="auto">
          <a:xfrm>
            <a:off x="0" y="0"/>
            <a:ext cx="9144000" cy="5722056"/>
          </a:xfrm>
          <a:prstGeom prst="rect">
            <a:avLst/>
          </a:prstGeom>
          <a:noFill/>
          <a:ln w="9525">
            <a:noFill/>
            <a:miter lim="800000"/>
            <a:headEnd/>
            <a:tailEnd/>
          </a:ln>
        </p:spPr>
      </p:pic>
      <p:sp>
        <p:nvSpPr>
          <p:cNvPr id="5" name="4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que, en 2007, el alcalde, Ruíz Gallardón decidió trasladar la sede del Ayuntamiento de Madrid al Palacio de Cibeles, el conjunto del viejo Consistorio (Casa de la Villa y Casa de Cisneros) quedó relegado al olvido, con sólo un limitado uso administrativo y político.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switch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5000"/>
                                        <p:tgtEl>
                                          <p:spTgt spid="4100"/>
                                        </p:tgtEl>
                                      </p:cBhvr>
                                    </p:animEffect>
                                  </p:childTnLst>
                                </p:cTn>
                              </p:par>
                              <p:par>
                                <p:cTn id="8" presetID="21" presetClass="entr" presetSubtype="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heel(2)">
                                      <p:cBhvr>
                                        <p:cTn id="10" dur="5000"/>
                                        <p:tgtEl>
                                          <p:spTgt spid="4098"/>
                                        </p:tgtEl>
                                      </p:cBhvr>
                                    </p:animEffect>
                                  </p:childTnLst>
                                </p:cTn>
                              </p:par>
                              <p:par>
                                <p:cTn id="11" presetID="10" presetClass="entr" presetSubtype="0" fill="hold" nodeType="withEffect">
                                  <p:stCondLst>
                                    <p:cond delay="1000"/>
                                  </p:stCondLst>
                                  <p:childTnLst>
                                    <p:set>
                                      <p:cBhvr>
                                        <p:cTn id="12" dur="1" fill="hold">
                                          <p:stCondLst>
                                            <p:cond delay="0"/>
                                          </p:stCondLst>
                                        </p:cTn>
                                        <p:tgtEl>
                                          <p:spTgt spid="4099"/>
                                        </p:tgtEl>
                                        <p:attrNameLst>
                                          <p:attrName>style.visibility</p:attrName>
                                        </p:attrNameLst>
                                      </p:cBhvr>
                                      <p:to>
                                        <p:strVal val="visible"/>
                                      </p:to>
                                    </p:set>
                                    <p:animEffect transition="in" filter="fade">
                                      <p:cBhvr>
                                        <p:cTn id="13" dur="4000"/>
                                        <p:tgtEl>
                                          <p:spTgt spid="4099"/>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0" name="9 Triángulo rectángulo"/>
          <p:cNvSpPr/>
          <p:nvPr/>
        </p:nvSpPr>
        <p:spPr>
          <a:xfrm>
            <a:off x="0" y="5292"/>
            <a:ext cx="9144000" cy="5715000"/>
          </a:xfrm>
          <a:prstGeom prst="rtTriangle">
            <a:avLst/>
          </a:prstGeom>
          <a:solidFill>
            <a:schemeClr val="accent6">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6" name="15 Triángulo rectángulo"/>
          <p:cNvSpPr/>
          <p:nvPr/>
        </p:nvSpPr>
        <p:spPr>
          <a:xfrm>
            <a:off x="0" y="0"/>
            <a:ext cx="7740650" cy="5715000"/>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7" name="16 Triángulo rectángulo"/>
          <p:cNvSpPr/>
          <p:nvPr/>
        </p:nvSpPr>
        <p:spPr>
          <a:xfrm>
            <a:off x="1" y="0"/>
            <a:ext cx="6875463" cy="5715000"/>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8" name="17 Triángulo rectángulo"/>
          <p:cNvSpPr/>
          <p:nvPr/>
        </p:nvSpPr>
        <p:spPr>
          <a:xfrm>
            <a:off x="1" y="0"/>
            <a:ext cx="6011863"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9" name="18 Triángulo rectángulo"/>
          <p:cNvSpPr/>
          <p:nvPr/>
        </p:nvSpPr>
        <p:spPr>
          <a:xfrm>
            <a:off x="33339" y="5292"/>
            <a:ext cx="5362575" cy="5715000"/>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accent6">
              <a:lumMod val="20000"/>
              <a:lumOff val="80000"/>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2" name="21 Triángulo rectángulo"/>
          <p:cNvSpPr/>
          <p:nvPr/>
        </p:nvSpPr>
        <p:spPr>
          <a:xfrm rot="10800000">
            <a:off x="2301875" y="37042"/>
            <a:ext cx="6877050" cy="5715000"/>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4" name="23 Triángulo rectángulo"/>
          <p:cNvSpPr/>
          <p:nvPr/>
        </p:nvSpPr>
        <p:spPr>
          <a:xfrm rot="10800000">
            <a:off x="3778251" y="-24694"/>
            <a:ext cx="5364163" cy="5715000"/>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3" name="12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Años después, se hicieron planes y proyectos, incluso se reservó presupuesto para rehabilitar y acondicionar estos edificios y convertirlos en un museo, para uso y disfrute de madrileños y turistas, porque en su interior guarda verdaderas joyas artísticas e históricas.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doors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pretendido museo quedó en el olvido, a la espera de que alguna vez, alguien, </a:t>
            </a:r>
            <a:r>
              <a:rPr lang="es-ES" i="1" dirty="0" smtClean="0">
                <a:effectLst>
                  <a:glow rad="101600">
                    <a:srgbClr val="C00000">
                      <a:alpha val="60000"/>
                    </a:srgbClr>
                  </a:glow>
                  <a:outerShdw blurRad="38100" dist="38100" dir="2700000" algn="tl">
                    <a:srgbClr val="000000">
                      <a:alpha val="43137"/>
                    </a:srgbClr>
                  </a:outerShdw>
                </a:effectLst>
              </a:rPr>
              <a:t>volviera </a:t>
            </a:r>
            <a:r>
              <a:rPr lang="es-ES" i="1" dirty="0" smtClean="0">
                <a:effectLst>
                  <a:glow rad="101600">
                    <a:srgbClr val="C00000">
                      <a:alpha val="60000"/>
                    </a:srgbClr>
                  </a:glow>
                  <a:outerShdw blurRad="38100" dist="38100" dir="2700000" algn="tl">
                    <a:srgbClr val="000000">
                      <a:alpha val="43137"/>
                    </a:srgbClr>
                  </a:outerShdw>
                </a:effectLst>
              </a:rPr>
              <a:t>a recuperar esa aspiración; mientras tanto, Madrid tiene oculto un auténtico tesoro que habla de su historia municipal.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objetivo era que «los dos edificios, una vez liberados de su uso institucional, se conviertan en testimonio vivo y memoria de la vida civil madrileña, en un museo que puedan visitar todos los ciudadanos».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r"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3" cstate="print"/>
          <a:stretch>
            <a:fillRect/>
          </a:stretch>
        </p:blipFill>
        <p:spPr bwMode="auto">
          <a:xfrm>
            <a:off x="-396552" y="0"/>
            <a:ext cx="9937104" cy="5714999"/>
          </a:xfrm>
          <a:prstGeom prst="rect">
            <a:avLst/>
          </a:prstGeom>
          <a:noFill/>
          <a:ln w="9525">
            <a:noFill/>
            <a:miter lim="800000"/>
            <a:headEnd/>
            <a:tailEnd/>
          </a:ln>
        </p:spPr>
      </p:pic>
      <p:sp>
        <p:nvSpPr>
          <p:cNvPr id="3" name="2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179512" y="4585692"/>
            <a:ext cx="88204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objetivo era abrir ambos edificios al público como museo, dependiente del Museo Municipal de Historia, incluso llegó a diseñarse un plan de visitas, que comenzarían por la Casa de la Villa, a la que el visitante accedería por la planta baja.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75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ppt_w/2"/>
                                          </p:val>
                                        </p:tav>
                                      </p:tavLst>
                                    </p:anim>
                                    <p:anim calcmode="lin" valueType="num">
                                      <p:cBhvr>
                                        <p:cTn id="13" dur="4000"/>
                                        <p:tgtEl>
                                          <p:spTgt spid="3"/>
                                        </p:tgtEl>
                                        <p:attrNameLst>
                                          <p:attrName>ppt_y</p:attrName>
                                        </p:attrNameLst>
                                      </p:cBhvr>
                                      <p:tavLst>
                                        <p:tav tm="0">
                                          <p:val>
                                            <p:strVal val="ppt_y"/>
                                          </p:val>
                                        </p:tav>
                                        <p:tav tm="100000">
                                          <p:val>
                                            <p:strVal val="ppt_y"/>
                                          </p:val>
                                        </p:tav>
                                      </p:tavLst>
                                    </p:anim>
                                    <p:anim calcmode="lin" valueType="num">
                                      <p:cBhvr>
                                        <p:cTn id="14" dur="4000"/>
                                        <p:tgtEl>
                                          <p:spTgt spid="3"/>
                                        </p:tgtEl>
                                        <p:attrNameLst>
                                          <p:attrName>ppt_w</p:attrName>
                                        </p:attrNameLst>
                                      </p:cBhvr>
                                      <p:tavLst>
                                        <p:tav tm="0">
                                          <p:val>
                                            <p:strVal val="ppt_w"/>
                                          </p:val>
                                        </p:tav>
                                        <p:tav tm="100000">
                                          <p:val>
                                            <p:fltVal val="0"/>
                                          </p:val>
                                        </p:tav>
                                      </p:tavLst>
                                    </p:anim>
                                    <p:anim calcmode="lin" valueType="num">
                                      <p:cBhvr>
                                        <p:cTn id="15" dur="4000"/>
                                        <p:tgtEl>
                                          <p:spTgt spid="3"/>
                                        </p:tgtEl>
                                        <p:attrNameLst>
                                          <p:attrName>ppt_h</p:attrName>
                                        </p:attrNameLst>
                                      </p:cBhvr>
                                      <p:tavLst>
                                        <p:tav tm="0">
                                          <p:val>
                                            <p:strVal val="ppt_h"/>
                                          </p:val>
                                        </p:tav>
                                        <p:tav tm="100000">
                                          <p:val>
                                            <p:strVal val="ppt_h"/>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ppt_w/2"/>
                                          </p:val>
                                        </p:tav>
                                      </p:tavLst>
                                    </p:anim>
                                    <p:anim calcmode="lin" valueType="num">
                                      <p:cBhvr>
                                        <p:cTn id="19" dur="4000"/>
                                        <p:tgtEl>
                                          <p:spTgt spid="4"/>
                                        </p:tgtEl>
                                        <p:attrNameLst>
                                          <p:attrName>ppt_y</p:attrName>
                                        </p:attrNameLst>
                                      </p:cBhvr>
                                      <p:tavLst>
                                        <p:tav tm="0">
                                          <p:val>
                                            <p:strVal val="ppt_y"/>
                                          </p:val>
                                        </p:tav>
                                        <p:tav tm="100000">
                                          <p:val>
                                            <p:strVal val="ppt_y"/>
                                          </p:val>
                                        </p:tav>
                                      </p:tavLst>
                                    </p:anim>
                                    <p:anim calcmode="lin" valueType="num">
                                      <p:cBhvr>
                                        <p:cTn id="20" dur="4000"/>
                                        <p:tgtEl>
                                          <p:spTgt spid="4"/>
                                        </p:tgtEl>
                                        <p:attrNameLst>
                                          <p:attrName>ppt_w</p:attrName>
                                        </p:attrNameLst>
                                      </p:cBhvr>
                                      <p:tavLst>
                                        <p:tav tm="0">
                                          <p:val>
                                            <p:strVal val="ppt_w"/>
                                          </p:val>
                                        </p:tav>
                                        <p:tav tm="100000">
                                          <p:val>
                                            <p:fltVal val="0"/>
                                          </p:val>
                                        </p:tav>
                                      </p:tavLst>
                                    </p:anim>
                                    <p:anim calcmode="lin" valueType="num">
                                      <p:cBhvr>
                                        <p:cTn id="21" dur="4000"/>
                                        <p:tgtEl>
                                          <p:spTgt spid="4"/>
                                        </p:tgtEl>
                                        <p:attrNameLst>
                                          <p:attrName>ppt_h</p:attrName>
                                        </p:attrNameLst>
                                      </p:cBhvr>
                                      <p:tavLst>
                                        <p:tav tm="0">
                                          <p:val>
                                            <p:strVal val="ppt_h"/>
                                          </p:val>
                                        </p:tav>
                                        <p:tav tm="100000">
                                          <p:val>
                                            <p:strVal val="ppt_h"/>
                                          </p:val>
                                        </p:tav>
                                      </p:tavLst>
                                    </p:anim>
                                    <p:set>
                                      <p:cBhvr>
                                        <p:cTn id="22" dur="1" fill="hold">
                                          <p:stCondLst>
                                            <p:cond delay="3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ppt_w</p:attrName>
                                        </p:attrNameLst>
                                      </p:cBhvr>
                                      <p:tavLst>
                                        <p:tav tm="0">
                                          <p:val>
                                            <p:strVal val="4/3*#ppt_w"/>
                                          </p:val>
                                        </p:tav>
                                        <p:tav tm="100000">
                                          <p:val>
                                            <p:strVal val="#ppt_w"/>
                                          </p:val>
                                        </p:tav>
                                      </p:tavLst>
                                    </p:anim>
                                    <p:anim calcmode="lin" valueType="num">
                                      <p:cBhvr>
                                        <p:cTn id="38" dur="4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4000"/>
                                        <p:tgtEl>
                                          <p:spTgt spid="12"/>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238844"/>
            <a:ext cx="9144000" cy="6264696"/>
          </a:xfrm>
          <a:prstGeom prst="rect">
            <a:avLst/>
          </a:prstGeom>
          <a:solidFill>
            <a:srgbClr val="000000"/>
          </a:solidFill>
          <a:ln w="9525">
            <a:noFill/>
            <a:miter lim="800000"/>
            <a:headEnd/>
            <a:tailEnd/>
          </a:ln>
        </p:spPr>
      </p:pic>
      <p:sp>
        <p:nvSpPr>
          <p:cNvPr id="3" name="2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podría disfrutar de la proyección de un vídeo y recibir folletos explicativos sobre la historia de la ciudad. Se accedería después a la planta superior, para visitar el salón de Plenos, el de Tapices y otras dependencias de interés.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8000">
        <p15:prstTrans prst="curtain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4000" fill="hold"/>
                                        <p:tgtEl>
                                          <p:spTgt spid="10"/>
                                        </p:tgtEl>
                                        <p:attrNameLst>
                                          <p:attrName>ppt_w</p:attrName>
                                        </p:attrNameLst>
                                      </p:cBhvr>
                                      <p:tavLst>
                                        <p:tav tm="0">
                                          <p:val>
                                            <p:fltVal val="0"/>
                                          </p:val>
                                        </p:tav>
                                        <p:tav tm="100000">
                                          <p:val>
                                            <p:strVal val="#ppt_w"/>
                                          </p:val>
                                        </p:tav>
                                      </p:tavLst>
                                    </p:anim>
                                    <p:anim calcmode="lin" valueType="num">
                                      <p:cBhvr>
                                        <p:cTn id="23" dur="4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4000"/>
                                        <p:tgtEl>
                                          <p:spTgt spid="10"/>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3" cstate="print"/>
          <a:stretch>
            <a:fillRect/>
          </a:stretch>
        </p:blipFill>
        <p:spPr bwMode="auto">
          <a:xfrm>
            <a:off x="0" y="-310852"/>
            <a:ext cx="9144000" cy="6336704"/>
          </a:xfrm>
          <a:prstGeom prst="rect">
            <a:avLst/>
          </a:prstGeom>
          <a:solidFill>
            <a:srgbClr val="000000"/>
          </a:solidFill>
          <a:ln w="9525">
            <a:noFill/>
            <a:miter lim="800000"/>
            <a:headEnd/>
            <a:tailEnd/>
          </a:ln>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ombo"/>
          <p:cNvSpPr/>
          <p:nvPr/>
        </p:nvSpPr>
        <p:spPr>
          <a:xfrm>
            <a:off x="5940425" y="0"/>
            <a:ext cx="3240088" cy="5716764"/>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1" name="10 Triángulo rectángulo"/>
          <p:cNvSpPr/>
          <p:nvPr/>
        </p:nvSpPr>
        <p:spPr>
          <a:xfrm flipV="1">
            <a:off x="-17463" y="-3527"/>
            <a:ext cx="1636713" cy="293334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2" name="11 Triángulo rectángulo"/>
          <p:cNvSpPr/>
          <p:nvPr/>
        </p:nvSpPr>
        <p:spPr>
          <a:xfrm flipH="1" flipV="1">
            <a:off x="7451726"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5" name="14 CuadroTexto"/>
          <p:cNvSpPr txBox="1"/>
          <p:nvPr/>
        </p:nvSpPr>
        <p:spPr>
          <a:xfrm>
            <a:off x="395536"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allí se pasaría a la contigua Casa de Cisneros, donde se encuentra la Sala de Comisiones, el despacho de la alcaldía y la galería de retratos de alcaldes.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2/3*#ppt_w"/>
                                          </p:val>
                                        </p:tav>
                                        <p:tav tm="100000">
                                          <p:val>
                                            <p:strVal val="#ppt_w"/>
                                          </p:val>
                                        </p:tav>
                                      </p:tavLst>
                                    </p:anim>
                                    <p:anim calcmode="lin" valueType="num">
                                      <p:cBhvr>
                                        <p:cTn id="45" dur="4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a:off x="1"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0" y="0"/>
            <a:ext cx="4572000" cy="5741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4500562" y="0"/>
            <a:ext cx="4643437" cy="574145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323528"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escalera principal se encuentra la estatua original de la </a:t>
            </a:r>
            <a:r>
              <a:rPr lang="es-ES" i="1" dirty="0" err="1" smtClean="0">
                <a:effectLst>
                  <a:glow rad="101600">
                    <a:srgbClr val="C00000">
                      <a:alpha val="60000"/>
                    </a:srgbClr>
                  </a:glow>
                  <a:outerShdw blurRad="38100" dist="38100" dir="2700000" algn="tl">
                    <a:srgbClr val="000000">
                      <a:alpha val="43137"/>
                    </a:srgbClr>
                  </a:outerShdw>
                </a:effectLst>
              </a:rPr>
              <a:t>Mariblanca</a:t>
            </a:r>
            <a:r>
              <a:rPr lang="es-ES" i="1" dirty="0" smtClean="0">
                <a:effectLst>
                  <a:glow rad="101600">
                    <a:srgbClr val="C00000">
                      <a:alpha val="60000"/>
                    </a:srgbClr>
                  </a:glow>
                  <a:outerShdw blurRad="38100" dist="38100" dir="2700000" algn="tl">
                    <a:srgbClr val="000000">
                      <a:alpha val="43137"/>
                    </a:srgbClr>
                  </a:outerShdw>
                </a:effectLst>
              </a:rPr>
              <a:t>, cuya réplica está situada en la Puerta del Sol, esquina a la calle del Arenal.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2/3*#ppt_w"/>
                                          </p:val>
                                        </p:tav>
                                        <p:tav tm="100000">
                                          <p:val>
                                            <p:strVal val="#ppt_w"/>
                                          </p:val>
                                        </p:tav>
                                      </p:tavLst>
                                    </p:anim>
                                    <p:anim calcmode="lin" valueType="num">
                                      <p:cBhvr>
                                        <p:cTn id="20" dur="5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4788024"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4788024" cy="5715000"/>
          </a:xfrm>
          <a:prstGeom prst="rect">
            <a:avLst/>
          </a:prstGeom>
          <a:noFill/>
          <a:ln w="9525">
            <a:noFill/>
            <a:miter lim="800000"/>
            <a:headEnd/>
            <a:tailEnd/>
          </a:ln>
        </p:spPr>
      </p:pic>
      <p:sp>
        <p:nvSpPr>
          <p:cNvPr id="5" name="4 CuadroTexto"/>
          <p:cNvSpPr txBox="1"/>
          <p:nvPr/>
        </p:nvSpPr>
        <p:spPr>
          <a:xfrm>
            <a:off x="5076056" y="1921396"/>
            <a:ext cx="388843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Quedó depositada en la Casa de la Villa, después de ser restaurada, tras sufrir graves daños tras el ataque de un grupo de gamberros, cuando estaba ubicada en el paseo de Recoletos.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checker dir="vert"/>
      </p:transition>
    </mc:Choice>
    <mc:Fallback>
      <p:transition spd="slow" advTm="2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3" cstate="print"/>
          <a:stretch>
            <a:fillRect/>
          </a:stretch>
        </p:blipFill>
        <p:spPr bwMode="auto">
          <a:xfrm>
            <a:off x="0" y="-238844"/>
            <a:ext cx="9144000" cy="6264696"/>
          </a:xfrm>
          <a:prstGeom prst="rect">
            <a:avLst/>
          </a:prstGeom>
          <a:solidFill>
            <a:srgbClr val="000000"/>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12861"/>
            <a:ext cx="4637087" cy="301977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la Villa empezó a llamarse así en el siglo XV, coincidiendo con el título que Enrique IV de Castilla otorgó a Madrid de Noble y Leal Villa. Aquí se sitúa el nacimiento del municipio como ente administrativo.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4000"/>
                                        <p:tgtEl>
                                          <p:spTgt spid="8"/>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3775774" y="0"/>
            <a:ext cx="5368226"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3775774" y="0"/>
            <a:ext cx="5368226" cy="5715000"/>
          </a:xfrm>
          <a:prstGeom prst="rect">
            <a:avLst/>
          </a:prstGeom>
          <a:noFill/>
          <a:ln w="9525">
            <a:noFill/>
            <a:miter lim="800000"/>
            <a:headEnd/>
            <a:tailEnd/>
          </a:ln>
        </p:spPr>
      </p:pic>
      <p:sp>
        <p:nvSpPr>
          <p:cNvPr id="6" name="5 CuadroTexto"/>
          <p:cNvSpPr txBox="1"/>
          <p:nvPr/>
        </p:nvSpPr>
        <p:spPr>
          <a:xfrm>
            <a:off x="179512" y="913284"/>
            <a:ext cx="345638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 bien es cierto que la ciudad no tuvo sede consistorial hasta 1644, aunque antes, en 1599, se compraron varias casas, en la manzana 182, donde quedó instalado, de forma provisional, el Ayuntamiento. Casas que fueron derribadas para construir la actual Casa de la Villa.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dir="r" isContent="1"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5004048" cy="57150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5004048" cy="5715000"/>
          </a:xfrm>
          <a:prstGeom prst="rect">
            <a:avLst/>
          </a:prstGeom>
          <a:noFill/>
          <a:ln w="9525">
            <a:noFill/>
            <a:miter lim="800000"/>
            <a:headEnd/>
            <a:tailEnd/>
          </a:ln>
        </p:spPr>
      </p:pic>
      <p:sp>
        <p:nvSpPr>
          <p:cNvPr id="4" name="3 CuadroTexto"/>
          <p:cNvSpPr txBox="1"/>
          <p:nvPr/>
        </p:nvSpPr>
        <p:spPr>
          <a:xfrm>
            <a:off x="5148064" y="985292"/>
            <a:ext cx="381642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Hasta 1484, las reuniones del concejo se celebraban en la parroquia de San Salvador, en la calle Mayor, pero el párroco les prohibió la entrada, a consecuencia de las broncas que montaban en sus discusiones «plenarias».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dir="vert"/>
      </p:transition>
    </mc:Choice>
    <mc:Fallback>
      <p:transition spd="slow" advTm="2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ppt_w"/>
                                          </p:val>
                                        </p:tav>
                                      </p:tavLst>
                                    </p:anim>
                                    <p:anim calcmode="lin" valueType="num">
                                      <p:cBhvr>
                                        <p:cTn id="7" dur="4000"/>
                                        <p:tgtEl>
                                          <p:spTgt spid="3"/>
                                        </p:tgtEl>
                                        <p:attrNameLst>
                                          <p:attrName>ppt_h</p:attrName>
                                        </p:attrNameLst>
                                      </p:cBhvr>
                                      <p:tavLst>
                                        <p:tav tm="0">
                                          <p:val>
                                            <p:strVal val="ppt_h"/>
                                          </p:val>
                                        </p:tav>
                                        <p:tav tm="100000">
                                          <p:val>
                                            <p:strVal val="4*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15875" y="0"/>
            <a:ext cx="9144000" cy="5715000"/>
          </a:xfrm>
          <a:prstGeom prst="rect">
            <a:avLst/>
          </a:prstGeom>
          <a:solidFill>
            <a:srgbClr val="A9A57C">
              <a:alpha val="56000"/>
            </a:srgbClr>
          </a:solidFill>
          <a:ln w="25400" cap="flat" cmpd="sng" algn="ctr">
            <a:noFill/>
            <a:prstDash val="solid"/>
          </a:ln>
          <a:effectLst/>
        </p:spPr>
        <p:txBody>
          <a:bodyPr anchor="ctr"/>
          <a:lstStyle/>
          <a:p>
            <a:pPr algn="ctr" fontAlgn="auto">
              <a:spcBef>
                <a:spcPts val="0"/>
              </a:spcBef>
              <a:spcAft>
                <a:spcPts val="0"/>
              </a:spcAft>
              <a:defRPr/>
            </a:pPr>
            <a:endParaRPr lang="es-ES_tradnl" kern="0" dirty="0">
              <a:solidFill>
                <a:srgbClr val="FFFFFF"/>
              </a:solidFill>
              <a:latin typeface="Calibri"/>
              <a:cs typeface="+mn-cs"/>
            </a:endParaRPr>
          </a:p>
        </p:txBody>
      </p:sp>
      <p:sp>
        <p:nvSpPr>
          <p:cNvPr id="4" name="3 CuadroTexto"/>
          <p:cNvSpPr txBox="1"/>
          <p:nvPr/>
        </p:nvSpPr>
        <p:spPr>
          <a:xfrm>
            <a:off x="307653" y="4369668"/>
            <a:ext cx="8496944" cy="1200329"/>
          </a:xfrm>
          <a:prstGeom prst="rect">
            <a:avLst/>
          </a:prstGeom>
          <a:noFill/>
        </p:spPr>
        <p:txBody>
          <a:bodyPr wrap="square" rtlCol="0">
            <a:spAutoFit/>
          </a:bodyPr>
          <a:lstStyle/>
          <a:p>
            <a:r>
              <a:rPr lang="es-ES" i="1" dirty="0">
                <a:effectLst>
                  <a:glow rad="101600">
                    <a:srgbClr val="C00000">
                      <a:alpha val="60000"/>
                    </a:srgbClr>
                  </a:glow>
                  <a:outerShdw blurRad="38100" dist="38100" dir="2700000" algn="tl">
                    <a:srgbClr val="000000">
                      <a:alpha val="43137"/>
                    </a:srgbClr>
                  </a:outerShdw>
                </a:effectLst>
              </a:rPr>
              <a:t>E</a:t>
            </a:r>
            <a:r>
              <a:rPr lang="es-ES" i="1" dirty="0" smtClean="0">
                <a:effectLst>
                  <a:glow rad="101600">
                    <a:srgbClr val="C00000">
                      <a:alpha val="60000"/>
                    </a:srgbClr>
                  </a:glow>
                  <a:outerShdw blurRad="38100" dist="38100" dir="2700000" algn="tl">
                    <a:srgbClr val="000000">
                      <a:alpha val="43137"/>
                    </a:srgbClr>
                  </a:outerShdw>
                </a:effectLst>
              </a:rPr>
              <a:t>l Salón </a:t>
            </a:r>
            <a:r>
              <a:rPr lang="es-ES" i="1" dirty="0">
                <a:effectLst>
                  <a:glow rad="101600">
                    <a:srgbClr val="C00000">
                      <a:alpha val="60000"/>
                    </a:srgbClr>
                  </a:glow>
                  <a:outerShdw blurRad="38100" dist="38100" dir="2700000" algn="tl">
                    <a:srgbClr val="000000">
                      <a:alpha val="43137"/>
                    </a:srgbClr>
                  </a:outerShdw>
                </a:effectLst>
              </a:rPr>
              <a:t>desde el que las reinas contemplaban la procesión del Corpus, se convirtió en Sala de recepciones o antesala de la Alcaldía; hoy es conocido como </a:t>
            </a:r>
            <a:r>
              <a:rPr lang="es-ES" b="1" i="1" dirty="0">
                <a:effectLst>
                  <a:glow rad="101600">
                    <a:srgbClr val="C00000">
                      <a:alpha val="60000"/>
                    </a:srgbClr>
                  </a:glow>
                  <a:outerShdw blurRad="38100" dist="38100" dir="2700000" algn="tl">
                    <a:srgbClr val="000000">
                      <a:alpha val="43137"/>
                    </a:srgbClr>
                  </a:outerShdw>
                </a:effectLst>
              </a:rPr>
              <a:t>Salón </a:t>
            </a:r>
            <a:r>
              <a:rPr lang="es-ES" b="1" i="1" dirty="0" smtClean="0">
                <a:effectLst>
                  <a:glow rad="101600">
                    <a:srgbClr val="C00000">
                      <a:alpha val="60000"/>
                    </a:srgbClr>
                  </a:glow>
                  <a:outerShdw blurRad="38100" dist="38100" dir="2700000" algn="tl">
                    <a:srgbClr val="000000">
                      <a:alpha val="43137"/>
                    </a:srgbClr>
                  </a:outerShdw>
                </a:effectLst>
              </a:rPr>
              <a:t>de Goya</a:t>
            </a:r>
            <a:r>
              <a:rPr lang="es-ES" i="1" dirty="0">
                <a:effectLst>
                  <a:glow rad="101600">
                    <a:srgbClr val="C00000">
                      <a:alpha val="60000"/>
                    </a:srgbClr>
                  </a:glow>
                  <a:outerShdw blurRad="38100" dist="38100" dir="2700000" algn="tl">
                    <a:srgbClr val="000000">
                      <a:alpha val="43137"/>
                    </a:srgbClr>
                  </a:outerShdw>
                </a:effectLst>
              </a:rPr>
              <a:t> por el cuadro que lo adorna; es una copia </a:t>
            </a:r>
            <a:r>
              <a:rPr lang="es-ES" i="1" dirty="0" smtClean="0">
                <a:effectLst>
                  <a:glow rad="101600">
                    <a:srgbClr val="C00000">
                      <a:alpha val="60000"/>
                    </a:srgbClr>
                  </a:glow>
                  <a:outerShdw blurRad="38100" dist="38100" dir="2700000" algn="tl">
                    <a:srgbClr val="000000">
                      <a:alpha val="43137"/>
                    </a:srgbClr>
                  </a:outerShdw>
                </a:effectLst>
              </a:rPr>
              <a:t>del cuadro       Alegoría </a:t>
            </a:r>
            <a:r>
              <a:rPr lang="es-ES" i="1" dirty="0">
                <a:effectLst>
                  <a:glow rad="101600">
                    <a:srgbClr val="C00000">
                      <a:alpha val="60000"/>
                    </a:srgbClr>
                  </a:glow>
                  <a:outerShdw blurRad="38100" dist="38100" dir="2700000" algn="tl">
                    <a:srgbClr val="000000">
                      <a:alpha val="43137"/>
                    </a:srgbClr>
                  </a:outerShdw>
                </a:effectLst>
              </a:rPr>
              <a:t>de la Villa de Madrid cuyo original se encuentra en el Museo de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indow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3000"/>
                                        <p:tgtEl>
                                          <p:spTgt spid="3"/>
                                        </p:tgtEl>
                                        <p:attrNameLst>
                                          <p:attrName>ppt_x</p:attrName>
                                        </p:attrNameLst>
                                      </p:cBhvr>
                                      <p:tavLst>
                                        <p:tav tm="0">
                                          <p:val>
                                            <p:strVal val="ppt_x"/>
                                          </p:val>
                                        </p:tav>
                                        <p:tav tm="100000">
                                          <p:val>
                                            <p:strVal val="ppt_x"/>
                                          </p:val>
                                        </p:tav>
                                      </p:tavLst>
                                    </p:anim>
                                    <p:anim calcmode="lin" valueType="num">
                                      <p:cBhvr>
                                        <p:cTn id="10" dur="3000"/>
                                        <p:tgtEl>
                                          <p:spTgt spid="3"/>
                                        </p:tgtEl>
                                        <p:attrNameLst>
                                          <p:attrName>ppt_y</p:attrName>
                                        </p:attrNameLst>
                                      </p:cBhvr>
                                      <p:tavLst>
                                        <p:tav tm="0">
                                          <p:val>
                                            <p:strVal val="ppt_y"/>
                                          </p:val>
                                        </p:tav>
                                        <p:tav tm="100000">
                                          <p:val>
                                            <p:strVal val="ppt_y-ppt_h/2"/>
                                          </p:val>
                                        </p:tav>
                                      </p:tavLst>
                                    </p:anim>
                                    <p:anim calcmode="lin" valueType="num">
                                      <p:cBhvr>
                                        <p:cTn id="11" dur="3000"/>
                                        <p:tgtEl>
                                          <p:spTgt spid="3"/>
                                        </p:tgtEl>
                                        <p:attrNameLst>
                                          <p:attrName>ppt_w</p:attrName>
                                        </p:attrNameLst>
                                      </p:cBhvr>
                                      <p:tavLst>
                                        <p:tav tm="0">
                                          <p:val>
                                            <p:strVal val="ppt_w"/>
                                          </p:val>
                                        </p:tav>
                                        <p:tav tm="100000">
                                          <p:val>
                                            <p:strVal val="ppt_w"/>
                                          </p:val>
                                        </p:tav>
                                      </p:tavLst>
                                    </p:anim>
                                    <p:anim calcmode="lin" valueType="num">
                                      <p:cBhvr>
                                        <p:cTn id="12" dur="3000"/>
                                        <p:tgtEl>
                                          <p:spTgt spid="3"/>
                                        </p:tgtEl>
                                        <p:attrNameLst>
                                          <p:attrName>ppt_h</p:attrName>
                                        </p:attrNameLst>
                                      </p:cBhvr>
                                      <p:tavLst>
                                        <p:tav tm="0">
                                          <p:val>
                                            <p:strVal val="ppt_h"/>
                                          </p:val>
                                        </p:tav>
                                        <p:tav tm="100000">
                                          <p:val>
                                            <p:fltVal val="0"/>
                                          </p:val>
                                        </p:tav>
                                      </p:tavLst>
                                    </p:anim>
                                    <p:set>
                                      <p:cBhvr>
                                        <p:cTn id="13" dur="1" fill="hold">
                                          <p:stCondLst>
                                            <p:cond delay="2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3000"/>
                                        <p:tgtEl>
                                          <p:spTgt spid="5"/>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3" name="2 Rectángulo"/>
          <p:cNvSpPr/>
          <p:nvPr/>
        </p:nvSpPr>
        <p:spPr>
          <a:xfrm>
            <a:off x="251521" y="265212"/>
            <a:ext cx="8640960" cy="5232830"/>
          </a:xfrm>
          <a:prstGeom prst="rect">
            <a:avLst/>
          </a:prstGeom>
          <a:solidFill>
            <a:schemeClr val="tx2">
              <a:lumMod val="1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611560" y="553244"/>
            <a:ext cx="7920880" cy="4680520"/>
          </a:xfrm>
          <a:prstGeom prst="rect">
            <a:avLst/>
          </a:prstGeom>
          <a:solidFill>
            <a:schemeClr val="accent4">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899592" y="841276"/>
            <a:ext cx="7344816" cy="4104456"/>
          </a:xfrm>
          <a:prstGeom prst="rect">
            <a:avLst/>
          </a:prstGeom>
          <a:solidFill>
            <a:schemeClr val="tx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ectángulo"/>
          <p:cNvSpPr/>
          <p:nvPr/>
        </p:nvSpPr>
        <p:spPr>
          <a:xfrm>
            <a:off x="1187624" y="1129308"/>
            <a:ext cx="6768752" cy="3528392"/>
          </a:xfrm>
          <a:prstGeom prst="rect">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675782" y="4657700"/>
            <a:ext cx="8137275"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a:effectLst>
                  <a:glow rad="101600">
                    <a:srgbClr val="C00000">
                      <a:alpha val="60000"/>
                    </a:srgbClr>
                  </a:glow>
                  <a:outerShdw blurRad="38100" dist="38100" dir="2700000" algn="tl">
                    <a:srgbClr val="000000">
                      <a:alpha val="43137"/>
                    </a:srgbClr>
                  </a:outerShdw>
                </a:effectLst>
              </a:rPr>
              <a:t>frescos de la Casa de la Villa que pintó el cordobés Antonio Palomino recuperarán su </a:t>
            </a:r>
            <a:r>
              <a:rPr lang="es-ES" i="1" dirty="0" smtClean="0">
                <a:effectLst>
                  <a:glow rad="101600">
                    <a:srgbClr val="C00000">
                      <a:alpha val="60000"/>
                    </a:srgbClr>
                  </a:glow>
                  <a:outerShdw blurRad="38100" dist="38100" dir="2700000" algn="tl">
                    <a:srgbClr val="000000">
                      <a:alpha val="43137"/>
                    </a:srgbClr>
                  </a:outerShdw>
                </a:effectLst>
              </a:rPr>
              <a:t>esplendor.</a:t>
            </a:r>
            <a:r>
              <a:rPr lang="es-ES" i="1" dirty="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Los </a:t>
            </a:r>
            <a:r>
              <a:rPr lang="es-ES" i="1" dirty="0">
                <a:effectLst>
                  <a:glow rad="101600">
                    <a:srgbClr val="C00000">
                      <a:alpha val="60000"/>
                    </a:srgbClr>
                  </a:glow>
                  <a:outerShdw blurRad="38100" dist="38100" dir="2700000" algn="tl">
                    <a:srgbClr val="000000">
                      <a:alpha val="43137"/>
                    </a:srgbClr>
                  </a:outerShdw>
                </a:effectLst>
              </a:rPr>
              <a:t>trabajos para recuperar la obra supondrán una inversión de 210.000 euros y se organizarán puertas abiertas al </a:t>
            </a:r>
            <a:r>
              <a:rPr lang="es-ES" i="1" dirty="0" smtClean="0">
                <a:effectLst>
                  <a:glow rad="101600">
                    <a:srgbClr val="C00000">
                      <a:alpha val="60000"/>
                    </a:srgbClr>
                  </a:glow>
                  <a:outerShdw blurRad="38100" dist="38100" dir="2700000" algn="tl">
                    <a:srgbClr val="000000">
                      <a:alpha val="43137"/>
                    </a:srgbClr>
                  </a:outerShdw>
                </a:effectLst>
              </a:rPr>
              <a:t>concluir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isContent="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fltVal val="0"/>
                                          </p:val>
                                        </p:tav>
                                        <p:tav tm="100000">
                                          <p:val>
                                            <p:strVal val="#ppt_w"/>
                                          </p:val>
                                        </p:tav>
                                      </p:tavLst>
                                    </p:anim>
                                    <p:anim calcmode="lin" valueType="num">
                                      <p:cBhvr>
                                        <p:cTn id="20" dur="4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4000"/>
                                        <p:tgtEl>
                                          <p:spTgt spid="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Triángulo rectángulo"/>
          <p:cNvSpPr/>
          <p:nvPr/>
        </p:nvSpPr>
        <p:spPr>
          <a:xfrm flipV="1">
            <a:off x="0" y="0"/>
            <a:ext cx="4643438" cy="2857500"/>
          </a:xfrm>
          <a:prstGeom prst="rtTriangle">
            <a:avLst/>
          </a:prstGeom>
          <a:solidFill>
            <a:schemeClr val="accent1">
              <a:lumMod val="75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chemeClr val="accent1">
              <a:lumMod val="75000"/>
              <a:alpha val="7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2" y="0"/>
            <a:ext cx="4637087" cy="2929820"/>
          </a:xfrm>
          <a:prstGeom prst="rtTriangle">
            <a:avLst/>
          </a:prstGeom>
          <a:solidFill>
            <a:schemeClr val="accent1">
              <a:lumMod val="75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86945"/>
            <a:ext cx="4637087" cy="2947459"/>
          </a:xfrm>
          <a:prstGeom prst="rtTriangle">
            <a:avLst/>
          </a:prstGeom>
          <a:solidFill>
            <a:schemeClr val="accent1">
              <a:lumMod val="75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44000" cy="5715000"/>
          </a:xfrm>
          <a:prstGeom prst="diamond">
            <a:avLst/>
          </a:prstGeom>
          <a:solidFill>
            <a:schemeClr val="accent1">
              <a:lumMod val="60000"/>
              <a:lumOff val="40000"/>
              <a:alpha val="7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467544" y="193203"/>
            <a:ext cx="8136903" cy="5328593"/>
          </a:xfrm>
          <a:prstGeom prst="diamond">
            <a:avLst/>
          </a:pr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 fachada que da </a:t>
            </a:r>
            <a:r>
              <a:rPr lang="es-ES" i="1" dirty="0" smtClean="0">
                <a:effectLst>
                  <a:glow rad="101600">
                    <a:srgbClr val="C00000">
                      <a:alpha val="60000"/>
                    </a:srgbClr>
                  </a:glow>
                  <a:outerShdw blurRad="38100" dist="38100" dir="2700000" algn="tl">
                    <a:srgbClr val="000000">
                      <a:alpha val="43137"/>
                    </a:srgbClr>
                  </a:outerShdw>
                </a:effectLst>
              </a:rPr>
              <a:t>a la </a:t>
            </a:r>
            <a:r>
              <a:rPr lang="es-ES" i="1" dirty="0" smtClean="0">
                <a:effectLst>
                  <a:glow rad="101600">
                    <a:srgbClr val="C00000">
                      <a:alpha val="60000"/>
                    </a:srgbClr>
                  </a:glow>
                  <a:outerShdw blurRad="38100" dist="38100" dir="2700000" algn="tl">
                    <a:srgbClr val="000000">
                      <a:alpha val="43137"/>
                    </a:srgbClr>
                  </a:outerShdw>
                </a:effectLst>
              </a:rPr>
              <a:t>plaza se levantó a principios del siglo XX, cuando el Ayuntamiento adquirió el edificio para integrarlo en el conjunto municipal.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3000">
        <p15:prstTrans prst="fallOve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ppt_w</p:attrName>
                                        </p:attrNameLst>
                                      </p:cBhvr>
                                      <p:tavLst>
                                        <p:tav tm="0">
                                          <p:val>
                                            <p:fltVal val="0"/>
                                          </p:val>
                                        </p:tav>
                                        <p:tav tm="100000">
                                          <p:val>
                                            <p:strVal val="#ppt_w"/>
                                          </p:val>
                                        </p:tav>
                                      </p:tavLst>
                                    </p:anim>
                                    <p:anim calcmode="lin" valueType="num">
                                      <p:cBhvr>
                                        <p:cTn id="38" dur="5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una curiosidad plenamente documentada: en una habitación de esta casa-palacio nació el Conde de </a:t>
            </a:r>
            <a:r>
              <a:rPr lang="es-ES" i="1" dirty="0" err="1" smtClean="0">
                <a:effectLst>
                  <a:glow rad="101600">
                    <a:srgbClr val="C00000">
                      <a:alpha val="60000"/>
                    </a:srgbClr>
                  </a:glow>
                  <a:outerShdw blurRad="38100" dist="38100" dir="2700000" algn="tl">
                    <a:srgbClr val="000000">
                      <a:alpha val="43137"/>
                    </a:srgbClr>
                  </a:outerShdw>
                </a:effectLst>
              </a:rPr>
              <a:t>Romanones</a:t>
            </a:r>
            <a:r>
              <a:rPr lang="es-ES" i="1" dirty="0" smtClean="0">
                <a:effectLst>
                  <a:glow rad="101600">
                    <a:srgbClr val="C00000">
                      <a:alpha val="60000"/>
                    </a:srgbClr>
                  </a:glow>
                  <a:outerShdw blurRad="38100" dist="38100" dir="2700000" algn="tl">
                    <a:srgbClr val="000000">
                      <a:alpha val="43137"/>
                    </a:srgbClr>
                  </a:outerShdw>
                </a:effectLst>
              </a:rPr>
              <a:t>, que luego sería alcalde de la Villa; después, esa habitación pasó a ser el despacho de los alcaldes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5148064" cy="5715000"/>
          </a:xfrm>
          <a:prstGeom prst="rect">
            <a:avLst/>
          </a:prstGeom>
          <a:noFill/>
          <a:ln w="9525">
            <a:noFill/>
            <a:miter lim="800000"/>
            <a:headEnd/>
            <a:tailEnd/>
          </a:ln>
        </p:spPr>
      </p:pic>
      <p:sp>
        <p:nvSpPr>
          <p:cNvPr id="4" name="3 Rectángulo"/>
          <p:cNvSpPr/>
          <p:nvPr/>
        </p:nvSpPr>
        <p:spPr>
          <a:xfrm>
            <a:off x="0" y="0"/>
            <a:ext cx="270033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700338" y="0"/>
            <a:ext cx="273526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270033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700338" y="1849438"/>
            <a:ext cx="2808287"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270033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2700338" y="3810000"/>
            <a:ext cx="273526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5400676" y="1592178"/>
            <a:ext cx="3563812" cy="2246769"/>
          </a:xfrm>
          <a:prstGeom prst="rect">
            <a:avLst/>
          </a:prstGeom>
          <a:noFill/>
        </p:spPr>
        <p:txBody>
          <a:bodyPr wrap="square" rtlCol="0">
            <a:spAutoFit/>
          </a:bodyPr>
          <a:lstStyle/>
          <a:p>
            <a:r>
              <a:rPr lang="es-ES" sz="2000" i="1" dirty="0" smtClean="0">
                <a:effectLst>
                  <a:glow rad="101600">
                    <a:srgbClr val="C00000">
                      <a:alpha val="60000"/>
                    </a:srgbClr>
                  </a:glow>
                </a:effectLst>
              </a:rPr>
              <a:t>En </a:t>
            </a:r>
            <a:r>
              <a:rPr lang="es-ES" sz="2000" i="1" dirty="0">
                <a:effectLst>
                  <a:glow rad="101600">
                    <a:srgbClr val="C00000">
                      <a:alpha val="60000"/>
                    </a:srgbClr>
                  </a:glow>
                </a:effectLst>
              </a:rPr>
              <a:t>la </a:t>
            </a:r>
            <a:r>
              <a:rPr lang="es-ES" sz="2000" b="1" i="1" dirty="0">
                <a:effectLst>
                  <a:glow rad="101600">
                    <a:srgbClr val="C00000">
                      <a:alpha val="60000"/>
                    </a:srgbClr>
                  </a:glow>
                </a:effectLst>
              </a:rPr>
              <a:t>Sala de </a:t>
            </a:r>
            <a:r>
              <a:rPr lang="es-ES" sz="2000" b="1" i="1" dirty="0" smtClean="0">
                <a:effectLst>
                  <a:glow rad="101600">
                    <a:srgbClr val="C00000">
                      <a:alpha val="60000"/>
                    </a:srgbClr>
                  </a:glow>
                </a:effectLst>
              </a:rPr>
              <a:t>la Custodia</a:t>
            </a:r>
            <a:r>
              <a:rPr lang="es-ES" sz="2000" i="1" dirty="0">
                <a:effectLst>
                  <a:glow rad="101600">
                    <a:srgbClr val="C00000">
                      <a:alpha val="60000"/>
                    </a:srgbClr>
                  </a:glow>
                </a:effectLst>
              </a:rPr>
              <a:t> se encuentra una de las joyas municipales, obra que realizó el platero Francisco Álvarez en 1576. En esta misma estancia hay un valioso Cristo de marfil, del siglo XVII.</a:t>
            </a:r>
            <a:endParaRPr lang="es-ES" sz="2000"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conveyo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5" name="4 CuadroTexto"/>
          <p:cNvSpPr txBox="1"/>
          <p:nvPr/>
        </p:nvSpPr>
        <p:spPr>
          <a:xfrm>
            <a:off x="755576" y="4081636"/>
            <a:ext cx="802889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a:effectLst>
                  <a:glow rad="101600">
                    <a:srgbClr val="C00000">
                      <a:alpha val="60000"/>
                    </a:srgbClr>
                  </a:glow>
                  <a:outerShdw blurRad="38100" dist="38100" dir="2700000" algn="tl">
                    <a:srgbClr val="000000">
                      <a:alpha val="43137"/>
                    </a:srgbClr>
                  </a:outerShdw>
                </a:effectLst>
              </a:rPr>
              <a:t>tesoro de 300 años de la Casa de la Villa que el Ayuntamiento quiere </a:t>
            </a:r>
            <a:r>
              <a:rPr lang="es-ES" i="1" dirty="0" smtClean="0">
                <a:effectLst>
                  <a:glow rad="101600">
                    <a:srgbClr val="C00000">
                      <a:alpha val="60000"/>
                    </a:srgbClr>
                  </a:glow>
                  <a:outerShdw blurRad="38100" dist="38100" dir="2700000" algn="tl">
                    <a:srgbClr val="000000">
                      <a:alpha val="43137"/>
                    </a:srgbClr>
                  </a:outerShdw>
                </a:effectLst>
              </a:rPr>
              <a:t>recuperar.</a:t>
            </a:r>
            <a:r>
              <a:rPr lang="es-ES" i="1" dirty="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a:t>
            </a:r>
            <a:r>
              <a:rPr lang="es-ES" i="1" dirty="0">
                <a:effectLst>
                  <a:glow rad="101600">
                    <a:srgbClr val="C00000">
                      <a:alpha val="60000"/>
                    </a:srgbClr>
                  </a:glow>
                  <a:outerShdw blurRad="38100" dist="38100" dir="2700000" algn="tl">
                    <a:srgbClr val="000000">
                      <a:alpha val="43137"/>
                    </a:srgbClr>
                  </a:outerShdw>
                </a:effectLst>
              </a:rPr>
              <a:t>Área de Cultura </a:t>
            </a:r>
            <a:r>
              <a:rPr lang="es-ES" i="1" dirty="0" smtClean="0">
                <a:effectLst>
                  <a:glow rad="101600">
                    <a:srgbClr val="C00000">
                      <a:alpha val="60000"/>
                    </a:srgbClr>
                  </a:glow>
                  <a:outerShdw blurRad="38100" dist="38100" dir="2700000" algn="tl">
                    <a:srgbClr val="000000">
                      <a:alpha val="43137"/>
                    </a:srgbClr>
                  </a:outerShdw>
                </a:effectLst>
              </a:rPr>
              <a:t>emprendió </a:t>
            </a:r>
            <a:r>
              <a:rPr lang="es-ES" i="1" dirty="0">
                <a:effectLst>
                  <a:glow rad="101600">
                    <a:srgbClr val="C00000">
                      <a:alpha val="60000"/>
                    </a:srgbClr>
                  </a:glow>
                  <a:outerShdw blurRad="38100" dist="38100" dir="2700000" algn="tl">
                    <a:srgbClr val="000000">
                      <a:alpha val="43137"/>
                    </a:srgbClr>
                  </a:outerShdw>
                </a:effectLst>
              </a:rPr>
              <a:t>en 2022 una puesta al día de la recuperación de las Casas Consistoriales. El objetivo es que puedan ser visitadas por los madrileños. Entre las obras a rehabilitar, las más urgentes son los murales de la </a:t>
            </a:r>
            <a:r>
              <a:rPr lang="es-ES" i="1" dirty="0" smtClean="0">
                <a:effectLst>
                  <a:glow rad="101600">
                    <a:srgbClr val="C00000">
                      <a:alpha val="60000"/>
                    </a:srgbClr>
                  </a:glow>
                  <a:outerShdw blurRad="38100" dist="38100" dir="2700000" algn="tl">
                    <a:srgbClr val="000000">
                      <a:alpha val="43137"/>
                    </a:srgbClr>
                  </a:outerShdw>
                </a:effectLst>
              </a:rPr>
              <a:t>capilla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erris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2"/>
                                        </p:tgtEl>
                                      </p:cBhvr>
                                    </p:animEffect>
                                    <p:set>
                                      <p:cBhvr>
                                        <p:cTn id="10" dur="1" fill="hold">
                                          <p:stCondLst>
                                            <p:cond delay="3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2" name="1 Rectángulo"/>
          <p:cNvSpPr/>
          <p:nvPr/>
        </p:nvSpPr>
        <p:spPr>
          <a:xfrm>
            <a:off x="19051" y="1"/>
            <a:ext cx="188912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4" name="3 Rectángulo"/>
          <p:cNvSpPr/>
          <p:nvPr/>
        </p:nvSpPr>
        <p:spPr>
          <a:xfrm>
            <a:off x="5537201" y="-8820"/>
            <a:ext cx="1914525" cy="114652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3" name="22 Rectángulo"/>
          <p:cNvSpPr/>
          <p:nvPr/>
        </p:nvSpPr>
        <p:spPr>
          <a:xfrm>
            <a:off x="7356476" y="4709584"/>
            <a:ext cx="1787524" cy="100541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1" name="30 Rectángulo"/>
          <p:cNvSpPr/>
          <p:nvPr/>
        </p:nvSpPr>
        <p:spPr>
          <a:xfrm>
            <a:off x="7321551" y="3536598"/>
            <a:ext cx="1822449"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2" name="31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recuperar los valores históricos y artísticos de las pinturas murales, se llevará a cabo su limpieza, consolidación y reintegración. Estos frescos fueron realizados por el maestro cordobés Antonio Palomino (</a:t>
            </a:r>
            <a:r>
              <a:rPr lang="es-ES" i="1" dirty="0" err="1" smtClean="0">
                <a:effectLst>
                  <a:glow rad="101600">
                    <a:srgbClr val="C00000">
                      <a:alpha val="60000"/>
                    </a:srgbClr>
                  </a:glow>
                  <a:outerShdw blurRad="38100" dist="38100" dir="2700000" algn="tl">
                    <a:srgbClr val="000000">
                      <a:alpha val="43137"/>
                    </a:srgbClr>
                  </a:outerShdw>
                </a:effectLst>
              </a:rPr>
              <a:t>Bujalance</a:t>
            </a:r>
            <a:r>
              <a:rPr lang="es-ES" i="1" dirty="0" smtClean="0">
                <a:effectLst>
                  <a:glow rad="101600">
                    <a:srgbClr val="C00000">
                      <a:alpha val="60000"/>
                    </a:srgbClr>
                  </a:glow>
                  <a:outerShdw blurRad="38100" dist="38100" dir="2700000" algn="tl">
                    <a:srgbClr val="000000">
                      <a:alpha val="43137"/>
                    </a:srgbClr>
                  </a:outerShdw>
                </a:effectLst>
              </a:rPr>
              <a:t>, 1655 - Madrid, 1726) en 1696, recién finalizada la construcción de la histórica sede consistorial.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erris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4000"/>
                                        <p:tgtEl>
                                          <p:spTgt spid="15"/>
                                        </p:tgtEl>
                                      </p:cBhvr>
                                    </p:animEffect>
                                    <p:set>
                                      <p:cBhvr>
                                        <p:cTn id="43" dur="1" fill="hold">
                                          <p:stCondLst>
                                            <p:cond delay="3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4000"/>
                                        <p:tgtEl>
                                          <p:spTgt spid="16"/>
                                        </p:tgtEl>
                                      </p:cBhvr>
                                    </p:animEffect>
                                    <p:set>
                                      <p:cBhvr>
                                        <p:cTn id="46" dur="1" fill="hold">
                                          <p:stCondLst>
                                            <p:cond delay="3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4000"/>
                                        <p:tgtEl>
                                          <p:spTgt spid="17"/>
                                        </p:tgtEl>
                                      </p:cBhvr>
                                    </p:animEffect>
                                    <p:set>
                                      <p:cBhvr>
                                        <p:cTn id="49" dur="1" fill="hold">
                                          <p:stCondLst>
                                            <p:cond delay="3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4000"/>
                                        <p:tgtEl>
                                          <p:spTgt spid="18"/>
                                        </p:tgtEl>
                                      </p:cBhvr>
                                    </p:animEffect>
                                    <p:set>
                                      <p:cBhvr>
                                        <p:cTn id="52" dur="1" fill="hold">
                                          <p:stCondLst>
                                            <p:cond delay="3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4000"/>
                                        <p:tgtEl>
                                          <p:spTgt spid="19"/>
                                        </p:tgtEl>
                                      </p:cBhvr>
                                    </p:animEffect>
                                    <p:set>
                                      <p:cBhvr>
                                        <p:cTn id="55" dur="1" fill="hold">
                                          <p:stCondLst>
                                            <p:cond delay="3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4000"/>
                                        <p:tgtEl>
                                          <p:spTgt spid="20"/>
                                        </p:tgtEl>
                                      </p:cBhvr>
                                    </p:animEffect>
                                    <p:set>
                                      <p:cBhvr>
                                        <p:cTn id="58" dur="1" fill="hold">
                                          <p:stCondLst>
                                            <p:cond delay="3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4000"/>
                                        <p:tgtEl>
                                          <p:spTgt spid="21"/>
                                        </p:tgtEl>
                                      </p:cBhvr>
                                    </p:animEffect>
                                    <p:set>
                                      <p:cBhvr>
                                        <p:cTn id="61" dur="1" fill="hold">
                                          <p:stCondLst>
                                            <p:cond delay="3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4000"/>
                                        <p:tgtEl>
                                          <p:spTgt spid="22"/>
                                        </p:tgtEl>
                                      </p:cBhvr>
                                    </p:animEffect>
                                    <p:set>
                                      <p:cBhvr>
                                        <p:cTn id="64" dur="1" fill="hold">
                                          <p:stCondLst>
                                            <p:cond delay="3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4000"/>
                                        <p:tgtEl>
                                          <p:spTgt spid="23"/>
                                        </p:tgtEl>
                                      </p:cBhvr>
                                    </p:animEffect>
                                    <p:set>
                                      <p:cBhvr>
                                        <p:cTn id="67" dur="1" fill="hold">
                                          <p:stCondLst>
                                            <p:cond delay="3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4000"/>
                                        <p:tgtEl>
                                          <p:spTgt spid="28"/>
                                        </p:tgtEl>
                                      </p:cBhvr>
                                    </p:animEffect>
                                    <p:set>
                                      <p:cBhvr>
                                        <p:cTn id="70" dur="1" fill="hold">
                                          <p:stCondLst>
                                            <p:cond delay="3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4000"/>
                                        <p:tgtEl>
                                          <p:spTgt spid="29"/>
                                        </p:tgtEl>
                                      </p:cBhvr>
                                    </p:animEffect>
                                    <p:set>
                                      <p:cBhvr>
                                        <p:cTn id="73" dur="1" fill="hold">
                                          <p:stCondLst>
                                            <p:cond delay="3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4000"/>
                                        <p:tgtEl>
                                          <p:spTgt spid="30"/>
                                        </p:tgtEl>
                                      </p:cBhvr>
                                    </p:animEffect>
                                    <p:set>
                                      <p:cBhvr>
                                        <p:cTn id="76" dur="1" fill="hold">
                                          <p:stCondLst>
                                            <p:cond delay="3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4000"/>
                                        <p:tgtEl>
                                          <p:spTgt spid="31"/>
                                        </p:tgtEl>
                                      </p:cBhvr>
                                    </p:animEffect>
                                    <p:set>
                                      <p:cBhvr>
                                        <p:cTn id="79" dur="1" fill="hold">
                                          <p:stCondLst>
                                            <p:cond delay="3999"/>
                                          </p:stCondLst>
                                        </p:cTn>
                                        <p:tgtEl>
                                          <p:spTgt spid="31"/>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4000" fill="hold"/>
                                        <p:tgtEl>
                                          <p:spTgt spid="27"/>
                                        </p:tgtEl>
                                        <p:attrNameLst>
                                          <p:attrName>ppt_w</p:attrName>
                                        </p:attrNameLst>
                                      </p:cBhvr>
                                      <p:tavLst>
                                        <p:tav tm="0">
                                          <p:val>
                                            <p:strVal val="4/3*#ppt_w"/>
                                          </p:val>
                                        </p:tav>
                                        <p:tav tm="100000">
                                          <p:val>
                                            <p:strVal val="#ppt_w"/>
                                          </p:val>
                                        </p:tav>
                                      </p:tavLst>
                                    </p:anim>
                                    <p:anim calcmode="lin" valueType="num">
                                      <p:cBhvr>
                                        <p:cTn id="83" dur="4000" fill="hold"/>
                                        <p:tgtEl>
                                          <p:spTgt spid="27"/>
                                        </p:tgtEl>
                                        <p:attrNameLst>
                                          <p:attrName>ppt_h</p:attrName>
                                        </p:attrNameLst>
                                      </p:cBhvr>
                                      <p:tavLst>
                                        <p:tav tm="0">
                                          <p:val>
                                            <p:strVal val="4/3*#ppt_h"/>
                                          </p:val>
                                        </p:tav>
                                        <p:tav tm="100000">
                                          <p:val>
                                            <p:strVal val="#ppt_h"/>
                                          </p:val>
                                        </p:tav>
                                      </p:tavLst>
                                    </p:anim>
                                  </p:childTnLst>
                                </p:cTn>
                              </p:par>
                            </p:childTnLst>
                          </p:cTn>
                        </p:par>
                        <p:par>
                          <p:cTn id="84" fill="hold">
                            <p:stCondLst>
                              <p:cond delay="4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1"/>
                                          </p:val>
                                        </p:tav>
                                        <p:tav tm="100000">
                                          <p:val>
                                            <p:strVal val="#ppt_x"/>
                                          </p:val>
                                        </p:tav>
                                      </p:tavLst>
                                    </p:anim>
                                    <p:anim calcmode="lin" valueType="num">
                                      <p:cBhvr>
                                        <p:cTn id="89"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Triángulo isósceles"/>
          <p:cNvSpPr/>
          <p:nvPr/>
        </p:nvSpPr>
        <p:spPr>
          <a:xfrm>
            <a:off x="1466850" y="2785492"/>
            <a:ext cx="3041650" cy="2931273"/>
          </a:xfrm>
          <a:prstGeom prst="triangle">
            <a:avLst>
              <a:gd name="adj" fmla="val 50000"/>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785492"/>
            <a:ext cx="3055937" cy="2922453"/>
          </a:xfrm>
          <a:prstGeom prst="triangle">
            <a:avLst>
              <a:gd name="adj" fmla="val 50416"/>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323528" y="3793604"/>
            <a:ext cx="8568952"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Rivera de la Cruz ha puesto en valor los “extraordinarios esfuerzos del Consistorio para salvaguardar la inmensa riqueza patrimonial de los madrileños, a veces poco conocida por los ciudadanos, como estas pinturas”, que decoran las paredes de uno de los espacios de gran interés histórico-artístico que alberga la que fuera sede del Ayuntamiento de Madrid desde el siglo XVII hasta su traslado al Palacio de Cibeles en 2008.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48000">
        <p14:vortex dir="r"/>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ppt_x"/>
                                          </p:val>
                                        </p:tav>
                                      </p:tavLst>
                                    </p:anim>
                                    <p:anim calcmode="lin" valueType="num">
                                      <p:cBhvr additive="base">
                                        <p:cTn id="15" dur="5000"/>
                                        <p:tgtEl>
                                          <p:spTgt spid="9"/>
                                        </p:tgtEl>
                                        <p:attrNameLst>
                                          <p:attrName>ppt_y</p:attrName>
                                        </p:attrNameLst>
                                      </p:cBhvr>
                                      <p:tavLst>
                                        <p:tav tm="0">
                                          <p:val>
                                            <p:strVal val="ppt_y"/>
                                          </p:val>
                                        </p:tav>
                                        <p:tav tm="100000">
                                          <p:val>
                                            <p:strVal val="1+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0" fill="hold"/>
                                        <p:tgtEl>
                                          <p:spTgt spid="14"/>
                                        </p:tgtEl>
                                        <p:attrNameLst>
                                          <p:attrName>ppt_w</p:attrName>
                                        </p:attrNameLst>
                                      </p:cBhvr>
                                      <p:tavLst>
                                        <p:tav tm="0">
                                          <p:val>
                                            <p:fltVal val="0"/>
                                          </p:val>
                                        </p:tav>
                                        <p:tav tm="100000">
                                          <p:val>
                                            <p:strVal val="#ppt_w"/>
                                          </p:val>
                                        </p:tav>
                                      </p:tavLst>
                                    </p:anim>
                                    <p:anim calcmode="lin" valueType="num">
                                      <p:cBhvr>
                                        <p:cTn id="24" dur="5000" fill="hold"/>
                                        <p:tgtEl>
                                          <p:spTgt spid="14"/>
                                        </p:tgtEl>
                                        <p:attrNameLst>
                                          <p:attrName>ppt_h</p:attrName>
                                        </p:attrNameLst>
                                      </p:cBhvr>
                                      <p:tavLst>
                                        <p:tav tm="0">
                                          <p:val>
                                            <p:fltVal val="0"/>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Horizontal)">
                                      <p:cBhvr>
                                        <p:cTn id="27" dur="5000"/>
                                        <p:tgtEl>
                                          <p:spTgt spid="1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193675"/>
            <a:ext cx="5688013"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a:t>
            </a:r>
            <a:r>
              <a:rPr lang="es-ES" sz="3600" kern="10" dirty="0">
                <a:ln w="9525">
                  <a:round/>
                  <a:headEnd/>
                  <a:tailEnd/>
                </a:ln>
                <a:gradFill rotWithShape="1">
                  <a:gsLst>
                    <a:gs pos="0">
                      <a:srgbClr val="FFE701"/>
                    </a:gs>
                    <a:gs pos="100000">
                      <a:srgbClr val="FE3E02"/>
                    </a:gs>
                  </a:gsLst>
                  <a:lin ang="5400000" scaled="1"/>
                </a:gradFill>
                <a:latin typeface="High Tower Text"/>
              </a:rPr>
              <a:t> </a:t>
            </a:r>
          </a:p>
        </p:txBody>
      </p:sp>
      <p:sp>
        <p:nvSpPr>
          <p:cNvPr id="78851" name="WordArt 3"/>
          <p:cNvSpPr>
            <a:spLocks noChangeArrowheads="1" noChangeShapeType="1" noTextEdit="1"/>
          </p:cNvSpPr>
          <p:nvPr/>
        </p:nvSpPr>
        <p:spPr bwMode="auto">
          <a:xfrm>
            <a:off x="1908175" y="1417638"/>
            <a:ext cx="5040313" cy="657225"/>
          </a:xfrm>
          <a:prstGeom prst="rect">
            <a:avLst/>
          </a:prstGeom>
        </p:spPr>
        <p:txBody>
          <a:bodyPr wrap="none" fromWordArt="1">
            <a:prstTxWarp prst="textDeflateBottom">
              <a:avLst>
                <a:gd name="adj" fmla="val 65903"/>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827584" y="4441676"/>
            <a:ext cx="7416354" cy="720080"/>
          </a:xfrm>
          <a:prstGeom prst="rect">
            <a:avLst/>
          </a:prstGeom>
        </p:spPr>
        <p:txBody>
          <a:bodyPr wrap="none" fromWordArt="1">
            <a:prstTxWarp prst="textCanDown">
              <a:avLst>
                <a:gd name="adj" fmla="val 15385"/>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Los Arrastraos ( Federico Chueca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971600" y="3433564"/>
            <a:ext cx="7200800" cy="7430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El Chaleco Blanco ( Federico Chueca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6"/>
          <p:cNvSpPr>
            <a:spLocks noChangeArrowheads="1" noChangeShapeType="1" noTextEdit="1"/>
          </p:cNvSpPr>
          <p:nvPr/>
        </p:nvSpPr>
        <p:spPr bwMode="auto">
          <a:xfrm>
            <a:off x="1043608" y="2569468"/>
            <a:ext cx="7416354" cy="720080"/>
          </a:xfrm>
          <a:prstGeom prst="rect">
            <a:avLst/>
          </a:prstGeom>
        </p:spPr>
        <p:txBody>
          <a:bodyPr wrap="none" fromWordArt="1">
            <a:prstTxWarp prst="textCanDown">
              <a:avLst>
                <a:gd name="adj" fmla="val 13462"/>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Tambor de Granaderos ( Ruperto Chapí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4000" advTm="18000">
        <p14:vortex/>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2" presetClass="entr" presetSubtype="0" fill="hold" nodeType="after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ppt_x</p:attrName>
                                        </p:attrNameLst>
                                      </p:cBhvr>
                                      <p:tavLst>
                                        <p:tav tm="0">
                                          <p:val>
                                            <p:strVal val="#ppt_x"/>
                                          </p:val>
                                        </p:tav>
                                        <p:tav tm="100000">
                                          <p:val>
                                            <p:strVal val="#ppt_x"/>
                                          </p:val>
                                        </p:tav>
                                      </p:tavLst>
                                    </p:anim>
                                    <p:anim calcmode="lin" valueType="num">
                                      <p:cBhvr>
                                        <p:cTn id="23" dur="20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13015676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lásico de Office">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2203</Words>
  <Application>Microsoft Office PowerPoint</Application>
  <PresentationFormat>Presentación en pantalla (16:10)</PresentationFormat>
  <Paragraphs>93</Paragraphs>
  <Slides>48</Slides>
  <Notes>34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48</vt:i4>
      </vt:variant>
    </vt:vector>
  </HeadingPairs>
  <TitlesOfParts>
    <vt:vector size="58" baseType="lpstr">
      <vt:lpstr>Arial</vt:lpstr>
      <vt:lpstr>Arial Black</vt:lpstr>
      <vt:lpstr>Brock Script</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2025-03-09T15:14:40Z</dcterms:created>
  <dcterms:modified xsi:type="dcterms:W3CDTF">2025-03-20T22:20:29Z</dcterms:modified>
</cp:coreProperties>
</file>