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327" r:id="rId5"/>
    <p:sldId id="328" r:id="rId6"/>
    <p:sldId id="258" r:id="rId7"/>
    <p:sldId id="338" r:id="rId8"/>
    <p:sldId id="259" r:id="rId9"/>
    <p:sldId id="339" r:id="rId10"/>
    <p:sldId id="260" r:id="rId11"/>
    <p:sldId id="340" r:id="rId12"/>
    <p:sldId id="344" r:id="rId13"/>
    <p:sldId id="303" r:id="rId14"/>
    <p:sldId id="345" r:id="rId15"/>
    <p:sldId id="261" r:id="rId16"/>
    <p:sldId id="266" r:id="rId17"/>
    <p:sldId id="262" r:id="rId18"/>
    <p:sldId id="265" r:id="rId19"/>
    <p:sldId id="263" r:id="rId20"/>
    <p:sldId id="341" r:id="rId21"/>
    <p:sldId id="264" r:id="rId22"/>
    <p:sldId id="343" r:id="rId23"/>
    <p:sldId id="342" r:id="rId24"/>
    <p:sldId id="267" r:id="rId25"/>
    <p:sldId id="274" r:id="rId26"/>
    <p:sldId id="272" r:id="rId27"/>
    <p:sldId id="268" r:id="rId28"/>
    <p:sldId id="270" r:id="rId29"/>
    <p:sldId id="271" r:id="rId30"/>
    <p:sldId id="275" r:id="rId31"/>
    <p:sldId id="276" r:id="rId32"/>
    <p:sldId id="277" r:id="rId33"/>
    <p:sldId id="273" r:id="rId34"/>
    <p:sldId id="269" r:id="rId35"/>
    <p:sldId id="278" r:id="rId36"/>
    <p:sldId id="279" r:id="rId37"/>
    <p:sldId id="280" r:id="rId38"/>
    <p:sldId id="283" r:id="rId39"/>
    <p:sldId id="281" r:id="rId40"/>
    <p:sldId id="284" r:id="rId41"/>
    <p:sldId id="282" r:id="rId42"/>
    <p:sldId id="337" r:id="rId43"/>
    <p:sldId id="285" r:id="rId44"/>
    <p:sldId id="336" r:id="rId45"/>
    <p:sldId id="286" r:id="rId46"/>
    <p:sldId id="334" r:id="rId47"/>
    <p:sldId id="335" r:id="rId48"/>
    <p:sldId id="289" r:id="rId49"/>
    <p:sldId id="333" r:id="rId50"/>
    <p:sldId id="287" r:id="rId51"/>
    <p:sldId id="288" r:id="rId52"/>
    <p:sldId id="332" r:id="rId53"/>
    <p:sldId id="290" r:id="rId54"/>
    <p:sldId id="329" r:id="rId55"/>
    <p:sldId id="291" r:id="rId56"/>
    <p:sldId id="292" r:id="rId57"/>
    <p:sldId id="293" r:id="rId58"/>
    <p:sldId id="330" r:id="rId59"/>
    <p:sldId id="331" r:id="rId60"/>
    <p:sldId id="294" r:id="rId61"/>
    <p:sldId id="295" r:id="rId62"/>
    <p:sldId id="296" r:id="rId63"/>
    <p:sldId id="297" r:id="rId64"/>
    <p:sldId id="298" r:id="rId65"/>
    <p:sldId id="299" r:id="rId66"/>
    <p:sldId id="300" r:id="rId67"/>
    <p:sldId id="301" r:id="rId68"/>
    <p:sldId id="302" r:id="rId69"/>
    <p:sldId id="305" r:id="rId70"/>
    <p:sldId id="346" r:id="rId7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WAUXvZJgVdlXnTZX2UQA==" hashData="lpbrApwChVa+H6b/UfSZGA2Vga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94" autoAdjust="0"/>
    <p:restoredTop sz="94660"/>
  </p:normalViewPr>
  <p:slideViewPr>
    <p:cSldViewPr snapToGrid="0">
      <p:cViewPr varScale="1">
        <p:scale>
          <a:sx n="34" d="100"/>
          <a:sy n="34" d="100"/>
        </p:scale>
        <p:origin x="-102" y="-165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1689509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610520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275794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D2AA540-1349-4498-B02A-8FA25ECCD30D}"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00594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D2AA540-1349-4498-B02A-8FA25ECCD30D}" type="datetimeFigureOut">
              <a:rPr lang="es-CO" smtClean="0"/>
              <a:pPr/>
              <a:t>1/06/2017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741973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D2AA540-1349-4498-B02A-8FA25ECCD30D}" type="datetimeFigureOut">
              <a:rPr lang="es-CO" smtClean="0"/>
              <a:pPr/>
              <a:t>1/06/2017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1386253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D2AA540-1349-4498-B02A-8FA25ECCD30D}" type="datetimeFigureOut">
              <a:rPr lang="es-CO" smtClean="0"/>
              <a:pPr/>
              <a:t>1/06/2017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660039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D2AA540-1349-4498-B02A-8FA25ECCD30D}"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14609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D2AA540-1349-4498-B02A-8FA25ECCD30D}" type="datetimeFigureOut">
              <a:rPr lang="es-CO" smtClean="0"/>
              <a:pPr/>
              <a:t>1/06/2017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630621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151015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3079152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2AA540-1349-4498-B02A-8FA25ECCD30D}" type="datetimeFigureOut">
              <a:rPr lang="es-CO" smtClean="0"/>
              <a:pPr/>
              <a:t>1/06/2017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F067FD-EB53-4271-A091-620B0BFE3859}" type="slidenum">
              <a:rPr lang="es-CO" smtClean="0"/>
              <a:pPr/>
              <a:t>‹Nº›</a:t>
            </a:fld>
            <a:endParaRPr lang="es-CO"/>
          </a:p>
        </p:txBody>
      </p:sp>
    </p:spTree>
    <p:extLst>
      <p:ext uri="{BB962C8B-B14F-4D97-AF65-F5344CB8AC3E}">
        <p14:creationId xmlns:p14="http://schemas.microsoft.com/office/powerpoint/2010/main" xmlns="" val="150897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274277" y="474345"/>
            <a:ext cx="7643446" cy="5909310"/>
          </a:xfrm>
          <a:prstGeom prst="rect">
            <a:avLst/>
          </a:prstGeom>
        </p:spPr>
        <p:txBody>
          <a:bodyPr wrap="square">
            <a:spAutoFit/>
          </a:bodyPr>
          <a:lstStyle/>
          <a:p>
            <a:pPr algn="ctr"/>
            <a:r>
              <a:rPr lang="es-CO" i="1" dirty="0"/>
              <a:t>El Refugio Nacional de Vida Silvestre Caño Negro es un área de protección de humedales y especies silvestres, ubicado en la zona norte de Costa Rica, cercano a su frontera con Nicaragua</a:t>
            </a:r>
            <a:r>
              <a:rPr lang="es-CO" i="1" dirty="0" smtClean="0"/>
              <a:t>. Está </a:t>
            </a:r>
            <a:r>
              <a:rPr lang="es-CO" i="1" dirty="0"/>
              <a:t>localizado en la parte baja de la cuenca del río Frío, a 21 km al suroeste de Los Chiles y a 36 km al sureste de la comunidad de </a:t>
            </a:r>
            <a:r>
              <a:rPr lang="es-CO" i="1" dirty="0" err="1"/>
              <a:t>Upala</a:t>
            </a:r>
            <a:r>
              <a:rPr lang="es-CO" i="1" dirty="0" smtClean="0"/>
              <a:t>. Conserva </a:t>
            </a:r>
            <a:r>
              <a:rPr lang="es-CO" i="1" dirty="0"/>
              <a:t>una de las muestras de zonas húmedas más importantes del país, considerada de importancia internacional por servir de albergue a gran cantidad de especies migratorias, especies en vías de extinción y especies de importancia comercial</a:t>
            </a:r>
            <a:r>
              <a:rPr lang="es-CO" i="1" dirty="0" smtClean="0"/>
              <a:t>. Constituye </a:t>
            </a:r>
            <a:r>
              <a:rPr lang="es-CO" i="1" dirty="0"/>
              <a:t>una de las áreas biológicas más diversas y de vital importancia para el mantenimiento de la calidad ambiental en la zona norte del país</a:t>
            </a:r>
            <a:r>
              <a:rPr lang="es-CO" i="1" dirty="0" smtClean="0"/>
              <a:t>. El </a:t>
            </a:r>
            <a:r>
              <a:rPr lang="es-CO" i="1" dirty="0"/>
              <a:t>área constituye un hábitat con gran variedad de especies de flora y fauna y comunidades naturales migratorias, muchas de ellas únicas o en peligro de extinción que hacen de ella un sitio de importancia internacional, pues constituyen, junto con las zonas húmedas al sur del Lago de Nicaragua, una de las muestras de zona húmeda más sobresalientes de Mesoamérica.</a:t>
            </a:r>
          </a:p>
          <a:p>
            <a:pPr algn="ctr"/>
            <a:r>
              <a:rPr lang="es-CO" i="1" dirty="0"/>
              <a:t>El refugio es el hogar de muchas aves acuáticas migratorias durante una parte del año, particularmente en la laguna de Caño Negro, que es alimentado por el río Frío durante la estación lluviosa. No hay servicios públicos en el refugio, y la zona se puede explorar en bote</a:t>
            </a:r>
            <a:r>
              <a:rPr lang="es-CO" i="1" dirty="0" smtClean="0"/>
              <a:t>. Los </a:t>
            </a:r>
            <a:r>
              <a:rPr lang="es-CO" i="1" dirty="0"/>
              <a:t>bosques, las praderas y pantanos de la zona, dan refugio a varias especies en peligro de extinción como pumas, jaguares, tapires y ocelotes, saínos y varias especies de monos (cariblancos, </a:t>
            </a:r>
            <a:r>
              <a:rPr lang="es-CO" i="1" dirty="0" err="1"/>
              <a:t>congos</a:t>
            </a:r>
            <a:r>
              <a:rPr lang="es-CO" i="1" dirty="0"/>
              <a:t> o aulladores y monos arañas), así como muchos otros.</a:t>
            </a:r>
          </a:p>
        </p:txBody>
      </p:sp>
      <p:sp>
        <p:nvSpPr>
          <p:cNvPr id="2" name="CuadroTexto 1"/>
          <p:cNvSpPr txBox="1"/>
          <p:nvPr/>
        </p:nvSpPr>
        <p:spPr>
          <a:xfrm rot="635047">
            <a:off x="10323341" y="601641"/>
            <a:ext cx="1463040" cy="830997"/>
          </a:xfrm>
          <a:prstGeom prst="rect">
            <a:avLst/>
          </a:prstGeom>
          <a:noFill/>
        </p:spPr>
        <p:txBody>
          <a:bodyPr wrap="square" rtlCol="0">
            <a:spAutoFit/>
          </a:bodyPr>
          <a:lstStyle/>
          <a:p>
            <a:pPr algn="ctr"/>
            <a:r>
              <a:rPr lang="es-CO" sz="1200" i="1" dirty="0" smtClean="0"/>
              <a:t>Creó: Jeremías </a:t>
            </a:r>
          </a:p>
          <a:p>
            <a:pPr algn="ctr"/>
            <a:r>
              <a:rPr lang="es-CO" sz="1200" i="1" dirty="0" smtClean="0"/>
              <a:t>Para: mis </a:t>
            </a:r>
            <a:r>
              <a:rPr lang="es-CO" sz="1200" i="1" dirty="0" err="1" smtClean="0"/>
              <a:t>pps</a:t>
            </a:r>
            <a:r>
              <a:rPr lang="es-CO" sz="1200" i="1" dirty="0" smtClean="0"/>
              <a:t> </a:t>
            </a:r>
          </a:p>
          <a:p>
            <a:pPr algn="ctr"/>
            <a:r>
              <a:rPr lang="es-CO" sz="1200" i="1" dirty="0" smtClean="0"/>
              <a:t>Música: Así Fue</a:t>
            </a:r>
          </a:p>
          <a:p>
            <a:pPr algn="ctr"/>
            <a:r>
              <a:rPr lang="es-CO" sz="1200" i="1" dirty="0" smtClean="0"/>
              <a:t>Piano: </a:t>
            </a:r>
            <a:r>
              <a:rPr lang="es-CO" sz="1200" i="1" dirty="0" err="1" smtClean="0"/>
              <a:t>Juán</a:t>
            </a:r>
            <a:r>
              <a:rPr lang="es-CO" sz="1200" i="1" dirty="0" smtClean="0"/>
              <a:t> </a:t>
            </a:r>
            <a:r>
              <a:rPr lang="es-CO" sz="1200" i="1" dirty="0"/>
              <a:t>G</a:t>
            </a:r>
            <a:r>
              <a:rPr lang="es-CO" sz="1200" i="1" dirty="0" smtClean="0"/>
              <a:t>abriel</a:t>
            </a:r>
            <a:endParaRPr lang="es-CO" sz="1200" i="1" dirty="0"/>
          </a:p>
        </p:txBody>
      </p:sp>
      <p:pic>
        <p:nvPicPr>
          <p:cNvPr id="5" name="Asi_fue_Piano_-_Juan_Gabrie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8828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711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3706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6896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63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2902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0098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9831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5121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4881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3705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6334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2573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9400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3014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7089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9010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408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6390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77889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7501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5012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7737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2979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8111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8474"/>
            <a:ext cx="12192000" cy="6956474"/>
          </a:xfrm>
          <a:prstGeom prst="rect">
            <a:avLst/>
          </a:prstGeom>
        </p:spPr>
      </p:pic>
    </p:spTree>
    <p:extLst>
      <p:ext uri="{BB962C8B-B14F-4D97-AF65-F5344CB8AC3E}">
        <p14:creationId xmlns:p14="http://schemas.microsoft.com/office/powerpoint/2010/main" xmlns="" val="1018255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6978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77825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18041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1173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8353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8314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6802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3435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1409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73327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59091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59698"/>
          </a:xfrm>
          <a:prstGeom prst="rect">
            <a:avLst/>
          </a:prstGeom>
        </p:spPr>
      </p:pic>
    </p:spTree>
    <p:extLst>
      <p:ext uri="{BB962C8B-B14F-4D97-AF65-F5344CB8AC3E}">
        <p14:creationId xmlns:p14="http://schemas.microsoft.com/office/powerpoint/2010/main" xmlns="" val="34719228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03973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76792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0365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92430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295163" cy="6858000"/>
          </a:xfrm>
          <a:prstGeom prst="rect">
            <a:avLst/>
          </a:prstGeom>
        </p:spPr>
      </p:pic>
    </p:spTree>
    <p:extLst>
      <p:ext uri="{BB962C8B-B14F-4D97-AF65-F5344CB8AC3E}">
        <p14:creationId xmlns:p14="http://schemas.microsoft.com/office/powerpoint/2010/main" xmlns="" val="36956709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1191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44186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06840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73208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20897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31635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82512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55901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35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35415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35549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295163" cy="6858000"/>
          </a:xfrm>
          <a:prstGeom prst="rect">
            <a:avLst/>
          </a:prstGeom>
        </p:spPr>
      </p:pic>
    </p:spTree>
    <p:extLst>
      <p:ext uri="{BB962C8B-B14F-4D97-AF65-F5344CB8AC3E}">
        <p14:creationId xmlns:p14="http://schemas.microsoft.com/office/powerpoint/2010/main" xmlns="" val="2774323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91320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62117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93021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64212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2542" y="0"/>
            <a:ext cx="12192000" cy="6858000"/>
          </a:xfrm>
          <a:prstGeom prst="rect">
            <a:avLst/>
          </a:prstGeom>
        </p:spPr>
      </p:pic>
    </p:spTree>
    <p:extLst>
      <p:ext uri="{BB962C8B-B14F-4D97-AF65-F5344CB8AC3E}">
        <p14:creationId xmlns:p14="http://schemas.microsoft.com/office/powerpoint/2010/main" xmlns="" val="1343928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49142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342539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94706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60091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73196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42551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673789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3961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TotalTime>
  <Words>332</Words>
  <Application>Microsoft Office PowerPoint</Application>
  <PresentationFormat>Personalizado</PresentationFormat>
  <Paragraphs>8</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2017-05-23T16:51:15Z</dcterms:created>
  <dcterms:modified xsi:type="dcterms:W3CDTF">2017-06-01T19:04:57Z</dcterms:modified>
</cp:coreProperties>
</file>