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06" r:id="rId1"/>
    <p:sldMasterId id="2147483823" r:id="rId2"/>
  </p:sldMasterIdLst>
  <p:sldIdLst>
    <p:sldId id="288" r:id="rId3"/>
    <p:sldId id="289" r:id="rId4"/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3" r:id="rId20"/>
    <p:sldId id="274" r:id="rId21"/>
    <p:sldId id="275" r:id="rId22"/>
    <p:sldId id="270" r:id="rId23"/>
    <p:sldId id="277" r:id="rId24"/>
    <p:sldId id="280" r:id="rId25"/>
    <p:sldId id="281" r:id="rId26"/>
    <p:sldId id="283" r:id="rId27"/>
    <p:sldId id="286" r:id="rId28"/>
    <p:sldId id="287" r:id="rId29"/>
    <p:sldId id="284" r:id="rId30"/>
    <p:sldId id="276" r:id="rId31"/>
    <p:sldId id="291" r:id="rId32"/>
    <p:sldId id="292" r:id="rId3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vjsPlGsEw+mo4aCji5U2A==" hashData="OMedEUIcS0b6RaCBugPSpS6ezGzwRb2xcFkbgAc1nn3hKk70ff3EqRtiTVNq8IdKfiVIKRHDwGD43qAr26P92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51" autoAdjust="0"/>
    <p:restoredTop sz="94660"/>
  </p:normalViewPr>
  <p:slideViewPr>
    <p:cSldViewPr snapToGrid="0">
      <p:cViewPr varScale="1">
        <p:scale>
          <a:sx n="67" d="100"/>
          <a:sy n="67" d="100"/>
        </p:scale>
        <p:origin x="45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5058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0074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0253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6649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640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7847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1542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838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3432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1276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9790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7435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03974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2602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77106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56187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269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3B18D-6B62-4EE1-A975-367FBC8F7806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8F5C221-EE4E-43C2-AFC1-B8F6C1EF3A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7325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213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0887" cy="688981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245870" y="2356950"/>
            <a:ext cx="5678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lgerian" panose="04020705040A02060702" pitchFamily="82" charset="0"/>
                <a:ea typeface="Adobe Myungjo Std M" panose="02020600000000000000" pitchFamily="18" charset="-128"/>
              </a:rPr>
              <a:t>El sueño de un emprendedor</a:t>
            </a:r>
            <a:endParaRPr lang="es-ES" sz="2800" dirty="0">
              <a:solidFill>
                <a:schemeClr val="bg1"/>
              </a:solidFill>
              <a:latin typeface="Algerian" panose="04020705040A02060702" pitchFamily="82" charset="0"/>
              <a:ea typeface="Adobe Myungjo Std M" panose="02020600000000000000" pitchFamily="18" charset="-128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318554" y="3420390"/>
            <a:ext cx="5734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Rockwell Extra Bold" panose="02060903040505020403" pitchFamily="18" charset="0"/>
              </a:rPr>
              <a:t>Localidad: González Catán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Rockwell Extra Bold" panose="02060903040505020403" pitchFamily="18" charset="0"/>
              </a:rPr>
              <a:t>Provincia de Buenos Aires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Rockwell Extra Bold" panose="02060903040505020403" pitchFamily="18" charset="0"/>
              </a:rPr>
              <a:t>República argentina.</a:t>
            </a:r>
            <a:endParaRPr lang="es-ES" sz="2400" dirty="0">
              <a:solidFill>
                <a:schemeClr val="bg1"/>
              </a:solidFill>
              <a:latin typeface="Rockwell Extra Bold" panose="02060903040505020403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282099" y="1114335"/>
            <a:ext cx="5466830" cy="923330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pPr algn="ctr"/>
            <a:r>
              <a:rPr lang="es-ES" sz="5400" dirty="0" smtClean="0">
                <a:solidFill>
                  <a:schemeClr val="bg1"/>
                </a:solidFill>
                <a:latin typeface="Algerian" panose="04020705040A02060702" pitchFamily="82" charset="0"/>
                <a:ea typeface="Adobe Myungjo Std M" panose="02020600000000000000" pitchFamily="18" charset="-128"/>
              </a:rPr>
              <a:t>CAMPANÓPOLIS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7296149" y="6114595"/>
            <a:ext cx="4884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r"/>
            <a:r>
              <a:rPr lang="es-ES" sz="2400" b="1" dirty="0" smtClean="0">
                <a:solidFill>
                  <a:schemeClr val="bg1"/>
                </a:solidFill>
              </a:rPr>
              <a:t>: </a:t>
            </a:r>
            <a:r>
              <a:rPr lang="es-ES" b="1" dirty="0" smtClean="0">
                <a:solidFill>
                  <a:schemeClr val="bg1"/>
                </a:solidFill>
              </a:rPr>
              <a:t>Adiós </a:t>
            </a:r>
            <a:r>
              <a:rPr lang="es-ES" b="1" dirty="0">
                <a:solidFill>
                  <a:schemeClr val="bg1"/>
                </a:solidFill>
              </a:rPr>
              <a:t>Nonino (Bandoneón Astor </a:t>
            </a:r>
            <a:r>
              <a:rPr lang="es-ES" b="1" dirty="0" err="1">
                <a:solidFill>
                  <a:schemeClr val="bg1"/>
                </a:solidFill>
              </a:rPr>
              <a:t>Piazolla</a:t>
            </a:r>
            <a:r>
              <a:rPr lang="es-ES" b="1" dirty="0" smtClean="0">
                <a:solidFill>
                  <a:schemeClr val="bg1"/>
                </a:solidFill>
              </a:rPr>
              <a:t>)</a:t>
            </a:r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5609" y="5930984"/>
            <a:ext cx="395791" cy="66769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3223" y="6044882"/>
            <a:ext cx="600075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7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dios Nonino - Astor Piazzolla.wav"/>
          </p:stSnd>
        </p:sndAc>
      </p:transition>
    </mc:Choice>
    <mc:Fallback xmlns="">
      <p:transition spd="slow">
        <p:sndAc>
          <p:stSnd>
            <p:snd r:embed="rId6" name="Adios Nonino - Astor Piazzoll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92926" y="624110"/>
            <a:ext cx="8751350" cy="499840"/>
          </a:xfrm>
        </p:spPr>
        <p:txBody>
          <a:bodyPr>
            <a:normAutofit/>
          </a:bodyPr>
          <a:lstStyle/>
          <a:p>
            <a:r>
              <a:rPr lang="es-ES" sz="2000" dirty="0" smtClean="0">
                <a:latin typeface="Rockwell Extra Bold" panose="02060903040505020403" pitchFamily="18" charset="0"/>
              </a:rPr>
              <a:t>Campanópolis – </a:t>
            </a:r>
            <a:r>
              <a:rPr lang="es-ES" sz="2000" dirty="0" smtClean="0">
                <a:latin typeface="Arial Rounded MT Bold" panose="020F0704030504030204" pitchFamily="34" charset="0"/>
              </a:rPr>
              <a:t>el sueño de un </a:t>
            </a:r>
            <a:r>
              <a:rPr lang="es-ES" sz="2000" dirty="0" smtClean="0"/>
              <a:t>emprendedor</a:t>
            </a:r>
            <a:r>
              <a:rPr lang="es-ES" sz="2000" dirty="0" smtClean="0">
                <a:latin typeface="Arial Rounded MT Bold" panose="020F0704030504030204" pitchFamily="34" charset="0"/>
              </a:rPr>
              <a:t>.</a:t>
            </a:r>
            <a:endParaRPr lang="es-ES" sz="2000" dirty="0">
              <a:latin typeface="Arial Rounded MT Bold" panose="020F070403050403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962274" y="2133600"/>
            <a:ext cx="8542337" cy="4724400"/>
          </a:xfrm>
        </p:spPr>
        <p:txBody>
          <a:bodyPr>
            <a:normAutofit fontScale="25000" lnSpcReduction="20000"/>
          </a:bodyPr>
          <a:lstStyle/>
          <a:p>
            <a:r>
              <a:rPr lang="es-ES" sz="8000" dirty="0" smtClean="0"/>
              <a:t>Don Antonio Campana, hijo de inmigrantes, era un exitoso empresario gastronómico con una enorme imaginación.</a:t>
            </a:r>
          </a:p>
          <a:p>
            <a:r>
              <a:rPr lang="es-ES" sz="8000" dirty="0" smtClean="0"/>
              <a:t>En 1977 compró unos terrenos en González Catán con la idea de dedicarlos a la cría de ganado. Pero en 1980 el Estado se los expropió para hacer un enorme basural.</a:t>
            </a:r>
          </a:p>
          <a:p>
            <a:r>
              <a:rPr lang="es-ES" sz="8000" dirty="0" smtClean="0"/>
              <a:t>Cuando en 1985 finalmente recuperó sus tierras, éstas eran inutilizables para el ganado o cultivos. </a:t>
            </a:r>
          </a:p>
          <a:p>
            <a:r>
              <a:rPr lang="es-ES" sz="8000" dirty="0" smtClean="0"/>
              <a:t>Al mismo tiempo se le diagnosticó un cáncer y se le pidió que hiciera reposo.</a:t>
            </a:r>
          </a:p>
          <a:p>
            <a:r>
              <a:rPr lang="es-ES" sz="8000" dirty="0" smtClean="0"/>
              <a:t>Decidió entonces desprenderse de sus empresas y dedicarse a su sueño.</a:t>
            </a:r>
          </a:p>
          <a:p>
            <a:r>
              <a:rPr lang="es-ES" sz="8000" dirty="0"/>
              <a:t>Las vueltas del destino quisieron </a:t>
            </a:r>
            <a:r>
              <a:rPr lang="es-ES" sz="8000" dirty="0" smtClean="0"/>
              <a:t>que  viviera </a:t>
            </a:r>
            <a:r>
              <a:rPr lang="es-ES" sz="8000" dirty="0"/>
              <a:t>24 años más. Tiempo que invirtió en nivelar y quitar de sus tierras los más de 2 millones de metros cúbicos de basura, plantar más de 10.000 árboles y abocarse de lleno a su sueño.</a:t>
            </a:r>
          </a:p>
          <a:p>
            <a:endParaRPr lang="es-ES" sz="8000" dirty="0"/>
          </a:p>
          <a:p>
            <a:endParaRPr lang="es-ES" sz="8000" dirty="0" smtClean="0"/>
          </a:p>
          <a:p>
            <a:endParaRPr lang="es-ES" sz="6200" dirty="0" smtClean="0"/>
          </a:p>
          <a:p>
            <a:endParaRPr lang="es-ES" sz="6200" dirty="0" smtClean="0"/>
          </a:p>
          <a:p>
            <a:endParaRPr lang="es-ES" dirty="0"/>
          </a:p>
          <a:p>
            <a:endParaRPr lang="es-ES" dirty="0" smtClean="0"/>
          </a:p>
          <a:p>
            <a:r>
              <a:rPr lang="es-ES" dirty="0" smtClean="0"/>
              <a:t> 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225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n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6" name="Marcador de conteni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1849" y="0"/>
            <a:ext cx="5095875" cy="6857998"/>
          </a:xfrm>
          <a:prstGeom prst="rect">
            <a:avLst/>
          </a:prstGeom>
        </p:spPr>
      </p:pic>
      <p:sp>
        <p:nvSpPr>
          <p:cNvPr id="27" name="Rectángulo 26"/>
          <p:cNvSpPr/>
          <p:nvPr/>
        </p:nvSpPr>
        <p:spPr>
          <a:xfrm>
            <a:off x="485775" y="1286560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Fanático </a:t>
            </a:r>
            <a:r>
              <a:rPr lang="es-ES" dirty="0"/>
              <a:t>de los </a:t>
            </a:r>
            <a:r>
              <a:rPr lang="es-ES" dirty="0" smtClean="0"/>
              <a:t>remates, Antonio Campana  </a:t>
            </a:r>
            <a:r>
              <a:rPr lang="es-ES" dirty="0"/>
              <a:t>compraba todo tipo de </a:t>
            </a:r>
            <a:r>
              <a:rPr lang="es-ES" dirty="0" smtClean="0"/>
              <a:t>objetos</a:t>
            </a:r>
            <a:r>
              <a:rPr lang="es-ES" dirty="0"/>
              <a:t>.</a:t>
            </a:r>
            <a:endParaRPr lang="es-ES" dirty="0" smtClean="0"/>
          </a:p>
          <a:p>
            <a:r>
              <a:rPr lang="es-ES" dirty="0" smtClean="0"/>
              <a:t>Desde </a:t>
            </a:r>
            <a:r>
              <a:rPr lang="es-ES" dirty="0"/>
              <a:t>las columnas que pertenecieron a las tradicionales Galerías Pacífico o las antiguas tranqueras del hipódromo de Palermo, hasta un inodoro para obesos, un sillón de barbero, un centenar de máquinas de escribir, un viejo ascensor o una trampa para zorros. Porque sí</a:t>
            </a:r>
            <a:r>
              <a:rPr lang="es-ES" dirty="0" smtClean="0"/>
              <a:t>.</a:t>
            </a:r>
          </a:p>
          <a:p>
            <a:endParaRPr lang="es-ES" dirty="0"/>
          </a:p>
          <a:p>
            <a:endParaRPr lang="es-ES" dirty="0" smtClean="0"/>
          </a:p>
          <a:p>
            <a:r>
              <a:rPr lang="es-ES" dirty="0"/>
              <a:t>De esta manera, Campanópolis se fue edificando y decorando con materiales de demolición, piezas antiguas, y mil y un elementos que otros </a:t>
            </a:r>
            <a:r>
              <a:rPr lang="es-ES" dirty="0" smtClean="0"/>
              <a:t>hubieran considerado </a:t>
            </a:r>
            <a:r>
              <a:rPr lang="es-ES" dirty="0"/>
              <a:t>inútiles.</a:t>
            </a:r>
          </a:p>
        </p:txBody>
      </p:sp>
      <p:sp useBgFill="1">
        <p:nvSpPr>
          <p:cNvPr id="33" name="2 Triángulo isósceles"/>
          <p:cNvSpPr/>
          <p:nvPr/>
        </p:nvSpPr>
        <p:spPr>
          <a:xfrm>
            <a:off x="0" y="3357563"/>
            <a:ext cx="12302836" cy="350043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4" name="4 Triángulo isósceles"/>
          <p:cNvSpPr/>
          <p:nvPr/>
        </p:nvSpPr>
        <p:spPr>
          <a:xfrm rot="10800000">
            <a:off x="0" y="6349"/>
            <a:ext cx="12302836" cy="3313113"/>
          </a:xfrm>
          <a:prstGeom prst="triangle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5" name="5 Triángulo isósceles"/>
          <p:cNvSpPr/>
          <p:nvPr/>
        </p:nvSpPr>
        <p:spPr>
          <a:xfrm rot="5400000">
            <a:off x="-299852" y="299852"/>
            <a:ext cx="6858000" cy="6258296"/>
          </a:xfrm>
          <a:prstGeom prst="triangle">
            <a:avLst>
              <a:gd name="adj" fmla="val 4873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36" name="6 Triángulo isósceles"/>
          <p:cNvSpPr/>
          <p:nvPr/>
        </p:nvSpPr>
        <p:spPr>
          <a:xfrm rot="5400000" flipV="1">
            <a:off x="5750628" y="305788"/>
            <a:ext cx="6858000" cy="6246420"/>
          </a:xfrm>
          <a:prstGeom prst="triangle">
            <a:avLst>
              <a:gd name="adj" fmla="val 4873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7" name="CuadroTexto 36"/>
          <p:cNvSpPr txBox="1"/>
          <p:nvPr/>
        </p:nvSpPr>
        <p:spPr>
          <a:xfrm>
            <a:off x="3752603" y="5411253"/>
            <a:ext cx="448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chemeClr val="bg1"/>
                </a:solidFill>
              </a:rPr>
              <a:t>Pasen y vean</a:t>
            </a:r>
            <a:endParaRPr lang="es-E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10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113" y="0"/>
            <a:ext cx="10297886" cy="6864348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04798" y="1781175"/>
            <a:ext cx="158931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Así nacieron</a:t>
            </a:r>
          </a:p>
          <a:p>
            <a:r>
              <a:rPr lang="es-ES" dirty="0" smtClean="0"/>
              <a:t>caserones cuyos tejados están armados con puertas.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4865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3958" y="0"/>
            <a:ext cx="4578042" cy="687780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72911" y="1612446"/>
            <a:ext cx="631507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“Sólo </a:t>
            </a:r>
            <a:r>
              <a:rPr lang="es-ES" dirty="0" smtClean="0"/>
              <a:t>él, que no era arquitecto ni trabajaba con arquitectos, sabía </a:t>
            </a:r>
            <a:r>
              <a:rPr lang="es-ES" dirty="0"/>
              <a:t>lo que se iba a construir día a día. </a:t>
            </a:r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Podía hacer un dibujo en el </a:t>
            </a:r>
            <a:r>
              <a:rPr lang="es-ES" dirty="0"/>
              <a:t>capot del auto, con una tiza, y así se lo entregaba al albañil”, recuerda su hijo</a:t>
            </a:r>
            <a:r>
              <a:rPr lang="es-ES" dirty="0" smtClean="0"/>
              <a:t>.</a:t>
            </a:r>
          </a:p>
          <a:p>
            <a:endParaRPr lang="es-ES" dirty="0"/>
          </a:p>
          <a:p>
            <a:r>
              <a:rPr lang="es-ES" dirty="0"/>
              <a:t>Prueba de eso está en el trabajo de reciclaje que hizo con varios de ellos: puertas reconvertidas en cielos rasos, patas de máquinas de coser soldadas entre sí para formar rejas, o señalizaciones de tren y caños de perforación que hacen de columnas son algunos ejemplos.</a:t>
            </a:r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r>
              <a:rPr lang="es-ES" dirty="0" smtClean="0"/>
              <a:t> 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5810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88"/>
            <a:ext cx="122110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52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150" y="-2722"/>
            <a:ext cx="9086850" cy="685164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9100" y="1847850"/>
            <a:ext cx="257175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 la pequeña iglesia se casó el hijo de Ricardo Montaner. Y el propio Montaner grabó videos para sus álbumes, como así lo hizo también , el grupo mejicano Maná.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86402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900" y="0"/>
            <a:ext cx="95631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52425" y="1600200"/>
            <a:ext cx="1981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Puentecito del río que pasa hacia el valle de fresco verdor….</a:t>
            </a:r>
          </a:p>
          <a:p>
            <a:r>
              <a:rPr lang="es-ES" dirty="0" smtClean="0"/>
              <a:t>Sobre el río que corre cantando, escuchaste mi canto de amor…</a:t>
            </a:r>
          </a:p>
          <a:p>
            <a:r>
              <a:rPr lang="es-ES" b="1" dirty="0" smtClean="0"/>
              <a:t>Puentecito de mi río </a:t>
            </a:r>
            <a:r>
              <a:rPr lang="es-ES" dirty="0" smtClean="0"/>
              <a:t>(canción folclórica  argentina)	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1994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0728" y="0"/>
            <a:ext cx="530542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260021" y="1699532"/>
            <a:ext cx="29432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 el medio del  bosque encantado, un caminito de lajas, conduce a ninguna parte, como en los sueños.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7078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89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35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393" y="-12700"/>
            <a:ext cx="9810750" cy="68707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47675" y="3171825"/>
            <a:ext cx="19335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Castillos que parecen escapados de una película de Tim Burton.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317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1025" y="487"/>
            <a:ext cx="5257800" cy="685636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00125" y="2038350"/>
            <a:ext cx="28384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Será el Palacio Municipal del pueblo?</a:t>
            </a:r>
          </a:p>
          <a:p>
            <a:r>
              <a:rPr lang="es-ES" dirty="0" smtClean="0"/>
              <a:t>Sólo él lo sabe , porque todos los edificios están exactamente como él los dejó cuando murió.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1100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075" y="0"/>
            <a:ext cx="892492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52450" y="2000250"/>
            <a:ext cx="24955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Viejos caños de perforación, devenidos en postes para conducir la electricidad.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1255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0" y="-22225"/>
            <a:ext cx="8686800" cy="688022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8650" y="1438275"/>
            <a:ext cx="265747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Aquí el camino se bifurca y un semáforo con los colores pintados  plantea al visitante la duda eterna: qué camino tomar</a:t>
            </a:r>
          </a:p>
          <a:p>
            <a:endParaRPr lang="es-ES" dirty="0"/>
          </a:p>
          <a:p>
            <a:r>
              <a:rPr lang="es-ES" dirty="0" smtClean="0"/>
              <a:t>El reloj, como un corazón cansado, no señala nada, sólo conserva la belleza de lo ya sin tiempo.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85903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8100"/>
            <a:ext cx="12192000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14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55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8474" y="0"/>
            <a:ext cx="915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81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075" y="-6350"/>
            <a:ext cx="8924925" cy="686435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23875" y="2714625"/>
            <a:ext cx="25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De pronto, en medio del bosque, una casita típica de un cuento infantil de los hermanos Grimm.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4886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0" y="0"/>
            <a:ext cx="90678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14375" y="1600200"/>
            <a:ext cx="203835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Entre el rumor de los árboles  se adivinan casitas de muy distintos estilos, algunas bastante modernas y otras que sólo se ven en los libros de cuentos.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3480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076" y="0"/>
            <a:ext cx="9686924" cy="687029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85775" y="1428750"/>
            <a:ext cx="1905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dirty="0" smtClean="0"/>
              <a:t> </a:t>
            </a:r>
            <a:r>
              <a:rPr lang="es-ES" dirty="0"/>
              <a:t>Hoy Campanópolis se encuentra abierto al público en general, </a:t>
            </a:r>
            <a:r>
              <a:rPr lang="es-ES" dirty="0" smtClean="0"/>
              <a:t>también </a:t>
            </a:r>
            <a:r>
              <a:rPr lang="es-ES" dirty="0"/>
              <a:t>se organizan visitas de colegios y escuelas (con charlas sobre reciclaje y ahorro de energía, por ejemplo).</a:t>
            </a:r>
          </a:p>
        </p:txBody>
      </p:sp>
    </p:spTree>
    <p:extLst>
      <p:ext uri="{BB962C8B-B14F-4D97-AF65-F5344CB8AC3E}">
        <p14:creationId xmlns:p14="http://schemas.microsoft.com/office/powerpoint/2010/main" val="249410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420" y="0"/>
            <a:ext cx="7248525" cy="687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9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050" y="0"/>
            <a:ext cx="7219950" cy="687916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14375" y="1571625"/>
            <a:ext cx="36290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semáforo oxidado  está dirigiendo el tránsito en una callecita olvidada de un pueblo fantasma.</a:t>
            </a:r>
          </a:p>
          <a:p>
            <a:r>
              <a:rPr lang="es-ES" dirty="0" smtClean="0"/>
              <a:t>Y un pequeño buzón donde no se quedan las cartas porque le falta la mitad.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93909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/>
          <p:cNvGrpSpPr/>
          <p:nvPr/>
        </p:nvGrpSpPr>
        <p:grpSpPr>
          <a:xfrm>
            <a:off x="869950" y="0"/>
            <a:ext cx="11322050" cy="6898097"/>
            <a:chOff x="869950" y="0"/>
            <a:chExt cx="11322050" cy="6898097"/>
          </a:xfrm>
        </p:grpSpPr>
        <p:grpSp>
          <p:nvGrpSpPr>
            <p:cNvPr id="4" name="Grupo 3"/>
            <p:cNvGrpSpPr/>
            <p:nvPr/>
          </p:nvGrpSpPr>
          <p:grpSpPr>
            <a:xfrm>
              <a:off x="1050925" y="0"/>
              <a:ext cx="11141075" cy="6898097"/>
              <a:chOff x="1050925" y="0"/>
              <a:chExt cx="11141075" cy="6898097"/>
            </a:xfrm>
          </p:grpSpPr>
          <p:pic>
            <p:nvPicPr>
              <p:cNvPr id="2" name="Imagen 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495925" y="0"/>
                <a:ext cx="6696075" cy="6898097"/>
              </a:xfrm>
              <a:prstGeom prst="rect">
                <a:avLst/>
              </a:prstGeom>
            </p:spPr>
          </p:pic>
          <p:sp>
            <p:nvSpPr>
              <p:cNvPr id="3" name="CuadroTexto 2"/>
              <p:cNvSpPr txBox="1"/>
              <p:nvPr/>
            </p:nvSpPr>
            <p:spPr>
              <a:xfrm>
                <a:off x="1050925" y="2221007"/>
                <a:ext cx="41148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s-ES" dirty="0"/>
              </a:p>
            </p:txBody>
          </p:sp>
        </p:grpSp>
        <p:sp>
          <p:nvSpPr>
            <p:cNvPr id="5" name="CuadroTexto 4"/>
            <p:cNvSpPr txBox="1"/>
            <p:nvPr/>
          </p:nvSpPr>
          <p:spPr>
            <a:xfrm>
              <a:off x="869950" y="2076450"/>
              <a:ext cx="411480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/>
                <a:t>Repleta de castillos, torres, callejones con recovecos, molinos, y casitas que parecen salidas de un </a:t>
              </a:r>
              <a:r>
                <a:rPr lang="es-ES" dirty="0" smtClean="0"/>
                <a:t>cuento.  </a:t>
              </a:r>
              <a:r>
                <a:rPr lang="es-ES" dirty="0"/>
                <a:t>Campanópolis es un pequeño hermoso mundo desconocido para muchos vecinos de la ciudad.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607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5303" y="0"/>
            <a:ext cx="7229475" cy="69342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76275" y="1552575"/>
            <a:ext cx="2771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estilo sin estilo, abigarrado, confuso, genial.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1505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1949" y="0"/>
            <a:ext cx="8020051" cy="690063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95375" y="1504950"/>
            <a:ext cx="28575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Y esta casona pasada de torres y ojerosas ventanas?</a:t>
            </a:r>
          </a:p>
          <a:p>
            <a:r>
              <a:rPr lang="es-ES" dirty="0" smtClean="0"/>
              <a:t>Parece que Drácula se  hubiera cansado de ella y la hubiera dejado allí olvidada 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5644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9300" y="873"/>
            <a:ext cx="6362700" cy="687916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79426" y="1437167"/>
            <a:ext cx="425811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Don Antonio Campana construyó </a:t>
            </a:r>
            <a:r>
              <a:rPr lang="es-ES" dirty="0"/>
              <a:t>una ciudad para ser habitada por objetos utilitarios -muchos </a:t>
            </a:r>
            <a:r>
              <a:rPr lang="es-ES" dirty="0" smtClean="0"/>
              <a:t>bellos</a:t>
            </a:r>
            <a:r>
              <a:rPr lang="es-ES" dirty="0"/>
              <a:t>, otros no tan agraciados y por lo general melancólicos todos  que los cambios urbanos, van relegando para siempre</a:t>
            </a:r>
            <a:r>
              <a:rPr lang="es-ES" dirty="0" smtClean="0"/>
              <a:t>.</a:t>
            </a:r>
          </a:p>
          <a:p>
            <a:endParaRPr lang="es-ES" dirty="0"/>
          </a:p>
          <a:p>
            <a:r>
              <a:rPr lang="es-ES" dirty="0"/>
              <a:t>Es una ciudad erigida con el propósito de exhibir lo que más tarde o más temprano el futuro olvidará. </a:t>
            </a:r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 </a:t>
            </a:r>
          </a:p>
          <a:p>
            <a:r>
              <a:rPr lang="es-ES" dirty="0" smtClean="0"/>
              <a:t> 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582766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36579" y="0"/>
            <a:ext cx="855542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66800" y="1895475"/>
            <a:ext cx="2228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placita del pueblo?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44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408" y="0"/>
            <a:ext cx="4895849" cy="690186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257300" y="1495425"/>
            <a:ext cx="50006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Pero más allá de  </a:t>
            </a:r>
            <a:r>
              <a:rPr lang="es-ES" dirty="0" smtClean="0"/>
              <a:t>su creatividad, Don Antonio tuvo otro mérito</a:t>
            </a:r>
            <a:r>
              <a:rPr lang="es-ES" dirty="0"/>
              <a:t>: logró rescatar una parte del patrimonio arquitectónico de la Argentina de fines del siglo XIX y principios del </a:t>
            </a:r>
            <a:r>
              <a:rPr lang="es-ES" dirty="0" smtClean="0"/>
              <a:t>XX. </a:t>
            </a:r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1238250" y="3629025"/>
            <a:ext cx="5000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“Hay extranjeros que vienen acá y no pueden creer cómo algunos de los objetos no están exhibidos en museos</a:t>
            </a:r>
            <a:r>
              <a:rPr lang="es-ES" dirty="0" smtClean="0"/>
              <a:t>”…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8908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6674" y="-4257"/>
            <a:ext cx="4505326" cy="686225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95375" y="1543050"/>
            <a:ext cx="59150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Los </a:t>
            </a:r>
            <a:r>
              <a:rPr lang="es-ES" dirty="0"/>
              <a:t>hijos </a:t>
            </a:r>
            <a:r>
              <a:rPr lang="es-ES" dirty="0" smtClean="0"/>
              <a:t> mantienen en </a:t>
            </a:r>
            <a:r>
              <a:rPr lang="es-ES" dirty="0"/>
              <a:t>pie </a:t>
            </a:r>
            <a:r>
              <a:rPr lang="es-ES" dirty="0" smtClean="0"/>
              <a:t>este lugar en el </a:t>
            </a:r>
            <a:r>
              <a:rPr lang="es-ES" dirty="0"/>
              <a:t>que jamás vivió nadie, donde no se sabe </a:t>
            </a:r>
            <a:r>
              <a:rPr lang="es-ES" dirty="0" smtClean="0"/>
              <a:t>cuántas </a:t>
            </a:r>
            <a:r>
              <a:rPr lang="es-ES" dirty="0"/>
              <a:t>construcciones hay (pero sí se sabe que hay 836 llaves) y que ocupa </a:t>
            </a:r>
            <a:r>
              <a:rPr lang="es-ES" dirty="0" smtClean="0"/>
              <a:t> </a:t>
            </a:r>
            <a:r>
              <a:rPr lang="es-ES" dirty="0"/>
              <a:t>20 hectáreas, en un terreno de </a:t>
            </a:r>
            <a:r>
              <a:rPr lang="es-ES" dirty="0" smtClean="0"/>
              <a:t>200</a:t>
            </a:r>
            <a:r>
              <a:rPr lang="es-ES" dirty="0"/>
              <a:t>, que posee llanuras, bosques selváticos, ríos, arroyos y lagos</a:t>
            </a:r>
            <a:r>
              <a:rPr lang="es-ES" dirty="0" smtClean="0"/>
              <a:t>.</a:t>
            </a:r>
          </a:p>
          <a:p>
            <a:endParaRPr lang="es-ES" dirty="0"/>
          </a:p>
          <a:p>
            <a:r>
              <a:rPr lang="es-ES" dirty="0"/>
              <a:t>T</a:t>
            </a:r>
            <a:r>
              <a:rPr lang="es-ES" dirty="0" smtClean="0"/>
              <a:t>eniendo </a:t>
            </a:r>
            <a:r>
              <a:rPr lang="es-ES" dirty="0"/>
              <a:t>en cuenta el tamaño del predio y su cercanía con el Aeropuerto de Ezeiza, </a:t>
            </a:r>
            <a:r>
              <a:rPr lang="es-ES" dirty="0" smtClean="0"/>
              <a:t>no se descarta </a:t>
            </a:r>
            <a:r>
              <a:rPr lang="es-ES" dirty="0"/>
              <a:t>la posibilidad de armar un desarrollo urbanístico en el lugar, con la aldea como una suerte de clubhouse.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219200" y="5229225"/>
            <a:ext cx="5934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Ojalá se concrete esta idea, porque sería como darle una última pincelada de color y de vida al sueño de su emprendedor.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8218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2" y="-51276"/>
            <a:ext cx="8829675" cy="690927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3524248" y="1797794"/>
            <a:ext cx="610552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/>
              <a:t>Fotografías y texto: </a:t>
            </a:r>
          </a:p>
          <a:p>
            <a:pPr algn="ctr"/>
            <a:r>
              <a:rPr lang="es-ES" sz="2800" b="1" dirty="0" smtClean="0"/>
              <a:t>Diario La Nación</a:t>
            </a:r>
          </a:p>
          <a:p>
            <a:pPr algn="ctr"/>
            <a:r>
              <a:rPr lang="es-ES" sz="2800" b="1" dirty="0" smtClean="0"/>
              <a:t>Wikipedia</a:t>
            </a:r>
          </a:p>
          <a:p>
            <a:pPr algn="ctr"/>
            <a:r>
              <a:rPr lang="es-ES" sz="2800" b="1" dirty="0" smtClean="0"/>
              <a:t>Otros.</a:t>
            </a:r>
          </a:p>
          <a:p>
            <a:pPr algn="ctr"/>
            <a:endParaRPr lang="es-ES" sz="2800" b="1" dirty="0" smtClean="0"/>
          </a:p>
          <a:p>
            <a:pPr algn="ctr"/>
            <a:r>
              <a:rPr lang="es-ES" sz="3600" b="1" dirty="0" smtClean="0"/>
              <a:t>Presentación:</a:t>
            </a:r>
          </a:p>
          <a:p>
            <a:pPr algn="ctr"/>
            <a:r>
              <a:rPr lang="es-ES" sz="3600" b="1" dirty="0" smtClean="0"/>
              <a:t>Cholulita</a:t>
            </a:r>
            <a:endParaRPr lang="es-ES" sz="3600" b="1" dirty="0"/>
          </a:p>
        </p:txBody>
      </p:sp>
    </p:spTree>
    <p:extLst>
      <p:ext uri="{BB962C8B-B14F-4D97-AF65-F5344CB8AC3E}">
        <p14:creationId xmlns:p14="http://schemas.microsoft.com/office/powerpoint/2010/main" val="426135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1011</Words>
  <Application>Microsoft Office PowerPoint</Application>
  <PresentationFormat>Panorámica</PresentationFormat>
  <Paragraphs>85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41" baseType="lpstr">
      <vt:lpstr>Adobe Myungjo Std M</vt:lpstr>
      <vt:lpstr>Algerian</vt:lpstr>
      <vt:lpstr>Arial</vt:lpstr>
      <vt:lpstr>Arial Rounded MT Bold</vt:lpstr>
      <vt:lpstr>Century Gothic</vt:lpstr>
      <vt:lpstr>Kristen ITC</vt:lpstr>
      <vt:lpstr>Rockwell Extra Bold</vt:lpstr>
      <vt:lpstr>Wingdings 3</vt:lpstr>
      <vt:lpstr>Espiral</vt:lpstr>
      <vt:lpstr>Diseño predeterminado</vt:lpstr>
      <vt:lpstr>Presentación de PowerPoint</vt:lpstr>
      <vt:lpstr>Campanópolis – el sueño de un emprendedor.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144</cp:revision>
  <dcterms:created xsi:type="dcterms:W3CDTF">2015-08-16T00:36:23Z</dcterms:created>
  <dcterms:modified xsi:type="dcterms:W3CDTF">2015-09-30T19:25:58Z</dcterms:modified>
</cp:coreProperties>
</file>