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8" r:id="rId3"/>
    <p:sldId id="261" r:id="rId4"/>
    <p:sldId id="256" r:id="rId5"/>
    <p:sldId id="258" r:id="rId6"/>
    <p:sldId id="264" r:id="rId7"/>
    <p:sldId id="293" r:id="rId8"/>
    <p:sldId id="277" r:id="rId9"/>
    <p:sldId id="294" r:id="rId10"/>
    <p:sldId id="292" r:id="rId11"/>
    <p:sldId id="291" r:id="rId12"/>
    <p:sldId id="274" r:id="rId13"/>
    <p:sldId id="273" r:id="rId14"/>
    <p:sldId id="257" r:id="rId15"/>
    <p:sldId id="306" r:id="rId16"/>
    <p:sldId id="259" r:id="rId17"/>
    <p:sldId id="282" r:id="rId18"/>
    <p:sldId id="302" r:id="rId19"/>
    <p:sldId id="272" r:id="rId20"/>
    <p:sldId id="265" r:id="rId21"/>
    <p:sldId id="266" r:id="rId22"/>
    <p:sldId id="267" r:id="rId23"/>
    <p:sldId id="268" r:id="rId24"/>
    <p:sldId id="262" r:id="rId25"/>
    <p:sldId id="269" r:id="rId26"/>
    <p:sldId id="263" r:id="rId27"/>
    <p:sldId id="260" r:id="rId28"/>
    <p:sldId id="270" r:id="rId29"/>
    <p:sldId id="271" r:id="rId30"/>
    <p:sldId id="275" r:id="rId31"/>
    <p:sldId id="296" r:id="rId32"/>
    <p:sldId id="276" r:id="rId33"/>
    <p:sldId id="281" r:id="rId34"/>
    <p:sldId id="295" r:id="rId35"/>
    <p:sldId id="279" r:id="rId36"/>
    <p:sldId id="285" r:id="rId37"/>
    <p:sldId id="280" r:id="rId38"/>
    <p:sldId id="286" r:id="rId39"/>
    <p:sldId id="287" r:id="rId40"/>
    <p:sldId id="289" r:id="rId41"/>
    <p:sldId id="288" r:id="rId42"/>
    <p:sldId id="297" r:id="rId43"/>
    <p:sldId id="300" r:id="rId44"/>
    <p:sldId id="298" r:id="rId45"/>
    <p:sldId id="301" r:id="rId46"/>
    <p:sldId id="303" r:id="rId47"/>
    <p:sldId id="304" r:id="rId48"/>
    <p:sldId id="305" r:id="rId49"/>
    <p:sldId id="312" r:id="rId50"/>
    <p:sldId id="313" r:id="rId5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D6E7V4PVJpJw2Cc6QUquew==" hashData="bYMOG0ohhguI1qvNxOZeW5PY7F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3605"/>
    <a:srgbClr val="843F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19FDC30-36DC-4B1E-815D-EAD230CE94E9}" type="datetimeFigureOut">
              <a:rPr lang="es-ES"/>
              <a:pPr>
                <a:defRPr/>
              </a:pPr>
              <a:t>25/08/2014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3304239-F94F-4906-8248-ACA12AB20853}" type="slidenum">
              <a:rPr lang="es-ES"/>
              <a:pPr>
                <a:defRPr/>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E9B8F2E-38E5-4A52-89E5-8B3916815CAF}" type="datetimeFigureOut">
              <a:rPr lang="es-ES"/>
              <a:pPr>
                <a:defRPr/>
              </a:pPr>
              <a:t>25/08/2014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33EB21D-D163-4753-8A78-DC938E5A7842}" type="slidenum">
              <a:rPr lang="es-ES"/>
              <a:pPr>
                <a:defRPr/>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4E0545C-B286-473D-813E-271C77D59BDD}" type="datetimeFigureOut">
              <a:rPr lang="es-ES"/>
              <a:pPr>
                <a:defRPr/>
              </a:pPr>
              <a:t>25/08/2014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86B487B-0BD8-44B0-A736-B0279666BE0C}" type="slidenum">
              <a:rPr lang="es-ES"/>
              <a:pPr>
                <a:defRPr/>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75D6A41-4C94-4276-B5EB-B65086DCC77C}" type="datetimeFigureOut">
              <a:rPr lang="es-ES"/>
              <a:pPr>
                <a:defRPr/>
              </a:pPr>
              <a:t>25/08/2014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13C8043-79AB-4AD3-93BF-1B454AFF8E36}" type="slidenum">
              <a:rPr lang="es-ES"/>
              <a:pPr>
                <a:defRPr/>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AEA2DD7-1796-463F-96D3-C14D28EFF85D}" type="datetimeFigureOut">
              <a:rPr lang="es-ES"/>
              <a:pPr>
                <a:defRPr/>
              </a:pPr>
              <a:t>25/08/2014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EF09AB9-4656-4E47-A3EC-97074D95B811}" type="slidenum">
              <a:rPr lang="es-ES"/>
              <a:pPr>
                <a:defRPr/>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D233B043-5590-466C-8F45-4B93A5DE6C31}" type="datetimeFigureOut">
              <a:rPr lang="es-ES"/>
              <a:pPr>
                <a:defRPr/>
              </a:pPr>
              <a:t>25/08/2014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C4513A7-9896-4A87-A31A-065D1EC74C97}" type="slidenum">
              <a:rPr lang="es-ES"/>
              <a:pPr>
                <a:defRPr/>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02FACEF-A611-48B4-9536-81D6626EA66D}" type="datetimeFigureOut">
              <a:rPr lang="es-ES"/>
              <a:pPr>
                <a:defRPr/>
              </a:pPr>
              <a:t>25/08/2014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03169BB-BCEF-4291-9B32-C0B7845B9EB5}" type="slidenum">
              <a:rPr lang="es-ES"/>
              <a:pPr>
                <a:defRPr/>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1465099-250F-46C2-B1C5-877AD5A71F0F}" type="datetimeFigureOut">
              <a:rPr lang="es-ES"/>
              <a:pPr>
                <a:defRPr/>
              </a:pPr>
              <a:t>25/08/2014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3E03F88-7054-43B5-8ED6-4607FFD4CCFB}" type="slidenum">
              <a:rPr lang="es-ES"/>
              <a:pPr>
                <a:defRPr/>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1A899E2-97D4-42C6-B17F-531A82D6C567}" type="datetimeFigureOut">
              <a:rPr lang="es-ES"/>
              <a:pPr>
                <a:defRPr/>
              </a:pPr>
              <a:t>25/08/2014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8C74443-6BD6-4E9F-9975-D7CFE97B2932}" type="slidenum">
              <a:rPr lang="es-ES"/>
              <a:pPr>
                <a:defRPr/>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7E626E3-629D-4F4D-9723-9A232F9DF6AD}" type="datetimeFigureOut">
              <a:rPr lang="es-ES"/>
              <a:pPr>
                <a:defRPr/>
              </a:pPr>
              <a:t>25/08/2014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241A868-C9C6-4E65-BA1F-84605C00B546}" type="slidenum">
              <a:rPr lang="es-ES"/>
              <a:pPr>
                <a:defRPr/>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5A24B4B-9647-412A-85E9-106F234B9807}" type="datetimeFigureOut">
              <a:rPr lang="es-ES"/>
              <a:pPr>
                <a:defRPr/>
              </a:pPr>
              <a:t>25/08/2014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1991406-9A90-41FC-9D54-B5993BA54B1B}" type="slidenum">
              <a:rPr lang="es-ES"/>
              <a:pPr>
                <a:defRPr/>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644945A-9276-4599-A06D-D4A06870D1C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alpha val="82000"/>
          </a:scheme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D87E3CA6-9A89-4405-8EBF-848C858B4F90}" type="datetimeFigureOut">
              <a:rPr lang="es-ES"/>
              <a:pPr>
                <a:defRPr/>
              </a:pPr>
              <a:t>25/08/2014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B87EF7E4-3048-4EA6-BB4D-A0430556C2B3}"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6000">
    <p:dissolv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8AC57E4-3CE4-4319-8FA3-7151C8C15464}"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pueblosfantasma.files.wordpress.com/2014/02/john-and-lucy-lane-courtesy-bancroft-library-university-of-california.jpg" TargetMode="External"/><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0"/>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
        <p:nvSpPr>
          <p:cNvPr id="12" name="11 Rectángulo"/>
          <p:cNvSpPr/>
          <p:nvPr/>
        </p:nvSpPr>
        <p:spPr>
          <a:xfrm>
            <a:off x="0" y="0"/>
            <a:ext cx="9144000" cy="6858000"/>
          </a:xfrm>
          <a:prstGeom prst="rect">
            <a:avLst/>
          </a:prstGeom>
          <a:solidFill>
            <a:schemeClr val="accent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713605"/>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713605"/>
                </a:solid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1187624" y="2348880"/>
            <a:ext cx="6984776" cy="1862048"/>
          </a:xfrm>
          <a:prstGeom prst="rect">
            <a:avLst/>
          </a:prstGeom>
        </p:spPr>
        <p:txBody>
          <a:bodyPr wrap="square">
            <a:spAutoFit/>
          </a:bodyPr>
          <a:lstStyle/>
          <a:p>
            <a:r>
              <a:rPr lang="es-ES" sz="11500" b="1" kern="10" dirty="0" smtClean="0">
                <a:ln w="9525">
                  <a:solidFill>
                    <a:srgbClr val="1CDEF8"/>
                  </a:solidFill>
                  <a:round/>
                  <a:headEnd/>
                  <a:tailEnd/>
                </a:ln>
                <a:solidFill>
                  <a:srgbClr val="713605"/>
                </a:solidFill>
                <a:effectLst>
                  <a:outerShdw dist="35921" dir="2700000" algn="ctr" rotWithShape="0">
                    <a:schemeClr val="folHlink">
                      <a:alpha val="80000"/>
                    </a:schemeClr>
                  </a:outerShdw>
                </a:effectLst>
                <a:latin typeface="Snap ITC"/>
              </a:rPr>
              <a:t>CALICO</a:t>
            </a:r>
            <a:endParaRPr lang="es-ES" sz="2400" dirty="0">
              <a:solidFill>
                <a:srgbClr val="713605"/>
              </a:solidFill>
            </a:endParaRPr>
          </a:p>
        </p:txBody>
      </p:sp>
    </p:spTree>
  </p:cSld>
  <p:clrMapOvr>
    <a:masterClrMapping/>
  </p:clrMapOvr>
  <p:transition spd="slow" advTm="10000">
    <p:dissolve/>
    <p:sndAc>
      <p:stSnd>
        <p:snd r:embed="rId2" name="bandas sonoras - ennio morricone - el bueno, el feo y el malo27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9" presetClass="emph" presetSubtype="0" grpId="0" nodeType="withEffect">
                                  <p:stCondLst>
                                    <p:cond delay="0"/>
                                  </p:stCondLst>
                                  <p:childTnLst>
                                    <p:set>
                                      <p:cBhvr rctx="PPT">
                                        <p:cTn id="9" dur="indefinite"/>
                                        <p:tgtEl>
                                          <p:spTgt spid="12"/>
                                        </p:tgtEl>
                                        <p:attrNameLst>
                                          <p:attrName>style.opacity</p:attrName>
                                        </p:attrNameLst>
                                      </p:cBhvr>
                                      <p:to>
                                        <p:strVal val="0.25"/>
                                      </p:to>
                                    </p:set>
                                    <p:animEffect filter="image" prLst="opacity: 0.25">
                                      <p:cBhvr rctx="IE">
                                        <p:cTn id="10"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C:\Documents and Settings\Dell\Escritorio\calico-pueblo-fantasma-en-california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25000" contrast="-58000"/>
          </a:blip>
          <a:srcRect/>
          <a:stretch>
            <a:fillRect/>
          </a:stretch>
        </p:blipFill>
        <p:spPr bwMode="auto">
          <a:xfrm>
            <a:off x="0" y="0"/>
            <a:ext cx="9144000" cy="6877050"/>
          </a:xfrm>
          <a:prstGeom prst="rect">
            <a:avLst/>
          </a:prstGeom>
          <a:noFill/>
        </p:spPr>
      </p:pic>
      <p:sp>
        <p:nvSpPr>
          <p:cNvPr id="2050" name="4 Rectángulo"/>
          <p:cNvSpPr>
            <a:spLocks noChangeArrowheads="1"/>
          </p:cNvSpPr>
          <p:nvPr/>
        </p:nvSpPr>
        <p:spPr bwMode="auto">
          <a:xfrm>
            <a:off x="899592" y="1700808"/>
            <a:ext cx="7272807" cy="4708981"/>
          </a:xfrm>
          <a:prstGeom prst="rect">
            <a:avLst/>
          </a:prstGeom>
          <a:noFill/>
          <a:ln w="9525">
            <a:noFill/>
            <a:miter lim="800000"/>
            <a:headEnd/>
            <a:tailEnd/>
          </a:ln>
        </p:spPr>
        <p:txBody>
          <a:bodyPr wrap="square">
            <a:spAutoFit/>
          </a:bodyPr>
          <a:lstStyle/>
          <a:p>
            <a:pPr eaLnBrk="0" fontAlgn="t" hangingPunct="0"/>
            <a:r>
              <a:rPr lang="es-ES" sz="2000" b="1" i="1" dirty="0" smtClean="0">
                <a:latin typeface="Arial" pitchFamily="34" charset="0"/>
                <a:cs typeface="Arial" pitchFamily="34" charset="0"/>
              </a:rPr>
              <a:t>El </a:t>
            </a:r>
            <a:r>
              <a:rPr lang="es-ES" sz="2000" b="1" i="1" dirty="0">
                <a:latin typeface="Arial" pitchFamily="34" charset="0"/>
                <a:cs typeface="Arial" pitchFamily="34" charset="0"/>
              </a:rPr>
              <a:t>original pueblo de Calico </a:t>
            </a:r>
            <a:r>
              <a:rPr lang="es-ES" sz="2000" b="1" i="1" dirty="0" smtClean="0">
                <a:latin typeface="Arial" pitchFamily="34" charset="0"/>
                <a:cs typeface="Arial" pitchFamily="34" charset="0"/>
              </a:rPr>
              <a:t>fue </a:t>
            </a:r>
            <a:r>
              <a:rPr lang="es-ES" sz="2000" b="1" i="1" dirty="0">
                <a:latin typeface="Arial" pitchFamily="34" charset="0"/>
                <a:cs typeface="Arial" pitchFamily="34" charset="0"/>
              </a:rPr>
              <a:t>creado en 1881, tras la aparición de unas minas de plata. Llegó a congregar hasta 1.200 habitantes. Llegó a tener 22 salones y hasta su propio Chinatown.</a:t>
            </a:r>
          </a:p>
          <a:p>
            <a:pPr eaLnBrk="0" fontAlgn="t" hangingPunct="0"/>
            <a:r>
              <a:rPr lang="es-ES" sz="2000" b="1" i="1" dirty="0">
                <a:latin typeface="Arial" pitchFamily="34" charset="0"/>
                <a:cs typeface="Arial" pitchFamily="34" charset="0"/>
              </a:rPr>
              <a:t>Pero a partir de 1907 la actividad minera se movió hacia el Death Valley y, además, el precio de plata bajó tanto que hizo económicamente inviables las excavaciones.</a:t>
            </a:r>
          </a:p>
          <a:p>
            <a:pPr eaLnBrk="0" fontAlgn="t" hangingPunct="0"/>
            <a:r>
              <a:rPr lang="es-ES" sz="2000" b="1" i="1" dirty="0">
                <a:latin typeface="Arial" pitchFamily="34" charset="0"/>
                <a:cs typeface="Arial" pitchFamily="34" charset="0"/>
              </a:rPr>
              <a:t>Finalmente, en 1929 el pueblo de Calico </a:t>
            </a:r>
            <a:r>
              <a:rPr lang="es-ES" sz="2000" b="1" i="1" dirty="0" err="1">
                <a:latin typeface="Arial" pitchFamily="34" charset="0"/>
                <a:cs typeface="Arial" pitchFamily="34" charset="0"/>
              </a:rPr>
              <a:t>fué</a:t>
            </a:r>
            <a:r>
              <a:rPr lang="es-ES" sz="2000" b="1" i="1" dirty="0">
                <a:latin typeface="Arial" pitchFamily="34" charset="0"/>
                <a:cs typeface="Arial" pitchFamily="34" charset="0"/>
              </a:rPr>
              <a:t> abandonado.</a:t>
            </a:r>
          </a:p>
          <a:p>
            <a:pPr eaLnBrk="0" fontAlgn="t" hangingPunct="0"/>
            <a:r>
              <a:rPr lang="es-ES" sz="2000" b="1" i="1" dirty="0">
                <a:latin typeface="Arial" pitchFamily="34" charset="0"/>
                <a:cs typeface="Arial" pitchFamily="34" charset="0"/>
              </a:rPr>
              <a:t>Pueblo fantasma como atracción para turistas</a:t>
            </a:r>
          </a:p>
          <a:p>
            <a:pPr eaLnBrk="0" fontAlgn="t" hangingPunct="0"/>
            <a:r>
              <a:rPr lang="es-ES" sz="2000" b="1" i="1" dirty="0">
                <a:latin typeface="Arial" pitchFamily="34" charset="0"/>
                <a:cs typeface="Arial" pitchFamily="34" charset="0"/>
              </a:rPr>
              <a:t>Pero en 1951 un ex-minero, Walter Knott, compró el pueblo, lo reconstruyó y lo convirtió en lo que es en la actualidad, un “pueblo fantasma” preparado para la visita de turistas. De hecho, en 1966 </a:t>
            </a:r>
            <a:r>
              <a:rPr lang="es-ES" sz="2000" b="1" i="1" dirty="0" err="1">
                <a:latin typeface="Arial" pitchFamily="34" charset="0"/>
                <a:cs typeface="Arial" pitchFamily="34" charset="0"/>
              </a:rPr>
              <a:t>fué</a:t>
            </a:r>
            <a:r>
              <a:rPr lang="es-ES" sz="2000" b="1" i="1" dirty="0">
                <a:latin typeface="Arial" pitchFamily="34" charset="0"/>
                <a:cs typeface="Arial" pitchFamily="34" charset="0"/>
              </a:rPr>
              <a:t> cedido al Condado de San Bernardino y pasó a ser considerado como un parque regional.</a:t>
            </a:r>
          </a:p>
        </p:txBody>
      </p:sp>
      <p:sp>
        <p:nvSpPr>
          <p:cNvPr id="3" name="2 Rectángulo"/>
          <p:cNvSpPr/>
          <p:nvPr/>
        </p:nvSpPr>
        <p:spPr>
          <a:xfrm>
            <a:off x="971600" y="548680"/>
            <a:ext cx="2262158" cy="923330"/>
          </a:xfrm>
          <a:prstGeom prst="rect">
            <a:avLst/>
          </a:prstGeom>
        </p:spPr>
        <p:txBody>
          <a:bodyPr wrap="none">
            <a:spAutoFit/>
          </a:bodyPr>
          <a:lstStyle/>
          <a:p>
            <a:r>
              <a:rPr lang="es-ES" sz="5400" b="1" i="1" dirty="0" smtClean="0">
                <a:latin typeface="Arial" pitchFamily="34" charset="0"/>
                <a:cs typeface="Arial" pitchFamily="34" charset="0"/>
              </a:rPr>
              <a:t>Calico</a:t>
            </a:r>
            <a:endParaRPr lang="es-ES" sz="5400" dirty="0"/>
          </a:p>
        </p:txBody>
      </p:sp>
    </p:spTree>
  </p:cSld>
  <p:clrMapOvr>
    <a:masterClrMapping/>
  </p:clrMapOvr>
  <p:transition spd="slow" advTm="4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C:\Documents and Settings\Dell\Escritorio\156z9sl.jpg"/>
          <p:cNvPicPr>
            <a:picLocks noChangeAspect="1" noChangeArrowheads="1"/>
          </p:cNvPicPr>
          <p:nvPr/>
        </p:nvPicPr>
        <p:blipFill>
          <a:blip r:embed="rId2" cstate="print"/>
          <a:srcRect/>
          <a:stretch>
            <a:fillRect/>
          </a:stretch>
        </p:blipFill>
        <p:spPr bwMode="auto">
          <a:xfrm>
            <a:off x="0" y="0"/>
            <a:ext cx="913923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C:\Documents and Settings\Dell\Escritorio\Bryce%20Canyo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ajaxhel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251520" y="5877272"/>
            <a:ext cx="4572000" cy="646331"/>
          </a:xfrm>
          <a:prstGeom prst="rect">
            <a:avLst/>
          </a:prstGeom>
        </p:spPr>
        <p:txBody>
          <a:bodyPr>
            <a:spAutoFit/>
          </a:bodyPr>
          <a:lstStyle/>
          <a:p>
            <a:r>
              <a:rPr lang="es-ES" b="1" i="1" dirty="0" smtClean="0">
                <a:solidFill>
                  <a:srgbClr val="713605"/>
                </a:solidFill>
                <a:latin typeface="Calibri" pitchFamily="34" charset="0"/>
              </a:rPr>
              <a:t>Tractor a vapor – Montañas de Calico hacia 1890 – Copyright Colorado Plateau Archives</a:t>
            </a:r>
            <a:endParaRPr lang="es-ES" b="1" i="1" dirty="0">
              <a:solidFill>
                <a:srgbClr val="713605"/>
              </a:solidFill>
              <a:latin typeface="Calibri" pitchFamily="34" charset="0"/>
            </a:endParaRPr>
          </a:p>
        </p:txBody>
      </p:sp>
    </p:spTree>
  </p:cSld>
  <p:clrMapOvr>
    <a:masterClrMapping/>
  </p:clrMapOvr>
  <p:transition spd="slow" advTm="12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
        <p:nvSpPr>
          <p:cNvPr id="4" name="3 Rectángulo"/>
          <p:cNvSpPr/>
          <p:nvPr/>
        </p:nvSpPr>
        <p:spPr>
          <a:xfrm>
            <a:off x="0" y="0"/>
            <a:ext cx="9144000" cy="6858000"/>
          </a:xfrm>
          <a:prstGeom prst="rect">
            <a:avLst/>
          </a:prstGeom>
          <a:solidFill>
            <a:schemeClr val="accent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54" name="1 Rectángulo"/>
          <p:cNvSpPr>
            <a:spLocks noChangeArrowheads="1"/>
          </p:cNvSpPr>
          <p:nvPr/>
        </p:nvSpPr>
        <p:spPr bwMode="auto">
          <a:xfrm>
            <a:off x="1115616" y="476672"/>
            <a:ext cx="7398568" cy="6001643"/>
          </a:xfrm>
          <a:prstGeom prst="rect">
            <a:avLst/>
          </a:prstGeom>
          <a:noFill/>
          <a:ln w="9525">
            <a:noFill/>
            <a:miter lim="800000"/>
            <a:headEnd/>
            <a:tailEnd/>
          </a:ln>
        </p:spPr>
        <p:txBody>
          <a:bodyPr wrap="square">
            <a:spAutoFit/>
          </a:bodyPr>
          <a:lstStyle/>
          <a:p>
            <a:r>
              <a:rPr lang="es-ES" sz="2400" b="1" i="1" dirty="0">
                <a:latin typeface="Calibri" pitchFamily="34" charset="0"/>
              </a:rPr>
              <a:t>Entre 1882 y 1883 habían surgido ya numerosas minas en las colinas de Calico. Con ello llegaban también los primeros edificios, construidos en su totalidad en madera, como la tienda de </a:t>
            </a:r>
            <a:r>
              <a:rPr lang="es-ES" sz="2400" b="1" i="1" dirty="0" err="1">
                <a:latin typeface="Calibri" pitchFamily="34" charset="0"/>
              </a:rPr>
              <a:t>Joe</a:t>
            </a:r>
            <a:r>
              <a:rPr lang="es-ES" sz="2400" b="1" i="1" dirty="0">
                <a:latin typeface="Calibri" pitchFamily="34" charset="0"/>
              </a:rPr>
              <a:t> Miller. Pero después del incendio de 1883 una cuarta parte de los edificios comenzó a construirse con tapial de adobe. Y hacia 1890, la población de Calico rondaba los 3.500 habitantes. En ese momento en la calle principal ya se podían ver edificios de adobe rosado que albergaban fondas, restaurantes, tiendas, e incluso una zapatería que poseía su propio bar, al estilo de los grandes almacenes actuales. El pueblo también tenía su zona de salones y salas de juego, pero Calico nunca fue conocido por ser una población especialmente violenta (como normalmente lo eran otras poblaciones mineras del Oeste).</a:t>
            </a:r>
          </a:p>
        </p:txBody>
      </p:sp>
    </p:spTree>
  </p:cSld>
  <p:clrMapOvr>
    <a:masterClrMapping/>
  </p:clrMapOvr>
  <p:transition spd="slow"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grpId="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7166131602_b7905e62df_z.jpg"/>
          <p:cNvPicPr>
            <a:picLocks noChangeAspect="1" noChangeArrowheads="1"/>
          </p:cNvPicPr>
          <p:nvPr/>
        </p:nvPicPr>
        <p:blipFill>
          <a:blip r:embed="rId2" cstate="print"/>
          <a:srcRect/>
          <a:stretch>
            <a:fillRect/>
          </a:stretch>
        </p:blipFill>
        <p:spPr bwMode="auto">
          <a:xfrm>
            <a:off x="0" y="0"/>
            <a:ext cx="943768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cal04a1.jpg"/>
          <p:cNvPicPr>
            <a:picLocks noChangeAspect="1" noChangeArrowheads="1"/>
          </p:cNvPicPr>
          <p:nvPr/>
        </p:nvPicPr>
        <p:blipFill>
          <a:blip r:embed="rId2" cstate="print"/>
          <a:srcRect/>
          <a:stretch>
            <a:fillRect/>
          </a:stretch>
        </p:blipFill>
        <p:spPr bwMode="auto">
          <a:xfrm>
            <a:off x="0" y="0"/>
            <a:ext cx="9144000" cy="6908800"/>
          </a:xfrm>
          <a:prstGeom prst="rect">
            <a:avLst/>
          </a:prstGeom>
          <a:noFill/>
          <a:ln w="9525">
            <a:noFill/>
            <a:miter lim="800000"/>
            <a:headEnd/>
            <a:tailEnd/>
          </a:ln>
        </p:spPr>
      </p:pic>
    </p:spTree>
  </p:cSld>
  <p:clrMapOvr>
    <a:masterClrMapping/>
  </p:clrMapOvr>
  <p:transition spd="slow" advTm="8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cal05a1.jpg"/>
          <p:cNvPicPr>
            <a:picLocks noChangeAspect="1" noChangeArrowheads="1"/>
          </p:cNvPicPr>
          <p:nvPr/>
        </p:nvPicPr>
        <p:blipFill>
          <a:blip r:embed="rId3" cstate="print"/>
          <a:srcRect/>
          <a:stretch>
            <a:fillRect/>
          </a:stretch>
        </p:blipFill>
        <p:spPr bwMode="auto">
          <a:xfrm>
            <a:off x="0" y="0"/>
            <a:ext cx="9144000" cy="6969125"/>
          </a:xfrm>
          <a:prstGeom prst="rect">
            <a:avLst/>
          </a:prstGeom>
          <a:noFill/>
          <a:ln w="9525">
            <a:noFill/>
            <a:miter lim="800000"/>
            <a:headEnd/>
            <a:tailEnd/>
          </a:ln>
        </p:spPr>
      </p:pic>
    </p:spTree>
  </p:cSld>
  <p:clrMapOvr>
    <a:masterClrMapping/>
  </p:clrMapOvr>
  <p:transition spd="slow" advTm="6000">
    <p:dissolve/>
    <p:sndAc>
      <p:stSnd>
        <p:snd r:embed="rId2" name="bt - the fast and the furious - peliculas - rapido y furioso - race wars(2)282.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Imagen1.jpg"/>
          <p:cNvPicPr>
            <a:picLocks noChangeAspect="1" noChangeArrowheads="1"/>
          </p:cNvPicPr>
          <p:nvPr/>
        </p:nvPicPr>
        <p:blipFill>
          <a:blip r:embed="rId2" cstate="print"/>
          <a:srcRect/>
          <a:stretch>
            <a:fillRect/>
          </a:stretch>
        </p:blipFill>
        <p:spPr bwMode="auto">
          <a:xfrm>
            <a:off x="-1" y="0"/>
            <a:ext cx="9156879" cy="6858000"/>
          </a:xfrm>
          <a:prstGeom prst="rect">
            <a:avLst/>
          </a:prstGeom>
          <a:noFill/>
        </p:spPr>
      </p:pic>
      <p:sp>
        <p:nvSpPr>
          <p:cNvPr id="20482" name="Rectangle 1"/>
          <p:cNvSpPr>
            <a:spLocks noChangeArrowheads="1"/>
          </p:cNvSpPr>
          <p:nvPr/>
        </p:nvSpPr>
        <p:spPr bwMode="auto">
          <a:xfrm>
            <a:off x="4857750" y="5589240"/>
            <a:ext cx="4286250" cy="1108075"/>
          </a:xfrm>
          <a:prstGeom prst="rect">
            <a:avLst/>
          </a:prstGeom>
          <a:noFill/>
          <a:ln w="9525">
            <a:noFill/>
            <a:miter lim="800000"/>
            <a:headEnd/>
            <a:tailEnd/>
          </a:ln>
        </p:spPr>
        <p:txBody>
          <a:bodyPr lIns="0" tIns="0" rIns="0" bIns="0" anchor="ctr">
            <a:spAutoFit/>
          </a:bodyPr>
          <a:lstStyle/>
          <a:p>
            <a:r>
              <a:rPr lang="es-ES" b="1" i="1" dirty="0">
                <a:solidFill>
                  <a:srgbClr val="FFFF00"/>
                </a:solidFill>
                <a:latin typeface="Calibri" pitchFamily="34" charset="0"/>
                <a:hlinkClick r:id="rId3"/>
              </a:rPr>
              <a:t>  </a:t>
            </a:r>
            <a:r>
              <a:rPr lang="es-ES" b="1" i="1" dirty="0">
                <a:solidFill>
                  <a:srgbClr val="FFFF00"/>
                </a:solidFill>
                <a:latin typeface="Calibri" pitchFamily="34" charset="0"/>
              </a:rPr>
              <a:t>                                                                       </a:t>
            </a:r>
          </a:p>
          <a:p>
            <a:pPr eaLnBrk="0" hangingPunct="0"/>
            <a:r>
              <a:rPr lang="es-ES" b="1" i="1" dirty="0">
                <a:solidFill>
                  <a:srgbClr val="FFFF00"/>
                </a:solidFill>
                <a:latin typeface="Calibri" pitchFamily="34" charset="0"/>
              </a:rPr>
              <a:t>John and Lucy </a:t>
            </a:r>
            <a:r>
              <a:rPr lang="es-ES" b="1" i="1" dirty="0" err="1">
                <a:solidFill>
                  <a:srgbClr val="FFFF00"/>
                </a:solidFill>
                <a:latin typeface="Calibri" pitchFamily="34" charset="0"/>
              </a:rPr>
              <a:t>Lane</a:t>
            </a:r>
            <a:r>
              <a:rPr lang="es-ES" b="1" i="1" dirty="0">
                <a:solidFill>
                  <a:srgbClr val="FFFF00"/>
                </a:solidFill>
                <a:latin typeface="Calibri" pitchFamily="34" charset="0"/>
              </a:rPr>
              <a:t>, </a:t>
            </a:r>
            <a:r>
              <a:rPr lang="es-ES" b="1" i="1" dirty="0" err="1">
                <a:solidFill>
                  <a:srgbClr val="FFFF00"/>
                </a:solidFill>
                <a:latin typeface="Calibri" pitchFamily="34" charset="0"/>
              </a:rPr>
              <a:t>courtesy</a:t>
            </a:r>
            <a:r>
              <a:rPr lang="es-ES" b="1" i="1" dirty="0">
                <a:solidFill>
                  <a:srgbClr val="FFFF00"/>
                </a:solidFill>
                <a:latin typeface="Calibri" pitchFamily="34" charset="0"/>
              </a:rPr>
              <a:t> </a:t>
            </a:r>
            <a:r>
              <a:rPr lang="es-ES" b="1" i="1" dirty="0" err="1">
                <a:solidFill>
                  <a:srgbClr val="FFFF00"/>
                </a:solidFill>
                <a:latin typeface="Calibri" pitchFamily="34" charset="0"/>
              </a:rPr>
              <a:t>Bancroft</a:t>
            </a:r>
            <a:r>
              <a:rPr lang="es-ES" b="1" i="1" dirty="0">
                <a:solidFill>
                  <a:srgbClr val="FFFF00"/>
                </a:solidFill>
                <a:latin typeface="Calibri" pitchFamily="34" charset="0"/>
              </a:rPr>
              <a:t> Library, </a:t>
            </a:r>
            <a:r>
              <a:rPr lang="es-ES" b="1" i="1" dirty="0" err="1">
                <a:solidFill>
                  <a:srgbClr val="FFFF00"/>
                </a:solidFill>
                <a:latin typeface="Calibri" pitchFamily="34" charset="0"/>
              </a:rPr>
              <a:t>University</a:t>
            </a:r>
            <a:r>
              <a:rPr lang="es-ES" b="1" i="1" dirty="0">
                <a:solidFill>
                  <a:srgbClr val="FFFF00"/>
                </a:solidFill>
                <a:latin typeface="Calibri" pitchFamily="34" charset="0"/>
              </a:rPr>
              <a:t> of California</a:t>
            </a:r>
          </a:p>
          <a:p>
            <a:pPr eaLnBrk="0" hangingPunct="0"/>
            <a:endParaRPr lang="es-ES" dirty="0"/>
          </a:p>
        </p:txBody>
      </p:sp>
    </p:spTree>
  </p:cSld>
  <p:clrMapOvr>
    <a:masterClrMapping/>
  </p:clrMapOvr>
  <p:transition spd="slow"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25000" contrast="-58000"/>
          </a:blip>
          <a:srcRect/>
          <a:stretch>
            <a:fillRect/>
          </a:stretch>
        </p:blipFill>
        <p:spPr bwMode="auto">
          <a:xfrm>
            <a:off x="0" y="0"/>
            <a:ext cx="9144000" cy="6877050"/>
          </a:xfrm>
          <a:prstGeom prst="rect">
            <a:avLst/>
          </a:prstGeom>
          <a:noFill/>
        </p:spPr>
      </p:pic>
      <p:sp>
        <p:nvSpPr>
          <p:cNvPr id="19458" name="1 Rectángulo"/>
          <p:cNvSpPr>
            <a:spLocks noChangeArrowheads="1"/>
          </p:cNvSpPr>
          <p:nvPr/>
        </p:nvSpPr>
        <p:spPr bwMode="auto">
          <a:xfrm>
            <a:off x="4139952" y="188640"/>
            <a:ext cx="4821113" cy="6463308"/>
          </a:xfrm>
          <a:prstGeom prst="rect">
            <a:avLst/>
          </a:prstGeom>
          <a:noFill/>
          <a:ln w="9525">
            <a:noFill/>
            <a:miter lim="800000"/>
            <a:headEnd/>
            <a:tailEnd/>
          </a:ln>
        </p:spPr>
        <p:txBody>
          <a:bodyPr wrap="square">
            <a:spAutoFit/>
          </a:bodyPr>
          <a:lstStyle/>
          <a:p>
            <a:r>
              <a:rPr lang="es-ES" b="1" i="1" dirty="0">
                <a:latin typeface="Calibri" pitchFamily="34" charset="0"/>
              </a:rPr>
              <a:t>Otro de los residentes famosos de Calico es </a:t>
            </a:r>
            <a:r>
              <a:rPr lang="es-ES" b="1" i="1" dirty="0" err="1">
                <a:latin typeface="Calibri" pitchFamily="34" charset="0"/>
              </a:rPr>
              <a:t>Dorsey</a:t>
            </a:r>
            <a:r>
              <a:rPr lang="es-ES" b="1" i="1" dirty="0">
                <a:latin typeface="Calibri" pitchFamily="34" charset="0"/>
              </a:rPr>
              <a:t>, el perro cartero. </a:t>
            </a:r>
            <a:r>
              <a:rPr lang="es-ES" b="1" i="1" dirty="0" err="1">
                <a:latin typeface="Calibri" pitchFamily="34" charset="0"/>
              </a:rPr>
              <a:t>Dorsey</a:t>
            </a:r>
            <a:r>
              <a:rPr lang="es-ES" b="1" i="1" dirty="0">
                <a:latin typeface="Calibri" pitchFamily="34" charset="0"/>
              </a:rPr>
              <a:t> fue adoptado por el jefe de correos </a:t>
            </a:r>
            <a:r>
              <a:rPr lang="es-ES" b="1" i="1" dirty="0" err="1">
                <a:latin typeface="Calibri" pitchFamily="34" charset="0"/>
              </a:rPr>
              <a:t>Jim</a:t>
            </a:r>
            <a:r>
              <a:rPr lang="es-ES" b="1" i="1" dirty="0">
                <a:latin typeface="Calibri" pitchFamily="34" charset="0"/>
              </a:rPr>
              <a:t> </a:t>
            </a:r>
            <a:r>
              <a:rPr lang="es-ES" b="1" i="1" dirty="0" err="1">
                <a:latin typeface="Calibri" pitchFamily="34" charset="0"/>
              </a:rPr>
              <a:t>Stacy</a:t>
            </a:r>
            <a:r>
              <a:rPr lang="es-ES" b="1" i="1" dirty="0">
                <a:latin typeface="Calibri" pitchFamily="34" charset="0"/>
              </a:rPr>
              <a:t> en 1883, cuando se encontró al animal en su puerta, exhausto y hambriento. Pronto se convirtió en su más fiel amigo. Además de su trabajo en correos, </a:t>
            </a:r>
            <a:r>
              <a:rPr lang="es-ES" b="1" i="1" dirty="0" err="1">
                <a:latin typeface="Calibri" pitchFamily="34" charset="0"/>
              </a:rPr>
              <a:t>Stacy</a:t>
            </a:r>
            <a:r>
              <a:rPr lang="es-ES" b="1" i="1" dirty="0">
                <a:latin typeface="Calibri" pitchFamily="34" charset="0"/>
              </a:rPr>
              <a:t> tenía intereses en una mina cerca de Bismarck. Un día debía hacer llegar un mensaje urgente a su socio allí. Decidió atar una nota en el cuello de </a:t>
            </a:r>
            <a:r>
              <a:rPr lang="es-ES" b="1" i="1" dirty="0" err="1">
                <a:latin typeface="Calibri" pitchFamily="34" charset="0"/>
              </a:rPr>
              <a:t>Dorsey</a:t>
            </a:r>
            <a:r>
              <a:rPr lang="es-ES" b="1" i="1" dirty="0">
                <a:latin typeface="Calibri" pitchFamily="34" charset="0"/>
              </a:rPr>
              <a:t> y enviarlo a él. En poco tiempo, </a:t>
            </a:r>
            <a:r>
              <a:rPr lang="es-ES" b="1" i="1" dirty="0" err="1">
                <a:latin typeface="Calibri" pitchFamily="34" charset="0"/>
              </a:rPr>
              <a:t>Dorsey</a:t>
            </a:r>
            <a:r>
              <a:rPr lang="es-ES" b="1" i="1" dirty="0">
                <a:latin typeface="Calibri" pitchFamily="34" charset="0"/>
              </a:rPr>
              <a:t> volvía con una respuesta. Después de esto </a:t>
            </a:r>
            <a:r>
              <a:rPr lang="es-ES" b="1" i="1" dirty="0" err="1">
                <a:latin typeface="Calibri" pitchFamily="34" charset="0"/>
              </a:rPr>
              <a:t>Dorsey</a:t>
            </a:r>
            <a:r>
              <a:rPr lang="es-ES" b="1" i="1" dirty="0">
                <a:latin typeface="Calibri" pitchFamily="34" charset="0"/>
              </a:rPr>
              <a:t> empezó a llevar y traer mensajes de la mina, hasta que finalmente </a:t>
            </a:r>
            <a:r>
              <a:rPr lang="es-ES" b="1" i="1" dirty="0" err="1">
                <a:latin typeface="Calibri" pitchFamily="34" charset="0"/>
              </a:rPr>
              <a:t>Stacy</a:t>
            </a:r>
            <a:r>
              <a:rPr lang="es-ES" b="1" i="1" dirty="0">
                <a:latin typeface="Calibri" pitchFamily="34" charset="0"/>
              </a:rPr>
              <a:t> decidió convertirlo oficialmente en el cartero entre Calico y Bismarck. Durante tres años </a:t>
            </a:r>
            <a:r>
              <a:rPr lang="es-ES" b="1" i="1" dirty="0" err="1">
                <a:latin typeface="Calibri" pitchFamily="34" charset="0"/>
              </a:rPr>
              <a:t>Dorsey</a:t>
            </a:r>
            <a:r>
              <a:rPr lang="es-ES" b="1" i="1" dirty="0">
                <a:latin typeface="Calibri" pitchFamily="34" charset="0"/>
              </a:rPr>
              <a:t> cubrió el reparto del correo entre las dos poblaciones. Era un perro tan valioso que cuando intentaron comprárselo a </a:t>
            </a:r>
            <a:r>
              <a:rPr lang="es-ES" b="1" i="1" dirty="0" err="1">
                <a:latin typeface="Calibri" pitchFamily="34" charset="0"/>
              </a:rPr>
              <a:t>Stacy</a:t>
            </a:r>
            <a:r>
              <a:rPr lang="es-ES" b="1" i="1" dirty="0">
                <a:latin typeface="Calibri" pitchFamily="34" charset="0"/>
              </a:rPr>
              <a:t> por 500$ éste respondió: “Antes vendería a mi nieto”. Aunque parece que finalmente, de acuerdo con un artículo del periódico local, en 1886 </a:t>
            </a:r>
            <a:r>
              <a:rPr lang="es-ES" b="1" i="1" dirty="0" err="1">
                <a:latin typeface="Calibri" pitchFamily="34" charset="0"/>
              </a:rPr>
              <a:t>Dorsey</a:t>
            </a:r>
            <a:r>
              <a:rPr lang="es-ES" b="1" i="1" dirty="0">
                <a:latin typeface="Calibri" pitchFamily="34" charset="0"/>
              </a:rPr>
              <a:t> se mudó a San Francisco con el propietario de la Bismarck Mine cuando ésta cerró.</a:t>
            </a:r>
          </a:p>
        </p:txBody>
      </p:sp>
      <p:pic>
        <p:nvPicPr>
          <p:cNvPr id="19459" name="Picture 2" descr="http://pueblosfantasma.files.wordpress.com/2014/02/dorsey-dog-copyright-kathy-weiser-legends-of-america.jpg"/>
          <p:cNvPicPr>
            <a:picLocks noChangeAspect="1" noChangeArrowheads="1"/>
          </p:cNvPicPr>
          <p:nvPr/>
        </p:nvPicPr>
        <p:blipFill>
          <a:blip r:embed="rId3" cstate="print"/>
          <a:srcRect/>
          <a:stretch>
            <a:fillRect/>
          </a:stretch>
        </p:blipFill>
        <p:spPr bwMode="auto">
          <a:xfrm>
            <a:off x="323528" y="836712"/>
            <a:ext cx="3716338" cy="5351463"/>
          </a:xfrm>
          <a:prstGeom prst="rect">
            <a:avLst/>
          </a:prstGeom>
          <a:noFill/>
          <a:ln w="9525">
            <a:noFill/>
            <a:miter lim="800000"/>
            <a:headEnd/>
            <a:tailEnd/>
          </a:ln>
        </p:spPr>
      </p:pic>
    </p:spTree>
  </p:cSld>
  <p:clrMapOvr>
    <a:masterClrMapping/>
  </p:clrMapOvr>
  <p:transition spd="slow"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C:\Documents and Settings\Dell\Escritorio\40165215.jpg"/>
          <p:cNvPicPr>
            <a:picLocks noChangeAspect="1" noChangeArrowheads="1"/>
          </p:cNvPicPr>
          <p:nvPr/>
        </p:nvPicPr>
        <p:blipFill>
          <a:blip r:embed="rId2" cstate="print"/>
          <a:srcRect/>
          <a:stretch>
            <a:fillRect/>
          </a:stretch>
        </p:blipFill>
        <p:spPr bwMode="auto">
          <a:xfrm>
            <a:off x="0" y="0"/>
            <a:ext cx="92122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401651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C:\Documents and Settings\Dell\Escritorio\fotos-calico-001-450x272º121.jpg"/>
          <p:cNvPicPr>
            <a:picLocks noChangeAspect="1" noChangeArrowheads="1"/>
          </p:cNvPicPr>
          <p:nvPr/>
        </p:nvPicPr>
        <p:blipFill>
          <a:blip r:embed="rId2" cstate="print"/>
          <a:srcRect/>
          <a:stretch>
            <a:fillRect/>
          </a:stretch>
        </p:blipFill>
        <p:spPr bwMode="auto">
          <a:xfrm>
            <a:off x="0" y="0"/>
            <a:ext cx="921861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9183511401_334a15ca0d_z.jpg"/>
          <p:cNvPicPr>
            <a:picLocks noChangeAspect="1" noChangeArrowheads="1"/>
          </p:cNvPicPr>
          <p:nvPr/>
        </p:nvPicPr>
        <p:blipFill>
          <a:blip r:embed="rId2" cstate="print"/>
          <a:srcRect/>
          <a:stretch>
            <a:fillRect/>
          </a:stretch>
        </p:blipFill>
        <p:spPr bwMode="auto">
          <a:xfrm>
            <a:off x="0" y="0"/>
            <a:ext cx="92075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2739544142_d1c2717bd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
        <p:nvSpPr>
          <p:cNvPr id="4" name="3 Rectángulo"/>
          <p:cNvSpPr/>
          <p:nvPr/>
        </p:nvSpPr>
        <p:spPr>
          <a:xfrm>
            <a:off x="0" y="0"/>
            <a:ext cx="9144000" cy="6858000"/>
          </a:xfrm>
          <a:prstGeom prst="rect">
            <a:avLst/>
          </a:prstGeom>
          <a:solidFill>
            <a:schemeClr val="accent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34" name="1 Rectángulo"/>
          <p:cNvSpPr>
            <a:spLocks noChangeArrowheads="1"/>
          </p:cNvSpPr>
          <p:nvPr/>
        </p:nvSpPr>
        <p:spPr bwMode="auto">
          <a:xfrm>
            <a:off x="1187624" y="1412776"/>
            <a:ext cx="6840760" cy="4154984"/>
          </a:xfrm>
          <a:prstGeom prst="rect">
            <a:avLst/>
          </a:prstGeom>
          <a:noFill/>
          <a:ln w="9525">
            <a:noFill/>
            <a:miter lim="800000"/>
            <a:headEnd/>
            <a:tailEnd/>
          </a:ln>
        </p:spPr>
        <p:txBody>
          <a:bodyPr wrap="square">
            <a:spAutoFit/>
          </a:bodyPr>
          <a:lstStyle/>
          <a:p>
            <a:r>
              <a:rPr lang="es-ES" sz="2400" b="1" i="1" dirty="0">
                <a:latin typeface="Calibri" pitchFamily="34" charset="0"/>
              </a:rPr>
              <a:t>En ruinas y abandonados es como se han quedado algunos lugares que un día fueron pueblos llenos de vida y de gente. El caso es que, ya sea por alguna catástrofe natural o porque han dejado de ser útiles, las personas que allí vivían se mudaron a otros pueblos y ciudades dejando las casas y otras edificaciones de la mano de la naturaleza. Ahora, estas construcciones resultan un escenario perfecto que nos muestra cómo era la vida de antaño y como pasaban el tiempo sus habitantes. Sin duda, una forma diferente de conocer la historia de un lugar.</a:t>
            </a:r>
          </a:p>
        </p:txBody>
      </p:sp>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grpId="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C:\Documents and Settings\Dell\Escritorio\fotos-bodie-003-450x296.jpg"/>
          <p:cNvPicPr>
            <a:picLocks noChangeAspect="1" noChangeArrowheads="1"/>
          </p:cNvPicPr>
          <p:nvPr/>
        </p:nvPicPr>
        <p:blipFill>
          <a:blip r:embed="rId2" cstate="print"/>
          <a:srcRect/>
          <a:stretch>
            <a:fillRect/>
          </a:stretch>
        </p:blipFill>
        <p:spPr bwMode="auto">
          <a:xfrm>
            <a:off x="0" y="0"/>
            <a:ext cx="923131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C:\Documents and Settings\Dell\Escritorio\calico-pueblo-fantasma-en-californi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5000" contrast="-58000"/>
          </a:blip>
          <a:srcRect/>
          <a:stretch>
            <a:fillRect/>
          </a:stretch>
        </p:blipFill>
        <p:spPr bwMode="auto">
          <a:xfrm>
            <a:off x="0" y="0"/>
            <a:ext cx="9144000" cy="6877050"/>
          </a:xfrm>
          <a:prstGeom prst="rect">
            <a:avLst/>
          </a:prstGeom>
          <a:noFill/>
        </p:spPr>
      </p:pic>
      <p:pic>
        <p:nvPicPr>
          <p:cNvPr id="13314" name="Picture 1" descr="C:\Documents and Settings\Dell\Escritorio\calico-pueblo-fantasma-en-california1.jpg"/>
          <p:cNvPicPr>
            <a:picLocks noChangeAspect="1" noChangeArrowheads="1"/>
          </p:cNvPicPr>
          <p:nvPr/>
        </p:nvPicPr>
        <p:blipFill>
          <a:blip r:embed="rId3" cstate="print"/>
          <a:srcRect/>
          <a:stretch>
            <a:fillRect/>
          </a:stretch>
        </p:blipFill>
        <p:spPr bwMode="auto">
          <a:xfrm>
            <a:off x="1763688" y="0"/>
            <a:ext cx="6048672"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C:\Documents and Settings\Dell\Escritorio\calico-pueblo-fantasma-en-california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C:\Documents and Settings\Dell\Escritorio\calico-pueblo-fantasma-en-california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C:\Documents and Settings\Dell\Escritorio\calico-pueblo-fantasma-en-california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C:\Documents and Settings\Dell\Escritorio\Calic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C:\Documents and Settings\Dell\Escritorio\calico-pueblo-fantasma-en-california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C:\Documents and Settings\Dell\Escritorio\fotos-calico-001-450x272.jpg"/>
          <p:cNvPicPr>
            <a:picLocks noChangeAspect="1" noChangeArrowheads="1"/>
          </p:cNvPicPr>
          <p:nvPr/>
        </p:nvPicPr>
        <p:blipFill>
          <a:blip r:embed="rId3" cstate="print"/>
          <a:srcRect/>
          <a:stretch>
            <a:fillRect/>
          </a:stretch>
        </p:blipFill>
        <p:spPr bwMode="auto">
          <a:xfrm>
            <a:off x="0" y="0"/>
            <a:ext cx="9218613" cy="6858000"/>
          </a:xfrm>
          <a:prstGeom prst="rect">
            <a:avLst/>
          </a:prstGeom>
          <a:noFill/>
          <a:ln w="9525">
            <a:noFill/>
            <a:miter lim="800000"/>
            <a:headEnd/>
            <a:tailEnd/>
          </a:ln>
        </p:spPr>
      </p:pic>
    </p:spTree>
  </p:cSld>
  <p:clrMapOvr>
    <a:masterClrMapping/>
  </p:clrMapOvr>
  <p:transition spd="slow" advTm="6000">
    <p:dissolve/>
    <p:sndAc>
      <p:stSnd>
        <p:snd r:embed="rId2" name="bso - musica del oeste - harmonica -ennio morricone(4+)244.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C:\Documents and Settings\Dell\Escritorio\pueblo-fantasma-de-calico-en-california_full55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
        <p:nvSpPr>
          <p:cNvPr id="4" name="3 Rectángulo"/>
          <p:cNvSpPr/>
          <p:nvPr/>
        </p:nvSpPr>
        <p:spPr>
          <a:xfrm>
            <a:off x="0" y="0"/>
            <a:ext cx="9144000" cy="6858000"/>
          </a:xfrm>
          <a:prstGeom prst="rect">
            <a:avLst/>
          </a:prstGeom>
          <a:solidFill>
            <a:schemeClr val="accent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06" name="1 Rectángulo"/>
          <p:cNvSpPr>
            <a:spLocks noChangeArrowheads="1"/>
          </p:cNvSpPr>
          <p:nvPr/>
        </p:nvSpPr>
        <p:spPr bwMode="auto">
          <a:xfrm>
            <a:off x="971600" y="1052736"/>
            <a:ext cx="7344816" cy="4893647"/>
          </a:xfrm>
          <a:prstGeom prst="rect">
            <a:avLst/>
          </a:prstGeom>
          <a:noFill/>
          <a:ln w="9525">
            <a:noFill/>
            <a:miter lim="800000"/>
            <a:headEnd/>
            <a:tailEnd/>
          </a:ln>
        </p:spPr>
        <p:txBody>
          <a:bodyPr wrap="square">
            <a:spAutoFit/>
          </a:bodyPr>
          <a:lstStyle/>
          <a:p>
            <a:r>
              <a:rPr lang="es-ES" sz="2400" b="1" i="1" u="sng" dirty="0">
                <a:latin typeface="Calibri" pitchFamily="34" charset="0"/>
              </a:rPr>
              <a:t>Fantasmas de Calico</a:t>
            </a:r>
            <a:endParaRPr lang="es-ES" sz="2400" b="1" i="1" dirty="0">
              <a:latin typeface="Calibri" pitchFamily="34" charset="0"/>
            </a:endParaRPr>
          </a:p>
          <a:p>
            <a:r>
              <a:rPr lang="es-ES" sz="2400" b="1" i="1" dirty="0">
                <a:latin typeface="Calibri" pitchFamily="34" charset="0"/>
              </a:rPr>
              <a:t>Uno de los fantasmas que más se dejan ver por este pueblo del oeste es el de Lucy Bell King </a:t>
            </a:r>
            <a:r>
              <a:rPr lang="es-ES" sz="2400" b="1" i="1" dirty="0" err="1">
                <a:latin typeface="Calibri" pitchFamily="34" charset="0"/>
              </a:rPr>
              <a:t>Lane</a:t>
            </a:r>
            <a:r>
              <a:rPr lang="es-ES" sz="2400" b="1" i="1" dirty="0">
                <a:latin typeface="Calibri" pitchFamily="34" charset="0"/>
              </a:rPr>
              <a:t>, una mujer que pasó casi setenta años de su vida viviendo en Calico. Nació en el cercano pueblo de Bismarck, pero al cumplir los 18 años se casó con John Robert </a:t>
            </a:r>
            <a:r>
              <a:rPr lang="es-ES" sz="2400" b="1" i="1" dirty="0" err="1">
                <a:latin typeface="Calibri" pitchFamily="34" charset="0"/>
              </a:rPr>
              <a:t>Lane</a:t>
            </a:r>
            <a:r>
              <a:rPr lang="es-ES" sz="2400" b="1" i="1" dirty="0">
                <a:latin typeface="Calibri" pitchFamily="34" charset="0"/>
              </a:rPr>
              <a:t> y juntos abrieron una tienda en Calico que proveía de herramientas y ropa a los mineros. Fue una de las estructuras originales de Calico ocupada durante más tiempo. Se cuenta que Lucy está muy orgullosa de Calico, pues aunque murió hace décadas no son pocos los que dicen haberla visto deambulando entre su casa y la tienda.</a:t>
            </a:r>
          </a:p>
        </p:txBody>
      </p:sp>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grpId="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Calico_Ghost_Town_2004_b.jpg"/>
          <p:cNvPicPr>
            <a:picLocks noChangeAspect="1" noChangeArrowheads="1"/>
          </p:cNvPicPr>
          <p:nvPr/>
        </p:nvPicPr>
        <p:blipFill>
          <a:blip r:embed="rId2" cstate="print"/>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5000" contrast="-58000"/>
          </a:blip>
          <a:srcRect/>
          <a:stretch>
            <a:fillRect/>
          </a:stretch>
        </p:blipFill>
        <p:spPr bwMode="auto">
          <a:xfrm>
            <a:off x="0" y="0"/>
            <a:ext cx="9144000" cy="6877050"/>
          </a:xfrm>
          <a:prstGeom prst="rect">
            <a:avLst/>
          </a:prstGeom>
          <a:noFill/>
        </p:spPr>
      </p:pic>
      <p:sp>
        <p:nvSpPr>
          <p:cNvPr id="22530" name="1 Rectángulo"/>
          <p:cNvSpPr>
            <a:spLocks noChangeArrowheads="1"/>
          </p:cNvSpPr>
          <p:nvPr/>
        </p:nvSpPr>
        <p:spPr bwMode="auto">
          <a:xfrm>
            <a:off x="1331640" y="1304925"/>
            <a:ext cx="7200800" cy="4524315"/>
          </a:xfrm>
          <a:prstGeom prst="rect">
            <a:avLst/>
          </a:prstGeom>
          <a:noFill/>
          <a:ln w="9525">
            <a:noFill/>
            <a:miter lim="800000"/>
            <a:headEnd/>
            <a:tailEnd/>
          </a:ln>
        </p:spPr>
        <p:txBody>
          <a:bodyPr wrap="square">
            <a:spAutoFit/>
          </a:bodyPr>
          <a:lstStyle/>
          <a:p>
            <a:r>
              <a:rPr lang="es-ES" sz="2400" b="1" i="1" dirty="0">
                <a:latin typeface="Calibri" pitchFamily="34" charset="0"/>
              </a:rPr>
              <a:t>Según la guía de viaje </a:t>
            </a:r>
            <a:r>
              <a:rPr lang="es-ES" sz="2400" b="1" i="1" dirty="0" err="1">
                <a:latin typeface="Calibri" pitchFamily="34" charset="0"/>
              </a:rPr>
              <a:t>Southern</a:t>
            </a:r>
            <a:r>
              <a:rPr lang="es-ES" sz="2400" b="1" i="1" dirty="0">
                <a:latin typeface="Calibri" pitchFamily="34" charset="0"/>
              </a:rPr>
              <a:t> </a:t>
            </a:r>
            <a:r>
              <a:rPr lang="es-ES" sz="2400" b="1" i="1" dirty="0" err="1">
                <a:latin typeface="Calibri" pitchFamily="34" charset="0"/>
              </a:rPr>
              <a:t>California’s</a:t>
            </a:r>
            <a:r>
              <a:rPr lang="es-ES" sz="2400" b="1" i="1" dirty="0">
                <a:latin typeface="Calibri" pitchFamily="34" charset="0"/>
              </a:rPr>
              <a:t> </a:t>
            </a:r>
            <a:r>
              <a:rPr lang="es-ES" sz="2400" b="1" i="1" dirty="0" err="1">
                <a:latin typeface="Calibri" pitchFamily="34" charset="0"/>
              </a:rPr>
              <a:t>Best</a:t>
            </a:r>
            <a:r>
              <a:rPr lang="es-ES" sz="2400" b="1" i="1" dirty="0">
                <a:latin typeface="Calibri" pitchFamily="34" charset="0"/>
              </a:rPr>
              <a:t> </a:t>
            </a:r>
            <a:r>
              <a:rPr lang="es-ES" sz="2400" b="1" i="1" dirty="0" err="1">
                <a:latin typeface="Calibri" pitchFamily="34" charset="0"/>
              </a:rPr>
              <a:t>Ghost</a:t>
            </a:r>
            <a:r>
              <a:rPr lang="es-ES" sz="2400" b="1" i="1" dirty="0">
                <a:latin typeface="Calibri" pitchFamily="34" charset="0"/>
              </a:rPr>
              <a:t> </a:t>
            </a:r>
            <a:r>
              <a:rPr lang="es-ES" sz="2400" b="1" i="1" dirty="0" err="1">
                <a:latin typeface="Calibri" pitchFamily="34" charset="0"/>
              </a:rPr>
              <a:t>Towns</a:t>
            </a:r>
            <a:r>
              <a:rPr lang="es-ES" sz="2400" b="1" i="1" dirty="0">
                <a:latin typeface="Calibri" pitchFamily="34" charset="0"/>
              </a:rPr>
              <a:t>, el Calico de hoy en día está demasiado restaurado, con el look que el turista espera ver en un pueblo del oeste americano. No tiene nada que ver con </a:t>
            </a:r>
            <a:r>
              <a:rPr lang="es-ES" sz="2400" b="1" i="1" dirty="0" err="1">
                <a:latin typeface="Calibri" pitchFamily="34" charset="0"/>
              </a:rPr>
              <a:t>Bodie</a:t>
            </a:r>
            <a:r>
              <a:rPr lang="es-ES" sz="2400" b="1" i="1" dirty="0">
                <a:latin typeface="Calibri" pitchFamily="34" charset="0"/>
              </a:rPr>
              <a:t>, del que hablaba en una entrada anterior, pues en este no se han hecho cambios en las construcciones respecto a cómo se dejaron. Entre todas esas estructuras preparadas para el visitante, la guía dice que todavía se pueden ver algunos de los edificios originales. Entre ellos: el </a:t>
            </a:r>
            <a:r>
              <a:rPr lang="es-ES" sz="2400" b="1" i="1" dirty="0" err="1">
                <a:latin typeface="Calibri" pitchFamily="34" charset="0"/>
              </a:rPr>
              <a:t>Lil’s</a:t>
            </a:r>
            <a:r>
              <a:rPr lang="es-ES" sz="2400" b="1" i="1" dirty="0">
                <a:latin typeface="Calibri" pitchFamily="34" charset="0"/>
              </a:rPr>
              <a:t> </a:t>
            </a:r>
            <a:r>
              <a:rPr lang="es-ES" sz="2400" b="1" i="1" dirty="0" err="1">
                <a:latin typeface="Calibri" pitchFamily="34" charset="0"/>
              </a:rPr>
              <a:t>Saloon</a:t>
            </a:r>
            <a:r>
              <a:rPr lang="es-ES" sz="2400" b="1" i="1" dirty="0">
                <a:latin typeface="Calibri" pitchFamily="34" charset="0"/>
              </a:rPr>
              <a:t>, la tienda y la casa de Lucy </a:t>
            </a:r>
            <a:r>
              <a:rPr lang="es-ES" sz="2400" b="1" i="1" dirty="0" err="1">
                <a:latin typeface="Calibri" pitchFamily="34" charset="0"/>
              </a:rPr>
              <a:t>Lane</a:t>
            </a:r>
            <a:r>
              <a:rPr lang="es-ES" sz="2400" b="1" i="1" dirty="0">
                <a:latin typeface="Calibri" pitchFamily="34" charset="0"/>
              </a:rPr>
              <a:t> (ésta segunda antigua oficina de correos), o unas ruinas identificadas como el </a:t>
            </a:r>
            <a:r>
              <a:rPr lang="es-ES" sz="2400" b="1" i="1" dirty="0" err="1">
                <a:latin typeface="Calibri" pitchFamily="34" charset="0"/>
              </a:rPr>
              <a:t>Joe’s</a:t>
            </a:r>
            <a:r>
              <a:rPr lang="es-ES" sz="2400" b="1" i="1" dirty="0">
                <a:latin typeface="Calibri" pitchFamily="34" charset="0"/>
              </a:rPr>
              <a:t> </a:t>
            </a:r>
            <a:r>
              <a:rPr lang="es-ES" sz="2400" b="1" i="1" dirty="0" err="1">
                <a:latin typeface="Calibri" pitchFamily="34" charset="0"/>
              </a:rPr>
              <a:t>Saloon</a:t>
            </a:r>
            <a:r>
              <a:rPr lang="es-ES" sz="2400" b="1" i="1" dirty="0">
                <a:latin typeface="Calibri" pitchFamily="34" charset="0"/>
              </a:rPr>
              <a:t>. </a:t>
            </a:r>
          </a:p>
        </p:txBody>
      </p:sp>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8237897967_3d44114582_z.jpg"/>
          <p:cNvPicPr>
            <a:picLocks noChangeAspect="1" noChangeArrowheads="1"/>
          </p:cNvPicPr>
          <p:nvPr/>
        </p:nvPicPr>
        <p:blipFill>
          <a:blip r:embed="rId2" cstate="print"/>
          <a:srcRect/>
          <a:stretch>
            <a:fillRect/>
          </a:stretch>
        </p:blipFill>
        <p:spPr bwMode="auto">
          <a:xfrm>
            <a:off x="0" y="0"/>
            <a:ext cx="916622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calico-school.jpg"/>
          <p:cNvPicPr>
            <a:picLocks noChangeAspect="1" noChangeArrowheads="1"/>
          </p:cNvPicPr>
          <p:nvPr/>
        </p:nvPicPr>
        <p:blipFill>
          <a:blip r:embed="rId2" cstate="print"/>
          <a:srcRect/>
          <a:stretch>
            <a:fillRect/>
          </a:stretch>
        </p:blipFill>
        <p:spPr bwMode="auto">
          <a:xfrm>
            <a:off x="0" y="0"/>
            <a:ext cx="896448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
        <p:nvSpPr>
          <p:cNvPr id="4" name="3 Rectángulo"/>
          <p:cNvSpPr/>
          <p:nvPr/>
        </p:nvSpPr>
        <p:spPr>
          <a:xfrm>
            <a:off x="0" y="0"/>
            <a:ext cx="9144000" cy="6858000"/>
          </a:xfrm>
          <a:prstGeom prst="rect">
            <a:avLst/>
          </a:prstGeom>
          <a:solidFill>
            <a:schemeClr val="accent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02" name="1 Rectángulo"/>
          <p:cNvSpPr>
            <a:spLocks noChangeArrowheads="1"/>
          </p:cNvSpPr>
          <p:nvPr/>
        </p:nvSpPr>
        <p:spPr bwMode="auto">
          <a:xfrm>
            <a:off x="755576" y="1166813"/>
            <a:ext cx="7488832" cy="4893647"/>
          </a:xfrm>
          <a:prstGeom prst="rect">
            <a:avLst/>
          </a:prstGeom>
          <a:noFill/>
          <a:ln w="9525">
            <a:noFill/>
            <a:miter lim="800000"/>
            <a:headEnd/>
            <a:tailEnd/>
          </a:ln>
        </p:spPr>
        <p:txBody>
          <a:bodyPr wrap="square">
            <a:spAutoFit/>
          </a:bodyPr>
          <a:lstStyle/>
          <a:p>
            <a:r>
              <a:rPr lang="es-ES" sz="2400" b="1" i="1" dirty="0">
                <a:latin typeface="Calibri" pitchFamily="34" charset="0"/>
              </a:rPr>
              <a:t>La historia de Calico comienza realmente con el descubrimiento de la </a:t>
            </a:r>
            <a:r>
              <a:rPr lang="es-ES" sz="2400" b="1" i="1" dirty="0" err="1">
                <a:latin typeface="Calibri" pitchFamily="34" charset="0"/>
              </a:rPr>
              <a:t>Silver</a:t>
            </a:r>
            <a:r>
              <a:rPr lang="es-ES" sz="2400" b="1" i="1" dirty="0">
                <a:latin typeface="Calibri" pitchFamily="34" charset="0"/>
              </a:rPr>
              <a:t> King Mine en 1881, durante un tiempo una de las minas de plata más grandes y lucrativas de California. En su primer año de explotación, los mineros lo tuvieron realmente difícil. Dormían en el cañón junto a las minas, en tiendas de campaña o incluso a cielo abierto y tenían que transportar cualquier material que necesitaran a pie o sobre animales. Después de los primeros meses, una inundación de primavera convirtió toda la zona en un lodazal, lo que forzó a los mineros a buscar tierras más altas donde establecerse. Escogieron un terreno inclinado hacia el este, y este mismo lugar pasaría a convertirse en Calico en 1882.</a:t>
            </a:r>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grpId="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067854b5e310784371c97b6408507563.jpg"/>
          <p:cNvPicPr>
            <a:picLocks noChangeAspect="1" noChangeArrowheads="1"/>
          </p:cNvPicPr>
          <p:nvPr/>
        </p:nvPicPr>
        <p:blipFill>
          <a:blip r:embed="rId2" cstate="print"/>
          <a:srcRect/>
          <a:stretch>
            <a:fillRect/>
          </a:stretch>
        </p:blipFill>
        <p:spPr bwMode="auto">
          <a:xfrm>
            <a:off x="-324544" y="-315416"/>
            <a:ext cx="9635957" cy="7344816"/>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
        <p:nvSpPr>
          <p:cNvPr id="4" name="3 Rectángulo"/>
          <p:cNvSpPr/>
          <p:nvPr/>
        </p:nvSpPr>
        <p:spPr>
          <a:xfrm>
            <a:off x="0" y="0"/>
            <a:ext cx="9144000" cy="6858000"/>
          </a:xfrm>
          <a:prstGeom prst="rect">
            <a:avLst/>
          </a:prstGeom>
          <a:solidFill>
            <a:schemeClr val="accent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26" name="1 Rectángulo"/>
          <p:cNvSpPr>
            <a:spLocks noChangeArrowheads="1"/>
          </p:cNvSpPr>
          <p:nvPr/>
        </p:nvSpPr>
        <p:spPr bwMode="auto">
          <a:xfrm>
            <a:off x="1259632" y="1772816"/>
            <a:ext cx="7254552" cy="3416320"/>
          </a:xfrm>
          <a:prstGeom prst="rect">
            <a:avLst/>
          </a:prstGeom>
          <a:noFill/>
          <a:ln w="9525">
            <a:noFill/>
            <a:miter lim="800000"/>
            <a:headEnd/>
            <a:tailEnd/>
          </a:ln>
        </p:spPr>
        <p:txBody>
          <a:bodyPr wrap="square">
            <a:spAutoFit/>
          </a:bodyPr>
          <a:lstStyle/>
          <a:p>
            <a:r>
              <a:rPr lang="es-ES" sz="2400" b="1" i="1" dirty="0">
                <a:latin typeface="Calibri" pitchFamily="34" charset="0"/>
              </a:rPr>
              <a:t>Con el auge de California entre 1848 y 1849, la fiebre del oro se extendió como una epidemia. Miles de inmigrantes del este de Estados Unidos y de otras partes del mundo llegaron hasta esta región, lo que la catapultó a convertirse en Estado en 1850. En este contexto se enmarca el nacimiento de Calico, antiguo pueblo minero que se encuentra enclavado en uno de los lugares más extremos de los Estados Unidos, el Desierto de </a:t>
            </a:r>
            <a:r>
              <a:rPr lang="es-ES" sz="2400" b="1" i="1" dirty="0" err="1">
                <a:latin typeface="Calibri" pitchFamily="34" charset="0"/>
              </a:rPr>
              <a:t>Mojave</a:t>
            </a:r>
            <a:r>
              <a:rPr lang="es-ES" sz="2400" b="1" i="1" dirty="0">
                <a:latin typeface="Calibri" pitchFamily="34" charset="0"/>
              </a:rPr>
              <a:t>.</a:t>
            </a:r>
          </a:p>
        </p:txBody>
      </p:sp>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grpId="0" nodeType="withEffect">
                                  <p:stCondLst>
                                    <p:cond delay="0"/>
                                  </p:stCondLst>
                                  <p:childTnLst>
                                    <p:set>
                                      <p:cBhvr rctx="PPT">
                                        <p:cTn id="9" dur="indefinite"/>
                                        <p:tgtEl>
                                          <p:spTgt spid="4"/>
                                        </p:tgtEl>
                                        <p:attrNameLst>
                                          <p:attrName>style.opacity</p:attrName>
                                        </p:attrNameLst>
                                      </p:cBhvr>
                                      <p:to>
                                        <p:strVal val="0.25"/>
                                      </p:to>
                                    </p:set>
                                    <p:animEffect filter="image" prLst="opacity: 0.2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2c2ae-calicoghosttown25281322529.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sndAc>
      <p:stSnd>
        <p:snd r:embed="rId2" name="bandas sonoras - ennio morricone - el bueno, el feo y el malo279.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114-1472_IMG.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2739545416_d4c25ae549.jpg"/>
          <p:cNvPicPr>
            <a:picLocks noChangeAspect="1" noChangeArrowheads="1"/>
          </p:cNvPicPr>
          <p:nvPr/>
        </p:nvPicPr>
        <p:blipFill>
          <a:blip r:embed="rId2" cstate="print"/>
          <a:srcRect/>
          <a:stretch>
            <a:fillRect/>
          </a:stretch>
        </p:blipFill>
        <p:spPr bwMode="auto">
          <a:xfrm>
            <a:off x="0" y="0"/>
            <a:ext cx="9429750" cy="7072313"/>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2739544890_3c915ee24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2739547074_70a2dc33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2738706119_ebd1a2629c_z.jpg"/>
          <p:cNvPicPr>
            <a:picLocks noChangeAspect="1" noChangeArrowheads="1"/>
          </p:cNvPicPr>
          <p:nvPr/>
        </p:nvPicPr>
        <p:blipFill>
          <a:blip r:embed="rId2" cstate="print"/>
          <a:srcRect/>
          <a:stretch>
            <a:fillRect/>
          </a:stretch>
        </p:blipFill>
        <p:spPr bwMode="auto">
          <a:xfrm>
            <a:off x="0" y="0"/>
            <a:ext cx="914241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2738707489_5db3c3d0e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calico1.jpg"/>
          <p:cNvPicPr>
            <a:picLocks noChangeAspect="1" noChangeArrowheads="1"/>
          </p:cNvPicPr>
          <p:nvPr/>
        </p:nvPicPr>
        <p:blipFill>
          <a:blip r:embed="rId2" cstate="print"/>
          <a:srcRect/>
          <a:stretch>
            <a:fillRect/>
          </a:stretch>
        </p:blipFill>
        <p:spPr bwMode="auto">
          <a:xfrm>
            <a:off x="0" y="0"/>
            <a:ext cx="918527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2739543524_02070e7ea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pueblos-fantasmas-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descr="C:\Documents and Settings\Dell\Escritorio\untitled.bmp"/>
          <p:cNvPicPr>
            <a:picLocks noChangeAspect="1" noChangeArrowheads="1"/>
          </p:cNvPicPr>
          <p:nvPr/>
        </p:nvPicPr>
        <p:blipFill>
          <a:blip r:embed="rId2" cstate="print"/>
          <a:srcRect/>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7"/>
          <p:cNvPicPr>
            <a:picLocks noChangeAspect="1" noChangeArrowheads="1" noCrop="1"/>
          </p:cNvPicPr>
          <p:nvPr/>
        </p:nvPicPr>
        <p:blipFill>
          <a:blip r:embed="rId2" cstate="print">
            <a:duotone>
              <a:schemeClr val="accent6">
                <a:shade val="45000"/>
                <a:satMod val="135000"/>
              </a:schemeClr>
              <a:prstClr val="white"/>
            </a:duotone>
            <a:lum bright="25000" contrast="-58000"/>
          </a:blip>
          <a:srcRect/>
          <a:stretch>
            <a:fillRect/>
          </a:stretch>
        </p:blipFill>
        <p:spPr bwMode="auto">
          <a:xfrm>
            <a:off x="0" y="0"/>
            <a:ext cx="9144000" cy="6877050"/>
          </a:xfrm>
          <a:prstGeom prst="rect">
            <a:avLst/>
          </a:prstGeom>
          <a:noFill/>
        </p:spPr>
      </p:pic>
      <p:sp>
        <p:nvSpPr>
          <p:cNvPr id="6" name="5 Rectángulo"/>
          <p:cNvSpPr/>
          <p:nvPr/>
        </p:nvSpPr>
        <p:spPr>
          <a:xfrm>
            <a:off x="-180528" y="332656"/>
            <a:ext cx="4572000" cy="2308306"/>
          </a:xfrm>
          <a:prstGeom prst="rect">
            <a:avLst/>
          </a:prstGeom>
        </p:spPr>
        <p:txBody>
          <a:bodyPr lIns="91422" tIns="45711" rIns="91422" bIns="45711">
            <a:spAutoFit/>
          </a:bodyPr>
          <a:lstStyle/>
          <a:p>
            <a:pPr lvl="1" algn="ctr">
              <a:defRPr/>
            </a:pPr>
            <a:r>
              <a:rPr lang="es-ES" sz="3600" b="1" i="1" kern="10" dirty="0">
                <a:ln w="12700">
                  <a:solidFill>
                    <a:schemeClr val="tx2">
                      <a:satMod val="155000"/>
                    </a:schemeClr>
                  </a:solidFill>
                  <a:prstDash val="solid"/>
                </a:ln>
                <a:solidFill>
                  <a:srgbClr val="713605"/>
                </a:solidFill>
                <a:effectLst>
                  <a:outerShdw blurRad="41275" dist="20320" dir="1800000" algn="tl" rotWithShape="0">
                    <a:srgbClr val="000000">
                      <a:alpha val="40000"/>
                    </a:srgbClr>
                  </a:outerShdw>
                </a:effectLst>
                <a:latin typeface="Arial Black" pitchFamily="34" charset="0"/>
                <a:cs typeface="Times New Roman"/>
              </a:rPr>
              <a:t>UN FUERTE ABRAZO QUE TENGAS UN</a:t>
            </a:r>
          </a:p>
          <a:p>
            <a:pPr lvl="1" algn="ctr">
              <a:defRPr/>
            </a:pPr>
            <a:r>
              <a:rPr lang="es-ES" sz="3600" b="1" i="1" kern="10" dirty="0">
                <a:ln w="12700">
                  <a:solidFill>
                    <a:schemeClr val="tx2">
                      <a:satMod val="155000"/>
                    </a:schemeClr>
                  </a:solidFill>
                  <a:prstDash val="solid"/>
                </a:ln>
                <a:solidFill>
                  <a:srgbClr val="713605"/>
                </a:solidFill>
                <a:effectLst>
                  <a:outerShdw blurRad="41275" dist="20320" dir="1800000" algn="tl" rotWithShape="0">
                    <a:srgbClr val="000000">
                      <a:alpha val="40000"/>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713605"/>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713605"/>
                </a:solid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L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CALICO</Template>
  <TotalTime>42</TotalTime>
  <Words>917</Words>
  <Application>Microsoft Office PowerPoint</Application>
  <PresentationFormat>Presentación en pantalla (4:3)</PresentationFormat>
  <Paragraphs>50</Paragraphs>
  <Slides>49</Slides>
  <Notes>0</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CALICO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2014-08-25T19:44:38Z</dcterms:created>
  <dcterms:modified xsi:type="dcterms:W3CDTF">2014-08-25T20:27:29Z</dcterms:modified>
</cp:coreProperties>
</file>