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479" r:id="rId3"/>
    <p:sldId id="512" r:id="rId4"/>
    <p:sldId id="336" r:id="rId5"/>
    <p:sldId id="481" r:id="rId6"/>
    <p:sldId id="441" r:id="rId7"/>
    <p:sldId id="482" r:id="rId8"/>
    <p:sldId id="484" r:id="rId9"/>
    <p:sldId id="485" r:id="rId10"/>
    <p:sldId id="474" r:id="rId11"/>
    <p:sldId id="487" r:id="rId12"/>
    <p:sldId id="499" r:id="rId13"/>
    <p:sldId id="490" r:id="rId14"/>
    <p:sldId id="488" r:id="rId15"/>
    <p:sldId id="444" r:id="rId16"/>
    <p:sldId id="443" r:id="rId17"/>
    <p:sldId id="445" r:id="rId18"/>
    <p:sldId id="489" r:id="rId19"/>
    <p:sldId id="491" r:id="rId20"/>
    <p:sldId id="492" r:id="rId21"/>
    <p:sldId id="493" r:id="rId22"/>
    <p:sldId id="494" r:id="rId23"/>
    <p:sldId id="495" r:id="rId24"/>
    <p:sldId id="451" r:id="rId25"/>
    <p:sldId id="497" r:id="rId26"/>
    <p:sldId id="486" r:id="rId27"/>
    <p:sldId id="496" r:id="rId28"/>
    <p:sldId id="449" r:id="rId29"/>
    <p:sldId id="455" r:id="rId30"/>
    <p:sldId id="469" r:id="rId31"/>
    <p:sldId id="461" r:id="rId32"/>
    <p:sldId id="502" r:id="rId33"/>
    <p:sldId id="498" r:id="rId34"/>
    <p:sldId id="456" r:id="rId35"/>
    <p:sldId id="458" r:id="rId36"/>
    <p:sldId id="521" r:id="rId37"/>
    <p:sldId id="457" r:id="rId38"/>
    <p:sldId id="501" r:id="rId39"/>
    <p:sldId id="500" r:id="rId40"/>
    <p:sldId id="505" r:id="rId41"/>
    <p:sldId id="503" r:id="rId42"/>
    <p:sldId id="464" r:id="rId43"/>
    <p:sldId id="504" r:id="rId44"/>
    <p:sldId id="508" r:id="rId45"/>
    <p:sldId id="509" r:id="rId46"/>
    <p:sldId id="463" r:id="rId47"/>
    <p:sldId id="506" r:id="rId48"/>
    <p:sldId id="511" r:id="rId49"/>
    <p:sldId id="513" r:id="rId50"/>
    <p:sldId id="476" r:id="rId51"/>
    <p:sldId id="514" r:id="rId52"/>
    <p:sldId id="516" r:id="rId53"/>
    <p:sldId id="515" r:id="rId54"/>
    <p:sldId id="517" r:id="rId55"/>
    <p:sldId id="518" r:id="rId56"/>
    <p:sldId id="519" r:id="rId57"/>
    <p:sldId id="520" r:id="rId58"/>
    <p:sldId id="507" r:id="rId59"/>
    <p:sldId id="480" r:id="rId60"/>
    <p:sldId id="522" r:id="rId61"/>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1sMmX79wxNZMK6HrE1ydYA==" hashData="p1XMKJjK3iZBsnRW4AObtFNDAh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26" autoAdjust="0"/>
    <p:restoredTop sz="96338" autoAdjust="0"/>
  </p:normalViewPr>
  <p:slideViewPr>
    <p:cSldViewPr>
      <p:cViewPr>
        <p:scale>
          <a:sx n="60" d="100"/>
          <a:sy n="60" d="100"/>
        </p:scale>
        <p:origin x="965"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10/06/2026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10/06/2026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10/06/2026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10/06/2026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10/06/2026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10/06/2026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10/06/2026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10/06/2026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10/06/2026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10/06/2026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10/06/2026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10/06/2026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910232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10/06/2026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20270830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28662" y="0"/>
            <a:ext cx="7345362" cy="939537"/>
          </a:xfrm>
          <a:prstGeom prst="rect">
            <a:avLst/>
          </a:prstGeom>
        </p:spPr>
        <p:txBody>
          <a:bodyPr wrap="none" fromWordArt="1">
            <a:prstTxWarp prst="textTriangle">
              <a:avLst>
                <a:gd name="adj" fmla="val 5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Cádiz – Tacita de Plata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000100" y="1214426"/>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357434"/>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43042" y="3500442"/>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28926" y="4429136"/>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5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9 Plaza de San Juan de Dios2.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43108" y="142856"/>
            <a:ext cx="4714908" cy="709036"/>
          </a:xfrm>
          <a:prstGeom prst="rect">
            <a:avLst/>
          </a:prstGeom>
          <a:noFill/>
        </p:spPr>
        <p:txBody>
          <a:bodyPr wrap="none" lIns="91440" tIns="45720" rIns="91440" bIns="45720">
            <a:prstTxWarp prst="textDeflateBottom">
              <a:avLst>
                <a:gd name="adj" fmla="val 75076"/>
              </a:avLst>
            </a:prstTxWarp>
            <a:spAutoFit/>
            <a:scene3d>
              <a:camera prst="perspectiveAbove"/>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Cádiz </a:t>
            </a:r>
            <a:endParaRPr lang="es-E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571472" y="1000112"/>
            <a:ext cx="8215370" cy="2354491"/>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Cádiz, es la ciudad más antigua de Europa Occidental. Situada en la Costa de la Luz —la siguiente franja de litoral tras la Costa del Sol si te diriges hacia el oeste—, Cádiz ostenta el título de ciudad más antigua de España y de Europa Occidental. Fundada hacia el año 1100 a.C. por comerciantes fenicios, se considera la ciudad habitada de forma continua más antigua del continente.</a:t>
            </a:r>
          </a:p>
        </p:txBody>
      </p:sp>
      <p:sp>
        <p:nvSpPr>
          <p:cNvPr id="5" name="4 CuadroTexto"/>
          <p:cNvSpPr txBox="1"/>
          <p:nvPr/>
        </p:nvSpPr>
        <p:spPr>
          <a:xfrm>
            <a:off x="500034" y="3571880"/>
            <a:ext cx="8286808" cy="2031325"/>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Hoy, Cádiz combina más de 3.000 años de historia con playas de postal, carnavales vibrantes y una cocina donde el pescado y el marisco son los reyes. Aquí puedes pasear entre ruinas fenicias, ver un enorme teatro romano o admirar la cúpula dorada de su catedral barroca, todo ello sin dejar de estar junto al mar.</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67000">
        <p:wipe dir="d"/>
      </p:transition>
    </mc:Choice>
    <mc:Fallback>
      <p:transition spd="slow" advTm="67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5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1" y="0"/>
            <a:ext cx="9143999"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1"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285688" y="4071946"/>
            <a:ext cx="885831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 "Tacita de Plata" es considerada la ciudad más antigua de Occidente. Su fundación se debe a los fenicios, pueblo marinero que haría de </a:t>
            </a:r>
            <a:r>
              <a:rPr lang="es-ES" i="1" dirty="0" err="1"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Gadir</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una importante colonia comercial en la que se asentarían posteriormente cartagineses, romanos, visigodos y musulmanes. Colón escogió su puerto como punto de partida para su segundo viaje al Nuevo Mundo.</a:t>
            </a:r>
            <a:endParaRPr lang="es-ES" i="1"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wheel spokes="1"/>
        <p:sndAc>
          <p:stSnd loop="1">
            <p:snd r:embed="rId2" name="Variadas.wav"/>
          </p:stSnd>
        </p:sndAc>
      </p:transition>
    </mc:Choice>
    <mc:Fallback>
      <p:transition spd="slow" advTm="41000">
        <p:wheel spokes="1"/>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5" y="0"/>
            <a:ext cx="9144001"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Catedral, visible desde el mar, en especial su cúpula recubierta de azulejos dorados, encaja a la perfección con la fisonomía gaditana de aires coloniales. Combina los estilos barroco y neoclásico y su tesoro es de los más importantes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wheelReverse spokes="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Conocida como la «Tacita de Plata», la ciudad de Cádiz cuenta con numerosos atractivos turísticos como barrios históricos con callejuelas por las que perderte, vistas privilegiadas desde esbeltas altas torres, playas para relajarte, atardeceres de infarto. </a:t>
            </a:r>
            <a:r>
              <a:rPr lang="es-ES" b="1" i="1" dirty="0" smtClean="0">
                <a:effectLst>
                  <a:glow rad="101600">
                    <a:srgbClr val="C00000">
                      <a:alpha val="60000"/>
                    </a:srgbClr>
                  </a:glow>
                  <a:outerShdw blurRad="38100" dist="38100" dir="2700000" algn="tl">
                    <a:srgbClr val="000000">
                      <a:alpha val="43137"/>
                    </a:srgbClr>
                  </a:outerShdw>
                </a:effectLst>
              </a:rPr>
              <a:t>Forma Geográfica: </a:t>
            </a:r>
            <a:r>
              <a:rPr lang="es-ES" i="1" dirty="0" smtClean="0">
                <a:effectLst>
                  <a:glow rad="101600">
                    <a:srgbClr val="C00000">
                      <a:alpha val="60000"/>
                    </a:srgbClr>
                  </a:glow>
                  <a:outerShdw blurRad="38100" dist="38100" dir="2700000" algn="tl">
                    <a:srgbClr val="000000">
                      <a:alpha val="43137"/>
                    </a:srgbClr>
                  </a:outerShdw>
                </a:effectLst>
              </a:rPr>
              <a:t>Vista desde el aire o en mapas antiguos, la forma del istmo y el casco histórico recuerda a una pequeña taza (tacita)</a:t>
            </a:r>
          </a:p>
        </p:txBody>
      </p:sp>
    </p:spTree>
  </p:cSld>
  <p:clrMapOvr>
    <a:masterClrMapping/>
  </p:clrMapOvr>
  <mc:AlternateContent xmlns:mc="http://schemas.openxmlformats.org/markup-compatibility/2006">
    <mc:Choice xmlns:p14="http://schemas.microsoft.com/office/powerpoint/2010/main" Requires="p14">
      <p:transition spd="slow" p14:dur="3500" advTm="45000">
        <p14:vortex dir="r"/>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2"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42910"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buena época para visitar Cádiz sin pasar mucho calor son los meses de mayo, junio, septiembre y octubre, aunque no te librarás de las fuertes rachas de viento debidas a su privilegiada situación geográfica.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checker/>
      </p:transition>
    </mc:Choice>
    <mc:Fallback>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643450"/>
            <a:ext cx="835824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Campo del sur. </a:t>
            </a:r>
            <a:r>
              <a:rPr lang="es-ES" i="1" dirty="0" smtClean="0">
                <a:effectLst>
                  <a:glow rad="101600">
                    <a:srgbClr val="C00000">
                      <a:alpha val="60000"/>
                    </a:srgbClr>
                  </a:glow>
                  <a:outerShdw blurRad="38100" dist="38100" dir="2700000" algn="tl">
                    <a:srgbClr val="000000">
                      <a:alpha val="43137"/>
                    </a:srgbClr>
                  </a:outerShdw>
                </a:effectLst>
              </a:rPr>
              <a:t>Otro buen momento para conocer esta ciudad y pasar unos días divertidos es durante la celebración de su famoso carnaval y sus chirigotas, aunque los precios del alojamiento se disparan y la ciudad está muy masificada.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3968"/>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3968"/>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28680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Paseo marítimo de Cádiz. </a:t>
            </a:r>
            <a:r>
              <a:rPr lang="es-ES" i="1" dirty="0" smtClean="0">
                <a:effectLst>
                  <a:glow rad="101600">
                    <a:srgbClr val="C00000">
                      <a:alpha val="60000"/>
                    </a:srgbClr>
                  </a:glow>
                  <a:outerShdw blurRad="38100" dist="38100" dir="2700000" algn="tl">
                    <a:srgbClr val="000000">
                      <a:alpha val="43137"/>
                    </a:srgbClr>
                  </a:outerShdw>
                </a:effectLst>
              </a:rPr>
              <a:t>Si dispones de tiempo puedes invertir una mañana en recorrer todo el Paseo Marítimo desde La Caleta hasta las extensas playas de arena dorada de Santa María del Mar, la playa de la Victoria y la playa de la Cortadura, situadas entre las mejores playas de Cádiz.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ripp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0"/>
            <a:ext cx="9144000" cy="580228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802283"/>
          </a:xfrm>
          <a:prstGeom prst="rect">
            <a:avLst/>
          </a:prstGeom>
          <a:noFill/>
          <a:ln w="9525">
            <a:noFill/>
            <a:miter lim="800000"/>
            <a:headEnd/>
            <a:tailEnd/>
          </a:ln>
        </p:spPr>
      </p:pic>
      <p:sp>
        <p:nvSpPr>
          <p:cNvPr id="6" name="5 CuadroTexto"/>
          <p:cNvSpPr txBox="1"/>
          <p:nvPr/>
        </p:nvSpPr>
        <p:spPr>
          <a:xfrm>
            <a:off x="428596" y="4286260"/>
            <a:ext cx="850112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Puerto de Santa María, </a:t>
            </a:r>
            <a:r>
              <a:rPr lang="es-ES" i="1" dirty="0" smtClean="0">
                <a:effectLst>
                  <a:glow rad="101600">
                    <a:srgbClr val="C00000">
                      <a:alpha val="60000"/>
                    </a:srgbClr>
                  </a:glow>
                  <a:outerShdw blurRad="38100" dist="38100" dir="2700000" algn="tl">
                    <a:srgbClr val="000000">
                      <a:alpha val="43137"/>
                    </a:srgbClr>
                  </a:outerShdw>
                </a:effectLst>
              </a:rPr>
              <a:t>tiene una rica historia ligada al descubrimiento de América, ya que fue un punto clave en la expedición de Cristóbal Colón. Su casco histórico alberga numerosos edificios con siglos de antigüedad, lo que lo convierte en un lugar perfecto para pasear y descubrir la esencia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prestig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2" cy="5715001"/>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286260"/>
            <a:ext cx="850112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Playa de La Caleta. </a:t>
            </a:r>
            <a:r>
              <a:rPr lang="es-ES" i="1" dirty="0" smtClean="0">
                <a:effectLst>
                  <a:glow rad="101600">
                    <a:srgbClr val="C00000">
                      <a:alpha val="60000"/>
                    </a:srgbClr>
                  </a:glow>
                  <a:outerShdw blurRad="38100" dist="38100" dir="2700000" algn="tl">
                    <a:srgbClr val="000000">
                      <a:alpha val="43137"/>
                    </a:srgbClr>
                  </a:outerShdw>
                </a:effectLst>
              </a:rPr>
              <a:t>Ver una fantástica puesta de sol desde La Caleta, presidida por el antiguo Balneario de La Palma y flanqueada por los castillos de San Sebastián y Santa Catalina, es una de las mejores cosas que hacer en la ciudad de Cádiz.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prestig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4"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playa de 450 metros de arena y aguas tranquilas se reúnen muchas familias gaditanas del barrio de La Viña, situado justo detrás, para pasar un buen rato y darse un chapuzón cuando el calor aprieta. Uno de sus inconvenientes es que al ser la única playa del casco antiguo, está siempre a rebosar.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6000">
        <p14:shre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3" y="0"/>
            <a:ext cx="9144000" cy="5714999"/>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28596" y="4643450"/>
            <a:ext cx="835824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Parque Natural Bahía de Cádiz. </a:t>
            </a:r>
            <a:r>
              <a:rPr lang="es-ES" i="1" dirty="0" smtClean="0">
                <a:effectLst>
                  <a:glow rad="101600">
                    <a:srgbClr val="C00000">
                      <a:alpha val="60000"/>
                    </a:srgbClr>
                  </a:glow>
                  <a:outerShdw blurRad="38100" dist="38100" dir="2700000" algn="tl">
                    <a:srgbClr val="000000">
                      <a:alpha val="43137"/>
                    </a:srgbClr>
                  </a:outerShdw>
                </a:effectLst>
              </a:rPr>
              <a:t>A un corto trayecto del centro, este parque protegido ofrece marismas, pinares y rutas ideales para la observación de aves, paseos en kayak o simplemente desconectar en plena naturaleza frente al mar.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dir="ou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0"/>
                                        <p:tgtEl>
                                          <p:spTgt spid="10"/>
                                        </p:tgtEl>
                                      </p:cBhvr>
                                    </p:animEffect>
                                    <p:anim calcmode="lin" valueType="num">
                                      <p:cBhvr>
                                        <p:cTn id="17" dur="5000" fill="hold"/>
                                        <p:tgtEl>
                                          <p:spTgt spid="10"/>
                                        </p:tgtEl>
                                        <p:attrNameLst>
                                          <p:attrName>ppt_x</p:attrName>
                                        </p:attrNameLst>
                                      </p:cBhvr>
                                      <p:tavLst>
                                        <p:tav tm="0">
                                          <p:val>
                                            <p:strVal val="#ppt_x"/>
                                          </p:val>
                                        </p:tav>
                                        <p:tav tm="100000">
                                          <p:val>
                                            <p:strVal val="#ppt_x"/>
                                          </p:val>
                                        </p:tav>
                                      </p:tavLst>
                                    </p:anim>
                                    <p:anim calcmode="lin" valueType="num">
                                      <p:cBhvr>
                                        <p:cTn id="18" dur="5000" fill="hold"/>
                                        <p:tgtEl>
                                          <p:spTgt spid="10"/>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4/3*#ppt_w"/>
                                          </p:val>
                                        </p:tav>
                                        <p:tav tm="100000">
                                          <p:val>
                                            <p:strVal val="#ppt_w"/>
                                          </p:val>
                                        </p:tav>
                                      </p:tavLst>
                                    </p:anim>
                                    <p:anim calcmode="lin" valueType="num">
                                      <p:cBhvr>
                                        <p:cTn id="22" dur="5000" fill="hold"/>
                                        <p:tgtEl>
                                          <p:spTgt spid="10"/>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0" y="6235"/>
            <a:ext cx="9144000" cy="570253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6235"/>
            <a:ext cx="9144000" cy="5702530"/>
          </a:xfrm>
          <a:prstGeom prst="rect">
            <a:avLst/>
          </a:prstGeom>
          <a:noFill/>
          <a:ln w="9525">
            <a:noFill/>
            <a:miter lim="800000"/>
            <a:headEnd/>
            <a:tailEnd/>
          </a:ln>
        </p:spPr>
      </p:pic>
      <p:sp>
        <p:nvSpPr>
          <p:cNvPr id="5" name="4 CuadroTexto"/>
          <p:cNvSpPr txBox="1"/>
          <p:nvPr/>
        </p:nvSpPr>
        <p:spPr>
          <a:xfrm>
            <a:off x="571472" y="4357698"/>
            <a:ext cx="785818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Playa de la Victoria. </a:t>
            </a:r>
            <a:r>
              <a:rPr lang="es-ES" i="1" dirty="0" smtClean="0">
                <a:effectLst>
                  <a:glow rad="101600">
                    <a:srgbClr val="C00000">
                      <a:alpha val="60000"/>
                    </a:srgbClr>
                  </a:glow>
                  <a:outerShdw blurRad="38100" dist="38100" dir="2700000" algn="tl">
                    <a:srgbClr val="000000">
                      <a:alpha val="43137"/>
                    </a:srgbClr>
                  </a:outerShdw>
                </a:effectLst>
              </a:rPr>
              <a:t>Perfecta si has venido a pasar unos días en Cádiz y quieres aprovechar para disfrutar de un rato de playa y sol, la playa de la Victoria es una franja de costa de más o menos 3 kilómetros, salpicada de chiringuitos y restaurantes, ideal para desconectar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glitte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14282"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historia se remonta al s.XIX, cuando la zona era conocida como la playa del sur y estaba ocupada por almadrabas. Posteriormente, con la llegada del tranvía en 1906, la zona se empezó a desarrollar como destino turístico, siendo a día de hoy, una de las playas más conocidas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glitter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23" presetClass="entr" presetSubtype="288"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37" y="1"/>
            <a:ext cx="9138915" cy="571182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285720" y="4357698"/>
            <a:ext cx="85725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Playa de Santa María del Mar.</a:t>
            </a:r>
            <a:r>
              <a:rPr lang="es-ES" i="1" dirty="0" smtClean="0">
                <a:effectLst>
                  <a:glow rad="101600">
                    <a:srgbClr val="C00000">
                      <a:alpha val="60000"/>
                    </a:srgbClr>
                  </a:glow>
                  <a:outerShdw blurRad="38100" dist="38100" dir="2700000" algn="tl">
                    <a:srgbClr val="000000">
                      <a:alpha val="43137"/>
                    </a:srgbClr>
                  </a:outerShdw>
                </a:effectLst>
              </a:rPr>
              <a:t> Es una playa de arena fina y dorada, enmarcada entre dos escolleras, con paseo marítimo y un gran mirador de forma semicircular junto a la torre de comunicaciones. Aquí comienza la serie de arenales de Cádiz.</a:t>
            </a:r>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Santa María del Mar es la playa más pequeña y recogida de todas.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4" y="-238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643450"/>
            <a:ext cx="835824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Baluarte de la Candelaria. </a:t>
            </a:r>
            <a:r>
              <a:rPr lang="es-ES" i="1" dirty="0" smtClean="0">
                <a:effectLst>
                  <a:glow rad="101600">
                    <a:srgbClr val="C00000">
                      <a:alpha val="60000"/>
                    </a:srgbClr>
                  </a:glow>
                  <a:outerShdw blurRad="38100" dist="38100" dir="2700000" algn="tl">
                    <a:srgbClr val="000000">
                      <a:alpha val="43137"/>
                    </a:srgbClr>
                  </a:outerShdw>
                </a:effectLst>
              </a:rPr>
              <a:t>Ubicado al final de la Alameda de Apodaca y construido en 1672 por orden del gobernador Diego Caballero de </a:t>
            </a:r>
            <a:r>
              <a:rPr lang="es-ES" i="1" dirty="0" err="1" smtClean="0">
                <a:effectLst>
                  <a:glow rad="101600">
                    <a:srgbClr val="C00000">
                      <a:alpha val="60000"/>
                    </a:srgbClr>
                  </a:glow>
                  <a:outerShdw blurRad="38100" dist="38100" dir="2700000" algn="tl">
                    <a:srgbClr val="000000">
                      <a:alpha val="43137"/>
                    </a:srgbClr>
                  </a:outerShdw>
                </a:effectLst>
              </a:rPr>
              <a:t>Illescas</a:t>
            </a:r>
            <a:r>
              <a:rPr lang="es-ES" i="1" dirty="0" smtClean="0">
                <a:effectLst>
                  <a:glow rad="101600">
                    <a:srgbClr val="C00000">
                      <a:alpha val="60000"/>
                    </a:srgbClr>
                  </a:glow>
                  <a:outerShdw blurRad="38100" dist="38100" dir="2700000" algn="tl">
                    <a:srgbClr val="000000">
                      <a:alpha val="43137"/>
                    </a:srgbClr>
                  </a:outerShdw>
                </a:effectLst>
              </a:rPr>
              <a:t>, esta fortificación se construyó para proteger la entrada natural al puerto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643450"/>
            <a:ext cx="8072494"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Baelo</a:t>
            </a:r>
            <a:r>
              <a:rPr lang="es-ES" b="1" i="1" dirty="0" smtClean="0">
                <a:effectLst>
                  <a:glow rad="101600">
                    <a:srgbClr val="C00000">
                      <a:alpha val="60000"/>
                    </a:srgbClr>
                  </a:glow>
                  <a:outerShdw blurRad="38100" dist="38100" dir="2700000" algn="tl">
                    <a:srgbClr val="000000">
                      <a:alpha val="43137"/>
                    </a:srgbClr>
                  </a:outerShdw>
                </a:effectLst>
              </a:rPr>
              <a:t> Claudia. </a:t>
            </a:r>
            <a:r>
              <a:rPr lang="es-ES" i="1" dirty="0" smtClean="0">
                <a:effectLst>
                  <a:glow rad="101600">
                    <a:srgbClr val="C00000">
                      <a:alpha val="60000"/>
                    </a:srgbClr>
                  </a:glow>
                  <a:outerShdw blurRad="38100" dist="38100" dir="2700000" algn="tl">
                    <a:srgbClr val="000000">
                      <a:alpha val="43137"/>
                    </a:srgbClr>
                  </a:outerShdw>
                </a:effectLst>
              </a:rPr>
              <a:t>La antigua ciudad romana de </a:t>
            </a:r>
            <a:r>
              <a:rPr lang="es-ES" i="1" dirty="0" err="1" smtClean="0">
                <a:effectLst>
                  <a:glow rad="101600">
                    <a:srgbClr val="C00000">
                      <a:alpha val="60000"/>
                    </a:srgbClr>
                  </a:glow>
                  <a:outerShdw blurRad="38100" dist="38100" dir="2700000" algn="tl">
                    <a:srgbClr val="000000">
                      <a:alpha val="43137"/>
                    </a:srgbClr>
                  </a:outerShdw>
                </a:effectLst>
              </a:rPr>
              <a:t>Baelo</a:t>
            </a:r>
            <a:r>
              <a:rPr lang="es-ES" i="1" dirty="0" smtClean="0">
                <a:effectLst>
                  <a:glow rad="101600">
                    <a:srgbClr val="C00000">
                      <a:alpha val="60000"/>
                    </a:srgbClr>
                  </a:glow>
                  <a:outerShdw blurRad="38100" dist="38100" dir="2700000" algn="tl">
                    <a:srgbClr val="000000">
                      <a:alpha val="43137"/>
                    </a:srgbClr>
                  </a:outerShdw>
                </a:effectLst>
              </a:rPr>
              <a:t> Claudia se erigía junto al mar, pegada a la playa de Bolonia, una ubicación idónea para una población con un constante intercambio comercial marítimo.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14:prism/>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Castillo de Santa Catalina. </a:t>
            </a:r>
            <a:r>
              <a:rPr lang="es-ES" i="1" dirty="0" smtClean="0">
                <a:effectLst>
                  <a:glow rad="101600">
                    <a:srgbClr val="C00000">
                      <a:alpha val="60000"/>
                    </a:srgbClr>
                  </a:glow>
                  <a:outerShdw blurRad="38100" dist="38100" dir="2700000" algn="tl">
                    <a:srgbClr val="000000">
                      <a:alpha val="43137"/>
                    </a:srgbClr>
                  </a:outerShdw>
                </a:effectLst>
              </a:rPr>
              <a:t>Bordeando la costa llegarás al Castillo de Santa Catalina, una fortificación construida en el siglo XVII sobre unos escollos de roca que la adentran al mar y que se ha convertido en uno de los mejores lugares que visitar en Cádiz gratis.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14:prism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777" y="0"/>
            <a:ext cx="9128437" cy="570527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643450"/>
            <a:ext cx="800105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Castillo de San Sebastián. </a:t>
            </a:r>
            <a:r>
              <a:rPr lang="es-ES" i="1" dirty="0" smtClean="0">
                <a:effectLst>
                  <a:glow rad="101600">
                    <a:srgbClr val="C00000">
                      <a:alpha val="60000"/>
                    </a:srgbClr>
                  </a:glow>
                  <a:outerShdw blurRad="38100" dist="38100" dir="2700000" algn="tl">
                    <a:srgbClr val="000000">
                      <a:alpha val="43137"/>
                    </a:srgbClr>
                  </a:outerShdw>
                </a:effectLst>
              </a:rPr>
              <a:t>Si todavía falta tiempo para el atardecer puedes acercarte al Castillo de San Sebastián, ubicado en uno de los extremos de la playa de La Caleta, sobre un pequeño islote.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peelOff"/>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5" y="733"/>
            <a:ext cx="9126842"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Construida a principios del siglo XVII para proteger el frente norte de la ciudad, esta fortificación ha sufrido diversas remodelaciones como la construcción de un muelle que conecta la isla con el centro histórico y casamatas en el interior.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1000">
        <p15:prstTrans prst="peelOff" invX="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3" y="0"/>
            <a:ext cx="9144001"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8" y="0"/>
            <a:ext cx="9136382"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285720" y="4071946"/>
            <a:ext cx="8429684"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Puente de la Constitución de 1812.</a:t>
            </a:r>
            <a:r>
              <a:rPr lang="es-ES" i="1" dirty="0" smtClean="0">
                <a:effectLst>
                  <a:glow rad="101600">
                    <a:srgbClr val="C00000">
                      <a:alpha val="60000"/>
                    </a:srgbClr>
                  </a:glow>
                  <a:outerShdw blurRad="38100" dist="38100" dir="2700000" algn="tl">
                    <a:srgbClr val="000000">
                      <a:alpha val="43137"/>
                    </a:srgbClr>
                  </a:outerShdw>
                </a:effectLst>
              </a:rPr>
              <a:t> Conocido como “Puente de La Pepa”, conecta Cádiz con su área metropolitana y ofrece un acceso adicional frente a los puentes históricos de la ciudad. La estructura se extiende por 3.092 metros y se sostiene sobre 34 pilas y dos torres, de las cuales nueve pilas y una torre se encuentran en el mar.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8000">
        <p14:gallery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5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571472" y="4643450"/>
            <a:ext cx="814393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Puerta de Tierra. </a:t>
            </a:r>
            <a:r>
              <a:rPr lang="es-ES" i="1" dirty="0" smtClean="0">
                <a:effectLst>
                  <a:glow rad="101600">
                    <a:srgbClr val="C00000">
                      <a:alpha val="60000"/>
                    </a:srgbClr>
                  </a:glow>
                  <a:outerShdw blurRad="38100" dist="38100" dir="2700000" algn="tl">
                    <a:srgbClr val="000000">
                      <a:alpha val="43137"/>
                    </a:srgbClr>
                  </a:outerShdw>
                </a:effectLst>
              </a:rPr>
              <a:t>Levantada en el siglo XVIII por el arquitecto Torcuato </a:t>
            </a:r>
            <a:r>
              <a:rPr lang="es-ES" i="1" dirty="0" err="1" smtClean="0">
                <a:effectLst>
                  <a:glow rad="101600">
                    <a:srgbClr val="C00000">
                      <a:alpha val="60000"/>
                    </a:srgbClr>
                  </a:glow>
                  <a:outerShdw blurRad="38100" dist="38100" dir="2700000" algn="tl">
                    <a:srgbClr val="000000">
                      <a:alpha val="43137"/>
                    </a:srgbClr>
                  </a:outerShdw>
                </a:effectLst>
              </a:rPr>
              <a:t>Cayón</a:t>
            </a:r>
            <a:r>
              <a:rPr lang="es-ES" i="1" dirty="0" smtClean="0">
                <a:effectLst>
                  <a:glow rad="101600">
                    <a:srgbClr val="C00000">
                      <a:alpha val="60000"/>
                    </a:srgbClr>
                  </a:glow>
                  <a:outerShdw blurRad="38100" dist="38100" dir="2700000" algn="tl">
                    <a:srgbClr val="000000">
                      <a:alpha val="43137"/>
                    </a:srgbClr>
                  </a:outerShdw>
                </a:effectLst>
              </a:rPr>
              <a:t> y marcando el acceso al casco antiguo, la Puerta de Tierra es otro de los lugares que visitar en Cádiz más emblemáticos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gallery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5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5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7" y="0"/>
            <a:ext cx="9136380"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la importancia histórica de este lugar, la Puerta de Tierra también es famosa por albergar el Museo Iberoamericano del Títere, que alberga una colección de marionetas de todo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144000" cy="5715000"/>
          </a:xfrm>
        </p:spPr>
      </p:pic>
      <p:pic>
        <p:nvPicPr>
          <p:cNvPr id="7"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357698"/>
            <a:ext cx="814393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Teatro Romano.</a:t>
            </a:r>
            <a:r>
              <a:rPr lang="es-ES" i="1" dirty="0" smtClean="0">
                <a:effectLst>
                  <a:glow rad="101600">
                    <a:srgbClr val="C00000">
                      <a:alpha val="60000"/>
                    </a:srgbClr>
                  </a:glow>
                  <a:outerShdw blurRad="38100" dist="38100" dir="2700000" algn="tl">
                    <a:srgbClr val="000000">
                      <a:alpha val="43137"/>
                    </a:srgbClr>
                  </a:outerShdw>
                </a:effectLst>
              </a:rPr>
              <a:t> Se descubrió en el año 1980 y es el segundo teatro más antiguo de la Hispania romana. En el siglo I a.C., los romanos construyeron un impresionante teatro con capacidad para unos 10.000 espectadores. Sus ruinas están bajo el barrio de El Pópulo.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14:flip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42968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Alameda Apodaca. </a:t>
            </a:r>
            <a:r>
              <a:rPr lang="es-ES" i="1" dirty="0" smtClean="0">
                <a:effectLst>
                  <a:glow rad="101600">
                    <a:srgbClr val="C00000">
                      <a:alpha val="60000"/>
                    </a:srgbClr>
                  </a:glow>
                  <a:outerShdw blurRad="38100" dist="38100" dir="2700000" algn="tl">
                    <a:srgbClr val="000000">
                      <a:alpha val="43137"/>
                    </a:srgbClr>
                  </a:outerShdw>
                </a:effectLst>
              </a:rPr>
              <a:t>Este bonito paseo, repleto de jardines con vistas a la bahía de Cádiz, con el Puerto de Santa María o Rota al otro extremo, es ideal para deambular y reposar la comida a media tarde o para tomar una copa de noche en algunos de sus bares al aire libre.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switch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3" y="0"/>
            <a:ext cx="9143999" cy="5714999"/>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5" name="4 CuadroTexto"/>
          <p:cNvSpPr txBox="1"/>
          <p:nvPr/>
        </p:nvSpPr>
        <p:spPr>
          <a:xfrm>
            <a:off x="357158" y="4643450"/>
            <a:ext cx="864399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Alameda Apodaca. </a:t>
            </a:r>
            <a:r>
              <a:rPr lang="es-ES" i="1" dirty="0" smtClean="0">
                <a:effectLst>
                  <a:glow rad="101600">
                    <a:srgbClr val="C00000">
                      <a:alpha val="60000"/>
                    </a:srgbClr>
                  </a:glow>
                  <a:outerShdw blurRad="38100" dist="38100" dir="2700000" algn="tl">
                    <a:srgbClr val="000000">
                      <a:alpha val="43137"/>
                    </a:srgbClr>
                  </a:outerShdw>
                </a:effectLst>
              </a:rPr>
              <a:t>Situada junto al mar, en la cara norte del casco histórico, este paseo ajardinado destaca por su estilo regionalista andaluz, con bancos de azulejos coloridos, farolas de forja y un empedrado que te transporta a otra época.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switch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5" y="-148748"/>
            <a:ext cx="9131303" cy="6076467"/>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148954"/>
            <a:ext cx="9144000" cy="6084916"/>
          </a:xfrm>
          <a:prstGeom prst="rect">
            <a:avLst/>
          </a:prstGeom>
          <a:noFill/>
          <a:ln w="9525">
            <a:noFill/>
            <a:miter lim="800000"/>
            <a:headEnd/>
            <a:tailEnd/>
          </a:ln>
        </p:spPr>
      </p:pic>
      <p:sp>
        <p:nvSpPr>
          <p:cNvPr id="4" name="3 CuadroTexto"/>
          <p:cNvSpPr txBox="1"/>
          <p:nvPr/>
        </p:nvSpPr>
        <p:spPr>
          <a:xfrm>
            <a:off x="214282" y="4357698"/>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su belleza e historia, este lugar es otro de los lugares que ver en Cádiz imprescindibles para el turista ya que desde aquí se obtienen unas vistas preciosas del puerto y del mar, especialmente al atardecer, cuando el sol regala al visitante unos colores únicos.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shred pattern="rectang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5"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0.70"/>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4" y="0"/>
            <a:ext cx="9151624"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38" y="0"/>
            <a:ext cx="9138915"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428596" y="4643450"/>
            <a:ext cx="842968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Barrio de la Viña de Cádiz. </a:t>
            </a:r>
            <a:r>
              <a:rPr lang="es-ES" i="1" dirty="0" smtClean="0">
                <a:effectLst>
                  <a:glow rad="101600">
                    <a:srgbClr val="C00000">
                      <a:alpha val="60000"/>
                    </a:srgbClr>
                  </a:glow>
                  <a:outerShdw blurRad="38100" dist="38100" dir="2700000" algn="tl">
                    <a:srgbClr val="000000">
                      <a:alpha val="43137"/>
                    </a:srgbClr>
                  </a:outerShdw>
                </a:effectLst>
              </a:rPr>
              <a:t>El Barrio de la Viña, situado en la parte posterior de La Caleta, entre las calles de la Rosa y </a:t>
            </a:r>
            <a:r>
              <a:rPr lang="es-ES" i="1" dirty="0" err="1" smtClean="0">
                <a:effectLst>
                  <a:glow rad="101600">
                    <a:srgbClr val="C00000">
                      <a:alpha val="60000"/>
                    </a:srgbClr>
                  </a:glow>
                  <a:outerShdw blurRad="38100" dist="38100" dir="2700000" algn="tl">
                    <a:srgbClr val="000000">
                      <a:alpha val="43137"/>
                    </a:srgbClr>
                  </a:outerShdw>
                </a:effectLst>
              </a:rPr>
              <a:t>Sagasta</a:t>
            </a:r>
            <a:r>
              <a:rPr lang="es-ES" i="1" dirty="0" smtClean="0">
                <a:effectLst>
                  <a:glow rad="101600">
                    <a:srgbClr val="C00000">
                      <a:alpha val="60000"/>
                    </a:srgbClr>
                  </a:glow>
                  <a:outerShdw blurRad="38100" dist="38100" dir="2700000" algn="tl">
                    <a:srgbClr val="000000">
                      <a:alpha val="43137"/>
                    </a:srgbClr>
                  </a:outerShdw>
                </a:effectLst>
              </a:rPr>
              <a:t>, es uno de los lugares que ver en Cádiz más auténticos y con mejor ambiente.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shred pattern="rectangle" dir="ou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82" y="0"/>
            <a:ext cx="9143718"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282" y="0"/>
            <a:ext cx="9143718" cy="5715000"/>
          </a:xfrm>
          <a:prstGeom prst="rect">
            <a:avLst/>
          </a:prstGeom>
          <a:noFill/>
          <a:ln w="9525">
            <a:noFill/>
            <a:miter lim="800000"/>
            <a:headEnd/>
            <a:tailEnd/>
          </a:ln>
        </p:spPr>
      </p:pic>
      <p:sp>
        <p:nvSpPr>
          <p:cNvPr id="5" name="4 CuadroTexto"/>
          <p:cNvSpPr txBox="1"/>
          <p:nvPr/>
        </p:nvSpPr>
        <p:spPr>
          <a:xfrm>
            <a:off x="357158"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origen marinero, este precioso barrio enamora por sus calles estrechas y casas tradicionales gaditanas, además de su excelente oferta gastronómica en la que predomina el pescado de calidad y las carnes.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win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5" name="4 CuadroTexto"/>
          <p:cNvSpPr txBox="1"/>
          <p:nvPr/>
        </p:nvSpPr>
        <p:spPr>
          <a:xfrm>
            <a:off x="357158" y="4357698"/>
            <a:ext cx="85725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Barrio del Pópulo</a:t>
            </a:r>
            <a:r>
              <a:rPr lang="es-ES" i="1" dirty="0" smtClean="0">
                <a:effectLst>
                  <a:glow rad="101600">
                    <a:srgbClr val="C00000">
                      <a:alpha val="60000"/>
                    </a:srgbClr>
                  </a:glow>
                  <a:outerShdw blurRad="38100" dist="38100" dir="2700000" algn="tl">
                    <a:srgbClr val="000000">
                      <a:alpha val="43137"/>
                    </a:srgbClr>
                  </a:outerShdw>
                </a:effectLst>
              </a:rPr>
              <a:t>. Perderte por las callejuelas estrechas del Pópulo, considerado el barrio más antiguo de Europa, es una de las mejores cosas que hacer en Cádiz. Este pequeño barrio se encuentra delimitado por los arcos de La Rosa, Los Blancos y El Pópulo, que corresponden a antiguas puertas de acceso a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wind" invX="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5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57224" y="4357698"/>
            <a:ext cx="78581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sus joyas destacan la bonita Plaza de San Martín, presidida por el imponente palacio la Casa del Almirante, la fachada blanca de la iglesia de Santa Cruz o Catedral Vieja, y la Posada del Mesón, una de las mejor conservadas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7773" y="11113"/>
            <a:ext cx="9108441" cy="5692775"/>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642910" y="4643450"/>
            <a:ext cx="771530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Catedral, </a:t>
            </a:r>
            <a:r>
              <a:rPr lang="es-ES" i="1" dirty="0" smtClean="0">
                <a:effectLst>
                  <a:glow rad="101600">
                    <a:srgbClr val="C00000">
                      <a:alpha val="60000"/>
                    </a:srgbClr>
                  </a:glow>
                  <a:outerShdw blurRad="38100" dist="38100" dir="2700000" algn="tl">
                    <a:srgbClr val="000000">
                      <a:alpha val="43137"/>
                    </a:srgbClr>
                  </a:outerShdw>
                </a:effectLst>
              </a:rPr>
              <a:t>uno de los lugares que ver en Cádiz. La Catedral, conocida como «Santa Cruz sobre el mar» y construida entre 1722 y 1838, es otro de los lugares que ver en Cádiz ciudad más bonitos.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XVIII, el puerto de Cádiz casi monopolizaba el comercio con América, lo que atrajo riqueza y levantó elegantes palacios y plazas monumentales. Esa prosperidad se refleja en la Catedral de Cádiz, con su famosa cúpula recubierta de azulejos dorados y sus capillas barrocas y neoclásicas.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prism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4287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edificio, en el que se mezclan los estilos barroco y neoclásico, destaca por sus enormes dimensiones con una fachada principal enmarcada por dos grandes torres y una portada principal de estilo barroco realizada en mármol blanco.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prism dir="r"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4" y="-285772"/>
            <a:ext cx="9143999" cy="6286544"/>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285772"/>
            <a:ext cx="9143999" cy="6286544"/>
          </a:xfrm>
          <a:prstGeom prst="rect">
            <a:avLst/>
          </a:prstGeom>
          <a:noFill/>
          <a:ln w="9525">
            <a:noFill/>
            <a:miter lim="800000"/>
            <a:headEnd/>
            <a:tailEnd/>
          </a:ln>
        </p:spPr>
      </p:pic>
      <p:sp>
        <p:nvSpPr>
          <p:cNvPr id="5" name="4 CuadroTexto"/>
          <p:cNvSpPr txBox="1"/>
          <p:nvPr/>
        </p:nvSpPr>
        <p:spPr>
          <a:xfrm>
            <a:off x="285720" y="4357698"/>
            <a:ext cx="85725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Catedral de la Santa Cruz de Cádiz.</a:t>
            </a:r>
            <a:r>
              <a:rPr lang="es-ES" i="1" dirty="0" smtClean="0">
                <a:effectLst>
                  <a:glow rad="101600">
                    <a:srgbClr val="C00000">
                      <a:alpha val="60000"/>
                    </a:srgbClr>
                  </a:glow>
                  <a:outerShdw blurRad="38100" dist="38100" dir="2700000" algn="tl">
                    <a:srgbClr val="000000">
                      <a:alpha val="43137"/>
                    </a:srgbClr>
                  </a:outerShdw>
                </a:effectLst>
              </a:rPr>
              <a:t> Cómo buena ciudad española, en Cádiz hay catedral, y no es una cualquiera, pues aquí está enterrado el compositor Manuel de Falla. También se puede subir a lo alto de la torre, siguiendo un pasillo en cuesta, para tener unas buenas vistas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warp dir="i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imprescindibles del interior son el altar mayor, un precioso coro y una cripta, en la que están enterrados varios gaditanos célebres como el compositor Manuel de Falla. Después de la visita merece la pena subir a la Torre del Reloj para disfrutar de unas bonitas vistas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newsflash/>
      </p:transition>
    </mc:Choice>
    <mc:Fallback>
      <p:transition spd="slow" advTm="36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57158" y="4357698"/>
            <a:ext cx="835824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Oratorio de San Felipe </a:t>
            </a:r>
            <a:r>
              <a:rPr lang="es-ES" b="1" i="1" dirty="0" err="1" smtClean="0">
                <a:effectLst>
                  <a:glow rad="101600">
                    <a:srgbClr val="C00000">
                      <a:alpha val="60000"/>
                    </a:srgbClr>
                  </a:glow>
                  <a:outerShdw blurRad="38100" dist="38100" dir="2700000" algn="tl">
                    <a:srgbClr val="000000">
                      <a:alpha val="43137"/>
                    </a:srgbClr>
                  </a:outerShdw>
                </a:effectLst>
              </a:rPr>
              <a:t>Neri</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Templo barroco que cuenta en su altar mayor con una Inmaculada de Murillo. Fue sede en 1812 de las Cortes de Cádiz, donde se redactó la primera Constitución española, apodada "la Pepa" por el día de su nacimiento (el de San José).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14:ferris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357210"/>
            <a:ext cx="9144000" cy="607221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357210"/>
            <a:ext cx="9144000" cy="6072210"/>
          </a:xfrm>
          <a:prstGeom prst="rect">
            <a:avLst/>
          </a:prstGeom>
          <a:noFill/>
          <a:ln w="9525">
            <a:noFill/>
            <a:miter lim="800000"/>
            <a:headEnd/>
            <a:tailEnd/>
          </a:ln>
        </p:spPr>
      </p:pic>
      <p:sp>
        <p:nvSpPr>
          <p:cNvPr id="6" name="5 CuadroTexto"/>
          <p:cNvSpPr txBox="1"/>
          <p:nvPr/>
        </p:nvSpPr>
        <p:spPr>
          <a:xfrm>
            <a:off x="428596" y="4357698"/>
            <a:ext cx="828680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Plaza de España: Monumento a la Constitución de 1812. </a:t>
            </a:r>
            <a:r>
              <a:rPr lang="es-ES" i="1" dirty="0" smtClean="0">
                <a:effectLst>
                  <a:glow rad="101600">
                    <a:srgbClr val="C00000">
                      <a:alpha val="60000"/>
                    </a:srgbClr>
                  </a:glow>
                  <a:outerShdw blurRad="38100" dist="38100" dir="2700000" algn="tl">
                    <a:srgbClr val="000000">
                      <a:alpha val="43137"/>
                    </a:srgbClr>
                  </a:outerShdw>
                </a:effectLst>
              </a:rPr>
              <a:t>Uno de los hitos importantes de la historia de Cádiz tuvo lugar en 1812 con la promulgación de la primera Constitución liberal española, conocida como La Pepa, debido a que se firmó el 19 de Marzo, festividad de San José.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ferris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42" presetClass="entr" presetSubtype="0"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anim calcmode="lin" valueType="num">
                                      <p:cBhvr>
                                        <p:cTn id="15" dur="5000" fill="hold"/>
                                        <p:tgtEl>
                                          <p:spTgt spid="9"/>
                                        </p:tgtEl>
                                        <p:attrNameLst>
                                          <p:attrName>ppt_x</p:attrName>
                                        </p:attrNameLst>
                                      </p:cBhvr>
                                      <p:tavLst>
                                        <p:tav tm="0">
                                          <p:val>
                                            <p:strVal val="#ppt_x"/>
                                          </p:val>
                                        </p:tav>
                                        <p:tav tm="100000">
                                          <p:val>
                                            <p:strVal val="#ppt_x"/>
                                          </p:val>
                                        </p:tav>
                                      </p:tavLst>
                                    </p:anim>
                                    <p:anim calcmode="lin" valueType="num">
                                      <p:cBhvr>
                                        <p:cTn id="16" dur="50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7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5" y="0"/>
            <a:ext cx="9143999"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conmemorar tal suceso, un siglo después, se construyó el Monumento a la Constitución de 1812 en la Plaza de España. Este es enorme, con multitud de detalles, entre los que se incluyen las estatuas ecuestres de la paz y la guerra, la representación de Hércules o el nombre de los diputados más destacados.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7000">
        <p15:prstTrans prst="curtains"/>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5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5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071538" y="4357698"/>
            <a:ext cx="764386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Parque Genovés. </a:t>
            </a:r>
            <a:r>
              <a:rPr lang="es-ES" i="1" dirty="0" smtClean="0">
                <a:effectLst>
                  <a:glow rad="101600">
                    <a:srgbClr val="C00000">
                      <a:alpha val="60000"/>
                    </a:srgbClr>
                  </a:glow>
                  <a:outerShdw blurRad="38100" dist="38100" dir="2700000" algn="tl">
                    <a:srgbClr val="000000">
                      <a:alpha val="43137"/>
                    </a:srgbClr>
                  </a:outerShdw>
                </a:effectLst>
              </a:rPr>
              <a:t>Después de recorrer esta parte de la ciudad, puedes desconectar del ajetreo del centro y relajarte dando un agradable paseo por el Parque Genovés, que sin duda es otra de las cosas que hacer en Cádiz imprescindibles.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1000">
        <p15:prstTrans prst="curtains"/>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8" y="158"/>
            <a:ext cx="9156716" cy="5722949"/>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sp>
        <p:nvSpPr>
          <p:cNvPr id="6" name="5 CuadroTexto"/>
          <p:cNvSpPr txBox="1"/>
          <p:nvPr/>
        </p:nvSpPr>
        <p:spPr>
          <a:xfrm>
            <a:off x="428596" y="4643450"/>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jardín histórico, perfectamente cuidado y situado junto al mar, encontrarás hasta 100 especies de árboles y arbustos diferentes, y un pequeño lago con cascada conocido como «La Gruta».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conveyor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6025852"/>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5" name="4 CuadroTexto"/>
          <p:cNvSpPr txBox="1"/>
          <p:nvPr/>
        </p:nvSpPr>
        <p:spPr>
          <a:xfrm>
            <a:off x="428596"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principal jardín botánico y parque más destacado en el casco histórico de Cádiz es el </a:t>
            </a:r>
            <a:r>
              <a:rPr lang="es-ES" b="1" i="1" dirty="0" smtClean="0">
                <a:effectLst>
                  <a:glow rad="101600">
                    <a:srgbClr val="C00000">
                      <a:alpha val="60000"/>
                    </a:srgbClr>
                  </a:glow>
                  <a:outerShdw blurRad="38100" dist="38100" dir="2700000" algn="tl">
                    <a:srgbClr val="000000">
                      <a:alpha val="43137"/>
                    </a:srgbClr>
                  </a:outerShdw>
                </a:effectLst>
              </a:rPr>
              <a:t>Parque Genovés, </a:t>
            </a:r>
            <a:r>
              <a:rPr lang="es-ES" i="1" dirty="0" smtClean="0">
                <a:effectLst>
                  <a:glow rad="101600">
                    <a:srgbClr val="C00000">
                      <a:alpha val="60000"/>
                    </a:srgbClr>
                  </a:glow>
                  <a:outerShdw blurRad="38100" dist="38100" dir="2700000" algn="tl">
                    <a:srgbClr val="000000">
                      <a:alpha val="43137"/>
                    </a:srgbClr>
                  </a:outerShdw>
                </a:effectLst>
              </a:rPr>
              <a:t>famoso por su gran variedad de especies exóticas, su cascada y su ubicación frente al mar.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conveyor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09" y="4763"/>
            <a:ext cx="9110979"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071946"/>
            <a:ext cx="8358246"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Mercado Central de Abastos. </a:t>
            </a:r>
            <a:r>
              <a:rPr lang="es-ES" i="1" dirty="0" smtClean="0">
                <a:effectLst>
                  <a:glow rad="101600">
                    <a:srgbClr val="C00000">
                      <a:alpha val="60000"/>
                    </a:srgbClr>
                  </a:glow>
                  <a:outerShdw blurRad="38100" dist="38100" dir="2700000" algn="tl">
                    <a:srgbClr val="000000">
                      <a:alpha val="43137"/>
                    </a:srgbClr>
                  </a:outerShdw>
                </a:effectLst>
              </a:rPr>
              <a:t>Al lado de la Plaza de Topete se encuentra uno de los mejores lugares para tomar el pulso de Cádiz y observar la vida diaria de los gaditanos. Hablamos del Mercado Central de Abastos, un mercado de estilo neoclásico y soportales con columnas dóricas, que se ha ido remodelando con el paso del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9000">
        <p14:prism isContent="1"/>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2" y="-500086"/>
            <a:ext cx="9144002" cy="6215086"/>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500086"/>
            <a:ext cx="9144000" cy="6215085"/>
          </a:xfrm>
          <a:prstGeom prst="rect">
            <a:avLst/>
          </a:prstGeom>
          <a:noFill/>
          <a:ln w="9525">
            <a:noFill/>
            <a:miter lim="800000"/>
            <a:headEnd/>
            <a:tailEnd/>
          </a:ln>
        </p:spPr>
      </p:pic>
      <p:sp>
        <p:nvSpPr>
          <p:cNvPr id="4" name="3 CuadroTexto"/>
          <p:cNvSpPr txBox="1"/>
          <p:nvPr/>
        </p:nvSpPr>
        <p:spPr>
          <a:xfrm>
            <a:off x="428596" y="4286260"/>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ofrecer el mejor producto de la zona en sus puestos de frutas, verduras, mariscos, carnes y pescados. Además de comprar producto fresco de calidad, el mercado abrió hace un tiempo el Rincón Gastronómico, donde probar alguna de las especialidades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prism dir="r" isContent="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285720" y="4643450"/>
            <a:ext cx="850112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Gran Teatro Falla. </a:t>
            </a:r>
            <a:r>
              <a:rPr lang="es-ES" i="1" dirty="0" smtClean="0">
                <a:effectLst>
                  <a:glow rad="101600">
                    <a:srgbClr val="C00000">
                      <a:alpha val="60000"/>
                    </a:srgbClr>
                  </a:glow>
                  <a:outerShdw blurRad="38100" dist="38100" dir="2700000" algn="tl">
                    <a:srgbClr val="000000">
                      <a:alpha val="43137"/>
                    </a:srgbClr>
                  </a:outerShdw>
                </a:effectLst>
              </a:rPr>
              <a:t>Siguiendo por la calle Sacramento llegarás en pocos minutos al Gran Teatro Falla, que debe su nombre al hijo predilecto de la ciudad, Manuel de Falla, que es otro de los lugares que ver en Cádiz más interesantes.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window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700" y="0"/>
            <a:ext cx="9118600"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edificio de estilo </a:t>
            </a:r>
            <a:r>
              <a:rPr lang="es-ES" i="1" dirty="0" err="1" smtClean="0">
                <a:effectLst>
                  <a:glow rad="101600">
                    <a:srgbClr val="C00000">
                      <a:alpha val="60000"/>
                    </a:srgbClr>
                  </a:glow>
                  <a:outerShdw blurRad="38100" dist="38100" dir="2700000" algn="tl">
                    <a:srgbClr val="000000">
                      <a:alpha val="43137"/>
                    </a:srgbClr>
                  </a:outerShdw>
                </a:effectLst>
              </a:rPr>
              <a:t>neomudéjar</a:t>
            </a:r>
            <a:r>
              <a:rPr lang="es-ES" i="1" dirty="0" smtClean="0">
                <a:effectLst>
                  <a:glow rad="101600">
                    <a:srgbClr val="C00000">
                      <a:alpha val="60000"/>
                    </a:srgbClr>
                  </a:glow>
                  <a:outerShdw blurRad="38100" dist="38100" dir="2700000" algn="tl">
                    <a:srgbClr val="000000">
                      <a:alpha val="43137"/>
                    </a:srgbClr>
                  </a:outerShdw>
                </a:effectLst>
              </a:rPr>
              <a:t>, situado en la Plaza </a:t>
            </a:r>
            <a:r>
              <a:rPr lang="es-ES" i="1" dirty="0" err="1" smtClean="0">
                <a:effectLst>
                  <a:glow rad="101600">
                    <a:srgbClr val="C00000">
                      <a:alpha val="60000"/>
                    </a:srgbClr>
                  </a:glow>
                  <a:outerShdw blurRad="38100" dist="38100" dir="2700000" algn="tl">
                    <a:srgbClr val="000000">
                      <a:alpha val="43137"/>
                    </a:srgbClr>
                  </a:outerShdw>
                </a:effectLst>
              </a:rPr>
              <a:t>Fragela</a:t>
            </a:r>
            <a:r>
              <a:rPr lang="es-ES" i="1" dirty="0" smtClean="0">
                <a:effectLst>
                  <a:glow rad="101600">
                    <a:srgbClr val="C00000">
                      <a:alpha val="60000"/>
                    </a:srgbClr>
                  </a:glow>
                  <a:outerShdw blurRad="38100" dist="38100" dir="2700000" algn="tl">
                    <a:srgbClr val="000000">
                      <a:alpha val="43137"/>
                    </a:srgbClr>
                  </a:outerShdw>
                </a:effectLst>
              </a:rPr>
              <a:t> frente a la Casa de las Viudas, impresiona por su fachada de ladrillo rojo con tres grandes puertas de arco de herradura. Durante el mes de febrero, aquí se celebra el famoso Concurso de Agrupaciones del Carnaval de Cádiz.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window dir="ver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8891" y="11113"/>
            <a:ext cx="9126218" cy="570388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4" name="3 CuadroTexto"/>
          <p:cNvSpPr txBox="1"/>
          <p:nvPr/>
        </p:nvSpPr>
        <p:spPr>
          <a:xfrm>
            <a:off x="500034" y="4643450"/>
            <a:ext cx="842968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Iglesia de Santa Cruz (Catedral Vieja). </a:t>
            </a:r>
            <a:r>
              <a:rPr lang="es-ES" i="1" dirty="0" smtClean="0">
                <a:effectLst>
                  <a:glow rad="101600">
                    <a:srgbClr val="C00000">
                      <a:alpha val="60000"/>
                    </a:srgbClr>
                  </a:glow>
                  <a:outerShdw blurRad="38100" dist="38100" dir="2700000" algn="tl">
                    <a:srgbClr val="000000">
                      <a:alpha val="43137"/>
                    </a:srgbClr>
                  </a:outerShdw>
                </a:effectLst>
              </a:rPr>
              <a:t>Construida en el siglo XIII sobre una antigua mezquita tras la conquista cristiana, esta iglesia fue la primera catedral de Cádiz hasta que la actual Catedral Nueva la sustituyó en el siglo XIX.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prism isContent="1"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572012"/>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exterior, extremadamente sobrio, contrasta con la belleza de su interior, en el que destacan un precioso altar mayor y algunas obras barrocas además de la cripta en la que se encuentran sepulturas de obispos y nobles gaditanos.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prism dir="r" isContent="1"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693" y="0"/>
            <a:ext cx="9144000" cy="5714999"/>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428596" y="4357698"/>
            <a:ext cx="842968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Plaza de San Juan de Dios. </a:t>
            </a:r>
            <a:r>
              <a:rPr lang="es-ES" i="1" dirty="0" smtClean="0">
                <a:effectLst>
                  <a:glow rad="101600">
                    <a:srgbClr val="C00000">
                      <a:alpha val="60000"/>
                    </a:srgbClr>
                  </a:glow>
                  <a:outerShdw blurRad="38100" dist="38100" dir="2700000" algn="tl">
                    <a:srgbClr val="000000">
                      <a:alpha val="43137"/>
                    </a:srgbClr>
                  </a:outerShdw>
                </a:effectLst>
              </a:rPr>
              <a:t>Aquí se encuentra el Ayuntamiento de Cádiz desde el siglo XVI, siendo el actual edificio de estilo neoclásico, también se encuentra en la plaza la inconfundible estatua a </a:t>
            </a:r>
            <a:r>
              <a:rPr lang="es-ES" i="1" dirty="0" err="1" smtClean="0">
                <a:effectLst>
                  <a:glow rad="101600">
                    <a:srgbClr val="C00000">
                      <a:alpha val="60000"/>
                    </a:srgbClr>
                  </a:glow>
                  <a:outerShdw blurRad="38100" dist="38100" dir="2700000" algn="tl">
                    <a:srgbClr val="000000">
                      <a:alpha val="43137"/>
                    </a:srgbClr>
                  </a:outerShdw>
                </a:effectLst>
              </a:rPr>
              <a:t>Moret</a:t>
            </a:r>
            <a:r>
              <a:rPr lang="es-ES" i="1" dirty="0" smtClean="0">
                <a:effectLst>
                  <a:glow rad="101600">
                    <a:srgbClr val="C00000">
                      <a:alpha val="60000"/>
                    </a:srgbClr>
                  </a:glow>
                  <a:outerShdw blurRad="38100" dist="38100" dir="2700000" algn="tl">
                    <a:srgbClr val="000000">
                      <a:alpha val="43137"/>
                    </a:srgbClr>
                  </a:outerShdw>
                </a:effectLst>
              </a:rPr>
              <a:t>, político gaditano del siglo XIX con una larga carrera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fallOve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5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 y="-1"/>
            <a:ext cx="9144001" cy="5715001"/>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643450"/>
            <a:ext cx="821537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Plaza de San Juan de Dios</a:t>
            </a:r>
            <a:r>
              <a:rPr lang="es-ES" i="1" dirty="0" smtClean="0">
                <a:effectLst>
                  <a:glow rad="101600">
                    <a:srgbClr val="C00000">
                      <a:alpha val="60000"/>
                    </a:srgbClr>
                  </a:glow>
                  <a:outerShdw blurRad="38100" dist="38100" dir="2700000" algn="tl">
                    <a:srgbClr val="000000">
                      <a:alpha val="43137"/>
                    </a:srgbClr>
                  </a:outerShdw>
                </a:effectLst>
              </a:rPr>
              <a:t>, en la que se encuentran importantes edificios como el Ayuntamiento, la iglesia de San Juan de Dios y la Casa de los Pazos Miranda, es otro de los lugares imprescindibles que visitar en Cádiz.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fallOver" invX="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3"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admirar la fachada neoclásica del Ayuntamiento y entrar en la iglesia de San Juan de Dios para ver su interior barroco, que cuenta con un magnífico retablo, podemos tomar algo en alguna de sus terrazas y disfrutar del ajetreo diario de turistas y locales en esta amplia plaza.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ripple dir="ru"/>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1285852" y="4929202"/>
            <a:ext cx="6286544"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Plaza de San Juan de Dios</a:t>
            </a:r>
            <a:r>
              <a:rPr lang="es-ES" i="1" dirty="0" smtClean="0">
                <a:effectLst>
                  <a:glow rad="101600">
                    <a:srgbClr val="C00000">
                      <a:alpha val="60000"/>
                    </a:srgbClr>
                  </a:glow>
                  <a:outerShdw blurRad="38100" dist="38100" dir="2700000" algn="tl">
                    <a:srgbClr val="000000">
                      <a:alpha val="43137"/>
                    </a:srgbClr>
                  </a:outerShdw>
                </a:effectLst>
              </a:rPr>
              <a:t>, también conocida como la Corredera, en pleno corazón de Cádiz.</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9000">
        <p14:ripple dir="lu"/>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285772"/>
            <a:ext cx="9144000" cy="6215106"/>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285772"/>
            <a:ext cx="9144000" cy="6215106"/>
          </a:xfrm>
          <a:prstGeom prst="rect">
            <a:avLst/>
          </a:prstGeom>
          <a:noFill/>
          <a:ln w="9525">
            <a:noFill/>
            <a:miter lim="800000"/>
            <a:headEnd/>
            <a:tailEnd/>
          </a:ln>
        </p:spPr>
      </p:pic>
      <p:sp>
        <p:nvSpPr>
          <p:cNvPr id="4" name="3 CuadroTexto"/>
          <p:cNvSpPr txBox="1"/>
          <p:nvPr/>
        </p:nvSpPr>
        <p:spPr>
          <a:xfrm>
            <a:off x="285720" y="4357698"/>
            <a:ext cx="850112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Plaza de Topete. </a:t>
            </a:r>
            <a:r>
              <a:rPr lang="es-ES" i="1" dirty="0" smtClean="0">
                <a:effectLst>
                  <a:glow rad="101600">
                    <a:srgbClr val="C00000">
                      <a:alpha val="60000"/>
                    </a:srgbClr>
                  </a:glow>
                  <a:outerShdw blurRad="38100" dist="38100" dir="2700000" algn="tl">
                    <a:srgbClr val="000000">
                      <a:alpha val="43137"/>
                    </a:srgbClr>
                  </a:outerShdw>
                </a:effectLst>
              </a:rPr>
              <a:t>Otro de los lugares que ver en Cádiz más bonitos, situado a pocos metros del Mercado Central de Abastos, es la Plaza de Topete, aunque los gaditanos la conocen como la</a:t>
            </a:r>
            <a:r>
              <a:rPr lang="es-ES" b="1" i="1" dirty="0" smtClean="0">
                <a:effectLst>
                  <a:glow rad="101600">
                    <a:srgbClr val="C00000">
                      <a:alpha val="60000"/>
                    </a:srgbClr>
                  </a:glow>
                  <a:outerShdw blurRad="38100" dist="38100" dir="2700000" algn="tl">
                    <a:srgbClr val="000000">
                      <a:alpha val="43137"/>
                    </a:srgbClr>
                  </a:outerShdw>
                </a:effectLst>
              </a:rPr>
              <a:t> Plaza de las Flores</a:t>
            </a:r>
            <a:r>
              <a:rPr lang="es-ES" i="1" dirty="0" smtClean="0">
                <a:effectLst>
                  <a:glow rad="101600">
                    <a:srgbClr val="C00000">
                      <a:alpha val="60000"/>
                    </a:srgbClr>
                  </a:glow>
                  <a:outerShdw blurRad="38100" dist="38100" dir="2700000" algn="tl">
                    <a:srgbClr val="000000">
                      <a:alpha val="43137"/>
                    </a:srgbClr>
                  </a:outerShdw>
                </a:effectLst>
              </a:rPr>
              <a:t> por su colorido y buen ambiente.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blinds dir="vert"/>
      </p:transition>
    </mc:Choice>
    <mc:Fallback>
      <p:transition spd="slow" advTm="3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3968"/>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3968"/>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alargada y peatonal plaza, presidida por el inconfundible edificio de Correos con su fachada de ladrillo rojo y bandas blancas, destaca por sus puntos de venta de flores a ambos lados que se llenan de turistas y locales.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blinds dir="vert"/>
      </p:transition>
    </mc:Choice>
    <mc:Fallback>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3"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plaza también se concentran tiendas y terrazas para tomar algo, aunque su principal reclamo gastronómico es el pescado frito de la Freiduría las Flores, uno de los más famosos de Cádiz.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8000">
        <p15:prstTrans prst="origami"/>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2" cy="5715001"/>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357698"/>
            <a:ext cx="842968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Plaza del mentidero. </a:t>
            </a:r>
            <a:r>
              <a:rPr lang="es-ES" i="1" dirty="0" smtClean="0">
                <a:effectLst>
                  <a:glow rad="101600">
                    <a:srgbClr val="C00000">
                      <a:alpha val="60000"/>
                    </a:srgbClr>
                  </a:glow>
                  <a:outerShdw blurRad="38100" dist="38100" dir="2700000" algn="tl">
                    <a:srgbClr val="000000">
                      <a:alpha val="43137"/>
                    </a:srgbClr>
                  </a:outerShdw>
                </a:effectLst>
              </a:rPr>
              <a:t>Es un enclave céntrico y popular en el corazón histórico de Cádiz, conocido por su ambiente castizo, sus terrazas y su forma triangular alargada. Surgida en 1755, es hoy un lugar de encuentro clave, lleno de bares, que cobra especial relevancia durante el Carnaval.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6000">
        <p15:prstTrans prst="origami" invX="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3322" y="0"/>
            <a:ext cx="9137356"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3322" y="0"/>
            <a:ext cx="9137356" cy="5715000"/>
          </a:xfrm>
          <a:prstGeom prst="rect">
            <a:avLst/>
          </a:prstGeom>
          <a:noFill/>
          <a:ln w="9525">
            <a:noFill/>
            <a:miter lim="800000"/>
            <a:headEnd/>
            <a:tailEnd/>
          </a:ln>
        </p:spPr>
      </p:pic>
      <p:sp>
        <p:nvSpPr>
          <p:cNvPr id="4" name="3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Cádiz es una de las ciudades más pintorescas y divertidas de Andalucía. Situada en una península bañada por el Océano Atlántico, esta pequeña ciudad es de visita obligatoria para los que nos gusta disfrutar de la historia y del buen comer, además de unos atardeceres de impresión.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vortex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714480" y="0"/>
            <a:ext cx="5572164" cy="71436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43108" y="642922"/>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85852" y="3000376"/>
            <a:ext cx="5976664" cy="57785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Pasodoble ( Al Marconi )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FFC000"/>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285852" y="2285996"/>
            <a:ext cx="6048375" cy="57150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Dark</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Gipsy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Al Marconi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28728" y="1571616"/>
            <a:ext cx="6048375" cy="57150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Mundo de la Guitarra Española ( Anónimo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357290" y="3786194"/>
            <a:ext cx="6048375" cy="60229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Malagueña ( Michael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Lucarelli</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6"/>
          <p:cNvSpPr>
            <a:spLocks noChangeArrowheads="1" noChangeShapeType="1" noTextEdit="1"/>
          </p:cNvSpPr>
          <p:nvPr/>
        </p:nvSpPr>
        <p:spPr bwMode="auto">
          <a:xfrm>
            <a:off x="1428728" y="4714888"/>
            <a:ext cx="5976664" cy="57785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Malagueña (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Roni</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Benise</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FFC000"/>
              </a:solidFill>
              <a:effectLst>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23" presetClass="entr" presetSubtype="16"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23" presetClass="entr" presetSubtype="16"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childTnLst>
                                </p:cTn>
                              </p:par>
                            </p:childTnLst>
                          </p:cTn>
                        </p:par>
                        <p:par>
                          <p:cTn id="39" fill="hold">
                            <p:stCondLst>
                              <p:cond delay="14500"/>
                            </p:stCondLst>
                            <p:childTnLst>
                              <p:par>
                                <p:cTn id="40" presetID="23" presetClass="entr" presetSubtype="16"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fltVal val="0"/>
                                          </p:val>
                                        </p:tav>
                                        <p:tav tm="100000">
                                          <p:val>
                                            <p:strVal val="#ppt_w"/>
                                          </p:val>
                                        </p:tav>
                                      </p:tavLst>
                                    </p:anim>
                                    <p:anim calcmode="lin" valueType="num">
                                      <p:cBhvr>
                                        <p:cTn id="43"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87834431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1947</Words>
  <Application>Microsoft Office PowerPoint</Application>
  <PresentationFormat>Presentación en pantalla (16:10)</PresentationFormat>
  <Paragraphs>75</Paragraphs>
  <Slides>59</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59</vt:i4>
      </vt:variant>
    </vt:vector>
  </HeadingPairs>
  <TitlesOfParts>
    <vt:vector size="69"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2026-06-10T21:52:54Z</dcterms:modified>
</cp:coreProperties>
</file>