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83" r:id="rId3"/>
    <p:sldId id="388" r:id="rId4"/>
    <p:sldId id="320" r:id="rId5"/>
    <p:sldId id="321" r:id="rId6"/>
    <p:sldId id="334" r:id="rId7"/>
    <p:sldId id="322" r:id="rId8"/>
    <p:sldId id="323" r:id="rId9"/>
    <p:sldId id="324" r:id="rId10"/>
    <p:sldId id="325" r:id="rId11"/>
    <p:sldId id="326" r:id="rId12"/>
    <p:sldId id="327" r:id="rId13"/>
    <p:sldId id="328" r:id="rId14"/>
    <p:sldId id="329" r:id="rId15"/>
    <p:sldId id="330" r:id="rId16"/>
    <p:sldId id="331" r:id="rId17"/>
    <p:sldId id="332" r:id="rId18"/>
    <p:sldId id="333" r:id="rId19"/>
    <p:sldId id="335" r:id="rId20"/>
    <p:sldId id="336" r:id="rId21"/>
    <p:sldId id="337" r:id="rId22"/>
    <p:sldId id="338" r:id="rId23"/>
    <p:sldId id="339" r:id="rId24"/>
    <p:sldId id="340" r:id="rId25"/>
    <p:sldId id="341" r:id="rId26"/>
    <p:sldId id="342" r:id="rId27"/>
    <p:sldId id="343" r:id="rId28"/>
    <p:sldId id="344" r:id="rId29"/>
    <p:sldId id="345" r:id="rId30"/>
    <p:sldId id="346" r:id="rId31"/>
    <p:sldId id="348" r:id="rId32"/>
    <p:sldId id="349" r:id="rId33"/>
    <p:sldId id="350" r:id="rId34"/>
    <p:sldId id="387" r:id="rId35"/>
    <p:sldId id="351" r:id="rId36"/>
    <p:sldId id="352" r:id="rId37"/>
    <p:sldId id="382" r:id="rId38"/>
    <p:sldId id="353" r:id="rId39"/>
    <p:sldId id="347" r:id="rId40"/>
    <p:sldId id="358" r:id="rId41"/>
    <p:sldId id="355" r:id="rId42"/>
    <p:sldId id="356" r:id="rId43"/>
    <p:sldId id="359" r:id="rId44"/>
    <p:sldId id="369" r:id="rId45"/>
    <p:sldId id="366" r:id="rId46"/>
    <p:sldId id="368" r:id="rId47"/>
    <p:sldId id="374" r:id="rId48"/>
    <p:sldId id="354" r:id="rId49"/>
    <p:sldId id="376" r:id="rId50"/>
    <p:sldId id="361" r:id="rId51"/>
    <p:sldId id="367" r:id="rId52"/>
    <p:sldId id="362" r:id="rId53"/>
    <p:sldId id="363" r:id="rId54"/>
    <p:sldId id="364" r:id="rId55"/>
    <p:sldId id="365" r:id="rId56"/>
    <p:sldId id="370" r:id="rId57"/>
    <p:sldId id="373" r:id="rId58"/>
    <p:sldId id="371" r:id="rId59"/>
    <p:sldId id="379" r:id="rId60"/>
    <p:sldId id="380" r:id="rId61"/>
    <p:sldId id="381" r:id="rId62"/>
    <p:sldId id="384" r:id="rId63"/>
    <p:sldId id="389" r:id="rId64"/>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WDpETVEm4LDEA9Pk9dn8g==" hashData="u1wEEffDZ/TUadXIkGzQE2GxCPVQyGFRMw6poYaMlu51zxUm3+djZ7pMbwupPSQ/876Bhj2kvMeu9MD1+Vf96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38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17" autoAdjust="0"/>
    <p:restoredTop sz="94660"/>
  </p:normalViewPr>
  <p:slideViewPr>
    <p:cSldViewPr>
      <p:cViewPr varScale="1">
        <p:scale>
          <a:sx n="81" d="100"/>
          <a:sy n="81" d="100"/>
        </p:scale>
        <p:origin x="77" y="82"/>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vl1pPr>
          </a:lstStyle>
          <a:p>
            <a:pPr>
              <a:defRPr/>
            </a:pPr>
            <a:fld id="{6F264C19-28BB-4D7E-81D0-6E0BE1E23723}" type="datetimeFigureOut">
              <a:rPr lang="es-ES"/>
              <a:pPr>
                <a:defRPr/>
              </a:pPr>
              <a:t>22/09/2023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25092F14-491F-479A-BCBE-BCFA57A30661}"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9636" name="3 Marcador de número de diapositiva"/>
          <p:cNvSpPr>
            <a:spLocks noGrp="1"/>
          </p:cNvSpPr>
          <p:nvPr>
            <p:ph type="sldNum" sz="quarter" idx="5"/>
          </p:nvPr>
        </p:nvSpPr>
        <p:spPr bwMode="auto">
          <a:noFill/>
          <a:ln>
            <a:miter lim="800000"/>
            <a:headEnd/>
            <a:tailEnd/>
          </a:ln>
        </p:spPr>
        <p:txBody>
          <a:bodyPr/>
          <a:lstStyle/>
          <a:p>
            <a:fld id="{D63A85BC-42FC-4ACA-8C2A-036BE878E398}" type="slidenum">
              <a:rPr lang="es-CL"/>
              <a:pPr/>
              <a:t>33</a:t>
            </a:fld>
            <a:endParaRPr 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0660" name="3 Marcador de número de diapositiva"/>
          <p:cNvSpPr>
            <a:spLocks noGrp="1"/>
          </p:cNvSpPr>
          <p:nvPr>
            <p:ph type="sldNum" sz="quarter" idx="5"/>
          </p:nvPr>
        </p:nvSpPr>
        <p:spPr bwMode="auto">
          <a:noFill/>
          <a:ln>
            <a:miter lim="800000"/>
            <a:headEnd/>
            <a:tailEnd/>
          </a:ln>
        </p:spPr>
        <p:txBody>
          <a:bodyPr/>
          <a:lstStyle/>
          <a:p>
            <a:fld id="{258317A0-B476-42E6-AE00-14FC8ED3F433}" type="slidenum">
              <a:rPr lang="es-CL"/>
              <a:pPr/>
              <a:t>40</a:t>
            </a:fld>
            <a:endParaRPr 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a:lstStyle/>
          <a:p>
            <a:pPr eaLnBrk="1" hangingPunct="1">
              <a:spcBef>
                <a:spcPct val="0"/>
              </a:spcBef>
            </a:pPr>
            <a:endParaRPr lang="es-UY" smtClean="0"/>
          </a:p>
        </p:txBody>
      </p:sp>
      <p:sp>
        <p:nvSpPr>
          <p:cNvPr id="71684" name="3 Marcador de número de diapositiva"/>
          <p:cNvSpPr>
            <a:spLocks noGrp="1"/>
          </p:cNvSpPr>
          <p:nvPr>
            <p:ph type="sldNum" sz="quarter" idx="5"/>
          </p:nvPr>
        </p:nvSpPr>
        <p:spPr bwMode="auto">
          <a:noFill/>
          <a:ln>
            <a:miter lim="800000"/>
            <a:headEnd/>
            <a:tailEnd/>
          </a:ln>
        </p:spPr>
        <p:txBody>
          <a:bodyPr/>
          <a:lstStyle/>
          <a:p>
            <a:fld id="{29521662-A329-4324-A878-28A55F80609D}" type="slidenum">
              <a:rPr lang="es-UY"/>
              <a:pPr/>
              <a:t>53</a:t>
            </a:fld>
            <a:endParaRPr lang="es-UY"/>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a:lstStyle/>
          <a:p>
            <a:endParaRPr lang="es-ES" smtClean="0"/>
          </a:p>
        </p:txBody>
      </p:sp>
      <p:sp>
        <p:nvSpPr>
          <p:cNvPr id="72708" name="3 Marcador de número de diapositiva"/>
          <p:cNvSpPr>
            <a:spLocks noGrp="1"/>
          </p:cNvSpPr>
          <p:nvPr>
            <p:ph type="sldNum" sz="quarter" idx="5"/>
          </p:nvPr>
        </p:nvSpPr>
        <p:spPr bwMode="auto">
          <a:noFill/>
          <a:ln>
            <a:miter lim="800000"/>
            <a:headEnd/>
            <a:tailEnd/>
          </a:ln>
        </p:spPr>
        <p:txBody>
          <a:bodyPr/>
          <a:lstStyle/>
          <a:p>
            <a:fld id="{038CAF39-A1B4-4ED0-AFF2-7B8DCC7781D7}" type="slidenum">
              <a:rPr lang="es-ES"/>
              <a:pPr/>
              <a:t>60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2685FEC-953A-4B50-BBC3-789B832FFC77}" type="datetimeFigureOut">
              <a:rPr lang="es-ES"/>
              <a:pPr>
                <a:defRPr/>
              </a:pPr>
              <a:t>22/09/2023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641BF66-4996-4548-A6D2-D838F9745FAA}"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95EF7F3-7A24-4D01-8E8F-C1A67088F0F8}" type="datetimeFigureOut">
              <a:rPr lang="es-ES"/>
              <a:pPr>
                <a:defRPr/>
              </a:pPr>
              <a:t>22/09/2023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07B744D-9D27-47D5-997D-BBFA0317162D}"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EC06F35-15A8-4C8A-85FA-AEE0379A5EBE}" type="datetimeFigureOut">
              <a:rPr lang="es-ES"/>
              <a:pPr>
                <a:defRPr/>
              </a:pPr>
              <a:t>22/09/2023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73E70C7-486A-47C6-BD55-780FC785DE7D}"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27378C2-DFFE-419F-9BAE-A65F7A9651E1}" type="datetimeFigureOut">
              <a:rPr lang="es-ES"/>
              <a:pPr>
                <a:defRPr/>
              </a:pPr>
              <a:t>22/09/2023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5CD7A06-597F-4820-A137-EDDAECD0536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C7F07EA-F46B-48E7-8016-1555DB3D037E}" type="datetimeFigureOut">
              <a:rPr lang="es-ES"/>
              <a:pPr>
                <a:defRPr/>
              </a:pPr>
              <a:t>22/09/2023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A7DAEDA-6711-43DC-BFF4-BFF68666DDFC}"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1AB9711-EB52-47C4-90D6-35C2C55155FC}" type="datetimeFigureOut">
              <a:rPr lang="es-ES"/>
              <a:pPr>
                <a:defRPr/>
              </a:pPr>
              <a:t>22/09/2023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F3BF1968-A1D9-4272-BA78-44CEEC3F7765}"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7464359-2ACE-4EDF-8371-2B5560EE0624}" type="datetimeFigureOut">
              <a:rPr lang="es-ES"/>
              <a:pPr>
                <a:defRPr/>
              </a:pPr>
              <a:t>22/09/2023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3F892A-9152-49C1-8F98-9A07F62C5B9A}"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861F2F1-3EA0-4CBD-AF07-5C899EAA001B}" type="datetimeFigureOut">
              <a:rPr lang="es-ES"/>
              <a:pPr>
                <a:defRPr/>
              </a:pPr>
              <a:t>22/09/2023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76908DD-97CB-4DBE-AD38-5DDCF62DF010}"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13AB635-FE49-4478-A270-6328708AAA0B}" type="datetimeFigureOut">
              <a:rPr lang="es-ES"/>
              <a:pPr>
                <a:defRPr/>
              </a:pPr>
              <a:t>22/09/2023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4AA7EC3-29E6-4CCA-921D-D0A233446A3E}"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7C5E1B9-BB66-4EF1-AFCD-2D5D7AFA3B25}" type="datetimeFigureOut">
              <a:rPr lang="es-ES"/>
              <a:pPr>
                <a:defRPr/>
              </a:pPr>
              <a:t>22/09/2023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E3D7988-F227-4B8F-84AE-4BA4CAAFF465}"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90500"/>
            <a:ext cx="2057400" cy="40640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90500"/>
            <a:ext cx="6019800" cy="40640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EC71A82-4649-4ADD-84C5-11D64DEEC6A7}" type="datetimeFigureOut">
              <a:rPr lang="es-ES"/>
              <a:pPr>
                <a:defRPr/>
              </a:pPr>
              <a:t>22/09/2023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42827C6-44B1-4B8F-88E3-7C0971F7754B}"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444732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CD82925D-ED06-49EA-9237-943E250C23FE}" type="datetimeFigureOut">
              <a:rPr lang="es-ES"/>
              <a:pPr>
                <a:defRPr/>
              </a:pPr>
              <a:t>22/09/2023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626F849A-69BD-4D80-B5CA-AB82A7DF474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96553161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00113" y="336550"/>
            <a:ext cx="7345362" cy="1079500"/>
          </a:xfrm>
          <a:prstGeom prst="rect">
            <a:avLst/>
          </a:prstGeom>
        </p:spPr>
        <p:txBody>
          <a:bodyPr wrap="none" fromWordArt="1">
            <a:prstTxWarp prst="textTriangle">
              <a:avLst>
                <a:gd name="adj" fmla="val 40231"/>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Buque Escuela - Juan Sebastián de Elcano  </a:t>
            </a:r>
            <a:endPar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00113" y="1633538"/>
            <a:ext cx="7345362" cy="94615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a:t>
            </a:r>
            <a:r>
              <a:rPr lang="es-ES" sz="3200" kern="10" dirty="0" err="1">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Internét</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a:t>
            </a:r>
          </a:p>
        </p:txBody>
      </p:sp>
      <p:sp>
        <p:nvSpPr>
          <p:cNvPr id="16389" name="WordArt 5"/>
          <p:cNvSpPr>
            <a:spLocks noChangeArrowheads="1" noChangeShapeType="1" noTextEdit="1"/>
          </p:cNvSpPr>
          <p:nvPr/>
        </p:nvSpPr>
        <p:spPr bwMode="auto">
          <a:xfrm>
            <a:off x="684213" y="2641600"/>
            <a:ext cx="7704137" cy="107950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2051050" y="3937000"/>
            <a:ext cx="4679950" cy="65563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Vicente García </a:t>
            </a:r>
          </a:p>
        </p:txBody>
      </p:sp>
      <p:sp>
        <p:nvSpPr>
          <p:cNvPr id="16391" name="WordArt 7"/>
          <p:cNvSpPr>
            <a:spLocks noChangeArrowheads="1" noChangeShapeType="1" noTextEdit="1"/>
          </p:cNvSpPr>
          <p:nvPr/>
        </p:nvSpPr>
        <p:spPr bwMode="auto">
          <a:xfrm>
            <a:off x="2916238" y="4897438"/>
            <a:ext cx="3240087" cy="45561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smtClean="0">
                <a:ln w="9525">
                  <a:noFill/>
                  <a:round/>
                  <a:headEnd/>
                  <a:tailEnd/>
                </a:ln>
                <a:solidFill>
                  <a:srgbClr val="FFFFFF"/>
                </a:solidFill>
                <a:effectLst>
                  <a:prstShdw prst="shdw17" dist="17961" dir="13500000">
                    <a:srgbClr val="999999"/>
                  </a:prstShdw>
                </a:effectLst>
                <a:latin typeface="High Tower Text"/>
              </a:rPr>
              <a:t> </a:t>
            </a:r>
            <a:r>
              <a:rPr lang="es-ES" sz="3200"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endPar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50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5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0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0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960"/>
            <a:ext cx="9144000" cy="5694040"/>
          </a:xfrm>
          <a:prstGeom prst="rect">
            <a:avLst/>
          </a:prstGeom>
        </p:spPr>
      </p:pic>
      <p:sp>
        <p:nvSpPr>
          <p:cNvPr id="6" name="Rectángulo 5"/>
          <p:cNvSpPr/>
          <p:nvPr/>
        </p:nvSpPr>
        <p:spPr>
          <a:xfrm>
            <a:off x="0" y="20960"/>
            <a:ext cx="9144000" cy="569404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691680" y="0"/>
            <a:ext cx="5649303" cy="792088"/>
          </a:xfrm>
          <a:prstGeom prst="rect">
            <a:avLst/>
          </a:prstGeom>
          <a:noFill/>
        </p:spPr>
        <p:txBody>
          <a:bodyPr wrap="none" lIns="91440" tIns="45720" rIns="91440" bIns="45720">
            <a:prstTxWarp prst="textTriangle">
              <a:avLst>
                <a:gd name="adj" fmla="val 21767"/>
              </a:avLst>
            </a:prstTxWarp>
            <a:spAutoFit/>
            <a:scene3d>
              <a:camera prst="perspectiveRelaxedModerately"/>
              <a:lightRig rig="flat" dir="tl"/>
            </a:scene3d>
            <a:sp3d extrusionH="57150" contourW="19050" prstMaterial="clear">
              <a:bevelT w="50800" h="50800" prst="angle"/>
              <a:contourClr>
                <a:schemeClr val="accent5">
                  <a:tint val="70000"/>
                  <a:satMod val="180000"/>
                  <a:alpha val="70000"/>
                </a:schemeClr>
              </a:contourClr>
            </a:sp3d>
          </a:bodyPr>
          <a:lstStyle/>
          <a:p>
            <a:pPr algn="ctr"/>
            <a:r>
              <a:rPr lang="es-ES" sz="3200" b="1" cap="none" spc="0" dirty="0" smtClean="0">
                <a:ln/>
                <a:solidFill>
                  <a:schemeClr val="accent5">
                    <a:tint val="50000"/>
                    <a:satMod val="180000"/>
                  </a:schemeClr>
                </a:solidFill>
                <a:effectLst>
                  <a:outerShdw blurRad="38100" dist="38100" dir="2700000" algn="tl">
                    <a:srgbClr val="000000">
                      <a:alpha val="43137"/>
                    </a:srgbClr>
                  </a:outerShdw>
                  <a:reflection blurRad="6350" stA="60000" endA="900" endPos="58000" dir="5400000" sy="-100000" algn="bl" rotWithShape="0"/>
                </a:effectLst>
              </a:rPr>
              <a:t> Buque Escuela J. S. Elcano </a:t>
            </a:r>
            <a:endParaRPr lang="es-ES" sz="3200" b="1" cap="none" spc="0" dirty="0">
              <a:ln/>
              <a:solidFill>
                <a:schemeClr val="accent5">
                  <a:tint val="50000"/>
                  <a:satMod val="180000"/>
                </a:schemeClr>
              </a:solidFill>
              <a:effectLst>
                <a:outerShdw blurRad="38100" dist="38100" dir="2700000" algn="tl">
                  <a:srgbClr val="000000">
                    <a:alpha val="43137"/>
                  </a:srgbClr>
                </a:outerShdw>
                <a:reflection blurRad="6350" stA="60000" endA="900" endPos="58000" dir="5400000" sy="-100000" algn="bl" rotWithShape="0"/>
              </a:effectLst>
            </a:endParaRPr>
          </a:p>
        </p:txBody>
      </p:sp>
      <p:sp>
        <p:nvSpPr>
          <p:cNvPr id="3" name="2 CuadroTexto"/>
          <p:cNvSpPr txBox="1"/>
          <p:nvPr/>
        </p:nvSpPr>
        <p:spPr>
          <a:xfrm>
            <a:off x="395536" y="1057300"/>
            <a:ext cx="8496944" cy="2246769"/>
          </a:xfrm>
          <a:prstGeom prst="rect">
            <a:avLst/>
          </a:prstGeom>
          <a:noFill/>
        </p:spPr>
        <p:txBody>
          <a:bodyPr wrap="square" rtlCol="0">
            <a:spAutoFit/>
          </a:bodyPr>
          <a:lstStyle/>
          <a:p>
            <a:r>
              <a:rPr lang="es-ES" sz="20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A las tres de la tarde del 5 de marzo de 1927 fue lanzado al mar gaditano el hermoso buque escuela construido en los Astilleros Echevarrieta y </a:t>
            </a:r>
            <a:r>
              <a:rPr lang="es-ES" sz="2000" i="1" dirty="0" err="1"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Larrinaga</a:t>
            </a:r>
            <a:r>
              <a:rPr lang="es-ES" sz="20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 A la ceremonia asistió el ministro de Marina y fue madrina de la botadura María del Carmen Primo de Rivera y Sáenz de Heredia, hija del presidente del Consejo de Ministros, marqués de </a:t>
            </a:r>
            <a:r>
              <a:rPr lang="es-ES" sz="2000" i="1" dirty="0" err="1"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Estella</a:t>
            </a:r>
            <a:r>
              <a:rPr lang="es-ES" sz="20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 Como somera descripción del navío, se puede decir que sus líneas son elegantísimas. </a:t>
            </a:r>
            <a:endParaRPr lang="es-ES" sz="2000" i="1" dirty="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468231"/>
            <a:ext cx="8424936" cy="1938992"/>
          </a:xfrm>
          <a:prstGeom prst="rect">
            <a:avLst/>
          </a:prstGeom>
          <a:noFill/>
        </p:spPr>
        <p:txBody>
          <a:bodyPr wrap="square" rtlCol="0">
            <a:spAutoFit/>
          </a:bodyPr>
          <a:lstStyle/>
          <a:p>
            <a:r>
              <a:rPr lang="es-ES" sz="20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Es un velero de casco fino y fácil maniobra, aparejado de bergantín goleta de cuatro palos y provisto de motor auxiliar Diesel. Las dimensiones del 'Juan Sebastián de Elcano' son las necesarias para asegurar su capacidad con respecto al servicio asignado de buque escuela de guardiamarinas, y ha de ser capaz de albergar a 80 alumnos, además de la correspondiente dotación. </a:t>
            </a:r>
            <a:endParaRPr lang="es-ES" sz="2000" i="1" dirty="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6000">
        <p:wipe/>
      </p:transition>
    </mc:Choice>
    <mc:Fallback xmlns="">
      <p:transition spd="slow" advTm="7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5" presetClass="entr" presetSubtype="0" fill="hold" grpId="1"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fltVal val="0"/>
                                          </p:val>
                                        </p:tav>
                                        <p:tav tm="100000">
                                          <p:val>
                                            <p:strVal val="#ppt_h"/>
                                          </p:val>
                                        </p:tav>
                                      </p:tavLst>
                                    </p:anim>
                                    <p:anim calcmode="lin" valueType="num">
                                      <p:cBhvr>
                                        <p:cTn id="12" dur="4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3" dur="4000" fill="hold"/>
                                        <p:tgtEl>
                                          <p:spTgt spid="4"/>
                                        </p:tgtEl>
                                        <p:attrNameLst>
                                          <p:attrName>ppt_y</p:attrName>
                                        </p:attrNameLst>
                                      </p:cBhvr>
                                      <p:tavLst>
                                        <p:tav tm="0" fmla="#ppt_y+(sin(-2*pi*(1-$))*-#ppt_x+cos(-2*pi*(1-$))*(1-#ppt_y))*(1-$)">
                                          <p:val>
                                            <p:fltVal val="0"/>
                                          </p:val>
                                        </p:tav>
                                        <p:tav tm="100000">
                                          <p:val>
                                            <p:fltVal val="1"/>
                                          </p:val>
                                        </p:tav>
                                      </p:tavLst>
                                    </p:anim>
                                  </p:childTnLst>
                                </p:cTn>
                              </p:par>
                              <p:par>
                                <p:cTn id="14" presetID="52"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Scale>
                                      <p:cBhvr>
                                        <p:cTn id="16"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3000" decel="50000" fill="hold">
                                          <p:stCondLst>
                                            <p:cond delay="0"/>
                                          </p:stCondLst>
                                        </p:cTn>
                                        <p:tgtEl>
                                          <p:spTgt spid="4"/>
                                        </p:tgtEl>
                                        <p:attrNameLst>
                                          <p:attrName>ppt_x</p:attrName>
                                          <p:attrName>ppt_y</p:attrName>
                                        </p:attrNameLst>
                                      </p:cBhvr>
                                    </p:animMotion>
                                    <p:animEffect transition="in" filter="fade">
                                      <p:cBhvr>
                                        <p:cTn id="18" dur="3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1"/>
                                          </p:val>
                                        </p:tav>
                                        <p:tav tm="100000">
                                          <p:val>
                                            <p:strVal val="#ppt_x"/>
                                          </p:val>
                                        </p:tav>
                                      </p:tavLst>
                                    </p:anim>
                                    <p:anim calcmode="lin" valueType="num">
                                      <p:cBhvr>
                                        <p:cTn id="24" dur="10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40500"/>
                            </p:stCondLst>
                            <p:childTnLst>
                              <p:par>
                                <p:cTn id="26" presetID="40" presetClass="entr" presetSubtype="0" fill="hold" grpId="0" nodeType="afterEffect">
                                  <p:stCondLst>
                                    <p:cond delay="50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10.jpg"/>
          <p:cNvPicPr>
            <a:picLocks noChangeAspect="1" noChangeArrowheads="1"/>
          </p:cNvPicPr>
          <p:nvPr/>
        </p:nvPicPr>
        <p:blipFill>
          <a:blip r:embed="rId3" cstate="print"/>
          <a:stretch>
            <a:fillRect/>
          </a:stretch>
        </p:blipFill>
        <p:spPr bwMode="auto">
          <a:xfrm>
            <a:off x="0" y="11113"/>
            <a:ext cx="9144000" cy="6014739"/>
          </a:xfrm>
          <a:prstGeom prst="rect">
            <a:avLst/>
          </a:prstGeom>
          <a:noFill/>
          <a:ln w="9525">
            <a:noFill/>
            <a:miter lim="800000"/>
            <a:headEnd/>
            <a:tailEnd/>
          </a:ln>
        </p:spPr>
      </p:pic>
      <p:sp>
        <p:nvSpPr>
          <p:cNvPr id="3" name="2 Forma libre"/>
          <p:cNvSpPr/>
          <p:nvPr/>
        </p:nvSpPr>
        <p:spPr>
          <a:xfrm rot="10800000" flipV="1">
            <a:off x="-323850" y="0"/>
            <a:ext cx="9467850" cy="5715000"/>
          </a:xfrm>
          <a:custGeom>
            <a:avLst/>
            <a:gdLst>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15498 w 9159498"/>
              <a:gd name="connsiteY0" fmla="*/ 0 h 6865749"/>
              <a:gd name="connsiteX1" fmla="*/ 9159498 w 9159498"/>
              <a:gd name="connsiteY1" fmla="*/ 0 h 6865749"/>
              <a:gd name="connsiteX2" fmla="*/ 9159498 w 9159498"/>
              <a:gd name="connsiteY2" fmla="*/ 6865749 h 6865749"/>
              <a:gd name="connsiteX3" fmla="*/ 15498 w 9159498"/>
              <a:gd name="connsiteY3" fmla="*/ 6865749 h 6865749"/>
              <a:gd name="connsiteX4" fmla="*/ 15498 w 9159498"/>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2556" h="6865749">
                <a:moveTo>
                  <a:pt x="0" y="0"/>
                </a:moveTo>
                <a:lnTo>
                  <a:pt x="9144000" y="0"/>
                </a:lnTo>
                <a:lnTo>
                  <a:pt x="9144000" y="6865749"/>
                </a:lnTo>
                <a:lnTo>
                  <a:pt x="0" y="6865749"/>
                </a:lnTo>
                <a:cubicBezTo>
                  <a:pt x="0" y="4577166"/>
                  <a:pt x="9442556" y="39771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bg1"/>
              </a:solidFill>
            </a:endParaRPr>
          </a:p>
        </p:txBody>
      </p:sp>
      <p:sp>
        <p:nvSpPr>
          <p:cNvPr id="4" name="3 Forma libre"/>
          <p:cNvSpPr/>
          <p:nvPr/>
        </p:nvSpPr>
        <p:spPr>
          <a:xfrm rot="10800000" flipH="1" flipV="1">
            <a:off x="0" y="0"/>
            <a:ext cx="9467850" cy="5715000"/>
          </a:xfrm>
          <a:custGeom>
            <a:avLst/>
            <a:gdLst>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15498 w 9159498"/>
              <a:gd name="connsiteY0" fmla="*/ 0 h 6865749"/>
              <a:gd name="connsiteX1" fmla="*/ 9159498 w 9159498"/>
              <a:gd name="connsiteY1" fmla="*/ 0 h 6865749"/>
              <a:gd name="connsiteX2" fmla="*/ 9159498 w 9159498"/>
              <a:gd name="connsiteY2" fmla="*/ 6865749 h 6865749"/>
              <a:gd name="connsiteX3" fmla="*/ 15498 w 9159498"/>
              <a:gd name="connsiteY3" fmla="*/ 6865749 h 6865749"/>
              <a:gd name="connsiteX4" fmla="*/ 15498 w 9159498"/>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2556" h="6865749">
                <a:moveTo>
                  <a:pt x="0" y="0"/>
                </a:moveTo>
                <a:lnTo>
                  <a:pt x="9144000" y="0"/>
                </a:lnTo>
                <a:lnTo>
                  <a:pt x="9144000" y="6865749"/>
                </a:lnTo>
                <a:lnTo>
                  <a:pt x="0" y="6865749"/>
                </a:lnTo>
                <a:cubicBezTo>
                  <a:pt x="0" y="4577166"/>
                  <a:pt x="9442556" y="39771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adroTexto"/>
          <p:cNvSpPr txBox="1"/>
          <p:nvPr/>
        </p:nvSpPr>
        <p:spPr>
          <a:xfrm>
            <a:off x="179512"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un oasis en medio del desierto aparece la construcción, entre 1925 y 1927, del buque escuela "Juan Sebastián Elcano", un Bergantín-Goleta de cuatro palos. No es que solo fuera la construcción más importante desde hacia casi un lustro, como lo indica que su tonelaje fuera el mismo, casi tres mil setecientas toneladas.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1259632" y="769268"/>
            <a:ext cx="6110968"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Construcción en 1926 del Juan Sebastián Elcano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40000">
        <p14:vortex dir="r"/>
        <p:sndAc>
          <p:stSnd loop="1">
            <p:snd r:embed="rId2" name="Variadas.wav"/>
          </p:stSnd>
        </p:sndAc>
      </p:transition>
    </mc:Choice>
    <mc:Fallback xmlns="">
      <p:transition spd="slow" advTm="40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0-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1+ppt_w/2"/>
                                          </p:val>
                                        </p:tav>
                                      </p:tavLst>
                                    </p:anim>
                                    <p:anim calcmode="lin" valueType="num">
                                      <p:cBhvr additive="base">
                                        <p:cTn id="11" dur="3000"/>
                                        <p:tgtEl>
                                          <p:spTgt spid="4"/>
                                        </p:tgtEl>
                                        <p:attrNameLst>
                                          <p:attrName>ppt_y</p:attrName>
                                        </p:attrNameLst>
                                      </p:cBhvr>
                                      <p:tavLst>
                                        <p:tav tm="0">
                                          <p:val>
                                            <p:strVal val="ppt_y"/>
                                          </p:val>
                                        </p:tav>
                                        <p:tav tm="100000">
                                          <p:val>
                                            <p:strVal val="ppt_y"/>
                                          </p:val>
                                        </p:tav>
                                      </p:tavLst>
                                    </p:anim>
                                    <p:set>
                                      <p:cBhvr>
                                        <p:cTn id="12" dur="1" fill="hold">
                                          <p:stCondLst>
                                            <p:cond delay="29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ppt_w</p:attrName>
                                        </p:attrNameLst>
                                      </p:cBhvr>
                                      <p:tavLst>
                                        <p:tav tm="0">
                                          <p:val>
                                            <p:strVal val="4/3*#ppt_w"/>
                                          </p:val>
                                        </p:tav>
                                        <p:tav tm="100000">
                                          <p:val>
                                            <p:strVal val="#ppt_w"/>
                                          </p:val>
                                        </p:tav>
                                      </p:tavLst>
                                    </p:anim>
                                    <p:anim calcmode="lin" valueType="num">
                                      <p:cBhvr>
                                        <p:cTn id="16" dur="4000" fill="hold"/>
                                        <p:tgtEl>
                                          <p:spTgt spid="5"/>
                                        </p:tgtEl>
                                        <p:attrNameLst>
                                          <p:attrName>ppt_h</p:attrName>
                                        </p:attrNameLst>
                                      </p:cBhvr>
                                      <p:tavLst>
                                        <p:tav tm="0">
                                          <p:val>
                                            <p:strVal val="4/3*#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32000"/>
                            </p:stCondLst>
                            <p:childTnLst>
                              <p:par>
                                <p:cTn id="24" presetID="23" presetClass="entr" presetSubtype="272" fill="hold" grpId="0" nodeType="afterEffect">
                                  <p:stCondLst>
                                    <p:cond delay="50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strVal val="2/3*#ppt_w"/>
                                          </p:val>
                                        </p:tav>
                                        <p:tav tm="100000">
                                          <p:val>
                                            <p:strVal val="#ppt_w"/>
                                          </p:val>
                                        </p:tav>
                                      </p:tavLst>
                                    </p:anim>
                                    <p:anim calcmode="lin" valueType="num">
                                      <p:cBhvr>
                                        <p:cTn id="27" dur="30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ombinar"/>
          <p:cNvSpPr/>
          <p:nvPr/>
        </p:nvSpPr>
        <p:spPr>
          <a:xfrm>
            <a:off x="0" y="0"/>
            <a:ext cx="9144000" cy="2857500"/>
          </a:xfrm>
          <a:prstGeom prst="flowChartMerg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ombinar"/>
          <p:cNvSpPr/>
          <p:nvPr/>
        </p:nvSpPr>
        <p:spPr>
          <a:xfrm flipV="1">
            <a:off x="0" y="2857500"/>
            <a:ext cx="9144000" cy="2857500"/>
          </a:xfrm>
          <a:prstGeom prst="flowChartMerg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ombinar"/>
          <p:cNvSpPr/>
          <p:nvPr/>
        </p:nvSpPr>
        <p:spPr>
          <a:xfrm rot="5400000">
            <a:off x="4000500" y="571500"/>
            <a:ext cx="5715000" cy="4572000"/>
          </a:xfrm>
          <a:prstGeom prst="flowChartMerg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rot="5400000" flipV="1">
            <a:off x="-571500" y="571500"/>
            <a:ext cx="5715000" cy="4572000"/>
          </a:xfrm>
          <a:prstGeom prst="flowChartMerg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buque escuela de la Armada Española ha acabado convirtiéndose en el símbolo de la vocación marítima de Cádiz e incluso en el reclamo del astillero que utilizaba su silueta en la propaganda. Es sin lugar a dudas, la obra emblemática del Astillero de Cádiz.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0"/>
                                        <p:tgtEl>
                                          <p:spTgt spid="3"/>
                                        </p:tgtEl>
                                        <p:attrNameLst>
                                          <p:attrName>ppt_x</p:attrName>
                                        </p:attrNameLst>
                                      </p:cBhvr>
                                      <p:tavLst>
                                        <p:tav tm="0">
                                          <p:val>
                                            <p:strVal val="ppt_x"/>
                                          </p:val>
                                        </p:tav>
                                        <p:tav tm="100000">
                                          <p:val>
                                            <p:strVal val="ppt_x"/>
                                          </p:val>
                                        </p:tav>
                                      </p:tavLst>
                                    </p:anim>
                                    <p:anim calcmode="lin" valueType="num">
                                      <p:cBhvr additive="base">
                                        <p:cTn id="19" dur="5000"/>
                                        <p:tgtEl>
                                          <p:spTgt spid="3"/>
                                        </p:tgtEl>
                                        <p:attrNameLst>
                                          <p:attrName>ppt_y</p:attrName>
                                        </p:attrNameLst>
                                      </p:cBhvr>
                                      <p:tavLst>
                                        <p:tav tm="0">
                                          <p:val>
                                            <p:strVal val="ppt_y"/>
                                          </p:val>
                                        </p:tav>
                                        <p:tav tm="100000">
                                          <p:val>
                                            <p:strVal val="1+ppt_h/2"/>
                                          </p:val>
                                        </p:tav>
                                      </p:tavLst>
                                    </p:anim>
                                    <p:set>
                                      <p:cBhvr>
                                        <p:cTn id="20" dur="1" fill="hold">
                                          <p:stCondLst>
                                            <p:cond delay="4999"/>
                                          </p:stCondLst>
                                        </p:cTn>
                                        <p:tgtEl>
                                          <p:spTgt spid="3"/>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ppt_x"/>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0-ppt_w/2"/>
                                          </p:val>
                                        </p:tav>
                                      </p:tavLst>
                                    </p:anim>
                                    <p:anim calcmode="lin" valueType="num">
                                      <p:cBhvr additive="base">
                                        <p:cTn id="27" dur="5000"/>
                                        <p:tgtEl>
                                          <p:spTgt spid="5"/>
                                        </p:tgtEl>
                                        <p:attrNameLst>
                                          <p:attrName>ppt_y</p:attrName>
                                        </p:attrNameLst>
                                      </p:cBhvr>
                                      <p:tavLst>
                                        <p:tav tm="0">
                                          <p:val>
                                            <p:strVal val="ppt_y"/>
                                          </p:val>
                                        </p:tav>
                                        <p:tav tm="100000">
                                          <p:val>
                                            <p:strVal val="ppt_y"/>
                                          </p:val>
                                        </p:tav>
                                      </p:tavLst>
                                    </p:anim>
                                    <p:set>
                                      <p:cBhvr>
                                        <p:cTn id="28" dur="1" fill="hold">
                                          <p:stCondLst>
                                            <p:cond delay="4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1+ppt_w/2"/>
                                          </p:val>
                                        </p:tav>
                                      </p:tavLst>
                                    </p:anim>
                                    <p:anim calcmode="lin" valueType="num">
                                      <p:cBhvr additive="base">
                                        <p:cTn id="31" dur="5000"/>
                                        <p:tgtEl>
                                          <p:spTgt spid="6"/>
                                        </p:tgtEl>
                                        <p:attrNameLst>
                                          <p:attrName>ppt_y</p:attrName>
                                        </p:attrNameLst>
                                      </p:cBhvr>
                                      <p:tavLst>
                                        <p:tav tm="0">
                                          <p:val>
                                            <p:strVal val="ppt_y"/>
                                          </p:val>
                                        </p:tav>
                                        <p:tav tm="100000">
                                          <p:val>
                                            <p:strVal val="ppt_y"/>
                                          </p:val>
                                        </p:tav>
                                      </p:tavLst>
                                    </p:anim>
                                    <p:set>
                                      <p:cBhvr>
                                        <p:cTn id="32" dur="1" fill="hold">
                                          <p:stCondLst>
                                            <p:cond delay="4999"/>
                                          </p:stCondLst>
                                        </p:cTn>
                                        <p:tgtEl>
                                          <p:spTgt spid="6"/>
                                        </p:tgtEl>
                                        <p:attrNameLst>
                                          <p:attrName>style.visibility</p:attrName>
                                        </p:attrNameLst>
                                      </p:cBhvr>
                                      <p:to>
                                        <p:strVal val="hidden"/>
                                      </p:to>
                                    </p:set>
                                  </p:childTnLst>
                                </p:cTn>
                              </p:par>
                              <p:par>
                                <p:cTn id="33" presetID="4" presetClass="entr" presetSubtype="32" fill="hold" nodeType="withEffect">
                                  <p:stCondLst>
                                    <p:cond delay="70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4000"/>
                                        <p:tgtEl>
                                          <p:spTgt spid="21506"/>
                                        </p:tgtEl>
                                      </p:cBhvr>
                                    </p:animEffect>
                                  </p:childTnLst>
                                </p:cTn>
                              </p:par>
                              <p:par>
                                <p:cTn id="36" presetID="23" presetClass="entr" presetSubtype="16" fill="hold" nodeType="withEffect">
                                  <p:stCondLst>
                                    <p:cond delay="70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4000" fill="hold"/>
                                        <p:tgtEl>
                                          <p:spTgt spid="21506"/>
                                        </p:tgtEl>
                                        <p:attrNameLst>
                                          <p:attrName>ppt_w</p:attrName>
                                        </p:attrNameLst>
                                      </p:cBhvr>
                                      <p:tavLst>
                                        <p:tav tm="0">
                                          <p:val>
                                            <p:fltVal val="0"/>
                                          </p:val>
                                        </p:tav>
                                        <p:tav tm="100000">
                                          <p:val>
                                            <p:strVal val="#ppt_w"/>
                                          </p:val>
                                        </p:tav>
                                      </p:tavLst>
                                    </p:anim>
                                    <p:anim calcmode="lin" valueType="num">
                                      <p:cBhvr>
                                        <p:cTn id="39" dur="4000" fill="hold"/>
                                        <p:tgtEl>
                                          <p:spTgt spid="21506"/>
                                        </p:tgtEl>
                                        <p:attrNameLst>
                                          <p:attrName>ppt_h</p:attrName>
                                        </p:attrNameLst>
                                      </p:cBhvr>
                                      <p:tavLst>
                                        <p:tav tm="0">
                                          <p:val>
                                            <p:fltVal val="0"/>
                                          </p:val>
                                        </p:tav>
                                        <p:tav tm="100000">
                                          <p:val>
                                            <p:strVal val="#ppt_h"/>
                                          </p:val>
                                        </p:tav>
                                      </p:tavLst>
                                    </p:anim>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rticle-2103812-11D21DFE000005DC-971_964x1178.jpg"/>
          <p:cNvPicPr>
            <a:picLocks noChangeAspect="1"/>
          </p:cNvPicPr>
          <p:nvPr/>
        </p:nvPicPr>
        <p:blipFill>
          <a:blip r:embed="rId2" cstate="print"/>
          <a:stretch>
            <a:fillRect/>
          </a:stretch>
        </p:blipFill>
        <p:spPr bwMode="auto">
          <a:xfrm>
            <a:off x="1907704" y="0"/>
            <a:ext cx="54006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Extracto"/>
          <p:cNvSpPr/>
          <p:nvPr/>
        </p:nvSpPr>
        <p:spPr>
          <a:xfrm>
            <a:off x="0" y="2786063"/>
            <a:ext cx="1907704" cy="2928937"/>
          </a:xfrm>
          <a:prstGeom prst="flowChartExtra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ombinar"/>
          <p:cNvSpPr/>
          <p:nvPr/>
        </p:nvSpPr>
        <p:spPr>
          <a:xfrm>
            <a:off x="0" y="0"/>
            <a:ext cx="1907704" cy="2786063"/>
          </a:xfrm>
          <a:prstGeom prst="flowChartMerg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xtracto"/>
          <p:cNvSpPr/>
          <p:nvPr/>
        </p:nvSpPr>
        <p:spPr>
          <a:xfrm>
            <a:off x="7308305" y="2786063"/>
            <a:ext cx="1835696" cy="2928937"/>
          </a:xfrm>
          <a:prstGeom prst="flowChartExtra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ombinar"/>
          <p:cNvSpPr/>
          <p:nvPr/>
        </p:nvSpPr>
        <p:spPr>
          <a:xfrm>
            <a:off x="7308305" y="0"/>
            <a:ext cx="1835696" cy="2786063"/>
          </a:xfrm>
          <a:prstGeom prst="flowChartMerg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el origen de su construcción no estuvo exento de polémica. En un principio, el proyecto de las autoridades de Marina era transformar un viejo velero italiano, el "</a:t>
            </a:r>
            <a:r>
              <a:rPr lang="es-ES" i="1" dirty="0" err="1" smtClean="0">
                <a:effectLst>
                  <a:glow rad="101600">
                    <a:srgbClr val="C00000">
                      <a:alpha val="60000"/>
                    </a:srgbClr>
                  </a:glow>
                  <a:outerShdw blurRad="38100" dist="38100" dir="2700000" algn="tl">
                    <a:srgbClr val="000000">
                      <a:alpha val="43137"/>
                    </a:srgbClr>
                  </a:outerShdw>
                </a:effectLst>
              </a:rPr>
              <a:t>Augustella</a:t>
            </a:r>
            <a:r>
              <a:rPr lang="es-ES" i="1" dirty="0" smtClean="0">
                <a:effectLst>
                  <a:glow rad="101600">
                    <a:srgbClr val="C00000">
                      <a:alpha val="60000"/>
                    </a:srgbClr>
                  </a:glow>
                  <a:outerShdw blurRad="38100" dist="38100" dir="2700000" algn="tl">
                    <a:srgbClr val="000000">
                      <a:alpha val="43137"/>
                    </a:srgbClr>
                  </a:outerShdw>
                </a:effectLst>
              </a:rPr>
              <a:t>", en un nuevo buque escuela llamado "Minerva".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1" name="10 CuadroTexto"/>
          <p:cNvSpPr txBox="1"/>
          <p:nvPr/>
        </p:nvSpPr>
        <p:spPr>
          <a:xfrm>
            <a:off x="2411760" y="2353444"/>
            <a:ext cx="4156907"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Botadura el 5 de marzo de 1927</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vortex dir="d"/>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3" presetClass="entr" presetSubtype="1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linds(horizontal)">
                                      <p:cBhvr>
                                        <p:cTn id="14" dur="3000"/>
                                        <p:tgtEl>
                                          <p:spTgt spid="7"/>
                                        </p:tgtEl>
                                      </p:cBhvr>
                                    </p:animEffect>
                                  </p:childTnLst>
                                </p:cTn>
                              </p:par>
                              <p:par>
                                <p:cTn id="15" presetID="3"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3000"/>
                                        <p:tgtEl>
                                          <p:spTgt spid="5"/>
                                        </p:tgtEl>
                                      </p:cBhvr>
                                    </p:animEffect>
                                  </p:childTnLst>
                                </p:cTn>
                              </p:par>
                              <p:par>
                                <p:cTn id="18" presetID="3" presetClass="entr" presetSubtype="1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3000"/>
                                        <p:tgtEl>
                                          <p:spTgt spid="9"/>
                                        </p:tgtEl>
                                      </p:cBhvr>
                                    </p:animEffect>
                                  </p:childTnLst>
                                </p:cTn>
                              </p:par>
                              <p:par>
                                <p:cTn id="21" presetID="3" presetClass="entr" presetSubtype="1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linds(horizontal)">
                                      <p:cBhvr>
                                        <p:cTn id="23" dur="3000"/>
                                        <p:tgtEl>
                                          <p:spTgt spid="8"/>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3500"/>
                            </p:stCondLst>
                            <p:childTnLst>
                              <p:par>
                                <p:cTn id="31" presetID="23" presetClass="entr" presetSubtype="272" fill="hold" grpId="0" nodeType="afterEffect">
                                  <p:stCondLst>
                                    <p:cond delay="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ppt_w</p:attrName>
                                        </p:attrNameLst>
                                      </p:cBhvr>
                                      <p:tavLst>
                                        <p:tav tm="0">
                                          <p:val>
                                            <p:strVal val="2/3*#ppt_w"/>
                                          </p:val>
                                        </p:tav>
                                        <p:tav tm="100000">
                                          <p:val>
                                            <p:strVal val="#ppt_w"/>
                                          </p:val>
                                        </p:tav>
                                      </p:tavLst>
                                    </p:anim>
                                    <p:anim calcmode="lin" valueType="num">
                                      <p:cBhvr>
                                        <p:cTn id="34" dur="3000" fill="hold"/>
                                        <p:tgtEl>
                                          <p:spTgt spid="11"/>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Documents and Settings\Ana María\Escritorio\316769.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Picture 6" descr="C:\Documents and Settings\Ana María\Escritorio\316769.jpg"/>
          <p:cNvPicPr>
            <a:picLocks noChangeAspect="1" noChangeArrowheads="1"/>
          </p:cNvPicPr>
          <p:nvPr/>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4" name="Picture 6" descr="C:\Documents and Settings\Ana María\Escritorio\316769.jpg"/>
          <p:cNvPicPr>
            <a:picLocks noChangeAspect="1" noChangeArrowheads="1"/>
          </p:cNvPicPr>
          <p:nvPr/>
        </p:nvPicPr>
        <p:blipFill>
          <a:blip r:embed="rId2" cstate="print"/>
          <a:srcRect t="50000" r="50000"/>
          <a:stretch>
            <a:fillRect/>
          </a:stretch>
        </p:blipFill>
        <p:spPr bwMode="auto">
          <a:xfrm>
            <a:off x="0" y="2857500"/>
            <a:ext cx="4572000" cy="3168352"/>
          </a:xfrm>
          <a:prstGeom prst="rect">
            <a:avLst/>
          </a:prstGeom>
          <a:noFill/>
          <a:ln w="9525">
            <a:noFill/>
            <a:miter lim="800000"/>
            <a:headEnd/>
            <a:tailEnd/>
          </a:ln>
        </p:spPr>
      </p:pic>
      <p:pic>
        <p:nvPicPr>
          <p:cNvPr id="5" name="Picture 6" descr="C:\Documents and Settings\Ana María\Escritorio\316769.jpg"/>
          <p:cNvPicPr>
            <a:picLocks noChangeAspect="1" noChangeArrowheads="1"/>
          </p:cNvPicPr>
          <p:nvPr/>
        </p:nvPicPr>
        <p:blipFill>
          <a:blip r:embed="rId2" cstate="print"/>
          <a:srcRect l="50000" t="50000"/>
          <a:stretch>
            <a:fillRect/>
          </a:stretch>
        </p:blipFill>
        <p:spPr bwMode="auto">
          <a:xfrm>
            <a:off x="4572000" y="2857500"/>
            <a:ext cx="4572001" cy="3168352"/>
          </a:xfrm>
          <a:prstGeom prst="rect">
            <a:avLst/>
          </a:prstGeom>
          <a:noFill/>
          <a:ln w="9525">
            <a:noFill/>
            <a:miter lim="800000"/>
            <a:headEnd/>
            <a:tailEnd/>
          </a:ln>
        </p:spPr>
      </p:pic>
      <p:sp>
        <p:nvSpPr>
          <p:cNvPr id="6" name="5 CuadroTexto"/>
          <p:cNvSpPr txBox="1"/>
          <p:nvPr/>
        </p:nvSpPr>
        <p:spPr>
          <a:xfrm>
            <a:off x="395536" y="479167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Tal era el objetivo del concurso público que le fue adjudicado a Echevarrieta el 12 de enero de 1923, por un montante de 2.050.000 pesetas y plazo de ejecución de un año a contar desde la firma del correspondiente contrato.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eelOff"/>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21" presetClass="entr" presetSubtype="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2)">
                                      <p:cBhvr>
                                        <p:cTn id="13" dur="3000"/>
                                        <p:tgtEl>
                                          <p:spTgt spid="2"/>
                                        </p:tgtEl>
                                      </p:cBhvr>
                                    </p:animEffect>
                                  </p:childTnLst>
                                </p:cTn>
                              </p:par>
                              <p:par>
                                <p:cTn id="14" presetID="17" presetClass="entr" presetSubtype="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ppt_x</p:attrName>
                                        </p:attrNameLst>
                                      </p:cBhvr>
                                      <p:tavLst>
                                        <p:tav tm="0">
                                          <p:val>
                                            <p:strVal val="#ppt_x+#ppt_w/2"/>
                                          </p:val>
                                        </p:tav>
                                        <p:tav tm="100000">
                                          <p:val>
                                            <p:strVal val="#ppt_x"/>
                                          </p:val>
                                        </p:tav>
                                      </p:tavLst>
                                    </p:anim>
                                    <p:anim calcmode="lin" valueType="num">
                                      <p:cBhvr>
                                        <p:cTn id="17" dur="3000" fill="hold"/>
                                        <p:tgtEl>
                                          <p:spTgt spid="3"/>
                                        </p:tgtEl>
                                        <p:attrNameLst>
                                          <p:attrName>ppt_y</p:attrName>
                                        </p:attrNameLst>
                                      </p:cBhvr>
                                      <p:tavLst>
                                        <p:tav tm="0">
                                          <p:val>
                                            <p:strVal val="#ppt_y"/>
                                          </p:val>
                                        </p:tav>
                                        <p:tav tm="100000">
                                          <p:val>
                                            <p:strVal val="#ppt_y"/>
                                          </p:val>
                                        </p:tav>
                                      </p:tavLst>
                                    </p:anim>
                                    <p:anim calcmode="lin" valueType="num">
                                      <p:cBhvr>
                                        <p:cTn id="18" dur="3000" fill="hold"/>
                                        <p:tgtEl>
                                          <p:spTgt spid="3"/>
                                        </p:tgtEl>
                                        <p:attrNameLst>
                                          <p:attrName>ppt_w</p:attrName>
                                        </p:attrNameLst>
                                      </p:cBhvr>
                                      <p:tavLst>
                                        <p:tav tm="0">
                                          <p:val>
                                            <p:fltVal val="0"/>
                                          </p:val>
                                        </p:tav>
                                        <p:tav tm="100000">
                                          <p:val>
                                            <p:strVal val="#ppt_w"/>
                                          </p:val>
                                        </p:tav>
                                      </p:tavLst>
                                    </p:anim>
                                    <p:anim calcmode="lin" valueType="num">
                                      <p:cBhvr>
                                        <p:cTn id="19" dur="3000" fill="hold"/>
                                        <p:tgtEl>
                                          <p:spTgt spid="3"/>
                                        </p:tgtEl>
                                        <p:attrNameLst>
                                          <p:attrName>ppt_h</p:attrName>
                                        </p:attrNameLst>
                                      </p:cBhvr>
                                      <p:tavLst>
                                        <p:tav tm="0">
                                          <p:val>
                                            <p:strVal val="#ppt_h"/>
                                          </p:val>
                                        </p:tav>
                                        <p:tav tm="100000">
                                          <p:val>
                                            <p:strVal val="#ppt_h"/>
                                          </p:val>
                                        </p:tav>
                                      </p:tavLst>
                                    </p:anim>
                                  </p:childTnLst>
                                </p:cTn>
                              </p:par>
                              <p:par>
                                <p:cTn id="20" presetID="21" presetClass="entr" presetSubtype="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2)">
                                      <p:cBhvr>
                                        <p:cTn id="22" dur="3000"/>
                                        <p:tgtEl>
                                          <p:spTgt spid="3"/>
                                        </p:tgtEl>
                                      </p:cBhvr>
                                    </p:animEffect>
                                  </p:childTnLst>
                                </p:cTn>
                              </p:par>
                              <p:par>
                                <p:cTn id="23" presetID="17"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ppt_x</p:attrName>
                                        </p:attrNameLst>
                                      </p:cBhvr>
                                      <p:tavLst>
                                        <p:tav tm="0">
                                          <p:val>
                                            <p:strVal val="#ppt_x-#ppt_w/2"/>
                                          </p:val>
                                        </p:tav>
                                        <p:tav tm="100000">
                                          <p:val>
                                            <p:strVal val="#ppt_x"/>
                                          </p:val>
                                        </p:tav>
                                      </p:tavLst>
                                    </p:anim>
                                    <p:anim calcmode="lin" valueType="num">
                                      <p:cBhvr>
                                        <p:cTn id="26" dur="3000" fill="hold"/>
                                        <p:tgtEl>
                                          <p:spTgt spid="4"/>
                                        </p:tgtEl>
                                        <p:attrNameLst>
                                          <p:attrName>ppt_y</p:attrName>
                                        </p:attrNameLst>
                                      </p:cBhvr>
                                      <p:tavLst>
                                        <p:tav tm="0">
                                          <p:val>
                                            <p:strVal val="#ppt_y"/>
                                          </p:val>
                                        </p:tav>
                                        <p:tav tm="100000">
                                          <p:val>
                                            <p:strVal val="#ppt_y"/>
                                          </p:val>
                                        </p:tav>
                                      </p:tavLst>
                                    </p:anim>
                                    <p:anim calcmode="lin" valueType="num">
                                      <p:cBhvr>
                                        <p:cTn id="27" dur="3000" fill="hold"/>
                                        <p:tgtEl>
                                          <p:spTgt spid="4"/>
                                        </p:tgtEl>
                                        <p:attrNameLst>
                                          <p:attrName>ppt_w</p:attrName>
                                        </p:attrNameLst>
                                      </p:cBhvr>
                                      <p:tavLst>
                                        <p:tav tm="0">
                                          <p:val>
                                            <p:fltVal val="0"/>
                                          </p:val>
                                        </p:tav>
                                        <p:tav tm="100000">
                                          <p:val>
                                            <p:strVal val="#ppt_w"/>
                                          </p:val>
                                        </p:tav>
                                      </p:tavLst>
                                    </p:anim>
                                    <p:anim calcmode="lin" valueType="num">
                                      <p:cBhvr>
                                        <p:cTn id="28" dur="3000" fill="hold"/>
                                        <p:tgtEl>
                                          <p:spTgt spid="4"/>
                                        </p:tgtEl>
                                        <p:attrNameLst>
                                          <p:attrName>ppt_h</p:attrName>
                                        </p:attrNameLst>
                                      </p:cBhvr>
                                      <p:tavLst>
                                        <p:tav tm="0">
                                          <p:val>
                                            <p:strVal val="#ppt_h"/>
                                          </p:val>
                                        </p:tav>
                                        <p:tav tm="100000">
                                          <p:val>
                                            <p:strVal val="#ppt_h"/>
                                          </p:val>
                                        </p:tav>
                                      </p:tavLst>
                                    </p:anim>
                                  </p:childTnLst>
                                </p:cTn>
                              </p:par>
                              <p:par>
                                <p:cTn id="29" presetID="21"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2)">
                                      <p:cBhvr>
                                        <p:cTn id="31" dur="3000"/>
                                        <p:tgtEl>
                                          <p:spTgt spid="4"/>
                                        </p:tgtEl>
                                      </p:cBhvr>
                                    </p:animEffect>
                                  </p:childTnLst>
                                </p:cTn>
                              </p:par>
                              <p:par>
                                <p:cTn id="32" presetID="17"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ppt_x</p:attrName>
                                        </p:attrNameLst>
                                      </p:cBhvr>
                                      <p:tavLst>
                                        <p:tav tm="0">
                                          <p:val>
                                            <p:strVal val="#ppt_x"/>
                                          </p:val>
                                        </p:tav>
                                        <p:tav tm="100000">
                                          <p:val>
                                            <p:strVal val="#ppt_x"/>
                                          </p:val>
                                        </p:tav>
                                      </p:tavLst>
                                    </p:anim>
                                    <p:anim calcmode="lin" valueType="num">
                                      <p:cBhvr>
                                        <p:cTn id="35" dur="3000" fill="hold"/>
                                        <p:tgtEl>
                                          <p:spTgt spid="5"/>
                                        </p:tgtEl>
                                        <p:attrNameLst>
                                          <p:attrName>ppt_y</p:attrName>
                                        </p:attrNameLst>
                                      </p:cBhvr>
                                      <p:tavLst>
                                        <p:tav tm="0">
                                          <p:val>
                                            <p:strVal val="#ppt_y+#ppt_h/2"/>
                                          </p:val>
                                        </p:tav>
                                        <p:tav tm="100000">
                                          <p:val>
                                            <p:strVal val="#ppt_y"/>
                                          </p:val>
                                        </p:tav>
                                      </p:tavLst>
                                    </p:anim>
                                    <p:anim calcmode="lin" valueType="num">
                                      <p:cBhvr>
                                        <p:cTn id="36" dur="3000" fill="hold"/>
                                        <p:tgtEl>
                                          <p:spTgt spid="5"/>
                                        </p:tgtEl>
                                        <p:attrNameLst>
                                          <p:attrName>ppt_w</p:attrName>
                                        </p:attrNameLst>
                                      </p:cBhvr>
                                      <p:tavLst>
                                        <p:tav tm="0">
                                          <p:val>
                                            <p:strVal val="#ppt_w"/>
                                          </p:val>
                                        </p:tav>
                                        <p:tav tm="100000">
                                          <p:val>
                                            <p:strVal val="#ppt_w"/>
                                          </p:val>
                                        </p:tav>
                                      </p:tavLst>
                                    </p:anim>
                                    <p:anim calcmode="lin" valueType="num">
                                      <p:cBhvr>
                                        <p:cTn id="37" dur="3000" fill="hold"/>
                                        <p:tgtEl>
                                          <p:spTgt spid="5"/>
                                        </p:tgtEl>
                                        <p:attrNameLst>
                                          <p:attrName>ppt_h</p:attrName>
                                        </p:attrNameLst>
                                      </p:cBhvr>
                                      <p:tavLst>
                                        <p:tav tm="0">
                                          <p:val>
                                            <p:fltVal val="0"/>
                                          </p:val>
                                        </p:tav>
                                        <p:tav tm="100000">
                                          <p:val>
                                            <p:strVal val="#ppt_h"/>
                                          </p:val>
                                        </p:tav>
                                      </p:tavLst>
                                    </p:anim>
                                  </p:childTnLst>
                                </p:cTn>
                              </p:par>
                              <p:par>
                                <p:cTn id="38" presetID="21" presetClass="entr" presetSubtype="2"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heel(2)">
                                      <p:cBhvr>
                                        <p:cTn id="40" dur="3000"/>
                                        <p:tgtEl>
                                          <p:spTgt spid="5"/>
                                        </p:tgtEl>
                                      </p:cBhvr>
                                    </p:animEffect>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na María\Escritorio\1.jpg"/>
          <p:cNvPicPr>
            <a:picLocks noChangeAspect="1" noChangeArrowheads="1"/>
          </p:cNvPicPr>
          <p:nvPr/>
        </p:nvPicPr>
        <p:blipFill>
          <a:blip r:embed="rId2" cstate="print"/>
          <a:stretch>
            <a:fillRect/>
          </a:stretch>
        </p:blipFill>
        <p:spPr bwMode="auto">
          <a:xfrm>
            <a:off x="0" y="0"/>
            <a:ext cx="9143999"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CuadroTexto"/>
          <p:cNvSpPr txBox="1"/>
          <p:nvPr/>
        </p:nvSpPr>
        <p:spPr>
          <a:xfrm>
            <a:off x="827584"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Acto que tuvo lugar el 30 de Abril. El 5 de Mayo de 1923 el barco italiano llegaba al arsenal de La Carraca con el fin de ponerlo a disposición del astillero gaditano.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1763688" y="1633364"/>
            <a:ext cx="4896544"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Comedor Primer Comandante ( 1928)</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24000">
        <p14:shred pattern="rectang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grpId="1" nodeType="withEffect">
                                  <p:stCondLst>
                                    <p:cond delay="0"/>
                                  </p:stCondLst>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8" presetClass="exit" presetSubtype="16" fill="hold" grpId="0" nodeType="withEffect">
                                  <p:stCondLst>
                                    <p:cond delay="0"/>
                                  </p:stCondLst>
                                  <p:childTnLst>
                                    <p:animEffect transition="out" filter="diamond(in)">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19" presetClass="exit" presetSubtype="5" fill="hold" grpId="1"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ppt_w"/>
                                          </p:val>
                                        </p:tav>
                                      </p:tavLst>
                                    </p:anim>
                                    <p:anim calcmode="lin" valueType="num">
                                      <p:cBhvr>
                                        <p:cTn id="1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3000" fill="hold"/>
                                        <p:tgtEl>
                                          <p:spTgt spid="5122"/>
                                        </p:tgtEl>
                                        <p:attrNameLst>
                                          <p:attrName>ppt_w</p:attrName>
                                        </p:attrNameLst>
                                      </p:cBhvr>
                                      <p:tavLst>
                                        <p:tav tm="0">
                                          <p:val>
                                            <p:strVal val="4/3*#ppt_w"/>
                                          </p:val>
                                        </p:tav>
                                        <p:tav tm="100000">
                                          <p:val>
                                            <p:strVal val="#ppt_w"/>
                                          </p:val>
                                        </p:tav>
                                      </p:tavLst>
                                    </p:anim>
                                    <p:anim calcmode="lin" valueType="num">
                                      <p:cBhvr>
                                        <p:cTn id="22" dur="3000" fill="hold"/>
                                        <p:tgtEl>
                                          <p:spTgt spid="5122"/>
                                        </p:tgtEl>
                                        <p:attrNameLst>
                                          <p:attrName>ppt_h</p:attrName>
                                        </p:attrNameLst>
                                      </p:cBhvr>
                                      <p:tavLst>
                                        <p:tav tm="0">
                                          <p:val>
                                            <p:strVal val="4/3*#ppt_h"/>
                                          </p:val>
                                        </p:tav>
                                        <p:tav tm="100000">
                                          <p:val>
                                            <p:strVal val="#ppt_h"/>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par>
                          <p:cTn id="29" fill="hold">
                            <p:stCondLst>
                              <p:cond delay="17400"/>
                            </p:stCondLst>
                            <p:childTnLst>
                              <p:par>
                                <p:cTn id="30" presetID="23" presetClass="entr" presetSubtype="272" fill="hold" grpId="0" nodeType="afterEffect">
                                  <p:stCondLst>
                                    <p:cond delay="500"/>
                                  </p:stCondLst>
                                  <p:childTnLst>
                                    <p:set>
                                      <p:cBhvr>
                                        <p:cTn id="31" dur="1" fill="hold">
                                          <p:stCondLst>
                                            <p:cond delay="0"/>
                                          </p:stCondLst>
                                        </p:cTn>
                                        <p:tgtEl>
                                          <p:spTgt spid="6"/>
                                        </p:tgtEl>
                                        <p:attrNameLst>
                                          <p:attrName>style.visibility</p:attrName>
                                        </p:attrNameLst>
                                      </p:cBhvr>
                                      <p:to>
                                        <p:strVal val="visible"/>
                                      </p:to>
                                    </p:set>
                                    <p:anim calcmode="lin" valueType="num">
                                      <p:cBhvr>
                                        <p:cTn id="32" dur="3000" fill="hold"/>
                                        <p:tgtEl>
                                          <p:spTgt spid="6"/>
                                        </p:tgtEl>
                                        <p:attrNameLst>
                                          <p:attrName>ppt_w</p:attrName>
                                        </p:attrNameLst>
                                      </p:cBhvr>
                                      <p:tavLst>
                                        <p:tav tm="0">
                                          <p:val>
                                            <p:strVal val="2/3*#ppt_w"/>
                                          </p:val>
                                        </p:tav>
                                        <p:tav tm="100000">
                                          <p:val>
                                            <p:strVal val="#ppt_w"/>
                                          </p:val>
                                        </p:tav>
                                      </p:tavLst>
                                    </p:anim>
                                    <p:anim calcmode="lin" valueType="num">
                                      <p:cBhvr>
                                        <p:cTn id="33" dur="3000" fill="hold"/>
                                        <p:tgtEl>
                                          <p:spTgt spid="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na María\Escritorio\Sin título-1.jpg"/>
          <p:cNvPicPr>
            <a:picLocks noChangeAspect="1" noChangeArrowheads="1"/>
          </p:cNvPicPr>
          <p:nvPr/>
        </p:nvPicPr>
        <p:blipFill>
          <a:blip r:embed="rId2" cstate="print"/>
          <a:stretch>
            <a:fillRect/>
          </a:stretch>
        </p:blipFill>
        <p:spPr bwMode="auto">
          <a:xfrm>
            <a:off x="0" y="11113"/>
            <a:ext cx="9144000" cy="601473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4572000" cy="2857500"/>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4572000" y="0"/>
            <a:ext cx="4572000" cy="2857500"/>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2857500"/>
            <a:ext cx="4572000" cy="2857500"/>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4572000" y="2857500"/>
            <a:ext cx="4572000" cy="2857500"/>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cuando la Comisión Inspectora nombrada para señalar las transformaciones examinó el buque encontró en tal mal estado el casco, arboladura y jarcias y tanta falta de espacio para el número de guardiamarinas previstos que, de acuerdo con Echevarrieta….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2051720" y="2209428"/>
            <a:ext cx="4968552"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Despacho Primer Comandante (1928)</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33000">
        <p14:shred pattern="rectang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Effect transition="in" filter="blinds(vertical)">
                                      <p:cBhvr>
                                        <p:cTn id="19" dur="3000"/>
                                        <p:tgtEl>
                                          <p:spTgt spid="8195"/>
                                        </p:tgtEl>
                                      </p:cBhvr>
                                    </p:animEffect>
                                  </p:childTnLst>
                                </p:cTn>
                              </p:par>
                              <p:par>
                                <p:cTn id="20" presetID="23" presetClass="entr" presetSubtype="288" fill="hold" nodeType="withEffect">
                                  <p:stCondLst>
                                    <p:cond delay="0"/>
                                  </p:stCondLst>
                                  <p:childTnLst>
                                    <p:set>
                                      <p:cBhvr>
                                        <p:cTn id="21" dur="1" fill="hold">
                                          <p:stCondLst>
                                            <p:cond delay="0"/>
                                          </p:stCondLst>
                                        </p:cTn>
                                        <p:tgtEl>
                                          <p:spTgt spid="8195"/>
                                        </p:tgtEl>
                                        <p:attrNameLst>
                                          <p:attrName>style.visibility</p:attrName>
                                        </p:attrNameLst>
                                      </p:cBhvr>
                                      <p:to>
                                        <p:strVal val="visible"/>
                                      </p:to>
                                    </p:set>
                                    <p:anim calcmode="lin" valueType="num">
                                      <p:cBhvr>
                                        <p:cTn id="22" dur="3000" fill="hold"/>
                                        <p:tgtEl>
                                          <p:spTgt spid="8195"/>
                                        </p:tgtEl>
                                        <p:attrNameLst>
                                          <p:attrName>ppt_w</p:attrName>
                                        </p:attrNameLst>
                                      </p:cBhvr>
                                      <p:tavLst>
                                        <p:tav tm="0">
                                          <p:val>
                                            <p:strVal val="4/3*#ppt_w"/>
                                          </p:val>
                                        </p:tav>
                                        <p:tav tm="100000">
                                          <p:val>
                                            <p:strVal val="#ppt_w"/>
                                          </p:val>
                                        </p:tav>
                                      </p:tavLst>
                                    </p:anim>
                                    <p:anim calcmode="lin" valueType="num">
                                      <p:cBhvr>
                                        <p:cTn id="23" dur="3000" fill="hold"/>
                                        <p:tgtEl>
                                          <p:spTgt spid="8195"/>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26300"/>
                            </p:stCondLst>
                            <p:childTnLst>
                              <p:par>
                                <p:cTn id="31" presetID="23" presetClass="entr" presetSubtype="272" fill="hold" grpId="0" nodeType="afterEffect">
                                  <p:stCondLst>
                                    <p:cond delay="50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strVal val="2/3*#ppt_w"/>
                                          </p:val>
                                        </p:tav>
                                        <p:tav tm="100000">
                                          <p:val>
                                            <p:strVal val="#ppt_w"/>
                                          </p:val>
                                        </p:tav>
                                      </p:tavLst>
                                    </p:anim>
                                    <p:anim calcmode="lin" valueType="num">
                                      <p:cBhvr>
                                        <p:cTn id="34" dur="3000" fill="hold"/>
                                        <p:tgtEl>
                                          <p:spTgt spid="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C:\Documents and Settings\Ana María\Escritorio\13391971BH.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13391971BH.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….propuso que en lugar de efectuar la transformación se construyera un nuevo buque escuela. La propuesta se efectuó oficialmente el 25 de Marzo de 1924 y adjuntaba un presupuesto de 7.569.794 </a:t>
            </a:r>
            <a:r>
              <a:rPr lang="es-ES" i="1" dirty="0" err="1" smtClean="0">
                <a:effectLst>
                  <a:glow rad="101600">
                    <a:srgbClr val="C00000">
                      <a:alpha val="60000"/>
                    </a:srgbClr>
                  </a:glow>
                  <a:outerShdw blurRad="38100" dist="38100" dir="2700000" algn="tl">
                    <a:srgbClr val="000000">
                      <a:alpha val="43137"/>
                    </a:srgbClr>
                  </a:outerShdw>
                </a:effectLst>
              </a:rPr>
              <a:t>ptas</a:t>
            </a:r>
            <a:r>
              <a:rPr lang="es-ES" i="1" dirty="0" smtClean="0">
                <a:effectLst>
                  <a:glow rad="101600">
                    <a:srgbClr val="C00000">
                      <a:alpha val="60000"/>
                    </a:srgbClr>
                  </a:glow>
                  <a:outerShdw blurRad="38100" dist="38100" dir="2700000" algn="tl">
                    <a:srgbClr val="000000">
                      <a:alpha val="43137"/>
                    </a:srgbClr>
                  </a:outerShdw>
                </a:effectLst>
              </a:rPr>
              <a:t>, siendo su coste final 8.189.532,28 ptas.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2195736" y="1561356"/>
            <a:ext cx="5040560"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Dormitorio Primer Comandante (1928)</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shred pattern="rectangle" dir="ou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6" presetClass="entr" presetSubtype="32" fill="hold" nodeType="withEffect">
                                  <p:stCondLst>
                                    <p:cond delay="0"/>
                                  </p:stCondLst>
                                  <p:childTnLst>
                                    <p:set>
                                      <p:cBhvr>
                                        <p:cTn id="9" dur="1" fill="hold">
                                          <p:stCondLst>
                                            <p:cond delay="0"/>
                                          </p:stCondLst>
                                        </p:cTn>
                                        <p:tgtEl>
                                          <p:spTgt spid="96258"/>
                                        </p:tgtEl>
                                        <p:attrNameLst>
                                          <p:attrName>style.visibility</p:attrName>
                                        </p:attrNameLst>
                                      </p:cBhvr>
                                      <p:to>
                                        <p:strVal val="visible"/>
                                      </p:to>
                                    </p:set>
                                    <p:animEffect transition="in" filter="circle(out)">
                                      <p:cBhvr>
                                        <p:cTn id="10" dur="3000"/>
                                        <p:tgtEl>
                                          <p:spTgt spid="96258"/>
                                        </p:tgtEl>
                                      </p:cBhvr>
                                    </p:animEffect>
                                  </p:childTnLst>
                                </p:cTn>
                              </p:par>
                              <p:par>
                                <p:cTn id="11" presetID="23" presetClass="entr" presetSubtype="288" fill="hold" nodeType="withEffect">
                                  <p:stCondLst>
                                    <p:cond delay="0"/>
                                  </p:stCondLst>
                                  <p:childTnLst>
                                    <p:set>
                                      <p:cBhvr>
                                        <p:cTn id="12" dur="1" fill="hold">
                                          <p:stCondLst>
                                            <p:cond delay="0"/>
                                          </p:stCondLst>
                                        </p:cTn>
                                        <p:tgtEl>
                                          <p:spTgt spid="96258"/>
                                        </p:tgtEl>
                                        <p:attrNameLst>
                                          <p:attrName>style.visibility</p:attrName>
                                        </p:attrNameLst>
                                      </p:cBhvr>
                                      <p:to>
                                        <p:strVal val="visible"/>
                                      </p:to>
                                    </p:set>
                                    <p:anim calcmode="lin" valueType="num">
                                      <p:cBhvr>
                                        <p:cTn id="13" dur="3000" fill="hold"/>
                                        <p:tgtEl>
                                          <p:spTgt spid="96258"/>
                                        </p:tgtEl>
                                        <p:attrNameLst>
                                          <p:attrName>ppt_w</p:attrName>
                                        </p:attrNameLst>
                                      </p:cBhvr>
                                      <p:tavLst>
                                        <p:tav tm="0">
                                          <p:val>
                                            <p:strVal val="4/3*#ppt_w"/>
                                          </p:val>
                                        </p:tav>
                                        <p:tav tm="100000">
                                          <p:val>
                                            <p:strVal val="#ppt_w"/>
                                          </p:val>
                                        </p:tav>
                                      </p:tavLst>
                                    </p:anim>
                                    <p:anim calcmode="lin" valueType="num">
                                      <p:cBhvr>
                                        <p:cTn id="14" dur="3000" fill="hold"/>
                                        <p:tgtEl>
                                          <p:spTgt spid="96258"/>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24000"/>
                            </p:stCondLst>
                            <p:childTnLst>
                              <p:par>
                                <p:cTn id="26" presetID="23" presetClass="entr" presetSubtype="272" fill="hold" grpId="0" nodeType="afterEffect">
                                  <p:stCondLst>
                                    <p:cond delay="50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strVal val="2/3*#ppt_w"/>
                                          </p:val>
                                        </p:tav>
                                        <p:tav tm="100000">
                                          <p:val>
                                            <p:strVal val="#ppt_w"/>
                                          </p:val>
                                        </p:tav>
                                      </p:tavLst>
                                    </p:anim>
                                    <p:anim calcmode="lin" valueType="num">
                                      <p:cBhvr>
                                        <p:cTn id="29" dur="3000" fill="hold"/>
                                        <p:tgtEl>
                                          <p:spTgt spid="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Proceso"/>
          <p:cNvSpPr/>
          <p:nvPr/>
        </p:nvSpPr>
        <p:spPr>
          <a:xfrm>
            <a:off x="0" y="0"/>
            <a:ext cx="9144000" cy="5715000"/>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Proceso"/>
          <p:cNvSpPr/>
          <p:nvPr/>
        </p:nvSpPr>
        <p:spPr>
          <a:xfrm>
            <a:off x="0" y="0"/>
            <a:ext cx="9144000" cy="5715000"/>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Real decreto de 17 de Abril de 1925 se dispone la construcción del "Juan Sebastián Elcano". Las autoridades aceptaron la propuesta de Echevarrieta el 30 de Junio de 1924.</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2195736" y="2137420"/>
            <a:ext cx="4392488" cy="400110"/>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Salon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Primer Comandante (1928)</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3000" fill="hold"/>
                                        <p:tgtEl>
                                          <p:spTgt spid="7170"/>
                                        </p:tgtEl>
                                        <p:attrNameLst>
                                          <p:attrName>ppt_w</p:attrName>
                                        </p:attrNameLst>
                                      </p:cBhvr>
                                      <p:tavLst>
                                        <p:tav tm="0">
                                          <p:val>
                                            <p:strVal val="4/3*#ppt_w"/>
                                          </p:val>
                                        </p:tav>
                                        <p:tav tm="100000">
                                          <p:val>
                                            <p:strVal val="#ppt_w"/>
                                          </p:val>
                                        </p:tav>
                                      </p:tavLst>
                                    </p:anim>
                                    <p:anim calcmode="lin" valueType="num">
                                      <p:cBhvr>
                                        <p:cTn id="8" dur="3000" fill="hold"/>
                                        <p:tgtEl>
                                          <p:spTgt spid="7170"/>
                                        </p:tgtEl>
                                        <p:attrNameLst>
                                          <p:attrName>ppt_h</p:attrName>
                                        </p:attrNameLst>
                                      </p:cBhvr>
                                      <p:tavLst>
                                        <p:tav tm="0">
                                          <p:val>
                                            <p:strVal val="4/3*#ppt_h"/>
                                          </p:val>
                                        </p:tav>
                                        <p:tav tm="100000">
                                          <p:val>
                                            <p:strVal val="#ppt_h"/>
                                          </p:val>
                                        </p:tav>
                                      </p:tavLst>
                                    </p:anim>
                                  </p:childTnLst>
                                </p:cTn>
                              </p:par>
                              <p:par>
                                <p:cTn id="9" presetID="17" presetClass="exit" presetSubtype="4" fill="hold" grpId="0" nodeType="withEffect">
                                  <p:stCondLst>
                                    <p:cond delay="0"/>
                                  </p:stCondLst>
                                  <p:childTnLst>
                                    <p:anim calcmode="lin" valueType="num">
                                      <p:cBhvr>
                                        <p:cTn id="10" dur="3000"/>
                                        <p:tgtEl>
                                          <p:spTgt spid="3"/>
                                        </p:tgtEl>
                                        <p:attrNameLst>
                                          <p:attrName>ppt_x</p:attrName>
                                        </p:attrNameLst>
                                      </p:cBhvr>
                                      <p:tavLst>
                                        <p:tav tm="0">
                                          <p:val>
                                            <p:strVal val="ppt_x"/>
                                          </p:val>
                                        </p:tav>
                                        <p:tav tm="100000">
                                          <p:val>
                                            <p:strVal val="ppt_x"/>
                                          </p:val>
                                        </p:tav>
                                      </p:tavLst>
                                    </p:anim>
                                    <p:anim calcmode="lin" valueType="num">
                                      <p:cBhvr>
                                        <p:cTn id="11" dur="3000"/>
                                        <p:tgtEl>
                                          <p:spTgt spid="3"/>
                                        </p:tgtEl>
                                        <p:attrNameLst>
                                          <p:attrName>ppt_y</p:attrName>
                                        </p:attrNameLst>
                                      </p:cBhvr>
                                      <p:tavLst>
                                        <p:tav tm="0">
                                          <p:val>
                                            <p:strVal val="ppt_y"/>
                                          </p:val>
                                        </p:tav>
                                        <p:tav tm="100000">
                                          <p:val>
                                            <p:strVal val="ppt_y+ppt_h/2"/>
                                          </p:val>
                                        </p:tav>
                                      </p:tavLst>
                                    </p:anim>
                                    <p:anim calcmode="lin" valueType="num">
                                      <p:cBhvr>
                                        <p:cTn id="12" dur="3000"/>
                                        <p:tgtEl>
                                          <p:spTgt spid="3"/>
                                        </p:tgtEl>
                                        <p:attrNameLst>
                                          <p:attrName>ppt_w</p:attrName>
                                        </p:attrNameLst>
                                      </p:cBhvr>
                                      <p:tavLst>
                                        <p:tav tm="0">
                                          <p:val>
                                            <p:strVal val="ppt_w"/>
                                          </p:val>
                                        </p:tav>
                                        <p:tav tm="100000">
                                          <p:val>
                                            <p:strVal val="ppt_w"/>
                                          </p:val>
                                        </p:tav>
                                      </p:tavLst>
                                    </p:anim>
                                    <p:anim calcmode="lin" valueType="num">
                                      <p:cBhvr>
                                        <p:cTn id="13" dur="3000"/>
                                        <p:tgtEl>
                                          <p:spTgt spid="3"/>
                                        </p:tgtEl>
                                        <p:attrNameLst>
                                          <p:attrName>ppt_h</p:attrName>
                                        </p:attrNameLst>
                                      </p:cBhvr>
                                      <p:tavLst>
                                        <p:tav tm="0">
                                          <p:val>
                                            <p:strVal val="ppt_h"/>
                                          </p:val>
                                        </p:tav>
                                        <p:tav tm="100000">
                                          <p:val>
                                            <p:fltVal val="0"/>
                                          </p:val>
                                        </p:tav>
                                      </p:tavLst>
                                    </p:anim>
                                    <p:set>
                                      <p:cBhvr>
                                        <p:cTn id="14" dur="1" fill="hold">
                                          <p:stCondLst>
                                            <p:cond delay="2999"/>
                                          </p:stCondLst>
                                        </p:cTn>
                                        <p:tgtEl>
                                          <p:spTgt spid="3"/>
                                        </p:tgtEl>
                                        <p:attrNameLst>
                                          <p:attrName>style.visibility</p:attrName>
                                        </p:attrNameLst>
                                      </p:cBhvr>
                                      <p:to>
                                        <p:strVal val="hidden"/>
                                      </p:to>
                                    </p:set>
                                  </p:childTnLst>
                                </p:cTn>
                              </p:par>
                              <p:par>
                                <p:cTn id="15" presetID="14" presetClass="entr" presetSubtype="10" fill="hold" grpId="1"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3000"/>
                                        <p:tgtEl>
                                          <p:spTgt spid="3"/>
                                        </p:tgtEl>
                                      </p:cBhvr>
                                    </p:animEffect>
                                  </p:childTnLst>
                                </p:cTn>
                              </p:par>
                              <p:par>
                                <p:cTn id="18" presetID="17" presetClass="exit" presetSubtype="1" fill="hold" grpId="0" nodeType="with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4" presetClass="entr" presetSubtype="10" fill="hold" grpId="1"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randombar(horizontal)">
                                      <p:cBhvr>
                                        <p:cTn id="26" dur="3000"/>
                                        <p:tgtEl>
                                          <p:spTgt spid="4"/>
                                        </p:tgtEl>
                                      </p:cBhvr>
                                    </p:animEffect>
                                  </p:childTnLst>
                                </p:cTn>
                              </p:par>
                              <p:par>
                                <p:cTn id="27" presetID="17" presetClass="exit" presetSubtype="8" fill="hold" grpId="0" nodeType="withEffect">
                                  <p:stCondLst>
                                    <p:cond delay="0"/>
                                  </p:stCondLst>
                                  <p:childTnLst>
                                    <p:anim calcmode="lin" valueType="num">
                                      <p:cBhvr>
                                        <p:cTn id="28" dur="3000"/>
                                        <p:tgtEl>
                                          <p:spTgt spid="5"/>
                                        </p:tgtEl>
                                        <p:attrNameLst>
                                          <p:attrName>ppt_x</p:attrName>
                                        </p:attrNameLst>
                                      </p:cBhvr>
                                      <p:tavLst>
                                        <p:tav tm="0">
                                          <p:val>
                                            <p:strVal val="ppt_x"/>
                                          </p:val>
                                        </p:tav>
                                        <p:tav tm="100000">
                                          <p:val>
                                            <p:strVal val="ppt_x-ppt_w/2"/>
                                          </p:val>
                                        </p:tav>
                                      </p:tavLst>
                                    </p:anim>
                                    <p:anim calcmode="lin" valueType="num">
                                      <p:cBhvr>
                                        <p:cTn id="29" dur="3000"/>
                                        <p:tgtEl>
                                          <p:spTgt spid="5"/>
                                        </p:tgtEl>
                                        <p:attrNameLst>
                                          <p:attrName>ppt_y</p:attrName>
                                        </p:attrNameLst>
                                      </p:cBhvr>
                                      <p:tavLst>
                                        <p:tav tm="0">
                                          <p:val>
                                            <p:strVal val="ppt_y"/>
                                          </p:val>
                                        </p:tav>
                                        <p:tav tm="100000">
                                          <p:val>
                                            <p:strVal val="ppt_y"/>
                                          </p:val>
                                        </p:tav>
                                      </p:tavLst>
                                    </p:anim>
                                    <p:anim calcmode="lin" valueType="num">
                                      <p:cBhvr>
                                        <p:cTn id="30" dur="3000"/>
                                        <p:tgtEl>
                                          <p:spTgt spid="5"/>
                                        </p:tgtEl>
                                        <p:attrNameLst>
                                          <p:attrName>ppt_w</p:attrName>
                                        </p:attrNameLst>
                                      </p:cBhvr>
                                      <p:tavLst>
                                        <p:tav tm="0">
                                          <p:val>
                                            <p:strVal val="ppt_w"/>
                                          </p:val>
                                        </p:tav>
                                        <p:tav tm="100000">
                                          <p:val>
                                            <p:fltVal val="0"/>
                                          </p:val>
                                        </p:tav>
                                      </p:tavLst>
                                    </p:anim>
                                    <p:anim calcmode="lin" valueType="num">
                                      <p:cBhvr>
                                        <p:cTn id="31" dur="3000"/>
                                        <p:tgtEl>
                                          <p:spTgt spid="5"/>
                                        </p:tgtEl>
                                        <p:attrNameLst>
                                          <p:attrName>ppt_h</p:attrName>
                                        </p:attrNameLst>
                                      </p:cBhvr>
                                      <p:tavLst>
                                        <p:tav tm="0">
                                          <p:val>
                                            <p:strVal val="ppt_h"/>
                                          </p:val>
                                        </p:tav>
                                        <p:tav tm="100000">
                                          <p:val>
                                            <p:strVal val="ppt_h"/>
                                          </p:val>
                                        </p:tav>
                                      </p:tavLst>
                                    </p:anim>
                                    <p:set>
                                      <p:cBhvr>
                                        <p:cTn id="32" dur="1" fill="hold">
                                          <p:stCondLst>
                                            <p:cond delay="2999"/>
                                          </p:stCondLst>
                                        </p:cTn>
                                        <p:tgtEl>
                                          <p:spTgt spid="5"/>
                                        </p:tgtEl>
                                        <p:attrNameLst>
                                          <p:attrName>style.visibility</p:attrName>
                                        </p:attrNameLst>
                                      </p:cBhvr>
                                      <p:to>
                                        <p:strVal val="hidden"/>
                                      </p:to>
                                    </p:set>
                                  </p:childTnLst>
                                </p:cTn>
                              </p:par>
                              <p:par>
                                <p:cTn id="33" presetID="14" presetClass="entr" presetSubtype="5" fill="hold" grpId="1"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randombar(vertical)">
                                      <p:cBhvr>
                                        <p:cTn id="35" dur="3000"/>
                                        <p:tgtEl>
                                          <p:spTgt spid="5"/>
                                        </p:tgtEl>
                                      </p:cBhvr>
                                    </p:animEffect>
                                  </p:childTnLst>
                                </p:cTn>
                              </p:par>
                              <p:par>
                                <p:cTn id="36" presetID="17" presetClass="exit" presetSubtype="2" fill="hold" grpId="0"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14" presetClass="entr" presetSubtype="5"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vertical)">
                                      <p:cBhvr>
                                        <p:cTn id="44" dur="3000"/>
                                        <p:tgtEl>
                                          <p:spTgt spid="6"/>
                                        </p:tgtEl>
                                      </p:cBhvr>
                                    </p:animEffect>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1"/>
                                          </p:val>
                                        </p:tav>
                                        <p:tav tm="100000">
                                          <p:val>
                                            <p:strVal val="#ppt_x"/>
                                          </p:val>
                                        </p:tav>
                                      </p:tavLst>
                                    </p:anim>
                                    <p:anim calcmode="lin" valueType="num">
                                      <p:cBhvr>
                                        <p:cTn id="50" dur="1000" fill="hold"/>
                                        <p:tgtEl>
                                          <p:spTgt spid="7"/>
                                        </p:tgtEl>
                                        <p:attrNameLst>
                                          <p:attrName>ppt_y</p:attrName>
                                        </p:attrNameLst>
                                      </p:cBhvr>
                                      <p:tavLst>
                                        <p:tav tm="0">
                                          <p:val>
                                            <p:strVal val="#ppt_y"/>
                                          </p:val>
                                        </p:tav>
                                        <p:tav tm="100000">
                                          <p:val>
                                            <p:strVal val="#ppt_y"/>
                                          </p:val>
                                        </p:tav>
                                      </p:tavLst>
                                    </p:anim>
                                  </p:childTnLst>
                                </p:cTn>
                              </p:par>
                            </p:childTnLst>
                          </p:cTn>
                        </p:par>
                        <p:par>
                          <p:cTn id="51" fill="hold">
                            <p:stCondLst>
                              <p:cond delay="18400"/>
                            </p:stCondLst>
                            <p:childTnLst>
                              <p:par>
                                <p:cTn id="52" presetID="23" presetClass="entr" presetSubtype="272" fill="hold" grpId="0" nodeType="afterEffect">
                                  <p:stCondLst>
                                    <p:cond delay="50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p:val>
                                            <p:strVal val="2/3*#ppt_w"/>
                                          </p:val>
                                        </p:tav>
                                        <p:tav tm="100000">
                                          <p:val>
                                            <p:strVal val="#ppt_w"/>
                                          </p:val>
                                        </p:tav>
                                      </p:tavLst>
                                    </p:anim>
                                    <p:anim calcmode="lin" valueType="num">
                                      <p:cBhvr>
                                        <p:cTn id="55" dur="3000" fill="hold"/>
                                        <p:tgtEl>
                                          <p:spTgt spid="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Ana María\Escritorio\1794140642_62a5def5be_o.jpg"/>
          <p:cNvPicPr>
            <a:picLocks noChangeAspect="1" noChangeArrowheads="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Proceso"/>
          <p:cNvSpPr/>
          <p:nvPr/>
        </p:nvSpPr>
        <p:spPr>
          <a:xfrm>
            <a:off x="0" y="0"/>
            <a:ext cx="9144000" cy="1349375"/>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4346575"/>
            <a:ext cx="9144000" cy="1319213"/>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1489075"/>
            <a:ext cx="9144000" cy="1319213"/>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2917825"/>
            <a:ext cx="9144000" cy="1319213"/>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aún tuvo que pasar un año hasta que, finalmente, se escriturara el contrato en la notaría de Dimas Adana en la C/ Mayor de Madrid, el 26 de Junio de 1925.</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2195736" y="1849388"/>
            <a:ext cx="3672408"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Comedor de oficiales (1928)</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14338"/>
                                        </p:tgtEl>
                                        <p:attrNameLst>
                                          <p:attrName>style.visibility</p:attrName>
                                        </p:attrNameLst>
                                      </p:cBhvr>
                                      <p:to>
                                        <p:strVal val="visible"/>
                                      </p:to>
                                    </p:set>
                                    <p:animEffect transition="in" filter="blinds(vertical)">
                                      <p:cBhvr>
                                        <p:cTn id="19" dur="3000"/>
                                        <p:tgtEl>
                                          <p:spTgt spid="14338"/>
                                        </p:tgtEl>
                                      </p:cBhvr>
                                    </p:animEffect>
                                  </p:childTnLst>
                                </p:cTn>
                              </p:par>
                              <p:par>
                                <p:cTn id="20" presetID="16" presetClass="entr" presetSubtype="37" fill="hold" nodeType="withEffect">
                                  <p:stCondLst>
                                    <p:cond delay="0"/>
                                  </p:stCondLst>
                                  <p:childTnLst>
                                    <p:set>
                                      <p:cBhvr>
                                        <p:cTn id="21" dur="1" fill="hold">
                                          <p:stCondLst>
                                            <p:cond delay="0"/>
                                          </p:stCondLst>
                                        </p:cTn>
                                        <p:tgtEl>
                                          <p:spTgt spid="14338"/>
                                        </p:tgtEl>
                                        <p:attrNameLst>
                                          <p:attrName>style.visibility</p:attrName>
                                        </p:attrNameLst>
                                      </p:cBhvr>
                                      <p:to>
                                        <p:strVal val="visible"/>
                                      </p:to>
                                    </p:set>
                                    <p:animEffect transition="in" filter="barn(outVertical)">
                                      <p:cBhvr>
                                        <p:cTn id="22" dur="3000"/>
                                        <p:tgtEl>
                                          <p:spTgt spid="14338"/>
                                        </p:tgtEl>
                                      </p:cBhvr>
                                    </p:animEffect>
                                  </p:childTnLst>
                                </p:cTn>
                              </p:par>
                              <p:par>
                                <p:cTn id="23" presetID="50" presetClass="entr" presetSubtype="0" decel="100000" fill="hold" nodeType="withEffect">
                                  <p:stCondLst>
                                    <p:cond delay="0"/>
                                  </p:stCondLst>
                                  <p:childTnLst>
                                    <p:set>
                                      <p:cBhvr>
                                        <p:cTn id="24" dur="1" fill="hold">
                                          <p:stCondLst>
                                            <p:cond delay="0"/>
                                          </p:stCondLst>
                                        </p:cTn>
                                        <p:tgtEl>
                                          <p:spTgt spid="14338"/>
                                        </p:tgtEl>
                                        <p:attrNameLst>
                                          <p:attrName>style.visibility</p:attrName>
                                        </p:attrNameLst>
                                      </p:cBhvr>
                                      <p:to>
                                        <p:strVal val="visible"/>
                                      </p:to>
                                    </p:set>
                                    <p:anim calcmode="lin" valueType="num">
                                      <p:cBhvr>
                                        <p:cTn id="25" dur="3000" fill="hold"/>
                                        <p:tgtEl>
                                          <p:spTgt spid="14338"/>
                                        </p:tgtEl>
                                        <p:attrNameLst>
                                          <p:attrName>ppt_w</p:attrName>
                                        </p:attrNameLst>
                                      </p:cBhvr>
                                      <p:tavLst>
                                        <p:tav tm="0">
                                          <p:val>
                                            <p:strVal val="#ppt_w+.3"/>
                                          </p:val>
                                        </p:tav>
                                        <p:tav tm="100000">
                                          <p:val>
                                            <p:strVal val="#ppt_w"/>
                                          </p:val>
                                        </p:tav>
                                      </p:tavLst>
                                    </p:anim>
                                    <p:anim calcmode="lin" valueType="num">
                                      <p:cBhvr>
                                        <p:cTn id="26" dur="3000" fill="hold"/>
                                        <p:tgtEl>
                                          <p:spTgt spid="14338"/>
                                        </p:tgtEl>
                                        <p:attrNameLst>
                                          <p:attrName>ppt_h</p:attrName>
                                        </p:attrNameLst>
                                      </p:cBhvr>
                                      <p:tavLst>
                                        <p:tav tm="0">
                                          <p:val>
                                            <p:strVal val="#ppt_h"/>
                                          </p:val>
                                        </p:tav>
                                        <p:tav tm="100000">
                                          <p:val>
                                            <p:strVal val="#ppt_h"/>
                                          </p:val>
                                        </p:tav>
                                      </p:tavLst>
                                    </p:anim>
                                    <p:animEffect transition="in" filter="fade">
                                      <p:cBhvr>
                                        <p:cTn id="27" dur="3000"/>
                                        <p:tgtEl>
                                          <p:spTgt spid="14338"/>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16700"/>
                            </p:stCondLst>
                            <p:childTnLst>
                              <p:par>
                                <p:cTn id="35" presetID="23" presetClass="entr" presetSubtype="272"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3000" fill="hold"/>
                                        <p:tgtEl>
                                          <p:spTgt spid="9"/>
                                        </p:tgtEl>
                                        <p:attrNameLst>
                                          <p:attrName>ppt_w</p:attrName>
                                        </p:attrNameLst>
                                      </p:cBhvr>
                                      <p:tavLst>
                                        <p:tav tm="0">
                                          <p:val>
                                            <p:strVal val="2/3*#ppt_w"/>
                                          </p:val>
                                        </p:tav>
                                        <p:tav tm="100000">
                                          <p:val>
                                            <p:strVal val="#ppt_w"/>
                                          </p:val>
                                        </p:tav>
                                      </p:tavLst>
                                    </p:anim>
                                    <p:anim calcmode="lin" valueType="num">
                                      <p:cBhvr>
                                        <p:cTn id="38" dur="3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E:\MIS COSAS\DOCUMENTOS ANA\ANIMALES\FELINOS\800px-Lions_lying.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21 de Noviembre de ese año se puso la quilla para el todavía bautizado "Minerva". Aunque llovía a mares en Cádiz el acto resultó lucido por la asistencia del general Primo de Rivera y del propio Echevarrieta.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2"/>
                                          </p:val>
                                        </p:tav>
                                        <p:tav tm="100000">
                                          <p:val>
                                            <p:strVal val="#ppt_x"/>
                                          </p:val>
                                        </p:tav>
                                      </p:tavLst>
                                    </p:anim>
                                    <p:anim calcmode="lin" valueType="num">
                                      <p:cBhvr>
                                        <p:cTn id="8" dur="3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3000"/>
                                        <p:tgtEl>
                                          <p:spTgt spid="2"/>
                                        </p:tgtEl>
                                      </p:cBhvr>
                                    </p:animEffect>
                                  </p:childTnLst>
                                </p:cTn>
                              </p:par>
                              <p:par>
                                <p:cTn id="10" presetID="31" presetClass="entr" presetSubtype="0" fill="hold" nodeType="withEffect">
                                  <p:stCondLst>
                                    <p:cond delay="0"/>
                                  </p:stCondLst>
                                  <p:iterate type="lt">
                                    <p:tmPct val="5000"/>
                                  </p:iterate>
                                  <p:childTnLst>
                                    <p:set>
                                      <p:cBhvr>
                                        <p:cTn id="11" dur="1" fill="hold">
                                          <p:stCondLst>
                                            <p:cond delay="0"/>
                                          </p:stCondLst>
                                        </p:cTn>
                                        <p:tgtEl>
                                          <p:spTgt spid="2"/>
                                        </p:tgtEl>
                                        <p:attrNameLst>
                                          <p:attrName>style.visibility</p:attrName>
                                        </p:attrNameLst>
                                      </p:cBhvr>
                                      <p:to>
                                        <p:strVal val="visible"/>
                                      </p:to>
                                    </p:set>
                                    <p:anim calcmode="lin" valueType="num">
                                      <p:cBhvr>
                                        <p:cTn id="12" dur="3000" fill="hold"/>
                                        <p:tgtEl>
                                          <p:spTgt spid="2"/>
                                        </p:tgtEl>
                                        <p:attrNameLst>
                                          <p:attrName>ppt_w</p:attrName>
                                        </p:attrNameLst>
                                      </p:cBhvr>
                                      <p:tavLst>
                                        <p:tav tm="0">
                                          <p:val>
                                            <p:fltVal val="0"/>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anim calcmode="lin" valueType="num">
                                      <p:cBhvr>
                                        <p:cTn id="14" dur="3000" fill="hold"/>
                                        <p:tgtEl>
                                          <p:spTgt spid="2"/>
                                        </p:tgtEl>
                                        <p:attrNameLst>
                                          <p:attrName>style.rotation</p:attrName>
                                        </p:attrNameLst>
                                      </p:cBhvr>
                                      <p:tavLst>
                                        <p:tav tm="0">
                                          <p:val>
                                            <p:fltVal val="90"/>
                                          </p:val>
                                        </p:tav>
                                        <p:tav tm="100000">
                                          <p:val>
                                            <p:fltVal val="0"/>
                                          </p:val>
                                        </p:tav>
                                      </p:tavLst>
                                    </p:anim>
                                    <p:animEffect transition="in" filter="fade">
                                      <p:cBhvr>
                                        <p:cTn id="15" dur="3000"/>
                                        <p:tgtEl>
                                          <p:spTgt spid="2"/>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Ana María\Escritorio\19.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roceso"/>
          <p:cNvSpPr/>
          <p:nvPr/>
        </p:nvSpPr>
        <p:spPr>
          <a:xfrm>
            <a:off x="0" y="0"/>
            <a:ext cx="9144000" cy="5715000"/>
          </a:xfrm>
          <a:prstGeom prst="flowChartProcess">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3" name="2 Proceso"/>
          <p:cNvSpPr/>
          <p:nvPr/>
        </p:nvSpPr>
        <p:spPr>
          <a:xfrm>
            <a:off x="0" y="0"/>
            <a:ext cx="9144000" cy="5715000"/>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Proceso"/>
          <p:cNvSpPr/>
          <p:nvPr/>
        </p:nvSpPr>
        <p:spPr>
          <a:xfrm>
            <a:off x="0" y="0"/>
            <a:ext cx="9144000" cy="5715000"/>
          </a:xfrm>
          <a:prstGeom prst="flowChartProcess">
            <a:avLst/>
          </a:prstGeom>
          <a:solidFill>
            <a:schemeClr val="tx2">
              <a:lumMod val="1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este último quien en un breve discurso propuso que se le cambiara el nombre por el de "Juan Sebastián Elcano". Denominación que fue aceptada oficialmente en el Consejo de Ministros celebrado el 13 de Diciembre de 1925.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7000">
        <p14:honeycomb/>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1000"/>
                                  </p:stCondLst>
                                  <p:childTnLst>
                                    <p:set>
                                      <p:cBhvr>
                                        <p:cTn id="6" dur="1" fill="hold">
                                          <p:stCondLst>
                                            <p:cond delay="0"/>
                                          </p:stCondLst>
                                        </p:cTn>
                                        <p:tgtEl>
                                          <p:spTgt spid="30722"/>
                                        </p:tgtEl>
                                        <p:attrNameLst>
                                          <p:attrName>style.visibility</p:attrName>
                                        </p:attrNameLst>
                                      </p:cBhvr>
                                      <p:to>
                                        <p:strVal val="visible"/>
                                      </p:to>
                                    </p:set>
                                    <p:animEffect transition="in" filter="box(out)">
                                      <p:cBhvr>
                                        <p:cTn id="7" dur="2000"/>
                                        <p:tgtEl>
                                          <p:spTgt spid="30722"/>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grpId="1"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3"/>
                                        </p:tgtEl>
                                        <p:attrNameLst>
                                          <p:attrName>ppt_x</p:attrName>
                                        </p:attrNameLst>
                                      </p:cBhvr>
                                      <p:tavLst>
                                        <p:tav tm="0">
                                          <p:val>
                                            <p:strVal val="ppt_x"/>
                                          </p:val>
                                        </p:tav>
                                        <p:tav tm="100000">
                                          <p:val>
                                            <p:strVal val="ppt_x+ppt_w/2"/>
                                          </p:val>
                                        </p:tav>
                                      </p:tavLst>
                                    </p:anim>
                                    <p:anim calcmode="lin" valueType="num">
                                      <p:cBhvr>
                                        <p:cTn id="19" dur="3000"/>
                                        <p:tgtEl>
                                          <p:spTgt spid="3"/>
                                        </p:tgtEl>
                                        <p:attrNameLst>
                                          <p:attrName>ppt_y</p:attrName>
                                        </p:attrNameLst>
                                      </p:cBhvr>
                                      <p:tavLst>
                                        <p:tav tm="0">
                                          <p:val>
                                            <p:strVal val="ppt_y"/>
                                          </p:val>
                                        </p:tav>
                                        <p:tav tm="100000">
                                          <p:val>
                                            <p:strVal val="ppt_y"/>
                                          </p:val>
                                        </p:tav>
                                      </p:tavLst>
                                    </p:anim>
                                    <p:anim calcmode="lin" valueType="num">
                                      <p:cBhvr>
                                        <p:cTn id="20" dur="3000"/>
                                        <p:tgtEl>
                                          <p:spTgt spid="3"/>
                                        </p:tgtEl>
                                        <p:attrNameLst>
                                          <p:attrName>ppt_w</p:attrName>
                                        </p:attrNameLst>
                                      </p:cBhvr>
                                      <p:tavLst>
                                        <p:tav tm="0">
                                          <p:val>
                                            <p:strVal val="ppt_w"/>
                                          </p:val>
                                        </p:tav>
                                        <p:tav tm="100000">
                                          <p:val>
                                            <p:fltVal val="0"/>
                                          </p:val>
                                        </p:tav>
                                      </p:tavLst>
                                    </p:anim>
                                    <p:anim calcmode="lin" valueType="num">
                                      <p:cBhvr>
                                        <p:cTn id="21" dur="3000"/>
                                        <p:tgtEl>
                                          <p:spTgt spid="3"/>
                                        </p:tgtEl>
                                        <p:attrNameLst>
                                          <p:attrName>ppt_h</p:attrName>
                                        </p:attrNameLst>
                                      </p:cBhvr>
                                      <p:tavLst>
                                        <p:tav tm="0">
                                          <p:val>
                                            <p:strVal val="ppt_h"/>
                                          </p:val>
                                        </p:tav>
                                        <p:tav tm="100000">
                                          <p:val>
                                            <p:strVal val="ppt_h"/>
                                          </p:val>
                                        </p:tav>
                                      </p:tavLst>
                                    </p:anim>
                                    <p:set>
                                      <p:cBhvr>
                                        <p:cTn id="22" dur="1" fill="hold">
                                          <p:stCondLst>
                                            <p:cond delay="2999"/>
                                          </p:stCondLst>
                                        </p:cTn>
                                        <p:tgtEl>
                                          <p:spTgt spid="3"/>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3000"/>
                                        <p:tgtEl>
                                          <p:spTgt spid="3"/>
                                        </p:tgtEl>
                                      </p:cBhvr>
                                    </p:animEffect>
                                    <p:set>
                                      <p:cBhvr>
                                        <p:cTn id="25" dur="1" fill="hold">
                                          <p:stCondLst>
                                            <p:cond delay="2999"/>
                                          </p:stCondLst>
                                        </p:cTn>
                                        <p:tgtEl>
                                          <p:spTgt spid="3"/>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4"/>
                                        </p:tgtEl>
                                        <p:attrNameLst>
                                          <p:attrName>ppt_x</p:attrName>
                                        </p:attrNameLst>
                                      </p:cBhvr>
                                      <p:tavLst>
                                        <p:tav tm="0">
                                          <p:val>
                                            <p:strVal val="ppt_x"/>
                                          </p:val>
                                        </p:tav>
                                        <p:tav tm="100000">
                                          <p:val>
                                            <p:strVal val="ppt_x"/>
                                          </p:val>
                                        </p:tav>
                                      </p:tavLst>
                                    </p:anim>
                                    <p:anim calcmode="lin" valueType="num">
                                      <p:cBhvr>
                                        <p:cTn id="28" dur="3000"/>
                                        <p:tgtEl>
                                          <p:spTgt spid="4"/>
                                        </p:tgtEl>
                                        <p:attrNameLst>
                                          <p:attrName>ppt_y</p:attrName>
                                        </p:attrNameLst>
                                      </p:cBhvr>
                                      <p:tavLst>
                                        <p:tav tm="0">
                                          <p:val>
                                            <p:strVal val="ppt_y"/>
                                          </p:val>
                                        </p:tav>
                                        <p:tav tm="100000">
                                          <p:val>
                                            <p:strVal val="ppt_y-ppt_h/2"/>
                                          </p:val>
                                        </p:tav>
                                      </p:tavLst>
                                    </p:anim>
                                    <p:anim calcmode="lin" valueType="num">
                                      <p:cBhvr>
                                        <p:cTn id="29" dur="3000"/>
                                        <p:tgtEl>
                                          <p:spTgt spid="4"/>
                                        </p:tgtEl>
                                        <p:attrNameLst>
                                          <p:attrName>ppt_w</p:attrName>
                                        </p:attrNameLst>
                                      </p:cBhvr>
                                      <p:tavLst>
                                        <p:tav tm="0">
                                          <p:val>
                                            <p:strVal val="ppt_w"/>
                                          </p:val>
                                        </p:tav>
                                        <p:tav tm="100000">
                                          <p:val>
                                            <p:strVal val="ppt_w"/>
                                          </p:val>
                                        </p:tav>
                                      </p:tavLst>
                                    </p:anim>
                                    <p:anim calcmode="lin" valueType="num">
                                      <p:cBhvr>
                                        <p:cTn id="30" dur="3000"/>
                                        <p:tgtEl>
                                          <p:spTgt spid="4"/>
                                        </p:tgtEl>
                                        <p:attrNameLst>
                                          <p:attrName>ppt_h</p:attrName>
                                        </p:attrNameLst>
                                      </p:cBhvr>
                                      <p:tavLst>
                                        <p:tav tm="0">
                                          <p:val>
                                            <p:strVal val="ppt_h"/>
                                          </p:val>
                                        </p:tav>
                                        <p:tav tm="100000">
                                          <p:val>
                                            <p:fltVal val="0"/>
                                          </p:val>
                                        </p:tav>
                                      </p:tavLst>
                                    </p:anim>
                                    <p:set>
                                      <p:cBhvr>
                                        <p:cTn id="31" dur="1" fill="hold">
                                          <p:stCondLst>
                                            <p:cond delay="2999"/>
                                          </p:stCondLst>
                                        </p:cTn>
                                        <p:tgtEl>
                                          <p:spTgt spid="4"/>
                                        </p:tgtEl>
                                        <p:attrNameLst>
                                          <p:attrName>style.visibility</p:attrName>
                                        </p:attrNameLst>
                                      </p:cBhvr>
                                      <p:to>
                                        <p:strVal val="hidden"/>
                                      </p:to>
                                    </p:set>
                                  </p:childTnLst>
                                </p:cTn>
                              </p:par>
                              <p:par>
                                <p:cTn id="32" presetID="3" presetClass="exit" presetSubtype="10" fill="hold" grpId="1" nodeType="withEffect">
                                  <p:stCondLst>
                                    <p:cond delay="0"/>
                                  </p:stCondLst>
                                  <p:childTnLst>
                                    <p:animEffect transition="out" filter="blinds(horizontal)">
                                      <p:cBhvr>
                                        <p:cTn id="33" dur="3000"/>
                                        <p:tgtEl>
                                          <p:spTgt spid="4"/>
                                        </p:tgtEl>
                                      </p:cBhvr>
                                    </p:animEffect>
                                    <p:set>
                                      <p:cBhvr>
                                        <p:cTn id="34" dur="1" fill="hold">
                                          <p:stCondLst>
                                            <p:cond delay="2999"/>
                                          </p:stCondLst>
                                        </p:cTn>
                                        <p:tgtEl>
                                          <p:spTgt spid="4"/>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3000"/>
                                        <p:tgtEl>
                                          <p:spTgt spid="6"/>
                                        </p:tgtEl>
                                        <p:attrNameLst>
                                          <p:attrName>ppt_x</p:attrName>
                                        </p:attrNameLst>
                                      </p:cBhvr>
                                      <p:tavLst>
                                        <p:tav tm="0">
                                          <p:val>
                                            <p:strVal val="ppt_x"/>
                                          </p:val>
                                        </p:tav>
                                        <p:tav tm="100000">
                                          <p:val>
                                            <p:strVal val="ppt_x"/>
                                          </p:val>
                                        </p:tav>
                                      </p:tavLst>
                                    </p:anim>
                                    <p:anim calcmode="lin" valueType="num">
                                      <p:cBhvr>
                                        <p:cTn id="37" dur="3000"/>
                                        <p:tgtEl>
                                          <p:spTgt spid="6"/>
                                        </p:tgtEl>
                                        <p:attrNameLst>
                                          <p:attrName>ppt_y</p:attrName>
                                        </p:attrNameLst>
                                      </p:cBhvr>
                                      <p:tavLst>
                                        <p:tav tm="0">
                                          <p:val>
                                            <p:strVal val="ppt_y"/>
                                          </p:val>
                                        </p:tav>
                                        <p:tav tm="100000">
                                          <p:val>
                                            <p:strVal val="ppt_y+ppt_h/2"/>
                                          </p:val>
                                        </p:tav>
                                      </p:tavLst>
                                    </p:anim>
                                    <p:anim calcmode="lin" valueType="num">
                                      <p:cBhvr>
                                        <p:cTn id="38" dur="3000"/>
                                        <p:tgtEl>
                                          <p:spTgt spid="6"/>
                                        </p:tgtEl>
                                        <p:attrNameLst>
                                          <p:attrName>ppt_w</p:attrName>
                                        </p:attrNameLst>
                                      </p:cBhvr>
                                      <p:tavLst>
                                        <p:tav tm="0">
                                          <p:val>
                                            <p:strVal val="ppt_w"/>
                                          </p:val>
                                        </p:tav>
                                        <p:tav tm="100000">
                                          <p:val>
                                            <p:strVal val="ppt_w"/>
                                          </p:val>
                                        </p:tav>
                                      </p:tavLst>
                                    </p:anim>
                                    <p:anim calcmode="lin" valueType="num">
                                      <p:cBhvr>
                                        <p:cTn id="39" dur="3000"/>
                                        <p:tgtEl>
                                          <p:spTgt spid="6"/>
                                        </p:tgtEl>
                                        <p:attrNameLst>
                                          <p:attrName>ppt_h</p:attrName>
                                        </p:attrNameLst>
                                      </p:cBhvr>
                                      <p:tavLst>
                                        <p:tav tm="0">
                                          <p:val>
                                            <p:strVal val="ppt_h"/>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3" presetClass="exit" presetSubtype="10" fill="hold" grpId="1" nodeType="withEffect">
                                  <p:stCondLst>
                                    <p:cond delay="0"/>
                                  </p:stCondLst>
                                  <p:childTnLst>
                                    <p:animEffect transition="out" filter="blinds(horizontal)">
                                      <p:cBhvr>
                                        <p:cTn id="42" dur="3000"/>
                                        <p:tgtEl>
                                          <p:spTgt spid="6"/>
                                        </p:tgtEl>
                                      </p:cBhvr>
                                    </p:animEffect>
                                    <p:set>
                                      <p:cBhvr>
                                        <p:cTn id="43" dur="1" fill="hold">
                                          <p:stCondLst>
                                            <p:cond delay="2999"/>
                                          </p:stCondLst>
                                        </p:cTn>
                                        <p:tgtEl>
                                          <p:spTgt spid="6"/>
                                        </p:tgtEl>
                                        <p:attrNameLst>
                                          <p:attrName>style.visibility</p:attrName>
                                        </p:attrNameLst>
                                      </p:cBhvr>
                                      <p:to>
                                        <p:strVal val="hidden"/>
                                      </p:to>
                                    </p:set>
                                  </p:childTnLst>
                                </p:cTn>
                              </p:par>
                            </p:childTnLst>
                          </p:cTn>
                        </p:par>
                        <p:par>
                          <p:cTn id="44" fill="hold">
                            <p:stCondLst>
                              <p:cond delay="3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1"/>
                                          </p:val>
                                        </p:tav>
                                        <p:tav tm="100000">
                                          <p:val>
                                            <p:strVal val="#ppt_x"/>
                                          </p:val>
                                        </p:tav>
                                      </p:tavLst>
                                    </p:anim>
                                    <p:anim calcmode="lin" valueType="num">
                                      <p:cBhvr>
                                        <p:cTn id="4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3" grpId="0" animBg="1"/>
      <p:bldP spid="3" grpId="1" animBg="1"/>
      <p:bldP spid="4" grpId="0" animBg="1"/>
      <p:bldP spid="4" grpId="1" animBg="1"/>
      <p:bldP spid="6" grpId="0" animBg="1"/>
      <p:bldP spid="6" grpId="1"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kkSin título-2.jpg"/>
          <p:cNvPicPr>
            <a:picLocks noChangeAspect="1" noChangeArrowheads="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3060700" cy="1905000"/>
          </a:xfrm>
          <a:prstGeom prst="flowChartProcess">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1905000"/>
            <a:ext cx="3060700" cy="1905000"/>
          </a:xfrm>
          <a:prstGeom prst="flowChartProcess">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3810000"/>
            <a:ext cx="3060700" cy="1905000"/>
          </a:xfrm>
          <a:prstGeom prst="flowChartProcess">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3059832" y="0"/>
            <a:ext cx="3060700" cy="1905000"/>
          </a:xfrm>
          <a:prstGeom prst="flowChartProcess">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6143625" y="0"/>
            <a:ext cx="3000375" cy="1905000"/>
          </a:xfrm>
          <a:prstGeom prst="flowChartProcess">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6083300" y="1905000"/>
            <a:ext cx="3060700" cy="1905000"/>
          </a:xfrm>
          <a:prstGeom prst="flowChartProcess">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6083300" y="3810000"/>
            <a:ext cx="3060700" cy="1905000"/>
          </a:xfrm>
          <a:prstGeom prst="flowChartProcess">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roceso"/>
          <p:cNvSpPr/>
          <p:nvPr/>
        </p:nvSpPr>
        <p:spPr>
          <a:xfrm>
            <a:off x="3071813" y="3810000"/>
            <a:ext cx="3060700" cy="1905000"/>
          </a:xfrm>
          <a:prstGeom prst="flowChartProcess">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roceso"/>
          <p:cNvSpPr/>
          <p:nvPr/>
        </p:nvSpPr>
        <p:spPr>
          <a:xfrm>
            <a:off x="3071813" y="1897063"/>
            <a:ext cx="3013075" cy="1920875"/>
          </a:xfrm>
          <a:prstGeom prst="flowChartProcess">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construcción, en la que intervinieron medio millar de obreros, avanzó rápidamente hasta su botadura el 5 de Marzo de 1927. A ella asistieron, además de la madrina María del Carmen Primo de Rivera y Horacio Echevarrieta, el ministro de Marina, el almirante Honorio Cornejo, y todas las fuerzas vivas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blinds dir="vert"/>
      </p:transition>
    </mc:Choice>
    <mc:Fallback xmlns="">
      <p:transition spd="slow" advTm="3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18434"/>
                                        </p:tgtEl>
                                        <p:attrNameLst>
                                          <p:attrName>style.visibility</p:attrName>
                                        </p:attrNameLst>
                                      </p:cBhvr>
                                      <p:to>
                                        <p:strVal val="visible"/>
                                      </p:to>
                                    </p:set>
                                    <p:animEffect transition="in" filter="box(out)">
                                      <p:cBhvr>
                                        <p:cTn id="34" dur="2000"/>
                                        <p:tgtEl>
                                          <p:spTgt spid="18434"/>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18434"/>
                                        </p:tgtEl>
                                        <p:attrNameLst>
                                          <p:attrName>style.visibility</p:attrName>
                                        </p:attrNameLst>
                                      </p:cBhvr>
                                      <p:to>
                                        <p:strVal val="visible"/>
                                      </p:to>
                                    </p:set>
                                    <p:anim calcmode="lin" valueType="num">
                                      <p:cBhvr>
                                        <p:cTn id="37" dur="3000" fill="hold"/>
                                        <p:tgtEl>
                                          <p:spTgt spid="18434"/>
                                        </p:tgtEl>
                                        <p:attrNameLst>
                                          <p:attrName>ppt_w</p:attrName>
                                        </p:attrNameLst>
                                      </p:cBhvr>
                                      <p:tavLst>
                                        <p:tav tm="0">
                                          <p:val>
                                            <p:strVal val="#ppt_w+.3"/>
                                          </p:val>
                                        </p:tav>
                                        <p:tav tm="100000">
                                          <p:val>
                                            <p:strVal val="#ppt_w"/>
                                          </p:val>
                                        </p:tav>
                                      </p:tavLst>
                                    </p:anim>
                                    <p:anim calcmode="lin" valueType="num">
                                      <p:cBhvr>
                                        <p:cTn id="38" dur="3000" fill="hold"/>
                                        <p:tgtEl>
                                          <p:spTgt spid="18434"/>
                                        </p:tgtEl>
                                        <p:attrNameLst>
                                          <p:attrName>ppt_h</p:attrName>
                                        </p:attrNameLst>
                                      </p:cBhvr>
                                      <p:tavLst>
                                        <p:tav tm="0">
                                          <p:val>
                                            <p:strVal val="#ppt_h"/>
                                          </p:val>
                                        </p:tav>
                                        <p:tav tm="100000">
                                          <p:val>
                                            <p:strVal val="#ppt_h"/>
                                          </p:val>
                                        </p:tav>
                                      </p:tavLst>
                                    </p:anim>
                                    <p:animEffect transition="in" filter="fade">
                                      <p:cBhvr>
                                        <p:cTn id="39" dur="3000"/>
                                        <p:tgtEl>
                                          <p:spTgt spid="1843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1"/>
                                          </p:val>
                                        </p:tav>
                                        <p:tav tm="100000">
                                          <p:val>
                                            <p:strVal val="#ppt_x"/>
                                          </p:val>
                                        </p:tav>
                                      </p:tavLst>
                                    </p:anim>
                                    <p:anim calcmode="lin" valueType="num">
                                      <p:cBhvr>
                                        <p:cTn id="4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64999.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64999.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Estados Unidos es el país que más ha visitado este octogenario velero, en 158 ocasiones hasta la fecha El buque escuela de la Armada española ‘Juan Sebastián de Elcano’ ha desfilado como buque guía de la formación durante la Parada Naval, a través del río Hudson, que marca el comienzo de la </a:t>
            </a:r>
            <a:r>
              <a:rPr lang="es-ES" i="1" dirty="0" err="1" smtClean="0">
                <a:effectLst>
                  <a:glow rad="101600">
                    <a:srgbClr val="C00000">
                      <a:alpha val="60000"/>
                    </a:srgbClr>
                  </a:glow>
                  <a:outerShdw blurRad="38100" dist="38100" dir="2700000" algn="tl">
                    <a:srgbClr val="000000">
                      <a:alpha val="43137"/>
                    </a:srgbClr>
                  </a:outerShdw>
                </a:effectLst>
              </a:rPr>
              <a:t>Fleet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Week</a:t>
            </a:r>
            <a:r>
              <a:rPr lang="es-ES" i="1" dirty="0" smtClean="0">
                <a:effectLst>
                  <a:glow rad="101600">
                    <a:srgbClr val="C00000">
                      <a:alpha val="60000"/>
                    </a:srgbClr>
                  </a:glow>
                  <a:outerShdw blurRad="38100" dist="38100" dir="2700000" algn="tl">
                    <a:srgbClr val="000000">
                      <a:alpha val="43137"/>
                    </a:srgbClr>
                  </a:outerShdw>
                </a:effectLst>
              </a:rPr>
              <a:t> en la ciudad de Nueva York (Estados Unidos).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blinds dir="vert"/>
      </p:transition>
    </mc:Choice>
    <mc:Fallback xmlns="">
      <p:transition spd="slow" advTm="3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5" presetClass="exit" presetSubtype="10" fill="hold" nodeType="withEffect">
                                  <p:stCondLst>
                                    <p:cond delay="0"/>
                                  </p:stCondLst>
                                  <p:childTnLst>
                                    <p:animEffect transition="out" filter="checkerboard(across)">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Ana María\Escritorio\6.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6.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Buque Escuela de la Armada ‘Juan Sebastián de Elcano’ recaló en el puerto estadounidense de Nueva York en la mañana del jueves 15 de junio, quedando atracado en el muelle 86, en </a:t>
            </a:r>
            <a:r>
              <a:rPr lang="es-ES" i="1" dirty="0" err="1" smtClean="0">
                <a:effectLst>
                  <a:glow rad="101600">
                    <a:srgbClr val="C00000">
                      <a:alpha val="60000"/>
                    </a:srgbClr>
                  </a:glow>
                  <a:outerShdw blurRad="38100" dist="38100" dir="2700000" algn="tl">
                    <a:srgbClr val="000000">
                      <a:alpha val="43137"/>
                    </a:srgbClr>
                  </a:outerShdw>
                </a:effectLst>
              </a:rPr>
              <a:t>Hells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Kitchen</a:t>
            </a:r>
            <a:r>
              <a:rPr lang="es-ES" i="1" dirty="0" smtClean="0">
                <a:effectLst>
                  <a:glow rad="101600">
                    <a:srgbClr val="C00000">
                      <a:alpha val="60000"/>
                    </a:srgbClr>
                  </a:glow>
                  <a:outerShdw blurRad="38100" dist="38100" dir="2700000" algn="tl">
                    <a:srgbClr val="000000">
                      <a:alpha val="43137"/>
                    </a:srgbClr>
                  </a:outerShdw>
                </a:effectLst>
              </a:rPr>
              <a:t>, Manhattan, hasta el día 20 de junio.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blinds/>
      </p:transition>
    </mc:Choice>
    <mc:Fallback xmlns="">
      <p:transition spd="slow" advTm="28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3000" fill="hold" nodeType="withEffect">
                                  <p:stCondLst>
                                    <p:cond delay="0"/>
                                  </p:stCondLst>
                                  <p:childTnLst>
                                    <p:animEffect transition="out" filter="fade">
                                      <p:cBhvr>
                                        <p:cTn id="6" dur="1000" tmFilter="0, 0; .2, .5; .8, .5; 1, 0"/>
                                        <p:tgtEl>
                                          <p:spTgt spid="4"/>
                                        </p:tgtEl>
                                      </p:cBhvr>
                                    </p:animEffect>
                                    <p:animScale>
                                      <p:cBhvr>
                                        <p:cTn id="7" dur="500" autoRev="1" fill="hold"/>
                                        <p:tgtEl>
                                          <p:spTgt spid="4"/>
                                        </p:tgtEl>
                                      </p:cBhvr>
                                      <p:by x="105000" y="105000"/>
                                    </p:animScale>
                                  </p:childTnLst>
                                </p:cTn>
                              </p:par>
                              <p:par>
                                <p:cTn id="8" presetID="23" presetClass="entr" presetSubtype="16" fill="hold" nodeType="withEffect">
                                  <p:stCondLst>
                                    <p:cond delay="0"/>
                                  </p:stCondLst>
                                  <p:childTnLst>
                                    <p:set>
                                      <p:cBhvr>
                                        <p:cTn id="9" dur="1" fill="hold">
                                          <p:stCondLst>
                                            <p:cond delay="0"/>
                                          </p:stCondLst>
                                        </p:cTn>
                                        <p:tgtEl>
                                          <p:spTgt spid="17410"/>
                                        </p:tgtEl>
                                        <p:attrNameLst>
                                          <p:attrName>style.visibility</p:attrName>
                                        </p:attrNameLst>
                                      </p:cBhvr>
                                      <p:to>
                                        <p:strVal val="visible"/>
                                      </p:to>
                                    </p:set>
                                    <p:anim calcmode="lin" valueType="num">
                                      <p:cBhvr>
                                        <p:cTn id="10" dur="3000" fill="hold"/>
                                        <p:tgtEl>
                                          <p:spTgt spid="17410"/>
                                        </p:tgtEl>
                                        <p:attrNameLst>
                                          <p:attrName>ppt_w</p:attrName>
                                        </p:attrNameLst>
                                      </p:cBhvr>
                                      <p:tavLst>
                                        <p:tav tm="0">
                                          <p:val>
                                            <p:fltVal val="0"/>
                                          </p:val>
                                        </p:tav>
                                        <p:tav tm="100000">
                                          <p:val>
                                            <p:strVal val="#ppt_w"/>
                                          </p:val>
                                        </p:tav>
                                      </p:tavLst>
                                    </p:anim>
                                    <p:anim calcmode="lin" valueType="num">
                                      <p:cBhvr>
                                        <p:cTn id="11" dur="3000" fill="hold"/>
                                        <p:tgtEl>
                                          <p:spTgt spid="17410"/>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17410"/>
                                        </p:tgtEl>
                                        <p:attrNameLst>
                                          <p:attrName>style.visibility</p:attrName>
                                        </p:attrNameLst>
                                      </p:cBhvr>
                                      <p:to>
                                        <p:strVal val="visible"/>
                                      </p:to>
                                    </p:set>
                                    <p:animEffect transition="in" filter="barn(outVertical)">
                                      <p:cBhvr>
                                        <p:cTn id="14" dur="3000"/>
                                        <p:tgtEl>
                                          <p:spTgt spid="17410"/>
                                        </p:tgtEl>
                                      </p:cBhvr>
                                    </p:animEffect>
                                  </p:childTnLst>
                                </p:cTn>
                              </p:par>
                              <p:par>
                                <p:cTn id="15" presetID="17" presetClass="entr" presetSubtype="10" fill="hold" nodeType="withEffect">
                                  <p:stCondLst>
                                    <p:cond delay="0"/>
                                  </p:stCondLst>
                                  <p:childTnLst>
                                    <p:set>
                                      <p:cBhvr>
                                        <p:cTn id="16" dur="1" fill="hold">
                                          <p:stCondLst>
                                            <p:cond delay="0"/>
                                          </p:stCondLst>
                                        </p:cTn>
                                        <p:tgtEl>
                                          <p:spTgt spid="17410"/>
                                        </p:tgtEl>
                                        <p:attrNameLst>
                                          <p:attrName>style.visibility</p:attrName>
                                        </p:attrNameLst>
                                      </p:cBhvr>
                                      <p:to>
                                        <p:strVal val="visible"/>
                                      </p:to>
                                    </p:set>
                                    <p:anim calcmode="lin" valueType="num">
                                      <p:cBhvr>
                                        <p:cTn id="17" dur="3000" fill="hold"/>
                                        <p:tgtEl>
                                          <p:spTgt spid="17410"/>
                                        </p:tgtEl>
                                        <p:attrNameLst>
                                          <p:attrName>ppt_w</p:attrName>
                                        </p:attrNameLst>
                                      </p:cBhvr>
                                      <p:tavLst>
                                        <p:tav tm="0">
                                          <p:val>
                                            <p:fltVal val="0"/>
                                          </p:val>
                                        </p:tav>
                                        <p:tav tm="100000">
                                          <p:val>
                                            <p:strVal val="#ppt_w"/>
                                          </p:val>
                                        </p:tav>
                                      </p:tavLst>
                                    </p:anim>
                                    <p:anim calcmode="lin" valueType="num">
                                      <p:cBhvr>
                                        <p:cTn id="18" dur="3000" fill="hold"/>
                                        <p:tgtEl>
                                          <p:spTgt spid="17410"/>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nnSin título-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4572000" cy="2857500"/>
          </a:xfrm>
          <a:prstGeom prst="flowChartProcess">
            <a:avLst/>
          </a:prstGeom>
          <a:solidFill>
            <a:schemeClr val="accent5">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4572000" y="0"/>
            <a:ext cx="4572000" cy="2857500"/>
          </a:xfrm>
          <a:prstGeom prst="flowChartProcess">
            <a:avLst/>
          </a:prstGeom>
          <a:solidFill>
            <a:schemeClr val="accent5">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2857500"/>
            <a:ext cx="4572000" cy="2857500"/>
          </a:xfrm>
          <a:prstGeom prst="flowChartProcess">
            <a:avLst/>
          </a:prstGeom>
          <a:solidFill>
            <a:schemeClr val="accent5">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4572000" y="2857500"/>
            <a:ext cx="4572000" cy="2857500"/>
          </a:xfrm>
          <a:prstGeom prst="flowChartProcess">
            <a:avLst/>
          </a:prstGeom>
          <a:solidFill>
            <a:schemeClr val="accent5">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bordo navegan un total de 250 marinos, de los cuales 74 son guardiamarinas pertenecientes a las promociones 425 del Cuerpo General de la Armada y 155 del Cuerpo de Infantería de Marina, cursando su tercer año de carrera.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fractur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diamond(out)">
                                      <p:cBhvr>
                                        <p:cTn id="19" dur="3000"/>
                                        <p:tgtEl>
                                          <p:spTgt spid="21506"/>
                                        </p:tgtEl>
                                      </p:cBhvr>
                                    </p:animEffect>
                                  </p:childTnLst>
                                </p:cTn>
                              </p:par>
                              <p:par>
                                <p:cTn id="20" presetID="55"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3000" fill="hold"/>
                                        <p:tgtEl>
                                          <p:spTgt spid="21506"/>
                                        </p:tgtEl>
                                        <p:attrNameLst>
                                          <p:attrName>ppt_w</p:attrName>
                                        </p:attrNameLst>
                                      </p:cBhvr>
                                      <p:tavLst>
                                        <p:tav tm="0">
                                          <p:val>
                                            <p:strVal val="#ppt_w*0.70"/>
                                          </p:val>
                                        </p:tav>
                                        <p:tav tm="100000">
                                          <p:val>
                                            <p:strVal val="#ppt_w"/>
                                          </p:val>
                                        </p:tav>
                                      </p:tavLst>
                                    </p:anim>
                                    <p:anim calcmode="lin" valueType="num">
                                      <p:cBhvr>
                                        <p:cTn id="23" dur="3000" fill="hold"/>
                                        <p:tgtEl>
                                          <p:spTgt spid="21506"/>
                                        </p:tgtEl>
                                        <p:attrNameLst>
                                          <p:attrName>ppt_h</p:attrName>
                                        </p:attrNameLst>
                                      </p:cBhvr>
                                      <p:tavLst>
                                        <p:tav tm="0">
                                          <p:val>
                                            <p:strVal val="#ppt_h"/>
                                          </p:val>
                                        </p:tav>
                                        <p:tav tm="100000">
                                          <p:val>
                                            <p:strVal val="#ppt_h"/>
                                          </p:val>
                                        </p:tav>
                                      </p:tavLst>
                                    </p:anim>
                                    <p:animEffect transition="in" filter="fade">
                                      <p:cBhvr>
                                        <p:cTn id="24" dur="3000"/>
                                        <p:tgtEl>
                                          <p:spTgt spid="21506"/>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ooSin título-2.jpg"/>
          <p:cNvPicPr>
            <a:picLocks noChangeAspect="1" noChangeArrowheads="1"/>
          </p:cNvPicPr>
          <p:nvPr/>
        </p:nvPicPr>
        <p:blipFill>
          <a:blip r:embed="rId2" cstate="print"/>
          <a:stretch>
            <a:fillRect/>
          </a:stretch>
        </p:blipFill>
        <p:spPr bwMode="auto">
          <a:xfrm>
            <a:off x="0" y="0"/>
            <a:ext cx="9144000" cy="5715000"/>
          </a:xfrm>
          <a:prstGeom prst="rect">
            <a:avLst/>
          </a:prstGeom>
          <a:solidFill>
            <a:schemeClr val="tx2">
              <a:lumMod val="7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Proceso"/>
          <p:cNvSpPr/>
          <p:nvPr/>
        </p:nvSpPr>
        <p:spPr>
          <a:xfrm>
            <a:off x="0" y="0"/>
            <a:ext cx="1547813" cy="5729288"/>
          </a:xfrm>
          <a:prstGeom prst="flowChartProcess">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1500188" y="0"/>
            <a:ext cx="1547812" cy="5729288"/>
          </a:xfrm>
          <a:prstGeom prst="flowChartProcess">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3000375" y="0"/>
            <a:ext cx="1547813" cy="5729288"/>
          </a:xfrm>
          <a:prstGeom prst="flowChartProcess">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4500563" y="0"/>
            <a:ext cx="1584325" cy="5729288"/>
          </a:xfrm>
          <a:prstGeom prst="flowChartProcess">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7596188" y="0"/>
            <a:ext cx="1547812" cy="5715000"/>
          </a:xfrm>
          <a:prstGeom prst="flowChartProcess">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6072188" y="0"/>
            <a:ext cx="1547812" cy="5729288"/>
          </a:xfrm>
          <a:prstGeom prst="flowChartProcess">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crucero, el barco ha realizado su decimosexta vuelta a Sudamérica y pasea el nombre del ilustre marino que dio la primera vuelta al mundo por puertos de diferentes países.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 presetClass="exit" presetSubtype="8"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16" presetClass="exit" presetSubtype="42" fill="hold" nodeType="withEffect">
                                  <p:stCondLst>
                                    <p:cond delay="0"/>
                                  </p:stCondLst>
                                  <p:childTnLst>
                                    <p:animEffect transition="out" filter="barn(outHorizont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0-ppt_w/2"/>
                                          </p:val>
                                        </p:tav>
                                      </p:tavLst>
                                    </p:anim>
                                    <p:anim calcmode="lin" valueType="num">
                                      <p:cBhvr additive="base">
                                        <p:cTn id="17" dur="3000"/>
                                        <p:tgtEl>
                                          <p:spTgt spid="6"/>
                                        </p:tgtEl>
                                        <p:attrNameLst>
                                          <p:attrName>ppt_y</p:attrName>
                                        </p:attrNameLst>
                                      </p:cBhvr>
                                      <p:tavLst>
                                        <p:tav tm="0">
                                          <p:val>
                                            <p:strVal val="ppt_y"/>
                                          </p:val>
                                        </p:tav>
                                        <p:tav tm="100000">
                                          <p:val>
                                            <p:strVal val="ppt_y"/>
                                          </p:val>
                                        </p:tav>
                                      </p:tavLst>
                                    </p:anim>
                                    <p:set>
                                      <p:cBhvr>
                                        <p:cTn id="18" dur="1" fill="hold">
                                          <p:stCondLst>
                                            <p:cond delay="2999"/>
                                          </p:stCondLst>
                                        </p:cTn>
                                        <p:tgtEl>
                                          <p:spTgt spid="6"/>
                                        </p:tgtEl>
                                        <p:attrNameLst>
                                          <p:attrName>style.visibility</p:attrName>
                                        </p:attrNameLst>
                                      </p:cBhvr>
                                      <p:to>
                                        <p:strVal val="hidden"/>
                                      </p:to>
                                    </p:set>
                                  </p:childTnLst>
                                </p:cTn>
                              </p:par>
                              <p:par>
                                <p:cTn id="19" presetID="16" presetClass="exit" presetSubtype="42" fill="hold" nodeType="withEffect">
                                  <p:stCondLst>
                                    <p:cond delay="0"/>
                                  </p:stCondLst>
                                  <p:childTnLst>
                                    <p:animEffect transition="out" filter="barn(outHorizontal)">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8" fill="hold" grpId="0" nodeType="withEffect">
                                  <p:stCondLst>
                                    <p:cond delay="0"/>
                                  </p:stCondLst>
                                  <p:childTnLst>
                                    <p:anim calcmode="lin" valueType="num">
                                      <p:cBhvr additive="base">
                                        <p:cTn id="23" dur="3000"/>
                                        <p:tgtEl>
                                          <p:spTgt spid="7"/>
                                        </p:tgtEl>
                                        <p:attrNameLst>
                                          <p:attrName>ppt_x</p:attrName>
                                        </p:attrNameLst>
                                      </p:cBhvr>
                                      <p:tavLst>
                                        <p:tav tm="0">
                                          <p:val>
                                            <p:strVal val="ppt_x"/>
                                          </p:val>
                                        </p:tav>
                                        <p:tav tm="100000">
                                          <p:val>
                                            <p:strVal val="0-ppt_w/2"/>
                                          </p:val>
                                        </p:tav>
                                      </p:tavLst>
                                    </p:anim>
                                    <p:anim calcmode="lin" valueType="num">
                                      <p:cBhvr additive="base">
                                        <p:cTn id="24" dur="3000"/>
                                        <p:tgtEl>
                                          <p:spTgt spid="7"/>
                                        </p:tgtEl>
                                        <p:attrNameLst>
                                          <p:attrName>ppt_y</p:attrName>
                                        </p:attrNameLst>
                                      </p:cBhvr>
                                      <p:tavLst>
                                        <p:tav tm="0">
                                          <p:val>
                                            <p:strVal val="ppt_y"/>
                                          </p:val>
                                        </p:tav>
                                        <p:tav tm="100000">
                                          <p:val>
                                            <p:strVal val="ppt_y"/>
                                          </p:val>
                                        </p:tav>
                                      </p:tavLst>
                                    </p:anim>
                                    <p:set>
                                      <p:cBhvr>
                                        <p:cTn id="25" dur="1" fill="hold">
                                          <p:stCondLst>
                                            <p:cond delay="2999"/>
                                          </p:stCondLst>
                                        </p:cTn>
                                        <p:tgtEl>
                                          <p:spTgt spid="7"/>
                                        </p:tgtEl>
                                        <p:attrNameLst>
                                          <p:attrName>style.visibility</p:attrName>
                                        </p:attrNameLst>
                                      </p:cBhvr>
                                      <p:to>
                                        <p:strVal val="hidden"/>
                                      </p:to>
                                    </p:set>
                                  </p:childTnLst>
                                </p:cTn>
                              </p:par>
                              <p:par>
                                <p:cTn id="26" presetID="16" presetClass="exit" presetSubtype="42" fill="hold" nodeType="withEffect">
                                  <p:stCondLst>
                                    <p:cond delay="0"/>
                                  </p:stCondLst>
                                  <p:childTnLst>
                                    <p:animEffect transition="out" filter="barn(out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2" presetClass="exit" presetSubtype="2" fill="hold" grpId="0" nodeType="withEffect">
                                  <p:stCondLst>
                                    <p:cond delay="0"/>
                                  </p:stCondLst>
                                  <p:childTnLst>
                                    <p:anim calcmode="lin" valueType="num">
                                      <p:cBhvr additive="base">
                                        <p:cTn id="30" dur="3000"/>
                                        <p:tgtEl>
                                          <p:spTgt spid="8"/>
                                        </p:tgtEl>
                                        <p:attrNameLst>
                                          <p:attrName>ppt_x</p:attrName>
                                        </p:attrNameLst>
                                      </p:cBhvr>
                                      <p:tavLst>
                                        <p:tav tm="0">
                                          <p:val>
                                            <p:strVal val="ppt_x"/>
                                          </p:val>
                                        </p:tav>
                                        <p:tav tm="100000">
                                          <p:val>
                                            <p:strVal val="1+ppt_w/2"/>
                                          </p:val>
                                        </p:tav>
                                      </p:tavLst>
                                    </p:anim>
                                    <p:anim calcmode="lin" valueType="num">
                                      <p:cBhvr additive="base">
                                        <p:cTn id="31" dur="3000"/>
                                        <p:tgtEl>
                                          <p:spTgt spid="8"/>
                                        </p:tgtEl>
                                        <p:attrNameLst>
                                          <p:attrName>ppt_y</p:attrName>
                                        </p:attrNameLst>
                                      </p:cBhvr>
                                      <p:tavLst>
                                        <p:tav tm="0">
                                          <p:val>
                                            <p:strVal val="ppt_y"/>
                                          </p:val>
                                        </p:tav>
                                        <p:tav tm="100000">
                                          <p:val>
                                            <p:strVal val="ppt_y"/>
                                          </p:val>
                                        </p:tav>
                                      </p:tavLst>
                                    </p:anim>
                                    <p:set>
                                      <p:cBhvr>
                                        <p:cTn id="32" dur="1" fill="hold">
                                          <p:stCondLst>
                                            <p:cond delay="2999"/>
                                          </p:stCondLst>
                                        </p:cTn>
                                        <p:tgtEl>
                                          <p:spTgt spid="8"/>
                                        </p:tgtEl>
                                        <p:attrNameLst>
                                          <p:attrName>style.visibility</p:attrName>
                                        </p:attrNameLst>
                                      </p:cBhvr>
                                      <p:to>
                                        <p:strVal val="hidden"/>
                                      </p:to>
                                    </p:set>
                                  </p:childTnLst>
                                </p:cTn>
                              </p:par>
                              <p:par>
                                <p:cTn id="33" presetID="16" presetClass="exit" presetSubtype="42" fill="hold" nodeType="withEffect">
                                  <p:stCondLst>
                                    <p:cond delay="0"/>
                                  </p:stCondLst>
                                  <p:childTnLst>
                                    <p:animEffect transition="out" filter="barn(outHorizontal)">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1+ppt_w/2"/>
                                          </p:val>
                                        </p:tav>
                                      </p:tavLst>
                                    </p:anim>
                                    <p:anim calcmode="lin" valueType="num">
                                      <p:cBhvr additive="base">
                                        <p:cTn id="38" dur="3000"/>
                                        <p:tgtEl>
                                          <p:spTgt spid="9"/>
                                        </p:tgtEl>
                                        <p:attrNameLst>
                                          <p:attrName>ppt_y</p:attrName>
                                        </p:attrNameLst>
                                      </p:cBhvr>
                                      <p:tavLst>
                                        <p:tav tm="0">
                                          <p:val>
                                            <p:strVal val="ppt_y"/>
                                          </p:val>
                                        </p:tav>
                                        <p:tav tm="100000">
                                          <p:val>
                                            <p:strVal val="ppt_y"/>
                                          </p:val>
                                        </p:tav>
                                      </p:tavLst>
                                    </p:anim>
                                    <p:set>
                                      <p:cBhvr>
                                        <p:cTn id="39" dur="1" fill="hold">
                                          <p:stCondLst>
                                            <p:cond delay="2999"/>
                                          </p:stCondLst>
                                        </p:cTn>
                                        <p:tgtEl>
                                          <p:spTgt spid="9"/>
                                        </p:tgtEl>
                                        <p:attrNameLst>
                                          <p:attrName>style.visibility</p:attrName>
                                        </p:attrNameLst>
                                      </p:cBhvr>
                                      <p:to>
                                        <p:strVal val="hidden"/>
                                      </p:to>
                                    </p:set>
                                  </p:childTnLst>
                                </p:cTn>
                              </p:par>
                              <p:par>
                                <p:cTn id="40" presetID="16" presetClass="exit" presetSubtype="42" fill="hold" nodeType="withEffect">
                                  <p:stCondLst>
                                    <p:cond delay="0"/>
                                  </p:stCondLst>
                                  <p:childTnLst>
                                    <p:animEffect transition="out" filter="barn(outHorizontal)">
                                      <p:cBhvr>
                                        <p:cTn id="41" dur="3000"/>
                                        <p:tgtEl>
                                          <p:spTgt spid="10"/>
                                        </p:tgtEl>
                                      </p:cBhvr>
                                    </p:animEffect>
                                    <p:set>
                                      <p:cBhvr>
                                        <p:cTn id="42" dur="1" fill="hold">
                                          <p:stCondLst>
                                            <p:cond delay="2999"/>
                                          </p:stCondLst>
                                        </p:cTn>
                                        <p:tgtEl>
                                          <p:spTgt spid="10"/>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3000"/>
                                        <p:tgtEl>
                                          <p:spTgt spid="10"/>
                                        </p:tgtEl>
                                        <p:attrNameLst>
                                          <p:attrName>ppt_x</p:attrName>
                                        </p:attrNameLst>
                                      </p:cBhvr>
                                      <p:tavLst>
                                        <p:tav tm="0">
                                          <p:val>
                                            <p:strVal val="ppt_x"/>
                                          </p:val>
                                        </p:tav>
                                        <p:tav tm="100000">
                                          <p:val>
                                            <p:strVal val="1+ppt_w/2"/>
                                          </p:val>
                                        </p:tav>
                                      </p:tavLst>
                                    </p:anim>
                                    <p:anim calcmode="lin" valueType="num">
                                      <p:cBhvr additive="base">
                                        <p:cTn id="45" dur="3000"/>
                                        <p:tgtEl>
                                          <p:spTgt spid="10"/>
                                        </p:tgtEl>
                                        <p:attrNameLst>
                                          <p:attrName>ppt_y</p:attrName>
                                        </p:attrNameLst>
                                      </p:cBhvr>
                                      <p:tavLst>
                                        <p:tav tm="0">
                                          <p:val>
                                            <p:strVal val="ppt_y"/>
                                          </p:val>
                                        </p:tav>
                                        <p:tav tm="100000">
                                          <p:val>
                                            <p:strVal val="ppt_y"/>
                                          </p:val>
                                        </p:tav>
                                      </p:tavLst>
                                    </p:anim>
                                    <p:set>
                                      <p:cBhvr>
                                        <p:cTn id="46" dur="1" fill="hold">
                                          <p:stCondLst>
                                            <p:cond delay="2999"/>
                                          </p:stCondLst>
                                        </p:cTn>
                                        <p:tgtEl>
                                          <p:spTgt spid="10"/>
                                        </p:tgtEl>
                                        <p:attrNameLst>
                                          <p:attrName>style.visibility</p:attrName>
                                        </p:attrNameLst>
                                      </p:cBhvr>
                                      <p:to>
                                        <p:strVal val="hidden"/>
                                      </p:to>
                                    </p:set>
                                  </p:childTnLst>
                                </p:cTn>
                              </p:par>
                              <p:par>
                                <p:cTn id="47" presetID="4" presetClass="entr" presetSubtype="16" fill="hold" nodeType="withEffect">
                                  <p:stCondLst>
                                    <p:cond delay="0"/>
                                  </p:stCondLst>
                                  <p:childTnLst>
                                    <p:set>
                                      <p:cBhvr>
                                        <p:cTn id="48" dur="1" fill="hold">
                                          <p:stCondLst>
                                            <p:cond delay="0"/>
                                          </p:stCondLst>
                                        </p:cTn>
                                        <p:tgtEl>
                                          <p:spTgt spid="22530"/>
                                        </p:tgtEl>
                                        <p:attrNameLst>
                                          <p:attrName>style.visibility</p:attrName>
                                        </p:attrNameLst>
                                      </p:cBhvr>
                                      <p:to>
                                        <p:strVal val="visible"/>
                                      </p:to>
                                    </p:set>
                                    <p:animEffect transition="in" filter="box(in)">
                                      <p:cBhvr>
                                        <p:cTn id="49" dur="3000"/>
                                        <p:tgtEl>
                                          <p:spTgt spid="22530"/>
                                        </p:tgtEl>
                                      </p:cBhvr>
                                    </p:animEffect>
                                  </p:childTnLst>
                                </p:cTn>
                              </p:par>
                              <p:par>
                                <p:cTn id="50" presetID="23" presetClass="entr" presetSubtype="16" fill="hold" nodeType="withEffect">
                                  <p:stCondLst>
                                    <p:cond delay="0"/>
                                  </p:stCondLst>
                                  <p:childTnLst>
                                    <p:set>
                                      <p:cBhvr>
                                        <p:cTn id="51" dur="1" fill="hold">
                                          <p:stCondLst>
                                            <p:cond delay="0"/>
                                          </p:stCondLst>
                                        </p:cTn>
                                        <p:tgtEl>
                                          <p:spTgt spid="22530"/>
                                        </p:tgtEl>
                                        <p:attrNameLst>
                                          <p:attrName>style.visibility</p:attrName>
                                        </p:attrNameLst>
                                      </p:cBhvr>
                                      <p:to>
                                        <p:strVal val="visible"/>
                                      </p:to>
                                    </p:set>
                                    <p:anim calcmode="lin" valueType="num">
                                      <p:cBhvr>
                                        <p:cTn id="52" dur="3000" fill="hold"/>
                                        <p:tgtEl>
                                          <p:spTgt spid="22530"/>
                                        </p:tgtEl>
                                        <p:attrNameLst>
                                          <p:attrName>ppt_w</p:attrName>
                                        </p:attrNameLst>
                                      </p:cBhvr>
                                      <p:tavLst>
                                        <p:tav tm="0">
                                          <p:val>
                                            <p:fltVal val="0"/>
                                          </p:val>
                                        </p:tav>
                                        <p:tav tm="100000">
                                          <p:val>
                                            <p:strVal val="#ppt_w"/>
                                          </p:val>
                                        </p:tav>
                                      </p:tavLst>
                                    </p:anim>
                                    <p:anim calcmode="lin" valueType="num">
                                      <p:cBhvr>
                                        <p:cTn id="53" dur="3000" fill="hold"/>
                                        <p:tgtEl>
                                          <p:spTgt spid="22530"/>
                                        </p:tgtEl>
                                        <p:attrNameLst>
                                          <p:attrName>ppt_h</p:attrName>
                                        </p:attrNameLst>
                                      </p:cBhvr>
                                      <p:tavLst>
                                        <p:tav tm="0">
                                          <p:val>
                                            <p:fltVal val="0"/>
                                          </p:val>
                                        </p:tav>
                                        <p:tav tm="100000">
                                          <p:val>
                                            <p:strVal val="#ppt_h"/>
                                          </p:val>
                                        </p:tav>
                                      </p:tavLst>
                                    </p:anim>
                                  </p:childTnLst>
                                </p:cTn>
                              </p:par>
                            </p:childTnLst>
                          </p:cTn>
                        </p:par>
                        <p:par>
                          <p:cTn id="54" fill="hold">
                            <p:stCondLst>
                              <p:cond delay="3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1"/>
                                          </p:val>
                                        </p:tav>
                                        <p:tav tm="100000">
                                          <p:val>
                                            <p:strVal val="#ppt_x"/>
                                          </p:val>
                                        </p:tav>
                                      </p:tavLst>
                                    </p:anim>
                                    <p:anim calcmode="lin" valueType="num">
                                      <p:cBhvr>
                                        <p:cTn id="5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0" grpId="0" animBg="1"/>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PUMA-a25029776.jpg"/>
          <p:cNvPicPr>
            <a:picLocks noChangeAspect="1" noChangeArrowheads="1"/>
          </p:cNvPicPr>
          <p:nvPr/>
        </p:nvPicPr>
        <p:blipFill>
          <a:blip r:embed="rId2" cstate="print"/>
          <a:stretch>
            <a:fillRect/>
          </a:stretch>
        </p:blipFill>
        <p:spPr bwMode="auto">
          <a:xfrm rot="10800000">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Santa Cruz de Tenerife, Río de Janeiro, Buenos Aires, Punta Arenas, El Callao, Cartagena de Indias, Puerto Limón y Pensacola; el viaje continúa en Nueva York.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glitte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fill="hold" nodeType="withEffect">
                                  <p:stCondLst>
                                    <p:cond delay="0"/>
                                  </p:stCondLst>
                                  <p:childTnLst>
                                    <p:animRot by="10800000">
                                      <p:cBhvr>
                                        <p:cTn id="15" dur="3000" fill="hold"/>
                                        <p:tgtEl>
                                          <p:spTgt spid="3"/>
                                        </p:tgtEl>
                                        <p:attrNameLst>
                                          <p:attrName>r</p:attrName>
                                        </p:attrNameLst>
                                      </p:cBhvr>
                                    </p:animRo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Proceso"/>
          <p:cNvSpPr/>
          <p:nvPr/>
        </p:nvSpPr>
        <p:spPr>
          <a:xfrm>
            <a:off x="0" y="0"/>
            <a:ext cx="9144000" cy="5715000"/>
          </a:xfrm>
          <a:prstGeom prst="flowChartProcess">
            <a:avLst/>
          </a:prstGeom>
          <a:gradFill>
            <a:gsLst>
              <a:gs pos="0">
                <a:schemeClr val="bg1">
                  <a:lumMod val="85000"/>
                </a:schemeClr>
              </a:gs>
              <a:gs pos="50000">
                <a:schemeClr val="accent5">
                  <a:lumMod val="75000"/>
                  <a:alpha val="60000"/>
                </a:schemeClr>
              </a:gs>
              <a:gs pos="100000">
                <a:schemeClr val="accent5">
                  <a:lumMod val="50000"/>
                  <a:alpha val="70000"/>
                </a:schemeClr>
              </a:gs>
            </a:gsLst>
            <a:lin ang="5400000" scaled="0"/>
          </a:gradFill>
          <a:ln w="82550" cmpd="tri">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pic>
        <p:nvPicPr>
          <p:cNvPr id="6146" name="Picture 2" descr="C:\Documents and Settings\Ana María\Escritorio\90244732_large_8a6a4217677a.jpg"/>
          <p:cNvPicPr>
            <a:picLocks noChangeAspect="1" noChangeArrowheads="1"/>
          </p:cNvPicPr>
          <p:nvPr/>
        </p:nvPicPr>
        <p:blipFill>
          <a:blip r:embed="rId2" cstate="print"/>
          <a:stretch>
            <a:fillRect/>
          </a:stretch>
        </p:blipFill>
        <p:spPr bwMode="auto">
          <a:xfrm>
            <a:off x="0" y="-238844"/>
            <a:ext cx="9144000" cy="612068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285720" y="178575"/>
            <a:ext cx="8643998" cy="5357850"/>
          </a:xfrm>
          <a:prstGeom prst="flowChartProcess">
            <a:avLst/>
          </a:prstGeom>
          <a:gradFill>
            <a:gsLst>
              <a:gs pos="0">
                <a:schemeClr val="bg1">
                  <a:lumMod val="85000"/>
                  <a:alpha val="50000"/>
                </a:schemeClr>
              </a:gs>
              <a:gs pos="50000">
                <a:schemeClr val="accent5">
                  <a:lumMod val="50000"/>
                  <a:alpha val="85000"/>
                </a:schemeClr>
              </a:gs>
              <a:gs pos="100000">
                <a:schemeClr val="accent5">
                  <a:lumMod val="75000"/>
                  <a:alpha val="80000"/>
                </a:schemeClr>
              </a:gs>
            </a:gsLst>
            <a:lin ang="5400000" scaled="0"/>
          </a:gradFill>
          <a:ln w="82550" cmpd="tri">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571472" y="416702"/>
            <a:ext cx="8072494" cy="4822065"/>
          </a:xfrm>
          <a:prstGeom prst="flowChartProcess">
            <a:avLst/>
          </a:prstGeom>
          <a:gradFill>
            <a:gsLst>
              <a:gs pos="0">
                <a:schemeClr val="bg1">
                  <a:lumMod val="85000"/>
                  <a:alpha val="0"/>
                </a:schemeClr>
              </a:gs>
              <a:gs pos="50000">
                <a:schemeClr val="accent1">
                  <a:lumMod val="50000"/>
                  <a:alpha val="70000"/>
                </a:schemeClr>
              </a:gs>
              <a:gs pos="100000">
                <a:schemeClr val="accent1">
                  <a:lumMod val="50000"/>
                  <a:alpha val="90000"/>
                </a:schemeClr>
              </a:gs>
            </a:gsLst>
            <a:lin ang="5400000" scaled="0"/>
          </a:gradFill>
          <a:ln w="82550" cmpd="tri">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esta escala </a:t>
            </a:r>
            <a:r>
              <a:rPr lang="es-ES" b="1" i="1" dirty="0" smtClean="0">
                <a:effectLst>
                  <a:glow rad="101600">
                    <a:srgbClr val="C00000">
                      <a:alpha val="60000"/>
                    </a:srgbClr>
                  </a:glow>
                  <a:outerShdw blurRad="38100" dist="38100" dir="2700000" algn="tl">
                    <a:srgbClr val="000000">
                      <a:alpha val="43137"/>
                    </a:srgbClr>
                  </a:outerShdw>
                </a:effectLst>
              </a:rPr>
              <a:t>se cruzará el Atlántico de retorno a España</a:t>
            </a:r>
            <a:r>
              <a:rPr lang="es-ES" i="1" dirty="0" smtClean="0">
                <a:effectLst>
                  <a:glow rad="101600">
                    <a:srgbClr val="C00000">
                      <a:alpha val="60000"/>
                    </a:srgbClr>
                  </a:glow>
                  <a:outerShdw blurRad="38100" dist="38100" dir="2700000" algn="tl">
                    <a:srgbClr val="000000">
                      <a:alpha val="43137"/>
                    </a:srgbClr>
                  </a:outerShdw>
                </a:effectLst>
              </a:rPr>
              <a:t>, atracando en la Escuela Naval Militar (Marín) donde los guardiamarinas dan por concluido el crucero de instrucción.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3000">
        <p14:glitter dir="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barn(outHorizontal)">
                                      <p:cBhvr>
                                        <p:cTn id="13" dur="3000"/>
                                        <p:tgtEl>
                                          <p:spTgt spid="6146"/>
                                        </p:tgtEl>
                                      </p:cBhvr>
                                    </p:animEffect>
                                  </p:childTnLst>
                                </p:cTn>
                              </p:par>
                              <p:par>
                                <p:cTn id="14" presetID="23" presetClass="entr" presetSubtype="272" fill="hold" nodeType="withEffect">
                                  <p:stCondLst>
                                    <p:cond delay="0"/>
                                  </p:stCondLst>
                                  <p:childTnLst>
                                    <p:set>
                                      <p:cBhvr>
                                        <p:cTn id="15" dur="1" fill="hold">
                                          <p:stCondLst>
                                            <p:cond delay="0"/>
                                          </p:stCondLst>
                                        </p:cTn>
                                        <p:tgtEl>
                                          <p:spTgt spid="6146"/>
                                        </p:tgtEl>
                                        <p:attrNameLst>
                                          <p:attrName>style.visibility</p:attrName>
                                        </p:attrNameLst>
                                      </p:cBhvr>
                                      <p:to>
                                        <p:strVal val="visible"/>
                                      </p:to>
                                    </p:set>
                                    <p:anim calcmode="lin" valueType="num">
                                      <p:cBhvr>
                                        <p:cTn id="16" dur="3000" fill="hold"/>
                                        <p:tgtEl>
                                          <p:spTgt spid="6146"/>
                                        </p:tgtEl>
                                        <p:attrNameLst>
                                          <p:attrName>ppt_w</p:attrName>
                                        </p:attrNameLst>
                                      </p:cBhvr>
                                      <p:tavLst>
                                        <p:tav tm="0">
                                          <p:val>
                                            <p:strVal val="2/3*#ppt_w"/>
                                          </p:val>
                                        </p:tav>
                                        <p:tav tm="100000">
                                          <p:val>
                                            <p:strVal val="#ppt_w"/>
                                          </p:val>
                                        </p:tav>
                                      </p:tavLst>
                                    </p:anim>
                                    <p:anim calcmode="lin" valueType="num">
                                      <p:cBhvr>
                                        <p:cTn id="17" dur="3000" fill="hold"/>
                                        <p:tgtEl>
                                          <p:spTgt spid="6146"/>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Ana María\Escritorio\tigre.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989013"/>
          </a:xfrm>
          <a:prstGeom prst="flowChartProcess">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952500"/>
            <a:ext cx="9144000" cy="989013"/>
          </a:xfrm>
          <a:prstGeom prst="flowChartProcess">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1905000"/>
            <a:ext cx="9144000" cy="989013"/>
          </a:xfrm>
          <a:prstGeom prst="flowChartProcess">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2857500"/>
            <a:ext cx="9144000" cy="989013"/>
          </a:xfrm>
          <a:prstGeom prst="flowChartProcess">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3810000"/>
            <a:ext cx="9144000" cy="989013"/>
          </a:xfrm>
          <a:prstGeom prst="flowChartProcess">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0" y="4754563"/>
            <a:ext cx="9144000" cy="960437"/>
          </a:xfrm>
          <a:prstGeom prst="flowChartProcess">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95536"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buque escuela ‘Elcano’ rendirá viaje tras su tránsito desde Marín a Cádiz, donde se prevé llegar el 21 de julio de 2023.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8000">
        <p:checker/>
      </p:transition>
    </mc:Choice>
    <mc:Fallback xmlns="">
      <p:transition spd="slow" advTm="1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ppt_x"/>
                                          </p:val>
                                        </p:tav>
                                      </p:tavLst>
                                    </p:anim>
                                    <p:anim calcmode="lin" valueType="num">
                                      <p:cBhvr additive="base">
                                        <p:cTn id="7" dur="3000"/>
                                        <p:tgtEl>
                                          <p:spTgt spid="3"/>
                                        </p:tgtEl>
                                        <p:attrNameLst>
                                          <p:attrName>ppt_y</p:attrName>
                                        </p:attrNameLst>
                                      </p:cBhvr>
                                      <p:tavLst>
                                        <p:tav tm="0">
                                          <p:val>
                                            <p:strVal val="ppt_y"/>
                                          </p:val>
                                        </p:tav>
                                        <p:tav tm="100000">
                                          <p:val>
                                            <p:strVal val="1+ppt_h/2"/>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ppt_x"/>
                                          </p:val>
                                        </p:tav>
                                      </p:tavLst>
                                    </p:anim>
                                    <p:anim calcmode="lin" valueType="num">
                                      <p:cBhvr additive="base">
                                        <p:cTn id="11" dur="3000"/>
                                        <p:tgtEl>
                                          <p:spTgt spid="4"/>
                                        </p:tgtEl>
                                        <p:attrNameLst>
                                          <p:attrName>ppt_y</p:attrName>
                                        </p:attrNameLst>
                                      </p:cBhvr>
                                      <p:tavLst>
                                        <p:tav tm="0">
                                          <p:val>
                                            <p:strVal val="ppt_y"/>
                                          </p:val>
                                        </p:tav>
                                        <p:tav tm="100000">
                                          <p:val>
                                            <p:strVal val="0-ppt_h/2"/>
                                          </p:val>
                                        </p:tav>
                                      </p:tavLst>
                                    </p:anim>
                                    <p:set>
                                      <p:cBhvr>
                                        <p:cTn id="12" dur="1" fill="hold">
                                          <p:stCondLst>
                                            <p:cond delay="2999"/>
                                          </p:stCondLst>
                                        </p:cTn>
                                        <p:tgtEl>
                                          <p:spTgt spid="4"/>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ppt_x"/>
                                          </p:val>
                                        </p:tav>
                                      </p:tavLst>
                                    </p:anim>
                                    <p:anim calcmode="lin" valueType="num">
                                      <p:cBhvr additive="base">
                                        <p:cTn id="15" dur="3000"/>
                                        <p:tgtEl>
                                          <p:spTgt spid="5"/>
                                        </p:tgtEl>
                                        <p:attrNameLst>
                                          <p:attrName>ppt_y</p:attrName>
                                        </p:attrNameLst>
                                      </p:cBhvr>
                                      <p:tavLst>
                                        <p:tav tm="0">
                                          <p:val>
                                            <p:strVal val="ppt_y"/>
                                          </p:val>
                                        </p:tav>
                                        <p:tav tm="100000">
                                          <p:val>
                                            <p:strVal val="1+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6"/>
                                        </p:tgtEl>
                                        <p:attrNameLst>
                                          <p:attrName>ppt_x</p:attrName>
                                        </p:attrNameLst>
                                      </p:cBhvr>
                                      <p:tavLst>
                                        <p:tav tm="0">
                                          <p:val>
                                            <p:strVal val="ppt_x"/>
                                          </p:val>
                                        </p:tav>
                                        <p:tav tm="100000">
                                          <p:val>
                                            <p:strVal val="ppt_x"/>
                                          </p:val>
                                        </p:tav>
                                      </p:tavLst>
                                    </p:anim>
                                    <p:anim calcmode="lin" valueType="num">
                                      <p:cBhvr additive="base">
                                        <p:cTn id="19" dur="3000"/>
                                        <p:tgtEl>
                                          <p:spTgt spid="6"/>
                                        </p:tgtEl>
                                        <p:attrNameLst>
                                          <p:attrName>ppt_y</p:attrName>
                                        </p:attrNameLst>
                                      </p:cBhvr>
                                      <p:tavLst>
                                        <p:tav tm="0">
                                          <p:val>
                                            <p:strVal val="ppt_y"/>
                                          </p:val>
                                        </p:tav>
                                        <p:tav tm="100000">
                                          <p:val>
                                            <p:strVal val="0-ppt_h/2"/>
                                          </p:val>
                                        </p:tav>
                                      </p:tavLst>
                                    </p:anim>
                                    <p:set>
                                      <p:cBhvr>
                                        <p:cTn id="20" dur="1" fill="hold">
                                          <p:stCondLst>
                                            <p:cond delay="2999"/>
                                          </p:stCondLst>
                                        </p:cTn>
                                        <p:tgtEl>
                                          <p:spTgt spid="6"/>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7"/>
                                        </p:tgtEl>
                                        <p:attrNameLst>
                                          <p:attrName>ppt_x</p:attrName>
                                        </p:attrNameLst>
                                      </p:cBhvr>
                                      <p:tavLst>
                                        <p:tav tm="0">
                                          <p:val>
                                            <p:strVal val="ppt_x"/>
                                          </p:val>
                                        </p:tav>
                                        <p:tav tm="100000">
                                          <p:val>
                                            <p:strVal val="ppt_x"/>
                                          </p:val>
                                        </p:tav>
                                      </p:tavLst>
                                    </p:anim>
                                    <p:anim calcmode="lin" valueType="num">
                                      <p:cBhvr additive="base">
                                        <p:cTn id="23" dur="3000"/>
                                        <p:tgtEl>
                                          <p:spTgt spid="7"/>
                                        </p:tgtEl>
                                        <p:attrNameLst>
                                          <p:attrName>ppt_y</p:attrName>
                                        </p:attrNameLst>
                                      </p:cBhvr>
                                      <p:tavLst>
                                        <p:tav tm="0">
                                          <p:val>
                                            <p:strVal val="ppt_y"/>
                                          </p:val>
                                        </p:tav>
                                        <p:tav tm="100000">
                                          <p:val>
                                            <p:strVal val="1+ppt_h/2"/>
                                          </p:val>
                                        </p:tav>
                                      </p:tavLst>
                                    </p:anim>
                                    <p:set>
                                      <p:cBhvr>
                                        <p:cTn id="24" dur="1" fill="hold">
                                          <p:stCondLst>
                                            <p:cond delay="2999"/>
                                          </p:stCondLst>
                                        </p:cTn>
                                        <p:tgtEl>
                                          <p:spTgt spid="7"/>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8"/>
                                        </p:tgtEl>
                                        <p:attrNameLst>
                                          <p:attrName>ppt_x</p:attrName>
                                        </p:attrNameLst>
                                      </p:cBhvr>
                                      <p:tavLst>
                                        <p:tav tm="0">
                                          <p:val>
                                            <p:strVal val="ppt_x"/>
                                          </p:val>
                                        </p:tav>
                                        <p:tav tm="100000">
                                          <p:val>
                                            <p:strVal val="ppt_x"/>
                                          </p:val>
                                        </p:tav>
                                      </p:tavLst>
                                    </p:anim>
                                    <p:anim calcmode="lin" valueType="num">
                                      <p:cBhvr additive="base">
                                        <p:cTn id="27" dur="3000"/>
                                        <p:tgtEl>
                                          <p:spTgt spid="8"/>
                                        </p:tgtEl>
                                        <p:attrNameLst>
                                          <p:attrName>ppt_y</p:attrName>
                                        </p:attrNameLst>
                                      </p:cBhvr>
                                      <p:tavLst>
                                        <p:tav tm="0">
                                          <p:val>
                                            <p:strVal val="ppt_y"/>
                                          </p:val>
                                        </p:tav>
                                        <p:tav tm="100000">
                                          <p:val>
                                            <p:strVal val="0-ppt_h/2"/>
                                          </p:val>
                                        </p:tav>
                                      </p:tavLst>
                                    </p:anim>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23554"/>
                                        </p:tgtEl>
                                        <p:attrNameLst>
                                          <p:attrName>style.visibility</p:attrName>
                                        </p:attrNameLst>
                                      </p:cBhvr>
                                      <p:to>
                                        <p:strVal val="visible"/>
                                      </p:to>
                                    </p:set>
                                    <p:anim calcmode="lin" valueType="num">
                                      <p:cBhvr>
                                        <p:cTn id="31" dur="3000" fill="hold"/>
                                        <p:tgtEl>
                                          <p:spTgt spid="23554"/>
                                        </p:tgtEl>
                                        <p:attrNameLst>
                                          <p:attrName>ppt_w</p:attrName>
                                        </p:attrNameLst>
                                      </p:cBhvr>
                                      <p:tavLst>
                                        <p:tav tm="0">
                                          <p:val>
                                            <p:strVal val="2/3*#ppt_w"/>
                                          </p:val>
                                        </p:tav>
                                        <p:tav tm="100000">
                                          <p:val>
                                            <p:strVal val="#ppt_w"/>
                                          </p:val>
                                        </p:tav>
                                      </p:tavLst>
                                    </p:anim>
                                    <p:anim calcmode="lin" valueType="num">
                                      <p:cBhvr>
                                        <p:cTn id="32" dur="3000" fill="hold"/>
                                        <p:tgtEl>
                                          <p:spTgt spid="23554"/>
                                        </p:tgtEl>
                                        <p:attrNameLst>
                                          <p:attrName>ppt_h</p:attrName>
                                        </p:attrNameLst>
                                      </p:cBhvr>
                                      <p:tavLst>
                                        <p:tav tm="0">
                                          <p:val>
                                            <p:strVal val="2/3*#ppt_h"/>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23554"/>
                                        </p:tgtEl>
                                        <p:attrNameLst>
                                          <p:attrName>style.visibility</p:attrName>
                                        </p:attrNameLst>
                                      </p:cBhvr>
                                      <p:to>
                                        <p:strVal val="visible"/>
                                      </p:to>
                                    </p:set>
                                    <p:animEffect transition="in" filter="barn(outVertical)">
                                      <p:cBhvr>
                                        <p:cTn id="35" dur="3000"/>
                                        <p:tgtEl>
                                          <p:spTgt spid="23554"/>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F:\MIS COSAS\DOCUMENTOS ANA\ANIMALES\FELINOS\Nueva carpeta\6422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puerto, las actividades protocolarias se centran en las visitas de cortesía del comandante a las autoridades locales civiles y militares. Como es habitual, se llevará a cabo tanto una recepción a bordo como una Jura de Bandera.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checker/>
      </p:transition>
    </mc:Choice>
    <mc:Fallback xmlns="">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4000" fill="hold"/>
                                        <p:tgtEl>
                                          <p:spTgt spid="5123"/>
                                        </p:tgtEl>
                                        <p:attrNameLst>
                                          <p:attrName>ppt_x</p:attrName>
                                        </p:attrNameLst>
                                      </p:cBhvr>
                                      <p:tavLst>
                                        <p:tav tm="0">
                                          <p:val>
                                            <p:strVal val="#ppt_x-.2"/>
                                          </p:val>
                                        </p:tav>
                                        <p:tav tm="100000">
                                          <p:val>
                                            <p:strVal val="#ppt_x"/>
                                          </p:val>
                                        </p:tav>
                                      </p:tavLst>
                                    </p:anim>
                                    <p:anim calcmode="lin" valueType="num">
                                      <p:cBhvr>
                                        <p:cTn id="8" dur="4000" fill="hold"/>
                                        <p:tgtEl>
                                          <p:spTgt spid="5123"/>
                                        </p:tgtEl>
                                        <p:attrNameLst>
                                          <p:attrName>ppt_y</p:attrName>
                                        </p:attrNameLst>
                                      </p:cBhvr>
                                      <p:tavLst>
                                        <p:tav tm="0">
                                          <p:val>
                                            <p:strVal val="#ppt_y"/>
                                          </p:val>
                                        </p:tav>
                                        <p:tav tm="100000">
                                          <p:val>
                                            <p:strVal val="#ppt_y"/>
                                          </p:val>
                                        </p:tav>
                                      </p:tavLst>
                                    </p:anim>
                                    <p:animEffect transition="in" filter="wipe(right)" prLst="gradientSize: 0.1">
                                      <p:cBhvr>
                                        <p:cTn id="9" dur="4000"/>
                                        <p:tgtEl>
                                          <p:spTgt spid="5123"/>
                                        </p:tgtEl>
                                      </p:cBhvr>
                                    </p:animEffect>
                                  </p:childTnLst>
                                </p:cTn>
                              </p:par>
                              <p:par>
                                <p:cTn id="10" presetID="17" presetClass="entr" presetSubtype="10" fill="hold" nodeType="withEffect">
                                  <p:stCondLst>
                                    <p:cond delay="0"/>
                                  </p:stCondLst>
                                  <p:childTnLst>
                                    <p:set>
                                      <p:cBhvr>
                                        <p:cTn id="11" dur="1" fill="hold">
                                          <p:stCondLst>
                                            <p:cond delay="0"/>
                                          </p:stCondLst>
                                        </p:cTn>
                                        <p:tgtEl>
                                          <p:spTgt spid="5123"/>
                                        </p:tgtEl>
                                        <p:attrNameLst>
                                          <p:attrName>style.visibility</p:attrName>
                                        </p:attrNameLst>
                                      </p:cBhvr>
                                      <p:to>
                                        <p:strVal val="visible"/>
                                      </p:to>
                                    </p:set>
                                    <p:anim calcmode="lin" valueType="num">
                                      <p:cBhvr>
                                        <p:cTn id="12" dur="4000" fill="hold"/>
                                        <p:tgtEl>
                                          <p:spTgt spid="5123"/>
                                        </p:tgtEl>
                                        <p:attrNameLst>
                                          <p:attrName>ppt_w</p:attrName>
                                        </p:attrNameLst>
                                      </p:cBhvr>
                                      <p:tavLst>
                                        <p:tav tm="0">
                                          <p:val>
                                            <p:fltVal val="0"/>
                                          </p:val>
                                        </p:tav>
                                        <p:tav tm="100000">
                                          <p:val>
                                            <p:strVal val="#ppt_w"/>
                                          </p:val>
                                        </p:tav>
                                      </p:tavLst>
                                    </p:anim>
                                    <p:anim calcmode="lin" valueType="num">
                                      <p:cBhvr>
                                        <p:cTn id="13" dur="4000" fill="hold"/>
                                        <p:tgtEl>
                                          <p:spTgt spid="5123"/>
                                        </p:tgtEl>
                                        <p:attrNameLst>
                                          <p:attrName>ppt_h</p:attrName>
                                        </p:attrNameLst>
                                      </p:cBhvr>
                                      <p:tavLst>
                                        <p:tav tm="0">
                                          <p:val>
                                            <p:strVal val="#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Ana María\Escritorio\7.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1">
              <a:alpha val="60000"/>
            </a:schemeClr>
          </a:solidFill>
          <a:ln w="571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1">
              <a:alpha val="60000"/>
            </a:schemeClr>
          </a:solidFill>
          <a:ln w="571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Buque Escuela de la Armada 'Juan Sebastián de Elcano' ha recalado en el puerto de Santander, durante su XCIV (94) Crucero de Instrucción, y permanecerá en la ciudad hasta el viernes atracado junto al Centro Botín.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checker dir="vert"/>
      </p:transition>
    </mc:Choice>
    <mc:Fallback xmlns="">
      <p:transition spd="slow" advTm="28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3000"/>
                                        <p:tgtEl>
                                          <p:spTgt spid="3"/>
                                        </p:tgtEl>
                                        <p:attrNameLst>
                                          <p:attrName>ppt_h</p:attrName>
                                        </p:attrNameLst>
                                      </p:cBhvr>
                                      <p:tavLst>
                                        <p:tav tm="0">
                                          <p:val>
                                            <p:strVal val="ppt_h"/>
                                          </p:val>
                                        </p:tav>
                                        <p:tav tm="100000">
                                          <p:val>
                                            <p:strVal val="ppt_h"/>
                                          </p:val>
                                        </p:tav>
                                      </p:tavLst>
                                    </p:anim>
                                    <p:anim calcmode="lin" valueType="num">
                                      <p:cBhvr>
                                        <p:cTn id="7"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21" presetClass="entr" presetSubtype="4" fill="hold" grpId="1"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4)">
                                      <p:cBhvr>
                                        <p:cTn id="11" dur="3000"/>
                                        <p:tgtEl>
                                          <p:spTgt spid="3"/>
                                        </p:tgtEl>
                                      </p:cBhvr>
                                    </p:animEffect>
                                  </p:childTnLst>
                                </p:cTn>
                              </p:par>
                              <p:par>
                                <p:cTn id="12" presetID="19" presetClass="exit" presetSubtype="5"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ppt_w"/>
                                          </p:val>
                                        </p:tav>
                                      </p:tavLst>
                                    </p:anim>
                                    <p:anim calcmode="lin" valueType="num">
                                      <p:cBhvr>
                                        <p:cTn id="1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 dur="1" fill="hold">
                                          <p:stCondLst>
                                            <p:cond delay="2999"/>
                                          </p:stCondLst>
                                        </p:cTn>
                                        <p:tgtEl>
                                          <p:spTgt spid="4"/>
                                        </p:tgtEl>
                                        <p:attrNameLst>
                                          <p:attrName>style.visibility</p:attrName>
                                        </p:attrNameLst>
                                      </p:cBhvr>
                                      <p:to>
                                        <p:strVal val="hidden"/>
                                      </p:to>
                                    </p:set>
                                  </p:childTnLst>
                                </p:cTn>
                              </p:par>
                              <p:par>
                                <p:cTn id="16" presetID="21" presetClass="entr" presetSubtype="8"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par>
                                <p:cTn id="19" presetID="21" presetClass="entr" presetSubtype="8" fill="hold" nodeType="withEffect">
                                  <p:stCondLst>
                                    <p:cond delay="0"/>
                                  </p:stCondLst>
                                  <p:childTnLst>
                                    <p:set>
                                      <p:cBhvr>
                                        <p:cTn id="20" dur="1" fill="hold">
                                          <p:stCondLst>
                                            <p:cond delay="0"/>
                                          </p:stCondLst>
                                        </p:cTn>
                                        <p:tgtEl>
                                          <p:spTgt spid="19458"/>
                                        </p:tgtEl>
                                        <p:attrNameLst>
                                          <p:attrName>style.visibility</p:attrName>
                                        </p:attrNameLst>
                                      </p:cBhvr>
                                      <p:to>
                                        <p:strVal val="visible"/>
                                      </p:to>
                                    </p:set>
                                    <p:animEffect transition="in" filter="wheel(8)">
                                      <p:cBhvr>
                                        <p:cTn id="21" dur="3000"/>
                                        <p:tgtEl>
                                          <p:spTgt spid="19458"/>
                                        </p:tgtEl>
                                      </p:cBhvr>
                                    </p:animEffect>
                                  </p:childTnLst>
                                </p:cTn>
                              </p:par>
                              <p:par>
                                <p:cTn id="22" presetID="23" presetClass="entr" presetSubtype="288" fill="hold" nodeType="withEffect">
                                  <p:stCondLst>
                                    <p:cond delay="0"/>
                                  </p:stCondLst>
                                  <p:childTnLst>
                                    <p:set>
                                      <p:cBhvr>
                                        <p:cTn id="23" dur="1" fill="hold">
                                          <p:stCondLst>
                                            <p:cond delay="0"/>
                                          </p:stCondLst>
                                        </p:cTn>
                                        <p:tgtEl>
                                          <p:spTgt spid="19458"/>
                                        </p:tgtEl>
                                        <p:attrNameLst>
                                          <p:attrName>style.visibility</p:attrName>
                                        </p:attrNameLst>
                                      </p:cBhvr>
                                      <p:to>
                                        <p:strVal val="visible"/>
                                      </p:to>
                                    </p:set>
                                    <p:anim calcmode="lin" valueType="num">
                                      <p:cBhvr>
                                        <p:cTn id="24" dur="4000" fill="hold"/>
                                        <p:tgtEl>
                                          <p:spTgt spid="19458"/>
                                        </p:tgtEl>
                                        <p:attrNameLst>
                                          <p:attrName>ppt_w</p:attrName>
                                        </p:attrNameLst>
                                      </p:cBhvr>
                                      <p:tavLst>
                                        <p:tav tm="0">
                                          <p:val>
                                            <p:strVal val="4/3*#ppt_w"/>
                                          </p:val>
                                        </p:tav>
                                        <p:tav tm="100000">
                                          <p:val>
                                            <p:strVal val="#ppt_w"/>
                                          </p:val>
                                        </p:tav>
                                      </p:tavLst>
                                    </p:anim>
                                    <p:anim calcmode="lin" valueType="num">
                                      <p:cBhvr>
                                        <p:cTn id="25" dur="4000" fill="hold"/>
                                        <p:tgtEl>
                                          <p:spTgt spid="19458"/>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cstate="print"/>
          <a:stretch>
            <a:fillRect/>
          </a:stretch>
        </p:blipFill>
        <p:spPr bwMode="auto">
          <a:xfrm>
            <a:off x="0" y="-310852"/>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accent1">
              <a:lumMod val="40000"/>
              <a:lumOff val="6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323528" y="409228"/>
            <a:ext cx="8496943" cy="4968552"/>
          </a:xfrm>
          <a:prstGeom prst="flowChartProcess">
            <a:avLst/>
          </a:prstGeom>
          <a:solidFill>
            <a:schemeClr val="tx1">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bordo navegan un total de 256 marinos, de los cuales 73 son guardiamarinas pertenecientes a las promociones 424 del Cuerpo General y 154 de Infantería de Marina, cursando su tercer año de carrera.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honeycomb/>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3000"/>
                                        <p:tgtEl>
                                          <p:spTgt spid="27650"/>
                                        </p:tgtEl>
                                      </p:cBhvr>
                                    </p:animEffect>
                                  </p:childTnLst>
                                </p:cTn>
                              </p:par>
                              <p:par>
                                <p:cTn id="14" presetID="55" presetClass="entr" presetSubtype="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3000" fill="hold"/>
                                        <p:tgtEl>
                                          <p:spTgt spid="27650"/>
                                        </p:tgtEl>
                                        <p:attrNameLst>
                                          <p:attrName>ppt_w</p:attrName>
                                        </p:attrNameLst>
                                      </p:cBhvr>
                                      <p:tavLst>
                                        <p:tav tm="0">
                                          <p:val>
                                            <p:strVal val="#ppt_w*0.70"/>
                                          </p:val>
                                        </p:tav>
                                        <p:tav tm="100000">
                                          <p:val>
                                            <p:strVal val="#ppt_w"/>
                                          </p:val>
                                        </p:tav>
                                      </p:tavLst>
                                    </p:anim>
                                    <p:anim calcmode="lin" valueType="num">
                                      <p:cBhvr>
                                        <p:cTn id="17" dur="3000" fill="hold"/>
                                        <p:tgtEl>
                                          <p:spTgt spid="27650"/>
                                        </p:tgtEl>
                                        <p:attrNameLst>
                                          <p:attrName>ppt_h</p:attrName>
                                        </p:attrNameLst>
                                      </p:cBhvr>
                                      <p:tavLst>
                                        <p:tav tm="0">
                                          <p:val>
                                            <p:strVal val="#ppt_h"/>
                                          </p:val>
                                        </p:tav>
                                        <p:tav tm="100000">
                                          <p:val>
                                            <p:strVal val="#ppt_h"/>
                                          </p:val>
                                        </p:tav>
                                      </p:tavLst>
                                    </p:anim>
                                    <p:animEffect transition="in" filter="fade">
                                      <p:cBhvr>
                                        <p:cTn id="18" dur="3000"/>
                                        <p:tgtEl>
                                          <p:spTgt spid="27650"/>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54256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54256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54256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crucero es el último de los tres que conmemoran el V Centenario de la Primera Circunnavegación, capitaneada por Juan Sebastián de Elcano, que da nombre a este buque.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2000">
        <p15:prstTrans prst="curtains"/>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3000"/>
                                        <p:tgtEl>
                                          <p:spTgt spid="3"/>
                                        </p:tgtEl>
                                      </p:cBhvr>
                                    </p:animEffect>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Documents and Settings\Ana María\Escritorio\11.jpg"/>
          <p:cNvPicPr>
            <a:picLocks noChangeAspect="1" noChangeArrowheads="1"/>
          </p:cNvPicPr>
          <p:nvPr/>
        </p:nvPicPr>
        <p:blipFill>
          <a:blip r:embed="rId2" cstate="print"/>
          <a:stretch>
            <a:fillRect/>
          </a:stretch>
        </p:blipFill>
        <p:spPr bwMode="auto">
          <a:xfrm>
            <a:off x="0" y="0"/>
            <a:ext cx="586814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5868144" cy="5715000"/>
          </a:xfrm>
          <a:prstGeom prst="flowChartProcess">
            <a:avLst/>
          </a:prstGeom>
          <a:solidFill>
            <a:schemeClr val="accent1">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323528" y="337220"/>
            <a:ext cx="5256584" cy="5112568"/>
          </a:xfrm>
          <a:prstGeom prst="flowChartProcess">
            <a:avLst/>
          </a:prstGeom>
          <a:solidFill>
            <a:schemeClr val="accent5">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CuadroTexto"/>
          <p:cNvSpPr txBox="1"/>
          <p:nvPr/>
        </p:nvSpPr>
        <p:spPr>
          <a:xfrm>
            <a:off x="6012160" y="1417340"/>
            <a:ext cx="2952328" cy="341632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está visitando aquellos países que aportaron marinos a la expedición original hace 500 años. </a:t>
            </a:r>
            <a:r>
              <a:rPr lang="es-ES" b="1" i="1" dirty="0" smtClean="0">
                <a:effectLst>
                  <a:glow rad="101600">
                    <a:srgbClr val="C00000">
                      <a:alpha val="60000"/>
                    </a:srgbClr>
                  </a:glow>
                  <a:outerShdw blurRad="38100" dist="38100" dir="2700000" algn="tl">
                    <a:srgbClr val="000000">
                      <a:alpha val="43137"/>
                    </a:srgbClr>
                  </a:outerShdw>
                </a:effectLst>
              </a:rPr>
              <a:t>Ya ha visitado El </a:t>
            </a:r>
            <a:r>
              <a:rPr lang="es-ES" b="1" i="1" dirty="0" err="1" smtClean="0">
                <a:effectLst>
                  <a:glow rad="101600">
                    <a:srgbClr val="C00000">
                      <a:alpha val="60000"/>
                    </a:srgbClr>
                  </a:glow>
                  <a:outerShdw blurRad="38100" dist="38100" dir="2700000" algn="tl">
                    <a:srgbClr val="000000">
                      <a:alpha val="43137"/>
                    </a:srgbClr>
                  </a:outerShdw>
                </a:effectLst>
              </a:rPr>
              <a:t>Pireo</a:t>
            </a:r>
            <a:r>
              <a:rPr lang="es-ES" b="1" i="1" dirty="0" smtClean="0">
                <a:effectLst>
                  <a:glow rad="101600">
                    <a:srgbClr val="C00000">
                      <a:alpha val="60000"/>
                    </a:srgbClr>
                  </a:glow>
                  <a:outerShdw blurRad="38100" dist="38100" dir="2700000" algn="tl">
                    <a:srgbClr val="000000">
                      <a:alpha val="43137"/>
                    </a:srgbClr>
                  </a:outerShdw>
                </a:effectLst>
              </a:rPr>
              <a:t> (Grecia) y </a:t>
            </a:r>
            <a:r>
              <a:rPr lang="es-ES" b="1" i="1" dirty="0" err="1" smtClean="0">
                <a:effectLst>
                  <a:glow rad="101600">
                    <a:srgbClr val="C00000">
                      <a:alpha val="60000"/>
                    </a:srgbClr>
                  </a:glow>
                  <a:outerShdw blurRad="38100" dist="38100" dir="2700000" algn="tl">
                    <a:srgbClr val="000000">
                      <a:alpha val="43137"/>
                    </a:srgbClr>
                  </a:outerShdw>
                </a:effectLst>
              </a:rPr>
              <a:t>Civitavecchia</a:t>
            </a:r>
            <a:r>
              <a:rPr lang="es-ES" b="1" i="1" dirty="0" smtClean="0">
                <a:effectLst>
                  <a:glow rad="101600">
                    <a:srgbClr val="C00000">
                      <a:alpha val="60000"/>
                    </a:srgbClr>
                  </a:glow>
                  <a:outerShdw blurRad="38100" dist="38100" dir="2700000" algn="tl">
                    <a:srgbClr val="000000">
                      <a:alpha val="43137"/>
                    </a:srgbClr>
                  </a:outerShdw>
                </a:effectLst>
              </a:rPr>
              <a:t> (Italia)</a:t>
            </a:r>
            <a:r>
              <a:rPr lang="es-ES" i="1" dirty="0" smtClean="0">
                <a:effectLst>
                  <a:glow rad="101600">
                    <a:srgbClr val="C00000">
                      <a:alpha val="60000"/>
                    </a:srgbClr>
                  </a:glow>
                  <a:outerShdw blurRad="38100" dist="38100" dir="2700000" algn="tl">
                    <a:srgbClr val="000000">
                      <a:alpha val="43137"/>
                    </a:srgbClr>
                  </a:outerShdw>
                </a:effectLst>
              </a:rPr>
              <a:t> y, más adelante, pasará por Saint-</a:t>
            </a:r>
            <a:r>
              <a:rPr lang="es-ES" i="1" dirty="0" err="1" smtClean="0">
                <a:effectLst>
                  <a:glow rad="101600">
                    <a:srgbClr val="C00000">
                      <a:alpha val="60000"/>
                    </a:srgbClr>
                  </a:glow>
                  <a:outerShdw blurRad="38100" dist="38100" dir="2700000" algn="tl">
                    <a:srgbClr val="000000">
                      <a:alpha val="43137"/>
                    </a:srgbClr>
                  </a:outerShdw>
                </a:effectLst>
              </a:rPr>
              <a:t>Maló</a:t>
            </a:r>
            <a:r>
              <a:rPr lang="es-ES" i="1" dirty="0" smtClean="0">
                <a:effectLst>
                  <a:glow rad="101600">
                    <a:srgbClr val="C00000">
                      <a:alpha val="60000"/>
                    </a:srgbClr>
                  </a:glow>
                  <a:outerShdw blurRad="38100" dist="38100" dir="2700000" algn="tl">
                    <a:srgbClr val="000000">
                      <a:alpha val="43137"/>
                    </a:srgbClr>
                  </a:outerShdw>
                </a:effectLst>
              </a:rPr>
              <a:t> (Francia) y diversas ciudades españolas como Barcelona, La Coruña y, en este caso, Santander.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prism dir="u"/>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14339"/>
                                        </p:tgtEl>
                                        <p:attrNameLst>
                                          <p:attrName>style.visibility</p:attrName>
                                        </p:attrNameLst>
                                      </p:cBhvr>
                                      <p:to>
                                        <p:strVal val="visible"/>
                                      </p:to>
                                    </p:set>
                                    <p:animEffect transition="in" filter="circle(out)">
                                      <p:cBhvr>
                                        <p:cTn id="13" dur="3000"/>
                                        <p:tgtEl>
                                          <p:spTgt spid="14339"/>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isósceles"/>
          <p:cNvSpPr/>
          <p:nvPr/>
        </p:nvSpPr>
        <p:spPr>
          <a:xfrm>
            <a:off x="0" y="2857500"/>
            <a:ext cx="9144000" cy="2857500"/>
          </a:xfrm>
          <a:prstGeom prst="triangle">
            <a:avLst>
              <a:gd name="adj" fmla="val 49524"/>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Triángulo isósceles"/>
          <p:cNvSpPr/>
          <p:nvPr/>
        </p:nvSpPr>
        <p:spPr>
          <a:xfrm flipV="1">
            <a:off x="0" y="0"/>
            <a:ext cx="9144000" cy="2917824"/>
          </a:xfrm>
          <a:prstGeom prst="triangle">
            <a:avLst>
              <a:gd name="adj" fmla="val 49028"/>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Triángulo isósceles"/>
          <p:cNvSpPr/>
          <p:nvPr/>
        </p:nvSpPr>
        <p:spPr>
          <a:xfrm rot="16200000" flipV="1">
            <a:off x="-571500" y="571500"/>
            <a:ext cx="5715000" cy="4572000"/>
          </a:xfrm>
          <a:prstGeom prst="triangle">
            <a:avLst>
              <a:gd name="adj" fmla="val 49270"/>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16200000">
            <a:off x="3964782" y="535781"/>
            <a:ext cx="5715000" cy="4643437"/>
          </a:xfrm>
          <a:prstGeom prst="triangle">
            <a:avLst>
              <a:gd name="adj" fmla="val 49238"/>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casi 29 días de travesía desde Estados Unidos, el buque escuela de la Armada ha atracado sobre las 10:00 de la mañana en la capital cántabra.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prism/>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2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2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2000"/>
                                        <p:tgtEl>
                                          <p:spTgt spid="5"/>
                                        </p:tgtEl>
                                      </p:cBhvr>
                                    </p:animEffect>
                                  </p:childTnLst>
                                </p:cTn>
                              </p:par>
                            </p:childTnLst>
                          </p:cTn>
                        </p:par>
                        <p:par>
                          <p:cTn id="17" fill="hold">
                            <p:stCondLst>
                              <p:cond delay="2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8"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par>
                          <p:cTn id="49" fill="hold">
                            <p:stCondLst>
                              <p:cond delay="5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MIS COSAS\DOCUMENTOS ANA\ANIMALES\FELINOS\Nueva carpeta\59563185_P4048380.jpg"/>
          <p:cNvPicPr>
            <a:picLocks noChangeAspect="1" noChangeArrowheads="1"/>
          </p:cNvPicPr>
          <p:nvPr/>
        </p:nvPicPr>
        <p:blipFill>
          <a:blip r:embed="rId2" cstate="print"/>
          <a:stretch>
            <a:fillRect/>
          </a:stretch>
        </p:blipFill>
        <p:spPr bwMode="auto">
          <a:xfrm>
            <a:off x="0" y="-526876"/>
            <a:ext cx="9144000" cy="662473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su estancia en Santander están previstos diversos actos, como el homenaje al grumete Juan de Santander en Cueto, el día 22; o la entrega de premios de la regata nacional de </a:t>
            </a:r>
            <a:r>
              <a:rPr lang="es-ES" i="1" dirty="0" err="1" smtClean="0">
                <a:effectLst>
                  <a:glow rad="101600">
                    <a:srgbClr val="C00000">
                      <a:alpha val="60000"/>
                    </a:srgbClr>
                  </a:glow>
                  <a:outerShdw blurRad="38100" dist="38100" dir="2700000" algn="tl">
                    <a:srgbClr val="000000">
                      <a:alpha val="43137"/>
                    </a:srgbClr>
                  </a:outerShdw>
                </a:effectLst>
              </a:rPr>
              <a:t>Optimist</a:t>
            </a:r>
            <a:r>
              <a:rPr lang="es-ES" i="1" dirty="0" smtClean="0">
                <a:effectLst>
                  <a:glow rad="101600">
                    <a:srgbClr val="C00000">
                      <a:alpha val="60000"/>
                    </a:srgbClr>
                  </a:glow>
                  <a:outerShdw blurRad="38100" dist="38100" dir="2700000" algn="tl">
                    <a:srgbClr val="000000">
                      <a:alpha val="43137"/>
                    </a:srgbClr>
                  </a:outerShdw>
                </a:effectLst>
              </a:rPr>
              <a:t> y de la regata nacional de 420- 5º centenario,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prism/>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strVal val="4*#ppt_w"/>
                                          </p:val>
                                        </p:tav>
                                        <p:tav tm="100000">
                                          <p:val>
                                            <p:strVal val="#ppt_w"/>
                                          </p:val>
                                        </p:tav>
                                      </p:tavLst>
                                    </p:anim>
                                    <p:anim calcmode="lin" valueType="num">
                                      <p:cBhvr>
                                        <p:cTn id="8" dur="1000" fill="hold"/>
                                        <p:tgtEl>
                                          <p:spTgt spid="3074"/>
                                        </p:tgtEl>
                                        <p:attrNameLst>
                                          <p:attrName>ppt_h</p:attrName>
                                        </p:attrNameLst>
                                      </p:cBhvr>
                                      <p:tavLst>
                                        <p:tav tm="0">
                                          <p:val>
                                            <p:strVal val="4*#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Effect transition="in" filter="box(out)">
                                      <p:cBhvr>
                                        <p:cTn id="11" dur="4000"/>
                                        <p:tgtEl>
                                          <p:spTgt spid="307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na María\Escritorio\9.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1785938" cy="5715000"/>
          </a:xfrm>
          <a:prstGeom prst="flowChartProcess">
            <a:avLst/>
          </a:prstGeom>
          <a:solidFill>
            <a:schemeClr val="accent5">
              <a:lumMod val="60000"/>
              <a:lumOff val="40000"/>
              <a:alpha val="6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1785938" y="0"/>
            <a:ext cx="1857375" cy="5715000"/>
          </a:xfrm>
          <a:prstGeom prst="flowChartProcess">
            <a:avLst/>
          </a:prstGeom>
          <a:solidFill>
            <a:schemeClr val="accent5">
              <a:lumMod val="60000"/>
              <a:lumOff val="40000"/>
              <a:alpha val="6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Proceso"/>
          <p:cNvSpPr/>
          <p:nvPr/>
        </p:nvSpPr>
        <p:spPr>
          <a:xfrm>
            <a:off x="3643313" y="0"/>
            <a:ext cx="1857375" cy="5715000"/>
          </a:xfrm>
          <a:prstGeom prst="flowChartProcess">
            <a:avLst/>
          </a:prstGeom>
          <a:solidFill>
            <a:schemeClr val="accent5">
              <a:lumMod val="60000"/>
              <a:lumOff val="40000"/>
              <a:alpha val="6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Proceso"/>
          <p:cNvSpPr/>
          <p:nvPr/>
        </p:nvSpPr>
        <p:spPr>
          <a:xfrm>
            <a:off x="5500688" y="0"/>
            <a:ext cx="1857375" cy="5715000"/>
          </a:xfrm>
          <a:prstGeom prst="flowChartProcess">
            <a:avLst/>
          </a:prstGeom>
          <a:solidFill>
            <a:schemeClr val="accent5">
              <a:lumMod val="60000"/>
              <a:lumOff val="40000"/>
              <a:alpha val="6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Proceso"/>
          <p:cNvSpPr/>
          <p:nvPr/>
        </p:nvSpPr>
        <p:spPr>
          <a:xfrm>
            <a:off x="7358063" y="0"/>
            <a:ext cx="1800225" cy="5715000"/>
          </a:xfrm>
          <a:prstGeom prst="flowChartProcess">
            <a:avLst/>
          </a:prstGeom>
          <a:solidFill>
            <a:schemeClr val="accent5">
              <a:lumMod val="60000"/>
              <a:lumOff val="40000"/>
              <a:alpha val="6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buque escuela </a:t>
            </a:r>
            <a:r>
              <a:rPr lang="es-ES" b="1" i="1" dirty="0" smtClean="0">
                <a:effectLst>
                  <a:glow rad="101600">
                    <a:srgbClr val="C00000">
                      <a:alpha val="60000"/>
                    </a:srgbClr>
                  </a:glow>
                  <a:outerShdw blurRad="38100" dist="38100" dir="2700000" algn="tl">
                    <a:srgbClr val="000000">
                      <a:alpha val="43137"/>
                    </a:srgbClr>
                  </a:outerShdw>
                </a:effectLst>
              </a:rPr>
              <a:t>Juan Sebastián de Elcano</a:t>
            </a:r>
            <a:r>
              <a:rPr lang="es-ES" i="1" dirty="0" smtClean="0">
                <a:effectLst>
                  <a:glow rad="101600">
                    <a:srgbClr val="C00000">
                      <a:alpha val="60000"/>
                    </a:srgbClr>
                  </a:glow>
                  <a:outerShdw blurRad="38100" dist="38100" dir="2700000" algn="tl">
                    <a:srgbClr val="000000">
                      <a:alpha val="43137"/>
                    </a:srgbClr>
                  </a:outerShdw>
                </a:effectLst>
              </a:rPr>
              <a:t> es un bergantín-goleta de la Armada Española. Tiene cuatro mástiles con los nombres de Blanca, Almansa,                                     Asturias y </a:t>
            </a:r>
            <a:r>
              <a:rPr lang="es-ES" i="1" dirty="0" err="1" smtClean="0">
                <a:effectLst>
                  <a:glow rad="101600">
                    <a:srgbClr val="C00000">
                      <a:alpha val="60000"/>
                    </a:srgbClr>
                  </a:glow>
                  <a:outerShdw blurRad="38100" dist="38100" dir="2700000" algn="tl">
                    <a:srgbClr val="000000">
                      <a:alpha val="43137"/>
                    </a:srgbClr>
                  </a:outerShdw>
                </a:effectLst>
              </a:rPr>
              <a:t>Nautilus</a:t>
            </a:r>
            <a:r>
              <a:rPr lang="es-ES" i="1" dirty="0" smtClean="0">
                <a:effectLst>
                  <a:glow rad="101600">
                    <a:srgbClr val="C00000">
                      <a:alpha val="60000"/>
                    </a:srgbClr>
                  </a:glow>
                  <a:outerShdw blurRad="38100" dist="38100" dir="2700000" algn="tl">
                    <a:srgbClr val="000000">
                      <a:alpha val="43137"/>
                    </a:srgbClr>
                  </a:outerShdw>
                </a:effectLst>
              </a:rPr>
              <a:t>, nombres de cuatro buques escuela que lo precedieron.</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971600" y="1849388"/>
            <a:ext cx="7056784"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Buque Juan Sebastián Elcano por la Bahía de Santander</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comb/>
      </p:transition>
    </mc:Choice>
    <mc:Fallback xmlns="">
      <p:transition spd="slow" advTm="3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grpId="0" nodeType="withEffect">
                                  <p:stCondLst>
                                    <p:cond delay="0"/>
                                  </p:stCondLst>
                                  <p:childTnLst>
                                    <p:animEffect transition="out" filter="barn(in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6" presetClass="exit" presetSubtype="26" fill="hold" grpId="0" nodeType="withEffect">
                                  <p:stCondLst>
                                    <p:cond delay="0"/>
                                  </p:stCondLst>
                                  <p:childTnLst>
                                    <p:animEffect transition="out" filter="barn(in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xit" presetSubtype="42" fill="hold" grpId="0" nodeType="withEffect">
                                  <p:stCondLst>
                                    <p:cond delay="0"/>
                                  </p:stCondLst>
                                  <p:childTnLst>
                                    <p:animEffect transition="out" filter="barn(outHorizont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6" presetClass="exit" presetSubtype="26" fill="hold" grpId="0" nodeType="withEffect">
                                  <p:stCondLst>
                                    <p:cond delay="0"/>
                                  </p:stCondLst>
                                  <p:childTnLst>
                                    <p:animEffect transition="out" filter="barn(inHorizont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9218"/>
                                        </p:tgtEl>
                                        <p:attrNameLst>
                                          <p:attrName>style.visibility</p:attrName>
                                        </p:attrNameLst>
                                      </p:cBhvr>
                                      <p:to>
                                        <p:strVal val="visible"/>
                                      </p:to>
                                    </p:set>
                                    <p:anim calcmode="lin" valueType="num">
                                      <p:cBhvr>
                                        <p:cTn id="22" dur="4000" fill="hold"/>
                                        <p:tgtEl>
                                          <p:spTgt spid="9218"/>
                                        </p:tgtEl>
                                        <p:attrNameLst>
                                          <p:attrName>ppt_w</p:attrName>
                                        </p:attrNameLst>
                                      </p:cBhvr>
                                      <p:tavLst>
                                        <p:tav tm="0">
                                          <p:val>
                                            <p:strVal val="4/3*#ppt_w"/>
                                          </p:val>
                                        </p:tav>
                                        <p:tav tm="100000">
                                          <p:val>
                                            <p:strVal val="#ppt_w"/>
                                          </p:val>
                                        </p:tav>
                                      </p:tavLst>
                                    </p:anim>
                                    <p:anim calcmode="lin" valueType="num">
                                      <p:cBhvr>
                                        <p:cTn id="23" dur="4000" fill="hold"/>
                                        <p:tgtEl>
                                          <p:spTgt spid="9218"/>
                                        </p:tgtEl>
                                        <p:attrNameLst>
                                          <p:attrName>ppt_h</p:attrName>
                                        </p:attrNameLst>
                                      </p:cBhvr>
                                      <p:tavLst>
                                        <p:tav tm="0">
                                          <p:val>
                                            <p:strVal val="4/3*#ppt_h"/>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9218"/>
                                        </p:tgtEl>
                                        <p:attrNameLst>
                                          <p:attrName>style.visibility</p:attrName>
                                        </p:attrNameLst>
                                      </p:cBhvr>
                                      <p:to>
                                        <p:strVal val="visible"/>
                                      </p:to>
                                    </p:set>
                                    <p:animEffect transition="in" filter="barn(outHorizontal)">
                                      <p:cBhvr>
                                        <p:cTn id="26" dur="3000"/>
                                        <p:tgtEl>
                                          <p:spTgt spid="9218"/>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par>
                          <p:cTn id="33" fill="hold">
                            <p:stCondLst>
                              <p:cond delay="23500"/>
                            </p:stCondLst>
                            <p:childTnLst>
                              <p:par>
                                <p:cTn id="34" presetID="23" presetClass="entr" presetSubtype="272" fill="hold" grpId="0" nodeType="after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3000" fill="hold"/>
                                        <p:tgtEl>
                                          <p:spTgt spid="9"/>
                                        </p:tgtEl>
                                        <p:attrNameLst>
                                          <p:attrName>ppt_w</p:attrName>
                                        </p:attrNameLst>
                                      </p:cBhvr>
                                      <p:tavLst>
                                        <p:tav tm="0">
                                          <p:val>
                                            <p:strVal val="2/3*#ppt_w"/>
                                          </p:val>
                                        </p:tav>
                                        <p:tav tm="100000">
                                          <p:val>
                                            <p:strVal val="#ppt_w"/>
                                          </p:val>
                                        </p:tav>
                                      </p:tavLst>
                                    </p:anim>
                                    <p:anim calcmode="lin" valueType="num">
                                      <p:cBhvr>
                                        <p:cTn id="37" dur="3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MIS COSAS\DOCUMENTOS ANA\ANIMALES\FELINOS\Nueva carpeta\158819.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embarcación cuenta con dos purificadores de agua y un depósito de gasóleo de 265.000 litros que alimenta tanto sus motores de propulsión como sus generadores eléctricos.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comb/>
      </p:transition>
    </mc:Choice>
    <mc:Fallback xmlns="">
      <p:transition spd="slow" advTm="2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870">
                                          <p:stCondLst>
                                            <p:cond delay="0"/>
                                          </p:stCondLst>
                                        </p:cTn>
                                        <p:tgtEl>
                                          <p:spTgt spid="6146"/>
                                        </p:tgtEl>
                                      </p:cBhvr>
                                    </p:animEffect>
                                    <p:anim calcmode="lin" valueType="num">
                                      <p:cBhvr>
                                        <p:cTn id="8" dur="2733"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6146"/>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6146"/>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6146"/>
                                        </p:tgtEl>
                                        <p:attrNameLst>
                                          <p:attrName>ppt_y</p:attrName>
                                        </p:attrNameLst>
                                      </p:cBhvr>
                                      <p:tavLst>
                                        <p:tav tm="0" fmla="#ppt_y-sin(pi*$)/81">
                                          <p:val>
                                            <p:fltVal val="0"/>
                                          </p:val>
                                        </p:tav>
                                        <p:tav tm="100000">
                                          <p:val>
                                            <p:fltVal val="1"/>
                                          </p:val>
                                        </p:tav>
                                      </p:tavLst>
                                    </p:anim>
                                    <p:animScale>
                                      <p:cBhvr>
                                        <p:cTn id="13" dur="39">
                                          <p:stCondLst>
                                            <p:cond delay="975"/>
                                          </p:stCondLst>
                                        </p:cTn>
                                        <p:tgtEl>
                                          <p:spTgt spid="6146"/>
                                        </p:tgtEl>
                                      </p:cBhvr>
                                      <p:to x="100000" y="60000"/>
                                    </p:animScale>
                                    <p:animScale>
                                      <p:cBhvr>
                                        <p:cTn id="14" dur="249" decel="50000">
                                          <p:stCondLst>
                                            <p:cond delay="1014"/>
                                          </p:stCondLst>
                                        </p:cTn>
                                        <p:tgtEl>
                                          <p:spTgt spid="6146"/>
                                        </p:tgtEl>
                                      </p:cBhvr>
                                      <p:to x="100000" y="100000"/>
                                    </p:animScale>
                                    <p:animScale>
                                      <p:cBhvr>
                                        <p:cTn id="15" dur="39">
                                          <p:stCondLst>
                                            <p:cond delay="1968"/>
                                          </p:stCondLst>
                                        </p:cTn>
                                        <p:tgtEl>
                                          <p:spTgt spid="6146"/>
                                        </p:tgtEl>
                                      </p:cBhvr>
                                      <p:to x="100000" y="80000"/>
                                    </p:animScale>
                                    <p:animScale>
                                      <p:cBhvr>
                                        <p:cTn id="16" dur="249" decel="50000">
                                          <p:stCondLst>
                                            <p:cond delay="2007"/>
                                          </p:stCondLst>
                                        </p:cTn>
                                        <p:tgtEl>
                                          <p:spTgt spid="6146"/>
                                        </p:tgtEl>
                                      </p:cBhvr>
                                      <p:to x="100000" y="100000"/>
                                    </p:animScale>
                                    <p:animScale>
                                      <p:cBhvr>
                                        <p:cTn id="17" dur="39">
                                          <p:stCondLst>
                                            <p:cond delay="2463"/>
                                          </p:stCondLst>
                                        </p:cTn>
                                        <p:tgtEl>
                                          <p:spTgt spid="6146"/>
                                        </p:tgtEl>
                                      </p:cBhvr>
                                      <p:to x="100000" y="90000"/>
                                    </p:animScale>
                                    <p:animScale>
                                      <p:cBhvr>
                                        <p:cTn id="18" dur="249" decel="50000">
                                          <p:stCondLst>
                                            <p:cond delay="2502"/>
                                          </p:stCondLst>
                                        </p:cTn>
                                        <p:tgtEl>
                                          <p:spTgt spid="6146"/>
                                        </p:tgtEl>
                                      </p:cBhvr>
                                      <p:to x="100000" y="100000"/>
                                    </p:animScale>
                                    <p:animScale>
                                      <p:cBhvr>
                                        <p:cTn id="19" dur="39">
                                          <p:stCondLst>
                                            <p:cond delay="2712"/>
                                          </p:stCondLst>
                                        </p:cTn>
                                        <p:tgtEl>
                                          <p:spTgt spid="6146"/>
                                        </p:tgtEl>
                                      </p:cBhvr>
                                      <p:to x="100000" y="95000"/>
                                    </p:animScale>
                                    <p:animScale>
                                      <p:cBhvr>
                                        <p:cTn id="20" dur="249" decel="50000">
                                          <p:stCondLst>
                                            <p:cond delay="2751"/>
                                          </p:stCondLst>
                                        </p:cTn>
                                        <p:tgtEl>
                                          <p:spTgt spid="6146"/>
                                        </p:tgtEl>
                                      </p:cBhvr>
                                      <p:to x="100000" y="100000"/>
                                    </p:animScale>
                                  </p:childTnLst>
                                </p:cTn>
                              </p:par>
                              <p:par>
                                <p:cTn id="21" presetID="17" presetClass="entr" presetSubtype="4" fill="hold" nodeType="withEffect">
                                  <p:stCondLst>
                                    <p:cond delay="0"/>
                                  </p:stCondLst>
                                  <p:childTnLst>
                                    <p:set>
                                      <p:cBhvr>
                                        <p:cTn id="22" dur="1" fill="hold">
                                          <p:stCondLst>
                                            <p:cond delay="0"/>
                                          </p:stCondLst>
                                        </p:cTn>
                                        <p:tgtEl>
                                          <p:spTgt spid="6146"/>
                                        </p:tgtEl>
                                        <p:attrNameLst>
                                          <p:attrName>style.visibility</p:attrName>
                                        </p:attrNameLst>
                                      </p:cBhvr>
                                      <p:to>
                                        <p:strVal val="visible"/>
                                      </p:to>
                                    </p:set>
                                    <p:anim calcmode="lin" valueType="num">
                                      <p:cBhvr>
                                        <p:cTn id="23" dur="3000" fill="hold"/>
                                        <p:tgtEl>
                                          <p:spTgt spid="6146"/>
                                        </p:tgtEl>
                                        <p:attrNameLst>
                                          <p:attrName>ppt_x</p:attrName>
                                        </p:attrNameLst>
                                      </p:cBhvr>
                                      <p:tavLst>
                                        <p:tav tm="0">
                                          <p:val>
                                            <p:strVal val="#ppt_x"/>
                                          </p:val>
                                        </p:tav>
                                        <p:tav tm="100000">
                                          <p:val>
                                            <p:strVal val="#ppt_x"/>
                                          </p:val>
                                        </p:tav>
                                      </p:tavLst>
                                    </p:anim>
                                    <p:anim calcmode="lin" valueType="num">
                                      <p:cBhvr>
                                        <p:cTn id="24" dur="3000" fill="hold"/>
                                        <p:tgtEl>
                                          <p:spTgt spid="6146"/>
                                        </p:tgtEl>
                                        <p:attrNameLst>
                                          <p:attrName>ppt_y</p:attrName>
                                        </p:attrNameLst>
                                      </p:cBhvr>
                                      <p:tavLst>
                                        <p:tav tm="0">
                                          <p:val>
                                            <p:strVal val="#ppt_y+#ppt_h/2"/>
                                          </p:val>
                                        </p:tav>
                                        <p:tav tm="100000">
                                          <p:val>
                                            <p:strVal val="#ppt_y"/>
                                          </p:val>
                                        </p:tav>
                                      </p:tavLst>
                                    </p:anim>
                                    <p:anim calcmode="lin" valueType="num">
                                      <p:cBhvr>
                                        <p:cTn id="25" dur="3000" fill="hold"/>
                                        <p:tgtEl>
                                          <p:spTgt spid="6146"/>
                                        </p:tgtEl>
                                        <p:attrNameLst>
                                          <p:attrName>ppt_w</p:attrName>
                                        </p:attrNameLst>
                                      </p:cBhvr>
                                      <p:tavLst>
                                        <p:tav tm="0">
                                          <p:val>
                                            <p:strVal val="#ppt_w"/>
                                          </p:val>
                                        </p:tav>
                                        <p:tav tm="100000">
                                          <p:val>
                                            <p:strVal val="#ppt_w"/>
                                          </p:val>
                                        </p:tav>
                                      </p:tavLst>
                                    </p:anim>
                                    <p:anim calcmode="lin" valueType="num">
                                      <p:cBhvr>
                                        <p:cTn id="26" dur="3000" fill="hold"/>
                                        <p:tgtEl>
                                          <p:spTgt spid="6146"/>
                                        </p:tgtEl>
                                        <p:attrNameLst>
                                          <p:attrName>ppt_h</p:attrName>
                                        </p:attrNameLst>
                                      </p:cBhvr>
                                      <p:tavLst>
                                        <p:tav tm="0">
                                          <p:val>
                                            <p:fltVal val="0"/>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1"/>
                                          </p:val>
                                        </p:tav>
                                        <p:tav tm="100000">
                                          <p:val>
                                            <p:strVal val="#ppt_x"/>
                                          </p:val>
                                        </p:tav>
                                      </p:tavLst>
                                    </p:anim>
                                    <p:anim calcmode="lin" valueType="num">
                                      <p:cBhvr>
                                        <p:cTn id="3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14.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Forma libre"/>
          <p:cNvSpPr/>
          <p:nvPr/>
        </p:nvSpPr>
        <p:spPr>
          <a:xfrm rot="16200000" flipV="1">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6200000">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395536"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capacidad de carga de poco más de 600 toneladas, puede estar en alta mar durante más de veinte días sin tener que ir a puerto a abastecerse.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comb dir="vert"/>
      </p:transition>
    </mc:Choice>
    <mc:Fallback xmlns="">
      <p:transition spd="slow" advTm="20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1+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0-ppt_w/2"/>
                                          </p:val>
                                        </p:tav>
                                      </p:tavLst>
                                    </p:anim>
                                    <p:anim calcmode="lin" valueType="num">
                                      <p:cBhvr additive="base">
                                        <p:cTn id="11" dur="3000"/>
                                        <p:tgtEl>
                                          <p:spTgt spid="4"/>
                                        </p:tgtEl>
                                        <p:attrNameLst>
                                          <p:attrName>ppt_y</p:attrName>
                                        </p:attrNameLst>
                                      </p:cBhvr>
                                      <p:tavLst>
                                        <p:tav tm="0">
                                          <p:val>
                                            <p:strVal val="ppt_y"/>
                                          </p:val>
                                        </p:tav>
                                        <p:tav tm="100000">
                                          <p:val>
                                            <p:strVal val="ppt_y"/>
                                          </p:val>
                                        </p:tav>
                                      </p:tavLst>
                                    </p:anim>
                                    <p:set>
                                      <p:cBhvr>
                                        <p:cTn id="12" dur="1" fill="hold">
                                          <p:stCondLst>
                                            <p:cond delay="29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18434"/>
                                        </p:tgtEl>
                                        <p:attrNameLst>
                                          <p:attrName>style.visibility</p:attrName>
                                        </p:attrNameLst>
                                      </p:cBhvr>
                                      <p:to>
                                        <p:strVal val="visible"/>
                                      </p:to>
                                    </p:set>
                                    <p:anim calcmode="lin" valueType="num">
                                      <p:cBhvr>
                                        <p:cTn id="15" dur="3000" fill="hold"/>
                                        <p:tgtEl>
                                          <p:spTgt spid="18434"/>
                                        </p:tgtEl>
                                        <p:attrNameLst>
                                          <p:attrName>ppt_w</p:attrName>
                                        </p:attrNameLst>
                                      </p:cBhvr>
                                      <p:tavLst>
                                        <p:tav tm="0">
                                          <p:val>
                                            <p:strVal val="4/3*#ppt_w"/>
                                          </p:val>
                                        </p:tav>
                                        <p:tav tm="100000">
                                          <p:val>
                                            <p:strVal val="#ppt_w"/>
                                          </p:val>
                                        </p:tav>
                                      </p:tavLst>
                                    </p:anim>
                                    <p:anim calcmode="lin" valueType="num">
                                      <p:cBhvr>
                                        <p:cTn id="16" dur="3000" fill="hold"/>
                                        <p:tgtEl>
                                          <p:spTgt spid="18434"/>
                                        </p:tgtEl>
                                        <p:attrNameLst>
                                          <p:attrName>ppt_h</p:attrName>
                                        </p:attrNameLst>
                                      </p:cBhvr>
                                      <p:tavLst>
                                        <p:tav tm="0">
                                          <p:val>
                                            <p:strVal val="4/3*#ppt_h"/>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patos.jpg"/>
          <p:cNvPicPr>
            <a:picLocks noChangeAspect="1" noChangeArrowheads="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Extracto"/>
          <p:cNvSpPr/>
          <p:nvPr/>
        </p:nvSpPr>
        <p:spPr>
          <a:xfrm>
            <a:off x="0" y="2857500"/>
            <a:ext cx="9144000" cy="2857500"/>
          </a:xfrm>
          <a:prstGeom prst="flowChartExtract">
            <a:avLst/>
          </a:prstGeom>
          <a:solidFill>
            <a:schemeClr val="bg2">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Extracto"/>
          <p:cNvSpPr/>
          <p:nvPr/>
        </p:nvSpPr>
        <p:spPr>
          <a:xfrm flipV="1">
            <a:off x="0" y="0"/>
            <a:ext cx="9144000" cy="2857500"/>
          </a:xfrm>
          <a:prstGeom prst="flowChartExtract">
            <a:avLst/>
          </a:prstGeom>
          <a:solidFill>
            <a:schemeClr val="bg2">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Extracto"/>
          <p:cNvSpPr/>
          <p:nvPr/>
        </p:nvSpPr>
        <p:spPr>
          <a:xfrm rot="5400000">
            <a:off x="-571500" y="571500"/>
            <a:ext cx="5715000" cy="4572000"/>
          </a:xfrm>
          <a:prstGeom prst="flowChartExtract">
            <a:avLst/>
          </a:prstGeom>
          <a:solidFill>
            <a:schemeClr val="bg2">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xtracto"/>
          <p:cNvSpPr/>
          <p:nvPr/>
        </p:nvSpPr>
        <p:spPr>
          <a:xfrm rot="16200000">
            <a:off x="4000500" y="571500"/>
            <a:ext cx="5715000" cy="4572000"/>
          </a:xfrm>
          <a:prstGeom prst="flowChartExtract">
            <a:avLst/>
          </a:prstGeom>
          <a:solidFill>
            <a:schemeClr val="bg2">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barco tiene cuatro zonas principales: Alcázar, Castillo, Combés y Toldilla.</a:t>
            </a:r>
          </a:p>
          <a:p>
            <a:r>
              <a:rPr lang="es-ES" i="1" dirty="0" smtClean="0">
                <a:effectLst>
                  <a:glow rad="101600">
                    <a:srgbClr val="C00000">
                      <a:alpha val="60000"/>
                    </a:srgbClr>
                  </a:glow>
                  <a:outerShdw blurRad="38100" dist="38100" dir="2700000" algn="tl">
                    <a:srgbClr val="000000">
                      <a:alpha val="43137"/>
                    </a:srgbClr>
                  </a:outerShdw>
                </a:effectLst>
              </a:rPr>
              <a:t>El palo mayor Popel, de nombre Asturias, se encuentra en el Alcázar, siendo en esta zona donde se celebran la mayor parte de los actos importantes, como las proyecciones de cine, teatrillos, conciertos de bandas de música, los relevos de las guardias y la misa dominical.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14:warp dir="in"/>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3"/>
                                        </p:tgtEl>
                                      </p:cBhvr>
                                    </p:animEffect>
                                    <p:set>
                                      <p:cBhvr>
                                        <p:cTn id="16" dur="1" fill="hold">
                                          <p:stCondLst>
                                            <p:cond delay="2999"/>
                                          </p:stCondLst>
                                        </p:cTn>
                                        <p:tgtEl>
                                          <p:spTgt spid="3"/>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3000"/>
                                        <p:tgtEl>
                                          <p:spTgt spid="8"/>
                                        </p:tgtEl>
                                      </p:cBhvr>
                                    </p:animEffec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4000" fill="hold"/>
                                        <p:tgtEl>
                                          <p:spTgt spid="8"/>
                                        </p:tgtEl>
                                        <p:attrNameLst>
                                          <p:attrName>ppt_w</p:attrName>
                                        </p:attrNameLst>
                                      </p:cBhvr>
                                      <p:tavLst>
                                        <p:tav tm="0">
                                          <p:val>
                                            <p:strVal val="4/3*#ppt_w"/>
                                          </p:val>
                                        </p:tav>
                                        <p:tav tm="100000">
                                          <p:val>
                                            <p:strVal val="#ppt_w"/>
                                          </p:val>
                                        </p:tav>
                                      </p:tavLst>
                                    </p:anim>
                                    <p:anim calcmode="lin" valueType="num">
                                      <p:cBhvr>
                                        <p:cTn id="23" dur="4000" fill="hold"/>
                                        <p:tgtEl>
                                          <p:spTgt spid="8"/>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15.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a:off x="0" y="2857500"/>
            <a:ext cx="4572000" cy="2857500"/>
          </a:xfrm>
          <a:prstGeom prst="rtTriangle">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Triángulo rectángulo"/>
          <p:cNvSpPr/>
          <p:nvPr/>
        </p:nvSpPr>
        <p:spPr>
          <a:xfrm rot="5400000">
            <a:off x="892969" y="-892969"/>
            <a:ext cx="2857500" cy="4643438"/>
          </a:xfrm>
          <a:prstGeom prst="rtTriangle">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Triángulo rectángulo"/>
          <p:cNvSpPr/>
          <p:nvPr/>
        </p:nvSpPr>
        <p:spPr>
          <a:xfrm rot="10800000">
            <a:off x="4572000" y="0"/>
            <a:ext cx="4572000" cy="2857500"/>
          </a:xfrm>
          <a:prstGeom prst="rtTriangle">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Triángulo rectángulo"/>
          <p:cNvSpPr/>
          <p:nvPr/>
        </p:nvSpPr>
        <p:spPr>
          <a:xfrm flipH="1">
            <a:off x="4572000" y="2857500"/>
            <a:ext cx="4572000" cy="2857500"/>
          </a:xfrm>
          <a:prstGeom prst="rtTriangle">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9" name="8 Rombo"/>
          <p:cNvSpPr/>
          <p:nvPr/>
        </p:nvSpPr>
        <p:spPr>
          <a:xfrm>
            <a:off x="323850" y="193675"/>
            <a:ext cx="8534400" cy="5343525"/>
          </a:xfrm>
          <a:prstGeom prst="diamond">
            <a:avLst/>
          </a:prstGeom>
          <a:solidFill>
            <a:schemeClr val="tx1">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1" name="10 CuadroTexto"/>
          <p:cNvSpPr txBox="1"/>
          <p:nvPr/>
        </p:nvSpPr>
        <p:spPr>
          <a:xfrm>
            <a:off x="755576"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zona del castillo están los dos cañones de 37 mm que se usan para salvas en las celebraciones, y es donde se realizan todas las maniobras para el anclaje.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warp dir="i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3000"/>
                                        <p:tgtEl>
                                          <p:spTgt spid="3"/>
                                        </p:tgtEl>
                                      </p:cBhvr>
                                    </p:animEffect>
                                    <p:set>
                                      <p:cBhvr>
                                        <p:cTn id="16" dur="1" fill="hold">
                                          <p:stCondLst>
                                            <p:cond delay="2999"/>
                                          </p:stCondLst>
                                        </p:cTn>
                                        <p:tgtEl>
                                          <p:spTgt spid="3"/>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ntr" presetSubtype="3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out)">
                                      <p:cBhvr>
                                        <p:cTn id="22" dur="3000"/>
                                        <p:tgtEl>
                                          <p:spTgt spid="10"/>
                                        </p:tgtEl>
                                      </p:cBhvr>
                                    </p:animEffect>
                                  </p:childTnLst>
                                </p:cTn>
                              </p:par>
                              <p:par>
                                <p:cTn id="23" presetID="23" presetClass="entr" presetSubtype="28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3000" fill="hold"/>
                                        <p:tgtEl>
                                          <p:spTgt spid="10"/>
                                        </p:tgtEl>
                                        <p:attrNameLst>
                                          <p:attrName>ppt_w</p:attrName>
                                        </p:attrNameLst>
                                      </p:cBhvr>
                                      <p:tavLst>
                                        <p:tav tm="0">
                                          <p:val>
                                            <p:strVal val="4/3*#ppt_w"/>
                                          </p:val>
                                        </p:tav>
                                        <p:tav tm="100000">
                                          <p:val>
                                            <p:strVal val="#ppt_w"/>
                                          </p:val>
                                        </p:tav>
                                      </p:tavLst>
                                    </p:anim>
                                    <p:anim calcmode="lin" valueType="num">
                                      <p:cBhvr>
                                        <p:cTn id="26" dur="3000" fill="hold"/>
                                        <p:tgtEl>
                                          <p:spTgt spid="10"/>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7256.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7256.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3568" y="4369668"/>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palo mayor proel, que tiene el nombre de Almansa, y el palo trinquete, llamado Blanca, se encuentran en el combés. Además allí está ubicada la cocina, la enfermería, el quirófano, el puente de mando, las estaciones de radio y meteorología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3)">
                                      <p:cBhvr>
                                        <p:cTn id="7" dur="3000"/>
                                        <p:tgtEl>
                                          <p:spTgt spid="2"/>
                                        </p:tgtEl>
                                      </p:cBhvr>
                                    </p:animEffect>
                                  </p:childTnLst>
                                </p:cTn>
                              </p:par>
                              <p:par>
                                <p:cTn id="8" presetID="6"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C:\Documents and Settings\Ana María\Escritorio\1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Forma libre"/>
          <p:cNvSpPr/>
          <p:nvPr/>
        </p:nvSpPr>
        <p:spPr>
          <a:xfrm rot="8014948">
            <a:off x="-2436813" y="488950"/>
            <a:ext cx="4872038" cy="4808538"/>
          </a:xfrm>
          <a:custGeom>
            <a:avLst/>
            <a:gdLst>
              <a:gd name="connsiteX0" fmla="*/ 0 w 4682211"/>
              <a:gd name="connsiteY0" fmla="*/ 2505447 h 5010894"/>
              <a:gd name="connsiteX1" fmla="*/ 2341106 w 4682211"/>
              <a:gd name="connsiteY1" fmla="*/ 0 h 5010894"/>
              <a:gd name="connsiteX2" fmla="*/ 4682211 w 4682211"/>
              <a:gd name="connsiteY2" fmla="*/ 0 h 5010894"/>
              <a:gd name="connsiteX3" fmla="*/ 0 w 4682211"/>
              <a:gd name="connsiteY3" fmla="*/ 5010894 h 5010894"/>
              <a:gd name="connsiteX4" fmla="*/ 0 w 4682211"/>
              <a:gd name="connsiteY4" fmla="*/ 2505447 h 5010894"/>
              <a:gd name="connsiteX0" fmla="*/ 0 w 4682211"/>
              <a:gd name="connsiteY0" fmla="*/ 2505447 h 5010894"/>
              <a:gd name="connsiteX1" fmla="*/ 2109214 w 4682211"/>
              <a:gd name="connsiteY1" fmla="*/ 137795 h 5010894"/>
              <a:gd name="connsiteX2" fmla="*/ 4682211 w 4682211"/>
              <a:gd name="connsiteY2" fmla="*/ 0 h 5010894"/>
              <a:gd name="connsiteX3" fmla="*/ 0 w 4682211"/>
              <a:gd name="connsiteY3" fmla="*/ 5010894 h 5010894"/>
              <a:gd name="connsiteX4" fmla="*/ 0 w 4682211"/>
              <a:gd name="connsiteY4" fmla="*/ 2505447 h 5010894"/>
              <a:gd name="connsiteX0" fmla="*/ 64156 w 4682211"/>
              <a:gd name="connsiteY0" fmla="*/ 2431048 h 5010894"/>
              <a:gd name="connsiteX1" fmla="*/ 2109214 w 4682211"/>
              <a:gd name="connsiteY1" fmla="*/ 137795 h 5010894"/>
              <a:gd name="connsiteX2" fmla="*/ 4682211 w 4682211"/>
              <a:gd name="connsiteY2" fmla="*/ 0 h 5010894"/>
              <a:gd name="connsiteX3" fmla="*/ 0 w 4682211"/>
              <a:gd name="connsiteY3" fmla="*/ 5010894 h 5010894"/>
              <a:gd name="connsiteX4" fmla="*/ 64156 w 4682211"/>
              <a:gd name="connsiteY4" fmla="*/ 2431048 h 5010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82211" h="5010894">
                <a:moveTo>
                  <a:pt x="64156" y="2431048"/>
                </a:moveTo>
                <a:lnTo>
                  <a:pt x="2109214" y="137795"/>
                </a:lnTo>
                <a:lnTo>
                  <a:pt x="4682211" y="0"/>
                </a:lnTo>
                <a:lnTo>
                  <a:pt x="0" y="5010894"/>
                </a:lnTo>
                <a:lnTo>
                  <a:pt x="64156" y="2431048"/>
                </a:lnTo>
                <a:close/>
              </a:path>
            </a:pathLst>
          </a:cu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3" name="2 Franja diagonal"/>
          <p:cNvSpPr/>
          <p:nvPr/>
        </p:nvSpPr>
        <p:spPr>
          <a:xfrm rot="8280753" flipH="1" flipV="1">
            <a:off x="6780213" y="404813"/>
            <a:ext cx="4702175" cy="5178425"/>
          </a:xfrm>
          <a:prstGeom prst="diagStripe">
            <a:avLst>
              <a:gd name="adj" fmla="val 48367"/>
            </a:avLst>
          </a:pr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4" name="3 Forma libre"/>
          <p:cNvSpPr/>
          <p:nvPr/>
        </p:nvSpPr>
        <p:spPr>
          <a:xfrm rot="13890198">
            <a:off x="2022475" y="-3522663"/>
            <a:ext cx="5603876" cy="7045325"/>
          </a:xfrm>
          <a:custGeom>
            <a:avLst/>
            <a:gdLst>
              <a:gd name="connsiteX0" fmla="*/ 0 w 6212426"/>
              <a:gd name="connsiteY0" fmla="*/ 3354859 h 6709718"/>
              <a:gd name="connsiteX1" fmla="*/ 3106213 w 6212426"/>
              <a:gd name="connsiteY1" fmla="*/ 0 h 6709718"/>
              <a:gd name="connsiteX2" fmla="*/ 6212426 w 6212426"/>
              <a:gd name="connsiteY2" fmla="*/ 0 h 6709718"/>
              <a:gd name="connsiteX3" fmla="*/ 0 w 6212426"/>
              <a:gd name="connsiteY3" fmla="*/ 6709718 h 6709718"/>
              <a:gd name="connsiteX4" fmla="*/ 0 w 6212426"/>
              <a:gd name="connsiteY4" fmla="*/ 3354859 h 6709718"/>
              <a:gd name="connsiteX0" fmla="*/ 0 w 6365247"/>
              <a:gd name="connsiteY0" fmla="*/ 4339972 h 6709718"/>
              <a:gd name="connsiteX1" fmla="*/ 3259034 w 6365247"/>
              <a:gd name="connsiteY1" fmla="*/ 0 h 6709718"/>
              <a:gd name="connsiteX2" fmla="*/ 6365247 w 6365247"/>
              <a:gd name="connsiteY2" fmla="*/ 0 h 6709718"/>
              <a:gd name="connsiteX3" fmla="*/ 152821 w 6365247"/>
              <a:gd name="connsiteY3" fmla="*/ 6709718 h 6709718"/>
              <a:gd name="connsiteX4" fmla="*/ 0 w 6365247"/>
              <a:gd name="connsiteY4" fmla="*/ 4339972 h 6709718"/>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409113 h 6778859"/>
              <a:gd name="connsiteX1" fmla="*/ 3753528 w 6365247"/>
              <a:gd name="connsiteY1" fmla="*/ 0 h 6778859"/>
              <a:gd name="connsiteX2" fmla="*/ 6365247 w 6365247"/>
              <a:gd name="connsiteY2" fmla="*/ 69141 h 6778859"/>
              <a:gd name="connsiteX3" fmla="*/ 152821 w 6365247"/>
              <a:gd name="connsiteY3" fmla="*/ 6778859 h 6778859"/>
              <a:gd name="connsiteX4" fmla="*/ 0 w 6365247"/>
              <a:gd name="connsiteY4" fmla="*/ 4409113 h 6778859"/>
              <a:gd name="connsiteX0" fmla="*/ 0 w 6422249"/>
              <a:gd name="connsiteY0" fmla="*/ 4259888 h 6778859"/>
              <a:gd name="connsiteX1" fmla="*/ 3810530 w 6422249"/>
              <a:gd name="connsiteY1" fmla="*/ 0 h 6778859"/>
              <a:gd name="connsiteX2" fmla="*/ 6422249 w 6422249"/>
              <a:gd name="connsiteY2" fmla="*/ 69141 h 6778859"/>
              <a:gd name="connsiteX3" fmla="*/ 209823 w 6422249"/>
              <a:gd name="connsiteY3" fmla="*/ 6778859 h 6778859"/>
              <a:gd name="connsiteX4" fmla="*/ 0 w 6422249"/>
              <a:gd name="connsiteY4" fmla="*/ 4259888 h 6778859"/>
              <a:gd name="connsiteX0" fmla="*/ 0 w 6428013"/>
              <a:gd name="connsiteY0" fmla="*/ 4187029 h 6778859"/>
              <a:gd name="connsiteX1" fmla="*/ 3816294 w 6428013"/>
              <a:gd name="connsiteY1" fmla="*/ 0 h 6778859"/>
              <a:gd name="connsiteX2" fmla="*/ 6428013 w 6428013"/>
              <a:gd name="connsiteY2" fmla="*/ 69141 h 6778859"/>
              <a:gd name="connsiteX3" fmla="*/ 215587 w 6428013"/>
              <a:gd name="connsiteY3" fmla="*/ 6778859 h 6778859"/>
              <a:gd name="connsiteX4" fmla="*/ 0 w 6428013"/>
              <a:gd name="connsiteY4" fmla="*/ 4187029 h 6778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8013" h="6778859">
                <a:moveTo>
                  <a:pt x="0" y="4187029"/>
                </a:moveTo>
                <a:lnTo>
                  <a:pt x="3816294" y="0"/>
                </a:lnTo>
                <a:lnTo>
                  <a:pt x="6428013" y="69141"/>
                </a:lnTo>
                <a:lnTo>
                  <a:pt x="215587" y="6778859"/>
                </a:lnTo>
                <a:lnTo>
                  <a:pt x="0" y="4187029"/>
                </a:lnTo>
                <a:close/>
              </a:path>
            </a:pathLst>
          </a:cu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6" name="5 Forma libre"/>
          <p:cNvSpPr/>
          <p:nvPr/>
        </p:nvSpPr>
        <p:spPr>
          <a:xfrm rot="19237328" flipH="1">
            <a:off x="811213" y="2822575"/>
            <a:ext cx="7089775" cy="5662613"/>
          </a:xfrm>
          <a:custGeom>
            <a:avLst/>
            <a:gdLst>
              <a:gd name="connsiteX0" fmla="*/ 0 w 6212426"/>
              <a:gd name="connsiteY0" fmla="*/ 3354859 h 6709718"/>
              <a:gd name="connsiteX1" fmla="*/ 3106213 w 6212426"/>
              <a:gd name="connsiteY1" fmla="*/ 0 h 6709718"/>
              <a:gd name="connsiteX2" fmla="*/ 6212426 w 6212426"/>
              <a:gd name="connsiteY2" fmla="*/ 0 h 6709718"/>
              <a:gd name="connsiteX3" fmla="*/ 0 w 6212426"/>
              <a:gd name="connsiteY3" fmla="*/ 6709718 h 6709718"/>
              <a:gd name="connsiteX4" fmla="*/ 0 w 6212426"/>
              <a:gd name="connsiteY4" fmla="*/ 3354859 h 6709718"/>
              <a:gd name="connsiteX0" fmla="*/ 0 w 6365247"/>
              <a:gd name="connsiteY0" fmla="*/ 4339972 h 6709718"/>
              <a:gd name="connsiteX1" fmla="*/ 3259034 w 6365247"/>
              <a:gd name="connsiteY1" fmla="*/ 0 h 6709718"/>
              <a:gd name="connsiteX2" fmla="*/ 6365247 w 6365247"/>
              <a:gd name="connsiteY2" fmla="*/ 0 h 6709718"/>
              <a:gd name="connsiteX3" fmla="*/ 152821 w 6365247"/>
              <a:gd name="connsiteY3" fmla="*/ 6709718 h 6709718"/>
              <a:gd name="connsiteX4" fmla="*/ 0 w 6365247"/>
              <a:gd name="connsiteY4" fmla="*/ 4339972 h 6709718"/>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409113 h 6778859"/>
              <a:gd name="connsiteX1" fmla="*/ 3753528 w 6365247"/>
              <a:gd name="connsiteY1" fmla="*/ 0 h 6778859"/>
              <a:gd name="connsiteX2" fmla="*/ 6365247 w 6365247"/>
              <a:gd name="connsiteY2" fmla="*/ 69141 h 6778859"/>
              <a:gd name="connsiteX3" fmla="*/ 152821 w 6365247"/>
              <a:gd name="connsiteY3" fmla="*/ 6778859 h 6778859"/>
              <a:gd name="connsiteX4" fmla="*/ 0 w 6365247"/>
              <a:gd name="connsiteY4" fmla="*/ 4409113 h 6778859"/>
              <a:gd name="connsiteX0" fmla="*/ 0 w 6422249"/>
              <a:gd name="connsiteY0" fmla="*/ 4259888 h 6778859"/>
              <a:gd name="connsiteX1" fmla="*/ 3810530 w 6422249"/>
              <a:gd name="connsiteY1" fmla="*/ 0 h 6778859"/>
              <a:gd name="connsiteX2" fmla="*/ 6422249 w 6422249"/>
              <a:gd name="connsiteY2" fmla="*/ 69141 h 6778859"/>
              <a:gd name="connsiteX3" fmla="*/ 209823 w 6422249"/>
              <a:gd name="connsiteY3" fmla="*/ 6778859 h 6778859"/>
              <a:gd name="connsiteX4" fmla="*/ 0 w 6422249"/>
              <a:gd name="connsiteY4" fmla="*/ 4259888 h 6778859"/>
              <a:gd name="connsiteX0" fmla="*/ 0 w 6323581"/>
              <a:gd name="connsiteY0" fmla="*/ 4143007 h 6778859"/>
              <a:gd name="connsiteX1" fmla="*/ 3711862 w 6323581"/>
              <a:gd name="connsiteY1" fmla="*/ 0 h 6778859"/>
              <a:gd name="connsiteX2" fmla="*/ 6323581 w 6323581"/>
              <a:gd name="connsiteY2" fmla="*/ 69141 h 6778859"/>
              <a:gd name="connsiteX3" fmla="*/ 111155 w 6323581"/>
              <a:gd name="connsiteY3" fmla="*/ 6778859 h 6778859"/>
              <a:gd name="connsiteX4" fmla="*/ 0 w 6323581"/>
              <a:gd name="connsiteY4" fmla="*/ 4143007 h 6778859"/>
              <a:gd name="connsiteX0" fmla="*/ 0 w 6323581"/>
              <a:gd name="connsiteY0" fmla="*/ 4163128 h 6798980"/>
              <a:gd name="connsiteX1" fmla="*/ 3960876 w 6323581"/>
              <a:gd name="connsiteY1" fmla="*/ 0 h 6798980"/>
              <a:gd name="connsiteX2" fmla="*/ 6323581 w 6323581"/>
              <a:gd name="connsiteY2" fmla="*/ 89262 h 6798980"/>
              <a:gd name="connsiteX3" fmla="*/ 111155 w 6323581"/>
              <a:gd name="connsiteY3" fmla="*/ 6798980 h 6798980"/>
              <a:gd name="connsiteX4" fmla="*/ 0 w 6323581"/>
              <a:gd name="connsiteY4" fmla="*/ 4163128 h 6798980"/>
              <a:gd name="connsiteX0" fmla="*/ 0 w 6323581"/>
              <a:gd name="connsiteY0" fmla="*/ 4163167 h 6799019"/>
              <a:gd name="connsiteX1" fmla="*/ 3863112 w 6323581"/>
              <a:gd name="connsiteY1" fmla="*/ 0 h 6799019"/>
              <a:gd name="connsiteX2" fmla="*/ 6323581 w 6323581"/>
              <a:gd name="connsiteY2" fmla="*/ 89301 h 6799019"/>
              <a:gd name="connsiteX3" fmla="*/ 111155 w 6323581"/>
              <a:gd name="connsiteY3" fmla="*/ 6799019 h 6799019"/>
              <a:gd name="connsiteX4" fmla="*/ 0 w 6323581"/>
              <a:gd name="connsiteY4" fmla="*/ 4163167 h 6799019"/>
              <a:gd name="connsiteX0" fmla="*/ 0 w 6323581"/>
              <a:gd name="connsiteY0" fmla="*/ 4215864 h 6851716"/>
              <a:gd name="connsiteX1" fmla="*/ 3912011 w 6323581"/>
              <a:gd name="connsiteY1" fmla="*/ 0 h 6851716"/>
              <a:gd name="connsiteX2" fmla="*/ 6323581 w 6323581"/>
              <a:gd name="connsiteY2" fmla="*/ 141998 h 6851716"/>
              <a:gd name="connsiteX3" fmla="*/ 111155 w 6323581"/>
              <a:gd name="connsiteY3" fmla="*/ 6851716 h 6851716"/>
              <a:gd name="connsiteX4" fmla="*/ 0 w 6323581"/>
              <a:gd name="connsiteY4" fmla="*/ 4215864 h 6851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3581" h="6851716">
                <a:moveTo>
                  <a:pt x="0" y="4215864"/>
                </a:moveTo>
                <a:lnTo>
                  <a:pt x="3912011" y="0"/>
                </a:lnTo>
                <a:lnTo>
                  <a:pt x="6323581" y="141998"/>
                </a:lnTo>
                <a:lnTo>
                  <a:pt x="111155" y="6851716"/>
                </a:lnTo>
                <a:lnTo>
                  <a:pt x="0" y="4215864"/>
                </a:lnTo>
                <a:close/>
              </a:path>
            </a:pathLst>
          </a:cu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8" name="7 Forma libre"/>
          <p:cNvSpPr/>
          <p:nvPr/>
        </p:nvSpPr>
        <p:spPr>
          <a:xfrm>
            <a:off x="1763713" y="1705372"/>
            <a:ext cx="5545137" cy="2304653"/>
          </a:xfrm>
          <a:custGeom>
            <a:avLst/>
            <a:gdLst>
              <a:gd name="connsiteX0" fmla="*/ 0 w 5715040"/>
              <a:gd name="connsiteY0" fmla="*/ 0 h 3071834"/>
              <a:gd name="connsiteX1" fmla="*/ 5715040 w 5715040"/>
              <a:gd name="connsiteY1" fmla="*/ 0 h 3071834"/>
              <a:gd name="connsiteX2" fmla="*/ 5715040 w 5715040"/>
              <a:gd name="connsiteY2" fmla="*/ 3071834 h 3071834"/>
              <a:gd name="connsiteX3" fmla="*/ 0 w 5715040"/>
              <a:gd name="connsiteY3" fmla="*/ 3071834 h 3071834"/>
              <a:gd name="connsiteX4" fmla="*/ 0 w 5715040"/>
              <a:gd name="connsiteY4" fmla="*/ 0 h 3071834"/>
              <a:gd name="connsiteX0" fmla="*/ 0 w 5715040"/>
              <a:gd name="connsiteY0" fmla="*/ 0 h 3071834"/>
              <a:gd name="connsiteX1" fmla="*/ 5715040 w 5715040"/>
              <a:gd name="connsiteY1" fmla="*/ 0 h 3071834"/>
              <a:gd name="connsiteX2" fmla="*/ 5715040 w 5715040"/>
              <a:gd name="connsiteY2" fmla="*/ 3071834 h 3071834"/>
              <a:gd name="connsiteX3" fmla="*/ 0 w 5715040"/>
              <a:gd name="connsiteY3" fmla="*/ 3071834 h 3071834"/>
              <a:gd name="connsiteX4" fmla="*/ 0 w 5715040"/>
              <a:gd name="connsiteY4" fmla="*/ 0 h 3071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40" h="3071834">
                <a:moveTo>
                  <a:pt x="0" y="0"/>
                </a:moveTo>
                <a:lnTo>
                  <a:pt x="5715040" y="0"/>
                </a:lnTo>
                <a:lnTo>
                  <a:pt x="5715040" y="3071834"/>
                </a:lnTo>
                <a:lnTo>
                  <a:pt x="0" y="3071834"/>
                </a:lnTo>
                <a:lnTo>
                  <a:pt x="0" y="0"/>
                </a:lnTo>
                <a:close/>
              </a:path>
            </a:pathLst>
          </a:cu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p>
        </p:txBody>
      </p:sp>
      <p:sp>
        <p:nvSpPr>
          <p:cNvPr id="10" name="9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caseta con el motor del timón, el palo mesana, de nombre </a:t>
            </a:r>
            <a:r>
              <a:rPr lang="es-ES" i="1" dirty="0" err="1" smtClean="0">
                <a:effectLst>
                  <a:glow rad="101600">
                    <a:srgbClr val="C00000">
                      <a:alpha val="60000"/>
                    </a:srgbClr>
                  </a:glow>
                  <a:outerShdw blurRad="38100" dist="38100" dir="2700000" algn="tl">
                    <a:srgbClr val="000000">
                      <a:alpha val="43137"/>
                    </a:srgbClr>
                  </a:outerShdw>
                </a:effectLst>
              </a:rPr>
              <a:t>Nautilus</a:t>
            </a:r>
            <a:r>
              <a:rPr lang="es-ES" i="1" dirty="0" smtClean="0">
                <a:effectLst>
                  <a:glow rad="101600">
                    <a:srgbClr val="C00000">
                      <a:alpha val="60000"/>
                    </a:srgbClr>
                  </a:glow>
                  <a:outerShdw blurRad="38100" dist="38100" dir="2700000" algn="tl">
                    <a:srgbClr val="000000">
                      <a:alpha val="43137"/>
                    </a:srgbClr>
                  </a:outerShdw>
                </a:effectLst>
              </a:rPr>
              <a:t>, la caña de gobierno manual, el acceso al alojamiento del comandante y los pescantes de las balleneras (barcas de salvamento y operación) se encuentran en la toldilla.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ppt_x"/>
                                          </p:val>
                                        </p:tav>
                                      </p:tavLst>
                                    </p:anim>
                                    <p:anim calcmode="lin" valueType="num">
                                      <p:cBhvr additive="base">
                                        <p:cTn id="7" dur="3000"/>
                                        <p:tgtEl>
                                          <p:spTgt spid="4"/>
                                        </p:tgtEl>
                                        <p:attrNameLst>
                                          <p:attrName>ppt_y</p:attrName>
                                        </p:attrNameLst>
                                      </p:cBhvr>
                                      <p:tavLst>
                                        <p:tav tm="0">
                                          <p:val>
                                            <p:strVal val="ppt_y"/>
                                          </p:val>
                                        </p:tav>
                                        <p:tav tm="100000">
                                          <p:val>
                                            <p:strVal val="1+ppt_h/2"/>
                                          </p:val>
                                        </p:tav>
                                      </p:tavLst>
                                    </p:anim>
                                    <p:set>
                                      <p:cBhvr>
                                        <p:cTn id="8" dur="1" fill="hold">
                                          <p:stCondLst>
                                            <p:cond delay="2999"/>
                                          </p:stCondLst>
                                        </p:cTn>
                                        <p:tgtEl>
                                          <p:spTgt spid="4"/>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3000"/>
                                        <p:tgtEl>
                                          <p:spTgt spid="2"/>
                                        </p:tgtEl>
                                        <p:attrNameLst>
                                          <p:attrName>ppt_x</p:attrName>
                                        </p:attrNameLst>
                                      </p:cBhvr>
                                      <p:tavLst>
                                        <p:tav tm="0">
                                          <p:val>
                                            <p:strVal val="ppt_x"/>
                                          </p:val>
                                        </p:tav>
                                        <p:tav tm="100000">
                                          <p:val>
                                            <p:strVal val="1+ppt_w/2"/>
                                          </p:val>
                                        </p:tav>
                                      </p:tavLst>
                                    </p:anim>
                                    <p:anim calcmode="lin" valueType="num">
                                      <p:cBhvr additive="base">
                                        <p:cTn id="14" dur="3000"/>
                                        <p:tgtEl>
                                          <p:spTgt spid="2"/>
                                        </p:tgtEl>
                                        <p:attrNameLst>
                                          <p:attrName>ppt_y</p:attrName>
                                        </p:attrNameLst>
                                      </p:cBhvr>
                                      <p:tavLst>
                                        <p:tav tm="0">
                                          <p:val>
                                            <p:strVal val="ppt_y"/>
                                          </p:val>
                                        </p:tav>
                                        <p:tav tm="100000">
                                          <p:val>
                                            <p:strVal val="ppt_y"/>
                                          </p:val>
                                        </p:tav>
                                      </p:tavLst>
                                    </p:anim>
                                    <p:set>
                                      <p:cBhvr>
                                        <p:cTn id="15" dur="1" fill="hold">
                                          <p:stCondLst>
                                            <p:cond delay="2999"/>
                                          </p:stCondLst>
                                        </p:cTn>
                                        <p:tgtEl>
                                          <p:spTgt spid="2"/>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par>
                                <p:cTn id="19" presetID="2" presetClass="exit" presetSubtype="8" fill="hold" nodeType="withEffect">
                                  <p:stCondLst>
                                    <p:cond delay="0"/>
                                  </p:stCondLst>
                                  <p:childTnLst>
                                    <p:anim calcmode="lin" valueType="num">
                                      <p:cBhvr additive="base">
                                        <p:cTn id="20" dur="3000"/>
                                        <p:tgtEl>
                                          <p:spTgt spid="3"/>
                                        </p:tgtEl>
                                        <p:attrNameLst>
                                          <p:attrName>ppt_x</p:attrName>
                                        </p:attrNameLst>
                                      </p:cBhvr>
                                      <p:tavLst>
                                        <p:tav tm="0">
                                          <p:val>
                                            <p:strVal val="ppt_x"/>
                                          </p:val>
                                        </p:tav>
                                        <p:tav tm="100000">
                                          <p:val>
                                            <p:strVal val="0-ppt_w/2"/>
                                          </p:val>
                                        </p:tav>
                                      </p:tavLst>
                                    </p:anim>
                                    <p:anim calcmode="lin" valueType="num">
                                      <p:cBhvr additive="base">
                                        <p:cTn id="21" dur="3000"/>
                                        <p:tgtEl>
                                          <p:spTgt spid="3"/>
                                        </p:tgtEl>
                                        <p:attrNameLst>
                                          <p:attrName>ppt_y</p:attrName>
                                        </p:attrNameLst>
                                      </p:cBhvr>
                                      <p:tavLst>
                                        <p:tav tm="0">
                                          <p:val>
                                            <p:strVal val="ppt_y"/>
                                          </p:val>
                                        </p:tav>
                                        <p:tav tm="100000">
                                          <p:val>
                                            <p:strVal val="ppt_y"/>
                                          </p:val>
                                        </p:tav>
                                      </p:tavLst>
                                    </p:anim>
                                    <p:set>
                                      <p:cBhvr>
                                        <p:cTn id="22" dur="1" fill="hold">
                                          <p:stCondLst>
                                            <p:cond delay="2999"/>
                                          </p:stCondLst>
                                        </p:cTn>
                                        <p:tgtEl>
                                          <p:spTgt spid="3"/>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000"/>
                                        <p:tgtEl>
                                          <p:spTgt spid="3"/>
                                        </p:tgtEl>
                                      </p:cBhvr>
                                    </p:animEffect>
                                    <p:set>
                                      <p:cBhvr>
                                        <p:cTn id="25" dur="1" fill="hold">
                                          <p:stCondLst>
                                            <p:cond delay="2999"/>
                                          </p:stCondLst>
                                        </p:cTn>
                                        <p:tgtEl>
                                          <p:spTgt spid="3"/>
                                        </p:tgtEl>
                                        <p:attrNameLst>
                                          <p:attrName>style.visibility</p:attrName>
                                        </p:attrNameLst>
                                      </p:cBhvr>
                                      <p:to>
                                        <p:strVal val="hidden"/>
                                      </p:to>
                                    </p:set>
                                  </p:childTnLst>
                                </p:cTn>
                              </p:par>
                              <p:par>
                                <p:cTn id="26" presetID="2" presetClass="exit" presetSubtype="1" fill="hold" nodeType="withEffect">
                                  <p:stCondLst>
                                    <p:cond delay="0"/>
                                  </p:stCondLst>
                                  <p:childTnLst>
                                    <p:anim calcmode="lin" valueType="num">
                                      <p:cBhvr additive="base">
                                        <p:cTn id="27" dur="3000"/>
                                        <p:tgtEl>
                                          <p:spTgt spid="6"/>
                                        </p:tgtEl>
                                        <p:attrNameLst>
                                          <p:attrName>ppt_x</p:attrName>
                                        </p:attrNameLst>
                                      </p:cBhvr>
                                      <p:tavLst>
                                        <p:tav tm="0">
                                          <p:val>
                                            <p:strVal val="ppt_x"/>
                                          </p:val>
                                        </p:tav>
                                        <p:tav tm="100000">
                                          <p:val>
                                            <p:strVal val="ppt_x"/>
                                          </p:val>
                                        </p:tav>
                                      </p:tavLst>
                                    </p:anim>
                                    <p:anim calcmode="lin" valueType="num">
                                      <p:cBhvr additive="base">
                                        <p:cTn id="28" dur="3000"/>
                                        <p:tgtEl>
                                          <p:spTgt spid="6"/>
                                        </p:tgtEl>
                                        <p:attrNameLst>
                                          <p:attrName>ppt_y</p:attrName>
                                        </p:attrNameLst>
                                      </p:cBhvr>
                                      <p:tavLst>
                                        <p:tav tm="0">
                                          <p:val>
                                            <p:strVal val="ppt_y"/>
                                          </p:val>
                                        </p:tav>
                                        <p:tav tm="100000">
                                          <p:val>
                                            <p:strVal val="0-ppt_h/2"/>
                                          </p:val>
                                        </p:tav>
                                      </p:tavLst>
                                    </p:anim>
                                    <p:set>
                                      <p:cBhvr>
                                        <p:cTn id="29" dur="1" fill="hold">
                                          <p:stCondLst>
                                            <p:cond delay="2999"/>
                                          </p:stCondLst>
                                        </p:cTn>
                                        <p:tgtEl>
                                          <p:spTgt spid="6"/>
                                        </p:tgtEl>
                                        <p:attrNameLst>
                                          <p:attrName>style.visibility</p:attrName>
                                        </p:attrNameLst>
                                      </p:cBhvr>
                                      <p:to>
                                        <p:strVal val="hidden"/>
                                      </p:to>
                                    </p:set>
                                  </p:childTnLst>
                                </p:cTn>
                              </p:par>
                              <p:par>
                                <p:cTn id="30" presetID="3" presetClass="exit" presetSubtype="10" fill="hold" nodeType="withEffect">
                                  <p:stCondLst>
                                    <p:cond delay="0"/>
                                  </p:stCondLst>
                                  <p:childTnLst>
                                    <p:animEffect transition="out" filter="blinds(horizontal)">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par>
                                <p:cTn id="33" presetID="8" presetClass="exit" presetSubtype="16" fill="hold" nodeType="withEffect">
                                  <p:stCondLst>
                                    <p:cond delay="0"/>
                                  </p:stCondLst>
                                  <p:childTnLst>
                                    <p:animEffect transition="out" filter="diamond(in)">
                                      <p:cBhvr>
                                        <p:cTn id="34" dur="3000"/>
                                        <p:tgtEl>
                                          <p:spTgt spid="8"/>
                                        </p:tgtEl>
                                      </p:cBhvr>
                                    </p:animEffect>
                                    <p:set>
                                      <p:cBhvr>
                                        <p:cTn id="35" dur="1" fill="hold">
                                          <p:stCondLst>
                                            <p:cond delay="2999"/>
                                          </p:stCondLst>
                                        </p:cTn>
                                        <p:tgtEl>
                                          <p:spTgt spid="8"/>
                                        </p:tgtEl>
                                        <p:attrNameLst>
                                          <p:attrName>style.visibility</p:attrName>
                                        </p:attrNameLst>
                                      </p:cBhvr>
                                      <p:to>
                                        <p:strVal val="hidden"/>
                                      </p:to>
                                    </p:set>
                                  </p:childTnLst>
                                </p:cTn>
                              </p:par>
                              <p:par>
                                <p:cTn id="36" presetID="21" presetClass="entr" presetSubtype="4"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heel(4)">
                                      <p:cBhvr>
                                        <p:cTn id="38" dur="3000"/>
                                        <p:tgtEl>
                                          <p:spTgt spid="9"/>
                                        </p:tgtEl>
                                      </p:cBhvr>
                                    </p:animEffect>
                                  </p:childTnLst>
                                </p:cTn>
                              </p:par>
                            </p:childTnLst>
                          </p:cTn>
                        </p:par>
                        <p:par>
                          <p:cTn id="39" fill="hold">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79715551_b4e7e548c5_h.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8579715551_b4e7e548c5_h.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8579715551_b4e7e548c5_h.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ministra de Defensa, Margarita Robles, ha visitado el buque- escuela y embajador flotante 'Juan Sebastián de Elcano' en el puerto de Santander, dentro de su XCIV (94) crucero de instrucción y último dedicado a conmemorar el V  (5º) Centenario de la Primera Vuelta al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window/>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3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3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Nueva carpeta\Otoño - Autumn - Fog Season by Katya Horner.jpg"/>
          <p:cNvPicPr>
            <a:picLocks noChangeAspect="1" noChangeArrowheads="1"/>
          </p:cNvPicPr>
          <p:nvPr/>
        </p:nvPicPr>
        <p:blipFill>
          <a:blip r:embed="rId2" cstate="print"/>
          <a:stretch>
            <a:fillRect/>
          </a:stretch>
        </p:blipFill>
        <p:spPr bwMode="auto">
          <a:xfrm>
            <a:off x="0" y="11113"/>
            <a:ext cx="9143999"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Proceso"/>
          <p:cNvSpPr/>
          <p:nvPr/>
        </p:nvSpPr>
        <p:spPr>
          <a:xfrm>
            <a:off x="0" y="0"/>
            <a:ext cx="9144000" cy="1349375"/>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4394200"/>
            <a:ext cx="9144000" cy="1320800"/>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1489075"/>
            <a:ext cx="9144000" cy="1319213"/>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2917825"/>
            <a:ext cx="9144000" cy="1319213"/>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'Juan Sebastián de Elcano' atracó en Santander el 20 de junio, después de navegar durante 29 días para cruzar el Atlántico de vuelta a España.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0000">
        <p15:prstTrans prst="win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5" fill="hold" nodeType="withEffect">
                                  <p:stCondLst>
                                    <p:cond delay="0"/>
                                  </p:stCondLst>
                                  <p:childTnLst>
                                    <p:animEffect transition="out" filter="randombar(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4" presetClass="exit" presetSubtype="5" fill="hold" nodeType="withEffect">
                                  <p:stCondLst>
                                    <p:cond delay="0"/>
                                  </p:stCondLst>
                                  <p:childTnLst>
                                    <p:animEffect transition="out" filter="randombar(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4" presetClass="exit" presetSubtype="5" fill="hold" nodeType="withEffect">
                                  <p:stCondLst>
                                    <p:cond delay="0"/>
                                  </p:stCondLst>
                                  <p:childTnLst>
                                    <p:animEffect transition="out" filter="randombar(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4" presetClass="exit" presetSubtype="5" fill="hold" nodeType="withEffect">
                                  <p:stCondLst>
                                    <p:cond delay="0"/>
                                  </p:stCondLst>
                                  <p:childTnLst>
                                    <p:animEffect transition="out" filter="randombar(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16" presetClass="entr" presetSubtype="37"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Vertical)">
                                      <p:cBhvr>
                                        <p:cTn id="22" dur="3000"/>
                                        <p:tgtEl>
                                          <p:spTgt spid="9"/>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Ana María\Escritorio\ññSin título-2.jpg"/>
          <p:cNvPicPr>
            <a:picLocks noChangeAspect="1" noChangeArrowheads="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1">
              <a:lumMod val="8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es la cuarta vez en su historia (las anteriores fueron en 1968, 2001 y 2013) que el emblemático velero atraca en la capital cántabra, donde siempre ha disfrutado de un caluroso recibimiento.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flythrough/>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Effect transition="in" filter="wheel(8)">
                                      <p:cBhvr>
                                        <p:cTn id="10" dur="3000"/>
                                        <p:tgtEl>
                                          <p:spTgt spid="31746"/>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16.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Forma libre"/>
          <p:cNvSpPr/>
          <p:nvPr/>
        </p:nvSpPr>
        <p:spPr>
          <a:xfrm>
            <a:off x="0" y="0"/>
            <a:ext cx="1547813" cy="5715000"/>
          </a:xfrm>
          <a:custGeom>
            <a:avLst/>
            <a:gdLst>
              <a:gd name="connsiteX0" fmla="*/ 0 w 1500166"/>
              <a:gd name="connsiteY0" fmla="*/ 6858000 h 6858000"/>
              <a:gd name="connsiteX1" fmla="*/ 0 w 1500166"/>
              <a:gd name="connsiteY1" fmla="*/ 0 h 6858000"/>
              <a:gd name="connsiteX2" fmla="*/ 1500166 w 1500166"/>
              <a:gd name="connsiteY2" fmla="*/ 6858000 h 6858000"/>
              <a:gd name="connsiteX3" fmla="*/ 0 w 1500166"/>
              <a:gd name="connsiteY3" fmla="*/ 6858000 h 6858000"/>
              <a:gd name="connsiteX0" fmla="*/ 0 w 1500166"/>
              <a:gd name="connsiteY0" fmla="*/ 6858000 h 6858000"/>
              <a:gd name="connsiteX1" fmla="*/ 0 w 1500166"/>
              <a:gd name="connsiteY1" fmla="*/ 0 h 6858000"/>
              <a:gd name="connsiteX2" fmla="*/ 1500166 w 1500166"/>
              <a:gd name="connsiteY2" fmla="*/ 6858000 h 6858000"/>
              <a:gd name="connsiteX3" fmla="*/ 0 w 1500166"/>
              <a:gd name="connsiteY3" fmla="*/ 6858000 h 6858000"/>
              <a:gd name="connsiteX0" fmla="*/ 0 w 1500166"/>
              <a:gd name="connsiteY0" fmla="*/ 6858000 h 6858000"/>
              <a:gd name="connsiteX1" fmla="*/ 0 w 1500166"/>
              <a:gd name="connsiteY1" fmla="*/ 0 h 6858000"/>
              <a:gd name="connsiteX2" fmla="*/ 1500166 w 1500166"/>
              <a:gd name="connsiteY2" fmla="*/ 6858000 h 6858000"/>
              <a:gd name="connsiteX3" fmla="*/ 0 w 150016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500166" h="6858000">
                <a:moveTo>
                  <a:pt x="0" y="6858000"/>
                </a:moveTo>
                <a:lnTo>
                  <a:pt x="0" y="0"/>
                </a:lnTo>
                <a:lnTo>
                  <a:pt x="1500166" y="6858000"/>
                </a:lnTo>
                <a:lnTo>
                  <a:pt x="0" y="6858000"/>
                </a:lnTo>
                <a:close/>
              </a:path>
            </a:pathLst>
          </a:custGeom>
          <a:solidFill>
            <a:schemeClr val="accent5">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Forma libre"/>
          <p:cNvSpPr/>
          <p:nvPr/>
        </p:nvSpPr>
        <p:spPr>
          <a:xfrm rot="21405447">
            <a:off x="196850" y="-65088"/>
            <a:ext cx="2590800" cy="5843588"/>
          </a:xfrm>
          <a:custGeom>
            <a:avLst/>
            <a:gdLst>
              <a:gd name="connsiteX0" fmla="*/ 0 w 1357322"/>
              <a:gd name="connsiteY0" fmla="*/ 6858000 h 6858000"/>
              <a:gd name="connsiteX1" fmla="*/ 0 w 1357322"/>
              <a:gd name="connsiteY1" fmla="*/ 0 h 6858000"/>
              <a:gd name="connsiteX2" fmla="*/ 1357322 w 1357322"/>
              <a:gd name="connsiteY2" fmla="*/ 6858000 h 6858000"/>
              <a:gd name="connsiteX3" fmla="*/ 0 w 1357322"/>
              <a:gd name="connsiteY3" fmla="*/ 6858000 h 6858000"/>
              <a:gd name="connsiteX0" fmla="*/ 1231400 w 2588722"/>
              <a:gd name="connsiteY0" fmla="*/ 6971710 h 6971710"/>
              <a:gd name="connsiteX1" fmla="*/ 0 w 2588722"/>
              <a:gd name="connsiteY1" fmla="*/ 0 h 6971710"/>
              <a:gd name="connsiteX2" fmla="*/ 2588722 w 2588722"/>
              <a:gd name="connsiteY2" fmla="*/ 6971710 h 6971710"/>
              <a:gd name="connsiteX3" fmla="*/ 1231400 w 2588722"/>
              <a:gd name="connsiteY3" fmla="*/ 6971710 h 6971710"/>
              <a:gd name="connsiteX0" fmla="*/ 937791 w 2295113"/>
              <a:gd name="connsiteY0" fmla="*/ 7101736 h 7101736"/>
              <a:gd name="connsiteX1" fmla="*/ 0 w 2295113"/>
              <a:gd name="connsiteY1" fmla="*/ 0 h 7101736"/>
              <a:gd name="connsiteX2" fmla="*/ 2295113 w 2295113"/>
              <a:gd name="connsiteY2" fmla="*/ 7101736 h 7101736"/>
              <a:gd name="connsiteX3" fmla="*/ 937791 w 2295113"/>
              <a:gd name="connsiteY3" fmla="*/ 7101736 h 7101736"/>
              <a:gd name="connsiteX0" fmla="*/ 937791 w 2393680"/>
              <a:gd name="connsiteY0" fmla="*/ 7101736 h 7176252"/>
              <a:gd name="connsiteX1" fmla="*/ 0 w 2393680"/>
              <a:gd name="connsiteY1" fmla="*/ 0 h 7176252"/>
              <a:gd name="connsiteX2" fmla="*/ 2393680 w 2393680"/>
              <a:gd name="connsiteY2" fmla="*/ 7176252 h 7176252"/>
              <a:gd name="connsiteX3" fmla="*/ 937791 w 2393680"/>
              <a:gd name="connsiteY3" fmla="*/ 7101736 h 7176252"/>
              <a:gd name="connsiteX0" fmla="*/ 1181178 w 2393680"/>
              <a:gd name="connsiteY0" fmla="*/ 7105876 h 7176252"/>
              <a:gd name="connsiteX1" fmla="*/ 0 w 2393680"/>
              <a:gd name="connsiteY1" fmla="*/ 0 h 7176252"/>
              <a:gd name="connsiteX2" fmla="*/ 2393680 w 2393680"/>
              <a:gd name="connsiteY2" fmla="*/ 7176252 h 7176252"/>
              <a:gd name="connsiteX3" fmla="*/ 1181178 w 2393680"/>
              <a:gd name="connsiteY3" fmla="*/ 7105876 h 7176252"/>
              <a:gd name="connsiteX0" fmla="*/ 1038530 w 2393680"/>
              <a:gd name="connsiteY0" fmla="*/ 7097596 h 7176252"/>
              <a:gd name="connsiteX1" fmla="*/ 0 w 2393680"/>
              <a:gd name="connsiteY1" fmla="*/ 0 h 7176252"/>
              <a:gd name="connsiteX2" fmla="*/ 2393680 w 2393680"/>
              <a:gd name="connsiteY2" fmla="*/ 7176252 h 7176252"/>
              <a:gd name="connsiteX3" fmla="*/ 1038530 w 2393680"/>
              <a:gd name="connsiteY3" fmla="*/ 7097596 h 7176252"/>
            </a:gdLst>
            <a:ahLst/>
            <a:cxnLst>
              <a:cxn ang="0">
                <a:pos x="connsiteX0" y="connsiteY0"/>
              </a:cxn>
              <a:cxn ang="0">
                <a:pos x="connsiteX1" y="connsiteY1"/>
              </a:cxn>
              <a:cxn ang="0">
                <a:pos x="connsiteX2" y="connsiteY2"/>
              </a:cxn>
              <a:cxn ang="0">
                <a:pos x="connsiteX3" y="connsiteY3"/>
              </a:cxn>
            </a:cxnLst>
            <a:rect l="l" t="t" r="r" b="b"/>
            <a:pathLst>
              <a:path w="2393680" h="7176252">
                <a:moveTo>
                  <a:pt x="1038530" y="7097596"/>
                </a:moveTo>
                <a:lnTo>
                  <a:pt x="0" y="0"/>
                </a:lnTo>
                <a:lnTo>
                  <a:pt x="2393680" y="7176252"/>
                </a:lnTo>
                <a:lnTo>
                  <a:pt x="1038530" y="7097596"/>
                </a:lnTo>
                <a:close/>
              </a:path>
            </a:pathLst>
          </a:custGeom>
          <a:solidFill>
            <a:schemeClr val="accent5">
              <a:lumMod val="40000"/>
              <a:lumOff val="6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a:off x="0" y="0"/>
            <a:ext cx="4643438" cy="5715000"/>
          </a:xfrm>
          <a:custGeom>
            <a:avLst/>
            <a:gdLst>
              <a:gd name="connsiteX0" fmla="*/ 0 w 1428760"/>
              <a:gd name="connsiteY0" fmla="*/ 6858000 h 6858000"/>
              <a:gd name="connsiteX1" fmla="*/ 0 w 1428760"/>
              <a:gd name="connsiteY1" fmla="*/ 0 h 6858000"/>
              <a:gd name="connsiteX2" fmla="*/ 1428760 w 1428760"/>
              <a:gd name="connsiteY2" fmla="*/ 6858000 h 6858000"/>
              <a:gd name="connsiteX3" fmla="*/ 0 w 1428760"/>
              <a:gd name="connsiteY3" fmla="*/ 6858000 h 6858000"/>
              <a:gd name="connsiteX0" fmla="*/ 2857488 w 4286248"/>
              <a:gd name="connsiteY0" fmla="*/ 6858000 h 6858000"/>
              <a:gd name="connsiteX1" fmla="*/ 0 w 4286248"/>
              <a:gd name="connsiteY1" fmla="*/ 0 h 6858000"/>
              <a:gd name="connsiteX2" fmla="*/ 4286248 w 4286248"/>
              <a:gd name="connsiteY2" fmla="*/ 6858000 h 6858000"/>
              <a:gd name="connsiteX3" fmla="*/ 2857488 w 4286248"/>
              <a:gd name="connsiteY3" fmla="*/ 6858000 h 6858000"/>
              <a:gd name="connsiteX0" fmla="*/ 2786050 w 4286248"/>
              <a:gd name="connsiteY0" fmla="*/ 6858000 h 6858000"/>
              <a:gd name="connsiteX1" fmla="*/ 0 w 4286248"/>
              <a:gd name="connsiteY1" fmla="*/ 0 h 6858000"/>
              <a:gd name="connsiteX2" fmla="*/ 4286248 w 4286248"/>
              <a:gd name="connsiteY2" fmla="*/ 6858000 h 6858000"/>
              <a:gd name="connsiteX3" fmla="*/ 2786050 w 4286248"/>
              <a:gd name="connsiteY3" fmla="*/ 6858000 h 6858000"/>
              <a:gd name="connsiteX0" fmla="*/ 2740377 w 4286248"/>
              <a:gd name="connsiteY0" fmla="*/ 6858000 h 6858000"/>
              <a:gd name="connsiteX1" fmla="*/ 0 w 4286248"/>
              <a:gd name="connsiteY1" fmla="*/ 0 h 6858000"/>
              <a:gd name="connsiteX2" fmla="*/ 4286248 w 4286248"/>
              <a:gd name="connsiteY2" fmla="*/ 6858000 h 6858000"/>
              <a:gd name="connsiteX3" fmla="*/ 2740377 w 428624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286248" h="6858000">
                <a:moveTo>
                  <a:pt x="2740377" y="6858000"/>
                </a:moveTo>
                <a:lnTo>
                  <a:pt x="0" y="0"/>
                </a:lnTo>
                <a:lnTo>
                  <a:pt x="4286248" y="6858000"/>
                </a:lnTo>
                <a:lnTo>
                  <a:pt x="2740377" y="6858000"/>
                </a:lnTo>
                <a:close/>
              </a:path>
            </a:pathLst>
          </a:custGeom>
          <a:solidFill>
            <a:schemeClr val="accent5">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Forma libre"/>
          <p:cNvSpPr/>
          <p:nvPr/>
        </p:nvSpPr>
        <p:spPr>
          <a:xfrm>
            <a:off x="6000750" y="0"/>
            <a:ext cx="3143250" cy="5715000"/>
          </a:xfrm>
          <a:custGeom>
            <a:avLst/>
            <a:gdLst>
              <a:gd name="connsiteX0" fmla="*/ 0 w 1571604"/>
              <a:gd name="connsiteY0" fmla="*/ 6858000 h 6858000"/>
              <a:gd name="connsiteX1" fmla="*/ 0 w 1571604"/>
              <a:gd name="connsiteY1" fmla="*/ 0 h 6858000"/>
              <a:gd name="connsiteX2" fmla="*/ 1571604 w 1571604"/>
              <a:gd name="connsiteY2" fmla="*/ 6858000 h 6858000"/>
              <a:gd name="connsiteX3" fmla="*/ 0 w 1571604"/>
              <a:gd name="connsiteY3" fmla="*/ 6858000 h 6858000"/>
              <a:gd name="connsiteX0" fmla="*/ 0 w 3143240"/>
              <a:gd name="connsiteY0" fmla="*/ 6858000 h 6858000"/>
              <a:gd name="connsiteX1" fmla="*/ 3143240 w 3143240"/>
              <a:gd name="connsiteY1" fmla="*/ 0 h 6858000"/>
              <a:gd name="connsiteX2" fmla="*/ 1571604 w 3143240"/>
              <a:gd name="connsiteY2" fmla="*/ 6858000 h 6858000"/>
              <a:gd name="connsiteX3" fmla="*/ 0 w 314324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143240" h="6858000">
                <a:moveTo>
                  <a:pt x="0" y="6858000"/>
                </a:moveTo>
                <a:lnTo>
                  <a:pt x="3143240" y="0"/>
                </a:lnTo>
                <a:lnTo>
                  <a:pt x="1571604" y="6858000"/>
                </a:lnTo>
                <a:lnTo>
                  <a:pt x="0" y="6858000"/>
                </a:lnTo>
                <a:close/>
              </a:path>
            </a:pathLst>
          </a:custGeom>
          <a:solidFill>
            <a:schemeClr val="accent5">
              <a:lumMod val="40000"/>
              <a:lumOff val="6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Forma libre"/>
          <p:cNvSpPr/>
          <p:nvPr/>
        </p:nvSpPr>
        <p:spPr>
          <a:xfrm>
            <a:off x="7572375" y="0"/>
            <a:ext cx="1571625" cy="5715000"/>
          </a:xfrm>
          <a:custGeom>
            <a:avLst/>
            <a:gdLst>
              <a:gd name="connsiteX0" fmla="*/ 0 w 1571604"/>
              <a:gd name="connsiteY0" fmla="*/ 6858000 h 6858000"/>
              <a:gd name="connsiteX1" fmla="*/ 0 w 1571604"/>
              <a:gd name="connsiteY1" fmla="*/ 0 h 6858000"/>
              <a:gd name="connsiteX2" fmla="*/ 1571604 w 1571604"/>
              <a:gd name="connsiteY2" fmla="*/ 6858000 h 6858000"/>
              <a:gd name="connsiteX3" fmla="*/ 0 w 1571604"/>
              <a:gd name="connsiteY3" fmla="*/ 6858000 h 6858000"/>
              <a:gd name="connsiteX0" fmla="*/ 0 w 1571604"/>
              <a:gd name="connsiteY0" fmla="*/ 6858000 h 6858000"/>
              <a:gd name="connsiteX1" fmla="*/ 1571604 w 1571604"/>
              <a:gd name="connsiteY1" fmla="*/ 0 h 6858000"/>
              <a:gd name="connsiteX2" fmla="*/ 1571604 w 1571604"/>
              <a:gd name="connsiteY2" fmla="*/ 6858000 h 6858000"/>
              <a:gd name="connsiteX3" fmla="*/ 0 w 157160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571604" h="6858000">
                <a:moveTo>
                  <a:pt x="0" y="6858000"/>
                </a:moveTo>
                <a:lnTo>
                  <a:pt x="1571604" y="0"/>
                </a:lnTo>
                <a:lnTo>
                  <a:pt x="1571604" y="6858000"/>
                </a:lnTo>
                <a:lnTo>
                  <a:pt x="0" y="6858000"/>
                </a:lnTo>
                <a:close/>
              </a:path>
            </a:pathLst>
          </a:custGeom>
          <a:solidFill>
            <a:schemeClr val="accent5">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Forma libre"/>
          <p:cNvSpPr/>
          <p:nvPr/>
        </p:nvSpPr>
        <p:spPr>
          <a:xfrm>
            <a:off x="4572000" y="0"/>
            <a:ext cx="4572000" cy="5715000"/>
          </a:xfrm>
          <a:custGeom>
            <a:avLst/>
            <a:gdLst>
              <a:gd name="connsiteX0" fmla="*/ 0 w 1571636"/>
              <a:gd name="connsiteY0" fmla="*/ 6858000 h 6858000"/>
              <a:gd name="connsiteX1" fmla="*/ 0 w 1571636"/>
              <a:gd name="connsiteY1" fmla="*/ 0 h 6858000"/>
              <a:gd name="connsiteX2" fmla="*/ 1571636 w 1571636"/>
              <a:gd name="connsiteY2" fmla="*/ 6858000 h 6858000"/>
              <a:gd name="connsiteX3" fmla="*/ 0 w 1571636"/>
              <a:gd name="connsiteY3" fmla="*/ 6858000 h 6858000"/>
              <a:gd name="connsiteX0" fmla="*/ 0 w 4786314"/>
              <a:gd name="connsiteY0" fmla="*/ 6858000 h 6858000"/>
              <a:gd name="connsiteX1" fmla="*/ 4786314 w 4786314"/>
              <a:gd name="connsiteY1" fmla="*/ 0 h 6858000"/>
              <a:gd name="connsiteX2" fmla="*/ 1571636 w 4786314"/>
              <a:gd name="connsiteY2" fmla="*/ 6858000 h 6858000"/>
              <a:gd name="connsiteX3" fmla="*/ 0 w 4786314"/>
              <a:gd name="connsiteY3" fmla="*/ 6858000 h 6858000"/>
              <a:gd name="connsiteX0" fmla="*/ 0 w 4786314"/>
              <a:gd name="connsiteY0" fmla="*/ 6858000 h 6858000"/>
              <a:gd name="connsiteX1" fmla="*/ 4786314 w 4786314"/>
              <a:gd name="connsiteY1" fmla="*/ 0 h 6858000"/>
              <a:gd name="connsiteX2" fmla="*/ 1714512 w 4786314"/>
              <a:gd name="connsiteY2" fmla="*/ 6858000 h 6858000"/>
              <a:gd name="connsiteX3" fmla="*/ 0 w 4786314"/>
              <a:gd name="connsiteY3" fmla="*/ 6858000 h 6858000"/>
              <a:gd name="connsiteX0" fmla="*/ 0 w 4786314"/>
              <a:gd name="connsiteY0" fmla="*/ 6858000 h 6858000"/>
              <a:gd name="connsiteX1" fmla="*/ 4786314 w 4786314"/>
              <a:gd name="connsiteY1" fmla="*/ 0 h 6858000"/>
              <a:gd name="connsiteX2" fmla="*/ 1643074 w 4786314"/>
              <a:gd name="connsiteY2" fmla="*/ 6858000 h 6858000"/>
              <a:gd name="connsiteX3" fmla="*/ 0 w 478631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786314" h="6858000">
                <a:moveTo>
                  <a:pt x="0" y="6858000"/>
                </a:moveTo>
                <a:lnTo>
                  <a:pt x="4786314" y="0"/>
                </a:lnTo>
                <a:lnTo>
                  <a:pt x="1643074" y="6858000"/>
                </a:lnTo>
                <a:lnTo>
                  <a:pt x="0" y="6858000"/>
                </a:lnTo>
                <a:close/>
              </a:path>
            </a:pathLst>
          </a:custGeom>
          <a:solidFill>
            <a:schemeClr val="accent5">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Combinar"/>
          <p:cNvSpPr/>
          <p:nvPr/>
        </p:nvSpPr>
        <p:spPr>
          <a:xfrm>
            <a:off x="0" y="0"/>
            <a:ext cx="9144000" cy="5715000"/>
          </a:xfrm>
          <a:prstGeom prst="flowChartMerge">
            <a:avLst/>
          </a:prstGeom>
          <a:solidFill>
            <a:schemeClr val="tx1">
              <a:alpha val="4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2" name="11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Armada se esfuerza en cuidar con esmero a su buque más emblemático y simbólico, al que se le profesa un cariño muy especial, debido sin duda al grato recuerdo que guardan del barco todos los que en él han navegado desde 1928.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flythrough/>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3000"/>
                                        <p:tgtEl>
                                          <p:spTgt spid="10"/>
                                        </p:tgtEl>
                                        <p:attrNameLst>
                                          <p:attrName>ppt_w</p:attrName>
                                        </p:attrNameLst>
                                      </p:cBhvr>
                                      <p:tavLst>
                                        <p:tav tm="0">
                                          <p:val>
                                            <p:strVal val="ppt_w"/>
                                          </p:val>
                                        </p:tav>
                                        <p:tav tm="100000">
                                          <p:val>
                                            <p:fltVal val="0"/>
                                          </p:val>
                                        </p:tav>
                                      </p:tavLst>
                                    </p:anim>
                                    <p:anim calcmode="lin" valueType="num">
                                      <p:cBhvr>
                                        <p:cTn id="7" dur="3000"/>
                                        <p:tgtEl>
                                          <p:spTgt spid="10"/>
                                        </p:tgtEl>
                                        <p:attrNameLst>
                                          <p:attrName>ppt_h</p:attrName>
                                        </p:attrNameLst>
                                      </p:cBhvr>
                                      <p:tavLst>
                                        <p:tav tm="0">
                                          <p:val>
                                            <p:strVal val="ppt_h"/>
                                          </p:val>
                                        </p:tav>
                                        <p:tav tm="100000">
                                          <p:val>
                                            <p:strVal val="ppt_h"/>
                                          </p:val>
                                        </p:tav>
                                      </p:tavLst>
                                    </p:anim>
                                    <p:set>
                                      <p:cBhvr>
                                        <p:cTn id="8" dur="1" fill="hold">
                                          <p:stCondLst>
                                            <p:cond delay="2999"/>
                                          </p:stCondLst>
                                        </p:cTn>
                                        <p:tgtEl>
                                          <p:spTgt spid="10"/>
                                        </p:tgtEl>
                                        <p:attrNameLst>
                                          <p:attrName>style.visibility</p:attrName>
                                        </p:attrNameLst>
                                      </p:cBhvr>
                                      <p:to>
                                        <p:strVal val="hidden"/>
                                      </p:to>
                                    </p:set>
                                  </p:childTnLst>
                                </p:cTn>
                              </p:par>
                              <p:par>
                                <p:cTn id="9" presetID="22" presetClass="exit" presetSubtype="2" fill="hold" nodeType="withEffect">
                                  <p:stCondLst>
                                    <p:cond delay="0"/>
                                  </p:stCondLst>
                                  <p:childTnLst>
                                    <p:animEffect transition="out" filter="wipe(right)">
                                      <p:cBhvr>
                                        <p:cTn id="10" dur="3000"/>
                                        <p:tgtEl>
                                          <p:spTgt spid="2"/>
                                        </p:tgtEl>
                                      </p:cBhvr>
                                    </p:animEffect>
                                    <p:set>
                                      <p:cBhvr>
                                        <p:cTn id="11" dur="1" fill="hold">
                                          <p:stCondLst>
                                            <p:cond delay="2999"/>
                                          </p:stCondLst>
                                        </p:cTn>
                                        <p:tgtEl>
                                          <p:spTgt spid="2"/>
                                        </p:tgtEl>
                                        <p:attrNameLst>
                                          <p:attrName>style.visibility</p:attrName>
                                        </p:attrNameLst>
                                      </p:cBhvr>
                                      <p:to>
                                        <p:strVal val="hidden"/>
                                      </p:to>
                                    </p:set>
                                  </p:childTnLst>
                                </p:cTn>
                              </p:par>
                              <p:par>
                                <p:cTn id="12" presetID="22" presetClass="exit" presetSubtype="2" fill="hold" nodeType="withEffect">
                                  <p:stCondLst>
                                    <p:cond delay="0"/>
                                  </p:stCondLst>
                                  <p:childTnLst>
                                    <p:animEffect transition="out" filter="wipe(righ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2" presetClass="exit" presetSubtype="2" fill="hold" nodeType="withEffect">
                                  <p:stCondLst>
                                    <p:cond delay="0"/>
                                  </p:stCondLst>
                                  <p:childTnLst>
                                    <p:animEffect transition="out" filter="wipe(right)">
                                      <p:cBhvr>
                                        <p:cTn id="16" dur="3000"/>
                                        <p:tgtEl>
                                          <p:spTgt spid="4"/>
                                        </p:tgtEl>
                                      </p:cBhvr>
                                    </p:animEffect>
                                    <p:set>
                                      <p:cBhvr>
                                        <p:cTn id="17" dur="1" fill="hold">
                                          <p:stCondLst>
                                            <p:cond delay="2999"/>
                                          </p:stCondLst>
                                        </p:cTn>
                                        <p:tgtEl>
                                          <p:spTgt spid="4"/>
                                        </p:tgtEl>
                                        <p:attrNameLst>
                                          <p:attrName>style.visibility</p:attrName>
                                        </p:attrNameLst>
                                      </p:cBhvr>
                                      <p:to>
                                        <p:strVal val="hidden"/>
                                      </p:to>
                                    </p:set>
                                  </p:childTnLst>
                                </p:cTn>
                              </p:par>
                              <p:par>
                                <p:cTn id="18" presetID="22" presetClass="exit" presetSubtype="8" fill="hold" nodeType="withEffect">
                                  <p:stCondLst>
                                    <p:cond delay="0"/>
                                  </p:stCondLst>
                                  <p:childTnLst>
                                    <p:animEffect transition="out" filter="wipe(left)">
                                      <p:cBhvr>
                                        <p:cTn id="19" dur="3000"/>
                                        <p:tgtEl>
                                          <p:spTgt spid="7"/>
                                        </p:tgtEl>
                                      </p:cBhvr>
                                    </p:animEffect>
                                    <p:set>
                                      <p:cBhvr>
                                        <p:cTn id="20" dur="1" fill="hold">
                                          <p:stCondLst>
                                            <p:cond delay="2999"/>
                                          </p:stCondLst>
                                        </p:cTn>
                                        <p:tgtEl>
                                          <p:spTgt spid="7"/>
                                        </p:tgtEl>
                                        <p:attrNameLst>
                                          <p:attrName>style.visibility</p:attrName>
                                        </p:attrNameLst>
                                      </p:cBhvr>
                                      <p:to>
                                        <p:strVal val="hidden"/>
                                      </p:to>
                                    </p:set>
                                  </p:childTnLst>
                                </p:cTn>
                              </p:par>
                              <p:par>
                                <p:cTn id="21" presetID="22" presetClass="exit" presetSubtype="8" fill="hold" nodeType="withEffect">
                                  <p:stCondLst>
                                    <p:cond delay="0"/>
                                  </p:stCondLst>
                                  <p:childTnLst>
                                    <p:animEffect transition="out" filter="wipe(left)">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22" presetClass="exit" presetSubtype="8" fill="hold" nodeType="withEffect">
                                  <p:stCondLst>
                                    <p:cond delay="0"/>
                                  </p:stCondLst>
                                  <p:childTnLst>
                                    <p:animEffect transition="out" filter="wipe(left)">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23" presetClass="entr" presetSubtype="288"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3000" fill="hold"/>
                                        <p:tgtEl>
                                          <p:spTgt spid="11"/>
                                        </p:tgtEl>
                                        <p:attrNameLst>
                                          <p:attrName>ppt_w</p:attrName>
                                        </p:attrNameLst>
                                      </p:cBhvr>
                                      <p:tavLst>
                                        <p:tav tm="0">
                                          <p:val>
                                            <p:strVal val="4/3*#ppt_w"/>
                                          </p:val>
                                        </p:tav>
                                        <p:tav tm="100000">
                                          <p:val>
                                            <p:strVal val="#ppt_w"/>
                                          </p:val>
                                        </p:tav>
                                      </p:tavLst>
                                    </p:anim>
                                    <p:anim calcmode="lin" valueType="num">
                                      <p:cBhvr>
                                        <p:cTn id="30" dur="3000" fill="hold"/>
                                        <p:tgtEl>
                                          <p:spTgt spid="11"/>
                                        </p:tgtEl>
                                        <p:attrNameLst>
                                          <p:attrName>ppt_h</p:attrName>
                                        </p:attrNameLst>
                                      </p:cBhvr>
                                      <p:tavLst>
                                        <p:tav tm="0">
                                          <p:val>
                                            <p:strVal val="4/3*#ppt_h"/>
                                          </p:val>
                                        </p:tav>
                                        <p:tav tm="100000">
                                          <p:val>
                                            <p:strVal val="#ppt_h"/>
                                          </p:val>
                                        </p:tav>
                                      </p:tavLst>
                                    </p:anim>
                                  </p:childTnLst>
                                </p:cTn>
                              </p:par>
                            </p:childTnLst>
                          </p:cTn>
                        </p:par>
                        <p:par>
                          <p:cTn id="31" fill="hold">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1"/>
                                          </p:val>
                                        </p:tav>
                                        <p:tav tm="100000">
                                          <p:val>
                                            <p:strVal val="#ppt_x"/>
                                          </p:val>
                                        </p:tav>
                                      </p:tavLst>
                                    </p:anim>
                                    <p:anim calcmode="lin" valueType="num">
                                      <p:cBhvr>
                                        <p:cTn id="3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15.jpg"/>
          <p:cNvPicPr>
            <a:picLocks noChangeAspect="1" noChangeArrowheads="1"/>
          </p:cNvPicPr>
          <p:nvPr/>
        </p:nvPicPr>
        <p:blipFill>
          <a:blip r:embed="rId3" cstate="print"/>
          <a:stretch>
            <a:fillRect/>
          </a:stretch>
        </p:blipFill>
        <p:spPr bwMode="auto">
          <a:xfrm>
            <a:off x="0" y="-382860"/>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a:off x="0" y="2738438"/>
            <a:ext cx="4572000" cy="2976562"/>
          </a:xfrm>
          <a:prstGeom prst="rtTriangle">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Triángulo rectángulo"/>
          <p:cNvSpPr/>
          <p:nvPr/>
        </p:nvSpPr>
        <p:spPr>
          <a:xfrm rot="5400000">
            <a:off x="862806" y="-862806"/>
            <a:ext cx="2917825" cy="4643438"/>
          </a:xfrm>
          <a:prstGeom prst="rtTriangle">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Triángulo rectángulo"/>
          <p:cNvSpPr/>
          <p:nvPr/>
        </p:nvSpPr>
        <p:spPr>
          <a:xfrm rot="10800000">
            <a:off x="4572000" y="0"/>
            <a:ext cx="4572000" cy="2857500"/>
          </a:xfrm>
          <a:prstGeom prst="rtTriangle">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Triángulo rectángulo"/>
          <p:cNvSpPr/>
          <p:nvPr/>
        </p:nvSpPr>
        <p:spPr>
          <a:xfrm flipH="1">
            <a:off x="4572000" y="2857500"/>
            <a:ext cx="4572000" cy="2857500"/>
          </a:xfrm>
          <a:prstGeom prst="rtTriangle">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9" name="8 Rombo"/>
          <p:cNvSpPr/>
          <p:nvPr/>
        </p:nvSpPr>
        <p:spPr>
          <a:xfrm>
            <a:off x="285750" y="177800"/>
            <a:ext cx="8572500" cy="5359400"/>
          </a:xfrm>
          <a:prstGeom prst="diamond">
            <a:avLst/>
          </a:prstGeom>
          <a:solidFill>
            <a:schemeClr val="tx1">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1" name="10 CuadroTexto"/>
          <p:cNvSpPr txBox="1"/>
          <p:nvPr/>
        </p:nvSpPr>
        <p:spPr>
          <a:xfrm>
            <a:off x="467544" y="4657700"/>
            <a:ext cx="810039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1928, año en que inició su andadura con los Guardiamarinas que cursaban sus estudios en la Escuela Naval Militar. Para todos ellos el "Elcano" es memoria viva de la institución y, para muchos, nostalgia de juventud.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3000"/>
                                        <p:tgtEl>
                                          <p:spTgt spid="3"/>
                                        </p:tgtEl>
                                      </p:cBhvr>
                                    </p:animEffect>
                                    <p:set>
                                      <p:cBhvr>
                                        <p:cTn id="16" dur="1" fill="hold">
                                          <p:stCondLst>
                                            <p:cond delay="2999"/>
                                          </p:stCondLst>
                                        </p:cTn>
                                        <p:tgtEl>
                                          <p:spTgt spid="3"/>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ntr" presetSubtype="3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out)">
                                      <p:cBhvr>
                                        <p:cTn id="22" dur="3000"/>
                                        <p:tgtEl>
                                          <p:spTgt spid="10"/>
                                        </p:tgtEl>
                                      </p:cBhvr>
                                    </p:animEffect>
                                  </p:childTnLst>
                                </p:cTn>
                              </p:par>
                              <p:par>
                                <p:cTn id="23" presetID="23" presetClass="entr" presetSubtype="28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3000" fill="hold"/>
                                        <p:tgtEl>
                                          <p:spTgt spid="10"/>
                                        </p:tgtEl>
                                        <p:attrNameLst>
                                          <p:attrName>ppt_w</p:attrName>
                                        </p:attrNameLst>
                                      </p:cBhvr>
                                      <p:tavLst>
                                        <p:tav tm="0">
                                          <p:val>
                                            <p:strVal val="4/3*#ppt_w"/>
                                          </p:val>
                                        </p:tav>
                                        <p:tav tm="100000">
                                          <p:val>
                                            <p:strVal val="#ppt_w"/>
                                          </p:val>
                                        </p:tav>
                                      </p:tavLst>
                                    </p:anim>
                                    <p:anim calcmode="lin" valueType="num">
                                      <p:cBhvr>
                                        <p:cTn id="26" dur="3000" fill="hold"/>
                                        <p:tgtEl>
                                          <p:spTgt spid="10"/>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barco es, por otro lado, depositario de prácticas seculares, que ayudan a formar y a curtir a las personas: la navegación a vela, el léxico marinero, los buenos momentos en la mar, o los malos, en permanente pelea con un elemento tantas veces hostil….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3000" fill="hold"/>
                                        <p:tgtEl>
                                          <p:spTgt spid="34818"/>
                                        </p:tgtEl>
                                        <p:attrNameLst>
                                          <p:attrName>ppt_w</p:attrName>
                                        </p:attrNameLst>
                                      </p:cBhvr>
                                      <p:tavLst>
                                        <p:tav tm="0">
                                          <p:val>
                                            <p:strVal val="4/3*#ppt_w"/>
                                          </p:val>
                                        </p:tav>
                                        <p:tav tm="100000">
                                          <p:val>
                                            <p:strVal val="#ppt_w"/>
                                          </p:val>
                                        </p:tav>
                                      </p:tavLst>
                                    </p:anim>
                                    <p:anim calcmode="lin" valueType="num">
                                      <p:cBhvr>
                                        <p:cTn id="8" dur="3000" fill="hold"/>
                                        <p:tgtEl>
                                          <p:spTgt spid="34818"/>
                                        </p:tgtEl>
                                        <p:attrNameLst>
                                          <p:attrName>ppt_h</p:attrName>
                                        </p:attrNameLst>
                                      </p:cBhvr>
                                      <p:tavLst>
                                        <p:tav tm="0">
                                          <p:val>
                                            <p:strVal val="4/3*#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34818"/>
                                        </p:tgtEl>
                                        <p:attrNameLst>
                                          <p:attrName>style.visibility</p:attrName>
                                        </p:attrNameLst>
                                      </p:cBhvr>
                                      <p:to>
                                        <p:strVal val="visible"/>
                                      </p:to>
                                    </p:set>
                                    <p:animEffect transition="in" filter="wheel(3)">
                                      <p:cBhvr>
                                        <p:cTn id="11" dur="3000"/>
                                        <p:tgtEl>
                                          <p:spTgt spid="34818"/>
                                        </p:tgtEl>
                                      </p:cBhvr>
                                    </p:animEffect>
                                  </p:childTnLst>
                                </p:cTn>
                              </p:par>
                              <p:par>
                                <p:cTn id="12" presetID="6" presetClass="exit" presetSubtype="32" fill="hold"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descr="F:\MIS COSAS\DOCUMENTOS ANA\PAISAJES\OTOÑO\OTOÑO-3\206364.jpg"/>
          <p:cNvPicPr>
            <a:picLocks noChangeAspect="1" noChangeArrowheads="1"/>
          </p:cNvPicPr>
          <p:nvPr/>
        </p:nvPicPr>
        <p:blipFill>
          <a:blip r:embed="rId2" cstate="print"/>
          <a:stretch>
            <a:fillRect/>
          </a:stretch>
        </p:blipFill>
        <p:spPr bwMode="auto">
          <a:xfrm>
            <a:off x="8908" y="11113"/>
            <a:ext cx="9126184"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7" descr="F:\MIS COSAS\DOCUMENTOS ANA\PAISAJES\OTOÑO\OTOÑO-3\206364.jpg"/>
          <p:cNvPicPr>
            <a:picLocks noChangeAspect="1" noChangeArrowheads="1"/>
          </p:cNvPicPr>
          <p:nvPr/>
        </p:nvPicPr>
        <p:blipFill>
          <a:blip r:embed="rId2" cstate="print"/>
          <a:stretch>
            <a:fillRect/>
          </a:stretch>
        </p:blipFill>
        <p:spPr bwMode="auto">
          <a:xfrm flipH="1">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4873724"/>
            <a:ext cx="86409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estrecha convivencia, la incomodidad, la monotonía de las largas travesías, el compañerismo, el conocimiento de diversos países y gentes, o el de uno mismo.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prism dir="r" isContent="1" isInverted="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6151"/>
                                        </p:tgtEl>
                                        <p:attrNameLst>
                                          <p:attrName>style.visibility</p:attrName>
                                        </p:attrNameLst>
                                      </p:cBhvr>
                                      <p:to>
                                        <p:strVal val="visible"/>
                                      </p:to>
                                    </p:set>
                                    <p:anim calcmode="lin" valueType="num">
                                      <p:cBhvr>
                                        <p:cTn id="14" dur="3000" fill="hold"/>
                                        <p:tgtEl>
                                          <p:spTgt spid="6151"/>
                                        </p:tgtEl>
                                        <p:attrNameLst>
                                          <p:attrName>ppt_w</p:attrName>
                                        </p:attrNameLst>
                                      </p:cBhvr>
                                      <p:tavLst>
                                        <p:tav tm="0">
                                          <p:val>
                                            <p:strVal val="4/3*#ppt_w"/>
                                          </p:val>
                                        </p:tav>
                                        <p:tav tm="100000">
                                          <p:val>
                                            <p:strVal val="#ppt_w"/>
                                          </p:val>
                                        </p:tav>
                                      </p:tavLst>
                                    </p:anim>
                                    <p:anim calcmode="lin" valueType="num">
                                      <p:cBhvr>
                                        <p:cTn id="15" dur="3000" fill="hold"/>
                                        <p:tgtEl>
                                          <p:spTgt spid="6151"/>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6151"/>
                                        </p:tgtEl>
                                        <p:attrNameLst>
                                          <p:attrName>style.visibility</p:attrName>
                                        </p:attrNameLst>
                                      </p:cBhvr>
                                      <p:to>
                                        <p:strVal val="visible"/>
                                      </p:to>
                                    </p:set>
                                    <p:animEffect transition="in" filter="checkerboard(down)">
                                      <p:cBhvr>
                                        <p:cTn id="18" dur="3000"/>
                                        <p:tgtEl>
                                          <p:spTgt spid="6151"/>
                                        </p:tgtEl>
                                      </p:cBhvr>
                                    </p:animEffect>
                                  </p:childTnLst>
                                </p:cTn>
                              </p:par>
                            </p:childTnLst>
                          </p:cTn>
                        </p:par>
                        <p:par>
                          <p:cTn id="19" fill="hold">
                            <p:stCondLst>
                              <p:cond delay="3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anim calcmode="lin" valueType="num">
                                      <p:cBhvr>
                                        <p:cTn id="24" dur="1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5" dur="1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0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Proceso"/>
          <p:cNvSpPr/>
          <p:nvPr/>
        </p:nvSpPr>
        <p:spPr>
          <a:xfrm>
            <a:off x="0" y="0"/>
            <a:ext cx="9144000" cy="5715000"/>
          </a:xfrm>
          <a:prstGeom prst="flowChartProcess">
            <a:avLst/>
          </a:prstGeom>
          <a:gradFill>
            <a:gsLst>
              <a:gs pos="3000">
                <a:schemeClr val="bg2">
                  <a:lumMod val="75000"/>
                </a:schemeClr>
              </a:gs>
              <a:gs pos="50000">
                <a:schemeClr val="accent2">
                  <a:lumMod val="50000"/>
                  <a:alpha val="72000"/>
                </a:schemeClr>
              </a:gs>
              <a:gs pos="100000">
                <a:schemeClr val="accent6">
                  <a:lumMod val="50000"/>
                </a:schemeClr>
              </a:gs>
            </a:gsLst>
            <a:lin ang="5400000" scaled="0"/>
          </a:gradFill>
          <a:ln w="82550" cmpd="tri">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pic>
        <p:nvPicPr>
          <p:cNvPr id="4" name="Picture 2" descr="C:\Documents and Settings\Ana María\Escritorio\20.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1746" name="Picture 2" descr="C:\Documents and Settings\Ana María\Escritorio\20.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ello es motivo de orgullo para los que, voluntariamente, año tras año, tienen el privilegio de navegar en él y una responsabilidad para los que recogen el testigo, comprometidos a cumplir su misión y mantener viva la esencia del buque.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comb/>
      </p:transition>
    </mc:Choice>
    <mc:Fallback xmlns="">
      <p:transition spd="slow" advTm="3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1500" tmFilter="0, 0; .2, .5; .8, .5; 1, 0"/>
                                        <p:tgtEl>
                                          <p:spTgt spid="31746"/>
                                        </p:tgtEl>
                                      </p:cBhvr>
                                    </p:animEffect>
                                    <p:animScale>
                                      <p:cBhvr>
                                        <p:cTn id="7" dur="750" autoRev="1" fill="hold"/>
                                        <p:tgtEl>
                                          <p:spTgt spid="31746"/>
                                        </p:tgtEl>
                                      </p:cBhvr>
                                      <p:by x="105000" y="105000"/>
                                    </p:animScale>
                                  </p:childTnLst>
                                </p:cTn>
                              </p:par>
                            </p:childTnLst>
                          </p:cTn>
                        </p:par>
                        <p:par>
                          <p:cTn id="8" fill="hold">
                            <p:stCondLst>
                              <p:cond delay="1500"/>
                            </p:stCondLst>
                            <p:childTnLst>
                              <p:par>
                                <p:cTn id="9" presetID="13" presetClass="exit" presetSubtype="16" fill="hold" nodeType="afterEffect">
                                  <p:stCondLst>
                                    <p:cond delay="0"/>
                                  </p:stCondLst>
                                  <p:childTnLst>
                                    <p:animEffect transition="out" filter="plus(in)">
                                      <p:cBhvr>
                                        <p:cTn id="10" dur="3000"/>
                                        <p:tgtEl>
                                          <p:spTgt spid="31746"/>
                                        </p:tgtEl>
                                      </p:cBhvr>
                                    </p:animEffect>
                                    <p:set>
                                      <p:cBhvr>
                                        <p:cTn id="11" dur="1" fill="hold">
                                          <p:stCondLst>
                                            <p:cond delay="2999"/>
                                          </p:stCondLst>
                                        </p:cTn>
                                        <p:tgtEl>
                                          <p:spTgt spid="31746"/>
                                        </p:tgtEl>
                                        <p:attrNameLst>
                                          <p:attrName>style.visibility</p:attrName>
                                        </p:attrNameLst>
                                      </p:cBhvr>
                                      <p:to>
                                        <p:strVal val="hidden"/>
                                      </p:to>
                                    </p:set>
                                  </p:childTnLst>
                                </p:cTn>
                              </p:par>
                              <p:par>
                                <p:cTn id="12" presetID="13" presetClass="exit" presetSubtype="32" fill="hold" nodeType="withEffect">
                                  <p:stCondLst>
                                    <p:cond delay="0"/>
                                  </p:stCondLst>
                                  <p:childTnLst>
                                    <p:animEffect transition="out" filter="plus(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4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aragcarnbras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paragcarnbras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081636"/>
            <a:ext cx="882047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las misiones permanentes encomendadas al buque, es responsabilidad de la dotación, que asume con satisfacción, dar a conocer la figura de Juan Sebastián de Elcano, el héroe, español de </a:t>
            </a:r>
            <a:r>
              <a:rPr lang="es-ES" i="1" dirty="0" err="1" smtClean="0">
                <a:effectLst>
                  <a:glow rad="101600">
                    <a:srgbClr val="C00000">
                      <a:alpha val="60000"/>
                    </a:srgbClr>
                  </a:glow>
                  <a:outerShdw blurRad="38100" dist="38100" dir="2700000" algn="tl">
                    <a:srgbClr val="000000">
                      <a:alpha val="43137"/>
                    </a:srgbClr>
                  </a:outerShdw>
                </a:effectLst>
              </a:rPr>
              <a:t>Getaria</a:t>
            </a:r>
            <a:r>
              <a:rPr lang="es-ES" i="1" dirty="0" smtClean="0">
                <a:effectLst>
                  <a:glow rad="101600">
                    <a:srgbClr val="C00000">
                      <a:alpha val="60000"/>
                    </a:srgbClr>
                  </a:glow>
                  <a:outerShdw blurRad="38100" dist="38100" dir="2700000" algn="tl">
                    <a:srgbClr val="000000">
                      <a:alpha val="43137"/>
                    </a:srgbClr>
                  </a:outerShdw>
                </a:effectLst>
              </a:rPr>
              <a:t>, bajo cuyo mando se dio la primera vuelta al mundo, la mayor hazaña marítima de la historia, y que con gran orgullo da nombre a nuestro velero.</a:t>
            </a:r>
          </a:p>
        </p:txBody>
      </p:sp>
    </p:spTree>
  </p:cSld>
  <p:clrMapOvr>
    <a:masterClrMapping/>
  </p:clrMapOvr>
  <mc:AlternateContent xmlns:mc="http://schemas.openxmlformats.org/markup-compatibility/2006" xmlns:p14="http://schemas.microsoft.com/office/powerpoint/2010/main">
    <mc:Choice Requires="p14">
      <p:transition spd="slow" p14:dur="2000" advTm="37000">
        <p:comb/>
      </p:transition>
    </mc:Choice>
    <mc:Fallback xmlns="">
      <p:transition spd="slow" advTm="37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
                                        <p:tgtEl>
                                          <p:spTgt spid="4"/>
                                        </p:tgtEl>
                                      </p:cBhvr>
                                    </p:animEffect>
                                  </p:childTnLst>
                                </p:cTn>
                              </p:par>
                              <p:par>
                                <p:cTn id="8" presetID="21"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strVal val="#ppt_w+.3"/>
                                          </p:val>
                                        </p:tav>
                                        <p:tav tm="100000">
                                          <p:val>
                                            <p:strVal val="#ppt_w"/>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animEffect transition="in" filter="fade">
                                      <p:cBhvr>
                                        <p:cTn id="20" dur="3000"/>
                                        <p:tgtEl>
                                          <p:spTgt spid="7"/>
                                        </p:tgtEl>
                                      </p:cBhvr>
                                    </p:animEffect>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4/3*#ppt_w"/>
                                          </p:val>
                                        </p:tav>
                                        <p:tav tm="100000">
                                          <p:val>
                                            <p:strVal val="#ppt_w"/>
                                          </p:val>
                                        </p:tav>
                                      </p:tavLst>
                                    </p:anim>
                                    <p:anim calcmode="lin" valueType="num">
                                      <p:cBhvr>
                                        <p:cTn id="24" dur="3000" fill="hold"/>
                                        <p:tgtEl>
                                          <p:spTgt spid="4"/>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strVal val="4/3*#ppt_w"/>
                                          </p:val>
                                        </p:tav>
                                        <p:tav tm="100000">
                                          <p:val>
                                            <p:strVal val="#ppt_w"/>
                                          </p:val>
                                        </p:tav>
                                      </p:tavLst>
                                    </p:anim>
                                    <p:anim calcmode="lin" valueType="num">
                                      <p:cBhvr>
                                        <p:cTn id="28" dur="3000" fill="hold"/>
                                        <p:tgtEl>
                                          <p:spTgt spid="7"/>
                                        </p:tgtEl>
                                        <p:attrNameLst>
                                          <p:attrName>ppt_h</p:attrName>
                                        </p:attrNameLst>
                                      </p:cBhvr>
                                      <p:tavLst>
                                        <p:tav tm="0">
                                          <p:val>
                                            <p:strVal val="4/3*#ppt_h"/>
                                          </p:val>
                                        </p:tav>
                                        <p:tav tm="100000">
                                          <p:val>
                                            <p:strVal val="#ppt_h"/>
                                          </p:val>
                                        </p:tav>
                                      </p:tavLst>
                                    </p:anim>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rio carnaval 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Triángulo rectángulo"/>
          <p:cNvSpPr/>
          <p:nvPr/>
        </p:nvSpPr>
        <p:spPr>
          <a:xfrm>
            <a:off x="0" y="0"/>
            <a:ext cx="9143999" cy="5715000"/>
          </a:xfrm>
          <a:prstGeom prst="rtTriangle">
            <a:avLst/>
          </a:prstGeom>
          <a:solidFill>
            <a:schemeClr val="tx1">
              <a:alpha val="8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rectángulo"/>
          <p:cNvSpPr/>
          <p:nvPr/>
        </p:nvSpPr>
        <p:spPr>
          <a:xfrm flipH="1" flipV="1">
            <a:off x="-2" y="0"/>
            <a:ext cx="9143999" cy="5715000"/>
          </a:xfrm>
          <a:prstGeom prst="rtTriangle">
            <a:avLst/>
          </a:prstGeom>
          <a:solidFill>
            <a:schemeClr val="tx1">
              <a:alpha val="8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imagen de este gran velero blanco de cuatro palos, con dotación y guardiamarinas formados en la cubierta, junto a las embarcaciones de la regata ha discurrido navegando hasta su llegada a la Escuela Naval Militar de Marín, que ha tenido lugar a las 13.30 horas.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comb dir="vert"/>
      </p:transition>
    </mc:Choice>
    <mc:Fallback xmlns="">
      <p:transition spd="slow" advTm="30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12"/>
                                        </p:tgtEl>
                                        <p:attrNameLst>
                                          <p:attrName>ppt_x</p:attrName>
                                        </p:attrNameLst>
                                      </p:cBhvr>
                                      <p:tavLst>
                                        <p:tav tm="0">
                                          <p:val>
                                            <p:strVal val="ppt_x"/>
                                          </p:val>
                                        </p:tav>
                                        <p:tav tm="100000">
                                          <p:val>
                                            <p:strVal val="ppt_x-ppt_w/2"/>
                                          </p:val>
                                        </p:tav>
                                      </p:tavLst>
                                    </p:anim>
                                    <p:anim calcmode="lin" valueType="num">
                                      <p:cBhvr>
                                        <p:cTn id="7" dur="3000"/>
                                        <p:tgtEl>
                                          <p:spTgt spid="12"/>
                                        </p:tgtEl>
                                        <p:attrNameLst>
                                          <p:attrName>ppt_y</p:attrName>
                                        </p:attrNameLst>
                                      </p:cBhvr>
                                      <p:tavLst>
                                        <p:tav tm="0">
                                          <p:val>
                                            <p:strVal val="ppt_y"/>
                                          </p:val>
                                        </p:tav>
                                        <p:tav tm="100000">
                                          <p:val>
                                            <p:strVal val="ppt_y"/>
                                          </p:val>
                                        </p:tav>
                                      </p:tavLst>
                                    </p:anim>
                                    <p:anim calcmode="lin" valueType="num">
                                      <p:cBhvr>
                                        <p:cTn id="8" dur="3000"/>
                                        <p:tgtEl>
                                          <p:spTgt spid="12"/>
                                        </p:tgtEl>
                                        <p:attrNameLst>
                                          <p:attrName>ppt_w</p:attrName>
                                        </p:attrNameLst>
                                      </p:cBhvr>
                                      <p:tavLst>
                                        <p:tav tm="0">
                                          <p:val>
                                            <p:strVal val="ppt_w"/>
                                          </p:val>
                                        </p:tav>
                                        <p:tav tm="100000">
                                          <p:val>
                                            <p:fltVal val="0"/>
                                          </p:val>
                                        </p:tav>
                                      </p:tavLst>
                                    </p:anim>
                                    <p:anim calcmode="lin" valueType="num">
                                      <p:cBhvr>
                                        <p:cTn id="9" dur="3000"/>
                                        <p:tgtEl>
                                          <p:spTgt spid="12"/>
                                        </p:tgtEl>
                                        <p:attrNameLst>
                                          <p:attrName>ppt_h</p:attrName>
                                        </p:attrNameLst>
                                      </p:cBhvr>
                                      <p:tavLst>
                                        <p:tav tm="0">
                                          <p:val>
                                            <p:strVal val="ppt_h"/>
                                          </p:val>
                                        </p:tav>
                                        <p:tav tm="100000">
                                          <p:val>
                                            <p:strVal val="ppt_h"/>
                                          </p:val>
                                        </p:tav>
                                      </p:tavLst>
                                    </p:anim>
                                    <p:set>
                                      <p:cBhvr>
                                        <p:cTn id="10" dur="1" fill="hold">
                                          <p:stCondLst>
                                            <p:cond delay="2999"/>
                                          </p:stCondLst>
                                        </p:cTn>
                                        <p:tgtEl>
                                          <p:spTgt spid="1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18"/>
                                        </p:tgtEl>
                                        <p:attrNameLst>
                                          <p:attrName>ppt_x</p:attrName>
                                        </p:attrNameLst>
                                      </p:cBhvr>
                                      <p:tavLst>
                                        <p:tav tm="0">
                                          <p:val>
                                            <p:strVal val="ppt_x"/>
                                          </p:val>
                                        </p:tav>
                                        <p:tav tm="100000">
                                          <p:val>
                                            <p:strVal val="ppt_x+ppt_w/2"/>
                                          </p:val>
                                        </p:tav>
                                      </p:tavLst>
                                    </p:anim>
                                    <p:anim calcmode="lin" valueType="num">
                                      <p:cBhvr>
                                        <p:cTn id="13" dur="3000"/>
                                        <p:tgtEl>
                                          <p:spTgt spid="18"/>
                                        </p:tgtEl>
                                        <p:attrNameLst>
                                          <p:attrName>ppt_y</p:attrName>
                                        </p:attrNameLst>
                                      </p:cBhvr>
                                      <p:tavLst>
                                        <p:tav tm="0">
                                          <p:val>
                                            <p:strVal val="ppt_y"/>
                                          </p:val>
                                        </p:tav>
                                        <p:tav tm="100000">
                                          <p:val>
                                            <p:strVal val="ppt_y"/>
                                          </p:val>
                                        </p:tav>
                                      </p:tavLst>
                                    </p:anim>
                                    <p:anim calcmode="lin" valueType="num">
                                      <p:cBhvr>
                                        <p:cTn id="14" dur="3000"/>
                                        <p:tgtEl>
                                          <p:spTgt spid="18"/>
                                        </p:tgtEl>
                                        <p:attrNameLst>
                                          <p:attrName>ppt_w</p:attrName>
                                        </p:attrNameLst>
                                      </p:cBhvr>
                                      <p:tavLst>
                                        <p:tav tm="0">
                                          <p:val>
                                            <p:strVal val="ppt_w"/>
                                          </p:val>
                                        </p:tav>
                                        <p:tav tm="100000">
                                          <p:val>
                                            <p:fltVal val="0"/>
                                          </p:val>
                                        </p:tav>
                                      </p:tavLst>
                                    </p:anim>
                                    <p:anim calcmode="lin" valueType="num">
                                      <p:cBhvr>
                                        <p:cTn id="15" dur="3000"/>
                                        <p:tgtEl>
                                          <p:spTgt spid="18"/>
                                        </p:tgtEl>
                                        <p:attrNameLst>
                                          <p:attrName>ppt_h</p:attrName>
                                        </p:attrNameLst>
                                      </p:cBhvr>
                                      <p:tavLst>
                                        <p:tav tm="0">
                                          <p:val>
                                            <p:strVal val="ppt_h"/>
                                          </p:val>
                                        </p:tav>
                                        <p:tav tm="100000">
                                          <p:val>
                                            <p:strVal val="ppt_h"/>
                                          </p:val>
                                        </p:tav>
                                      </p:tavLst>
                                    </p:anim>
                                    <p:set>
                                      <p:cBhvr>
                                        <p:cTn id="16" dur="1" fill="hold">
                                          <p:stCondLst>
                                            <p:cond delay="2999"/>
                                          </p:stCondLst>
                                        </p:cTn>
                                        <p:tgtEl>
                                          <p:spTgt spid="1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in)">
                                      <p:cBhvr>
                                        <p:cTn id="23" dur="3000"/>
                                        <p:tgtEl>
                                          <p:spTgt spid="6"/>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Ana María\Escritorio\zzSin título-2.jpg"/>
          <p:cNvPicPr>
            <a:picLocks noChangeAspect="1" noChangeArrowheads="1"/>
          </p:cNvPicPr>
          <p:nvPr/>
        </p:nvPicPr>
        <p:blipFill>
          <a:blip r:embed="rId2" cstate="print"/>
          <a:stretch>
            <a:fillRect/>
          </a:stretch>
        </p:blipFill>
        <p:spPr bwMode="auto">
          <a:xfrm>
            <a:off x="0" y="-598884"/>
            <a:ext cx="9144000" cy="669674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roceso"/>
          <p:cNvSpPr/>
          <p:nvPr/>
        </p:nvSpPr>
        <p:spPr>
          <a:xfrm>
            <a:off x="0" y="0"/>
            <a:ext cx="9144000" cy="5715000"/>
          </a:xfrm>
          <a:prstGeom prst="flowChartProcess">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0"/>
            <a:ext cx="9144000" cy="5715000"/>
          </a:xfrm>
          <a:prstGeom prst="flowChartProcess">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 name="2 Proceso"/>
          <p:cNvSpPr/>
          <p:nvPr/>
        </p:nvSpPr>
        <p:spPr>
          <a:xfrm>
            <a:off x="0" y="0"/>
            <a:ext cx="9144000" cy="5715000"/>
          </a:xfrm>
          <a:prstGeom prst="flowChartProcess">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Elcano se ha tocado diana dos horas antes, tiempo durante el cual dotación y guardiamarinas han realizado los últimos retoques de preparación al barco y han cambiado su uniforme azul de faena por el blanco.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lip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500"/>
                                  </p:stCondLst>
                                  <p:childTnLst>
                                    <p:anim calcmode="lin" valueType="num">
                                      <p:cBhvr>
                                        <p:cTn id="6" dur="3000"/>
                                        <p:tgtEl>
                                          <p:spTgt spid="4"/>
                                        </p:tgtEl>
                                        <p:attrNameLst>
                                          <p:attrName>ppt_x</p:attrName>
                                        </p:attrNameLst>
                                      </p:cBhvr>
                                      <p:tavLst>
                                        <p:tav tm="0">
                                          <p:val>
                                            <p:strVal val="ppt_x"/>
                                          </p:val>
                                        </p:tav>
                                        <p:tav tm="100000">
                                          <p:val>
                                            <p:strVal val="ppt_x+ppt_w/2"/>
                                          </p:val>
                                        </p:tav>
                                      </p:tavLst>
                                    </p:anim>
                                    <p:anim calcmode="lin" valueType="num">
                                      <p:cBhvr>
                                        <p:cTn id="7" dur="3000"/>
                                        <p:tgtEl>
                                          <p:spTgt spid="4"/>
                                        </p:tgtEl>
                                        <p:attrNameLst>
                                          <p:attrName>ppt_y</p:attrName>
                                        </p:attrNameLst>
                                      </p:cBhvr>
                                      <p:tavLst>
                                        <p:tav tm="0">
                                          <p:val>
                                            <p:strVal val="ppt_y"/>
                                          </p:val>
                                        </p:tav>
                                        <p:tav tm="100000">
                                          <p:val>
                                            <p:strVal val="ppt_y"/>
                                          </p:val>
                                        </p:tav>
                                      </p:tavLst>
                                    </p:anim>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500"/>
                                  </p:stCondLst>
                                  <p:childTnLst>
                                    <p:animEffect transition="out" filter="diamond(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8" fill="hold" grpId="0" nodeType="withEffect">
                                  <p:stCondLst>
                                    <p:cond delay="500"/>
                                  </p:stCondLst>
                                  <p:childTnLst>
                                    <p:anim calcmode="lin" valueType="num">
                                      <p:cBhvr>
                                        <p:cTn id="15" dur="3000"/>
                                        <p:tgtEl>
                                          <p:spTgt spid="3"/>
                                        </p:tgtEl>
                                        <p:attrNameLst>
                                          <p:attrName>ppt_x</p:attrName>
                                        </p:attrNameLst>
                                      </p:cBhvr>
                                      <p:tavLst>
                                        <p:tav tm="0">
                                          <p:val>
                                            <p:strVal val="ppt_x"/>
                                          </p:val>
                                        </p:tav>
                                        <p:tav tm="100000">
                                          <p:val>
                                            <p:strVal val="ppt_x-ppt_w/2"/>
                                          </p:val>
                                        </p:tav>
                                      </p:tavLst>
                                    </p:anim>
                                    <p:anim calcmode="lin" valueType="num">
                                      <p:cBhvr>
                                        <p:cTn id="16" dur="3000"/>
                                        <p:tgtEl>
                                          <p:spTgt spid="3"/>
                                        </p:tgtEl>
                                        <p:attrNameLst>
                                          <p:attrName>ppt_y</p:attrName>
                                        </p:attrNameLst>
                                      </p:cBhvr>
                                      <p:tavLst>
                                        <p:tav tm="0">
                                          <p:val>
                                            <p:strVal val="ppt_y"/>
                                          </p:val>
                                        </p:tav>
                                        <p:tav tm="100000">
                                          <p:val>
                                            <p:strVal val="ppt_y"/>
                                          </p:val>
                                        </p:tav>
                                      </p:tavLst>
                                    </p:anim>
                                    <p:anim calcmode="lin" valueType="num">
                                      <p:cBhvr>
                                        <p:cTn id="17" dur="3000"/>
                                        <p:tgtEl>
                                          <p:spTgt spid="3"/>
                                        </p:tgtEl>
                                        <p:attrNameLst>
                                          <p:attrName>ppt_w</p:attrName>
                                        </p:attrNameLst>
                                      </p:cBhvr>
                                      <p:tavLst>
                                        <p:tav tm="0">
                                          <p:val>
                                            <p:strVal val="ppt_w"/>
                                          </p:val>
                                        </p:tav>
                                        <p:tav tm="100000">
                                          <p:val>
                                            <p:fltVal val="0"/>
                                          </p:val>
                                        </p:tav>
                                      </p:tavLst>
                                    </p:anim>
                                    <p:anim calcmode="lin" valueType="num">
                                      <p:cBhvr>
                                        <p:cTn id="18" dur="3000"/>
                                        <p:tgtEl>
                                          <p:spTgt spid="3"/>
                                        </p:tgtEl>
                                        <p:attrNameLst>
                                          <p:attrName>ppt_h</p:attrName>
                                        </p:attrNameLst>
                                      </p:cBhvr>
                                      <p:tavLst>
                                        <p:tav tm="0">
                                          <p:val>
                                            <p:strVal val="ppt_h"/>
                                          </p:val>
                                        </p:tav>
                                        <p:tav tm="100000">
                                          <p:val>
                                            <p:strVal val="ppt_h"/>
                                          </p:val>
                                        </p:tav>
                                      </p:tavLst>
                                    </p:anim>
                                    <p:set>
                                      <p:cBhvr>
                                        <p:cTn id="19" dur="1" fill="hold">
                                          <p:stCondLst>
                                            <p:cond delay="2999"/>
                                          </p:stCondLst>
                                        </p:cTn>
                                        <p:tgtEl>
                                          <p:spTgt spid="3"/>
                                        </p:tgtEl>
                                        <p:attrNameLst>
                                          <p:attrName>style.visibility</p:attrName>
                                        </p:attrNameLst>
                                      </p:cBhvr>
                                      <p:to>
                                        <p:strVal val="hidden"/>
                                      </p:to>
                                    </p:set>
                                  </p:childTnLst>
                                </p:cTn>
                              </p:par>
                              <p:par>
                                <p:cTn id="20" presetID="8" presetClass="exit" presetSubtype="32" fill="hold" grpId="1" nodeType="withEffect">
                                  <p:stCondLst>
                                    <p:cond delay="500"/>
                                  </p:stCondLst>
                                  <p:childTnLst>
                                    <p:animEffect transition="out" filter="diamond(out)">
                                      <p:cBhvr>
                                        <p:cTn id="21" dur="3000"/>
                                        <p:tgtEl>
                                          <p:spTgt spid="3"/>
                                        </p:tgtEl>
                                      </p:cBhvr>
                                    </p:animEffect>
                                    <p:set>
                                      <p:cBhvr>
                                        <p:cTn id="22" dur="1" fill="hold">
                                          <p:stCondLst>
                                            <p:cond delay="2999"/>
                                          </p:stCondLst>
                                        </p:cTn>
                                        <p:tgtEl>
                                          <p:spTgt spid="3"/>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51202"/>
                                        </p:tgtEl>
                                        <p:attrNameLst>
                                          <p:attrName>style.visibility</p:attrName>
                                        </p:attrNameLst>
                                      </p:cBhvr>
                                      <p:to>
                                        <p:strVal val="visible"/>
                                      </p:to>
                                    </p:set>
                                    <p:anim calcmode="lin" valueType="num">
                                      <p:cBhvr>
                                        <p:cTn id="25" dur="3000" fill="hold"/>
                                        <p:tgtEl>
                                          <p:spTgt spid="51202"/>
                                        </p:tgtEl>
                                        <p:attrNameLst>
                                          <p:attrName>ppt_w</p:attrName>
                                        </p:attrNameLst>
                                      </p:cBhvr>
                                      <p:tavLst>
                                        <p:tav tm="0">
                                          <p:val>
                                            <p:fltVal val="0"/>
                                          </p:val>
                                        </p:tav>
                                        <p:tav tm="100000">
                                          <p:val>
                                            <p:strVal val="#ppt_w"/>
                                          </p:val>
                                        </p:tav>
                                      </p:tavLst>
                                    </p:anim>
                                    <p:anim calcmode="lin" valueType="num">
                                      <p:cBhvr>
                                        <p:cTn id="26" dur="3000" fill="hold"/>
                                        <p:tgtEl>
                                          <p:spTgt spid="51202"/>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51202"/>
                                        </p:tgtEl>
                                        <p:attrNameLst>
                                          <p:attrName>style.visibility</p:attrName>
                                        </p:attrNameLst>
                                      </p:cBhvr>
                                      <p:to>
                                        <p:strVal val="visible"/>
                                      </p:to>
                                    </p:set>
                                    <p:animEffect transition="in" filter="blinds(vertical)">
                                      <p:cBhvr>
                                        <p:cTn id="29" dur="3000"/>
                                        <p:tgtEl>
                                          <p:spTgt spid="51202"/>
                                        </p:tgtEl>
                                      </p:cBhvr>
                                    </p:animEffect>
                                  </p:childTnLst>
                                </p:cTn>
                              </p:par>
                              <p:par>
                                <p:cTn id="30" presetID="17" presetClass="exit" presetSubtype="8" fill="hold" grpId="0"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8" presetClass="exit" presetSubtype="16" fill="hold" grpId="1" nodeType="withEffect">
                                  <p:stCondLst>
                                    <p:cond delay="0"/>
                                  </p:stCondLst>
                                  <p:childTnLst>
                                    <p:animEffect transition="out" filter="diamond(in)">
                                      <p:cBhvr>
                                        <p:cTn id="37" dur="3000"/>
                                        <p:tgtEl>
                                          <p:spTgt spid="5"/>
                                        </p:tgtEl>
                                      </p:cBhvr>
                                    </p:animEffect>
                                    <p:set>
                                      <p:cBhvr>
                                        <p:cTn id="38" dur="1" fill="hold">
                                          <p:stCondLst>
                                            <p:cond delay="2999"/>
                                          </p:stCondLst>
                                        </p:cTn>
                                        <p:tgtEl>
                                          <p:spTgt spid="5"/>
                                        </p:tgtEl>
                                        <p:attrNameLst>
                                          <p:attrName>style.visibility</p:attrName>
                                        </p:attrNameLst>
                                      </p:cBhvr>
                                      <p:to>
                                        <p:strVal val="hidden"/>
                                      </p:to>
                                    </p:set>
                                  </p:childTnLst>
                                </p:cTn>
                              </p:par>
                              <p:par>
                                <p:cTn id="39" presetID="17" presetClass="exit" presetSubtype="2" fill="hold" grpId="0" nodeType="withEffect">
                                  <p:stCondLst>
                                    <p:cond delay="0"/>
                                  </p:stCondLst>
                                  <p:childTnLst>
                                    <p:anim calcmode="lin" valueType="num">
                                      <p:cBhvr>
                                        <p:cTn id="40" dur="3000"/>
                                        <p:tgtEl>
                                          <p:spTgt spid="6"/>
                                        </p:tgtEl>
                                        <p:attrNameLst>
                                          <p:attrName>ppt_x</p:attrName>
                                        </p:attrNameLst>
                                      </p:cBhvr>
                                      <p:tavLst>
                                        <p:tav tm="0">
                                          <p:val>
                                            <p:strVal val="ppt_x"/>
                                          </p:val>
                                        </p:tav>
                                        <p:tav tm="100000">
                                          <p:val>
                                            <p:strVal val="ppt_x+ppt_w/2"/>
                                          </p:val>
                                        </p:tav>
                                      </p:tavLst>
                                    </p:anim>
                                    <p:anim calcmode="lin" valueType="num">
                                      <p:cBhvr>
                                        <p:cTn id="41" dur="3000"/>
                                        <p:tgtEl>
                                          <p:spTgt spid="6"/>
                                        </p:tgtEl>
                                        <p:attrNameLst>
                                          <p:attrName>ppt_y</p:attrName>
                                        </p:attrNameLst>
                                      </p:cBhvr>
                                      <p:tavLst>
                                        <p:tav tm="0">
                                          <p:val>
                                            <p:strVal val="ppt_y"/>
                                          </p:val>
                                        </p:tav>
                                        <p:tav tm="100000">
                                          <p:val>
                                            <p:strVal val="ppt_y"/>
                                          </p:val>
                                        </p:tav>
                                      </p:tavLst>
                                    </p:anim>
                                    <p:anim calcmode="lin" valueType="num">
                                      <p:cBhvr>
                                        <p:cTn id="42" dur="3000"/>
                                        <p:tgtEl>
                                          <p:spTgt spid="6"/>
                                        </p:tgtEl>
                                        <p:attrNameLst>
                                          <p:attrName>ppt_w</p:attrName>
                                        </p:attrNameLst>
                                      </p:cBhvr>
                                      <p:tavLst>
                                        <p:tav tm="0">
                                          <p:val>
                                            <p:strVal val="ppt_w"/>
                                          </p:val>
                                        </p:tav>
                                        <p:tav tm="100000">
                                          <p:val>
                                            <p:fltVal val="0"/>
                                          </p:val>
                                        </p:tav>
                                      </p:tavLst>
                                    </p:anim>
                                    <p:anim calcmode="lin" valueType="num">
                                      <p:cBhvr>
                                        <p:cTn id="43" dur="3000"/>
                                        <p:tgtEl>
                                          <p:spTgt spid="6"/>
                                        </p:tgtEl>
                                        <p:attrNameLst>
                                          <p:attrName>ppt_h</p:attrName>
                                        </p:attrNameLst>
                                      </p:cBhvr>
                                      <p:tavLst>
                                        <p:tav tm="0">
                                          <p:val>
                                            <p:strVal val="ppt_h"/>
                                          </p:val>
                                        </p:tav>
                                        <p:tav tm="100000">
                                          <p:val>
                                            <p:strVal val="ppt_h"/>
                                          </p:val>
                                        </p:tav>
                                      </p:tavLst>
                                    </p:anim>
                                    <p:set>
                                      <p:cBhvr>
                                        <p:cTn id="44" dur="1" fill="hold">
                                          <p:stCondLst>
                                            <p:cond delay="2999"/>
                                          </p:stCondLst>
                                        </p:cTn>
                                        <p:tgtEl>
                                          <p:spTgt spid="6"/>
                                        </p:tgtEl>
                                        <p:attrNameLst>
                                          <p:attrName>style.visibility</p:attrName>
                                        </p:attrNameLst>
                                      </p:cBhvr>
                                      <p:to>
                                        <p:strVal val="hidden"/>
                                      </p:to>
                                    </p:set>
                                  </p:childTnLst>
                                </p:cTn>
                              </p:par>
                              <p:par>
                                <p:cTn id="45" presetID="8" presetClass="exit" presetSubtype="16" fill="hold" grpId="1" nodeType="withEffect">
                                  <p:stCondLst>
                                    <p:cond delay="0"/>
                                  </p:stCondLst>
                                  <p:childTnLst>
                                    <p:animEffect transition="out" filter="diamond(in)">
                                      <p:cBhvr>
                                        <p:cTn id="46" dur="3000"/>
                                        <p:tgtEl>
                                          <p:spTgt spid="6"/>
                                        </p:tgtEl>
                                      </p:cBhvr>
                                    </p:animEffect>
                                    <p:set>
                                      <p:cBhvr>
                                        <p:cTn id="47" dur="1" fill="hold">
                                          <p:stCondLst>
                                            <p:cond delay="2999"/>
                                          </p:stCondLst>
                                        </p:cTn>
                                        <p:tgtEl>
                                          <p:spTgt spid="6"/>
                                        </p:tgtEl>
                                        <p:attrNameLst>
                                          <p:attrName>style.visibility</p:attrName>
                                        </p:attrNameLst>
                                      </p:cBhvr>
                                      <p:to>
                                        <p:strVal val="hidden"/>
                                      </p:to>
                                    </p:set>
                                  </p:childTnLst>
                                </p:cTn>
                              </p:par>
                            </p:childTnLst>
                          </p:cTn>
                        </p:par>
                        <p:par>
                          <p:cTn id="48" fill="hold">
                            <p:stCondLst>
                              <p:cond delay="3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7"/>
                                        </p:tgtEl>
                                        <p:attrNameLst>
                                          <p:attrName>style.visibility</p:attrName>
                                        </p:attrNameLst>
                                      </p:cBhvr>
                                      <p:to>
                                        <p:strVal val="visible"/>
                                      </p:to>
                                    </p:set>
                                    <p:animEffect transition="in" filter="fade">
                                      <p:cBhvr>
                                        <p:cTn id="51" dur="1000"/>
                                        <p:tgtEl>
                                          <p:spTgt spid="7"/>
                                        </p:tgtEl>
                                      </p:cBhvr>
                                    </p:animEffect>
                                    <p:anim calcmode="lin" valueType="num">
                                      <p:cBhvr>
                                        <p:cTn id="52" dur="1000" fill="hold"/>
                                        <p:tgtEl>
                                          <p:spTgt spid="7"/>
                                        </p:tgtEl>
                                        <p:attrNameLst>
                                          <p:attrName>ppt_x</p:attrName>
                                        </p:attrNameLst>
                                      </p:cBhvr>
                                      <p:tavLst>
                                        <p:tav tm="0">
                                          <p:val>
                                            <p:strVal val="#ppt_x-.1"/>
                                          </p:val>
                                        </p:tav>
                                        <p:tav tm="100000">
                                          <p:val>
                                            <p:strVal val="#ppt_x"/>
                                          </p:val>
                                        </p:tav>
                                      </p:tavLst>
                                    </p:anim>
                                    <p:anim calcmode="lin" valueType="num">
                                      <p:cBhvr>
                                        <p:cTn id="5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3" grpId="0" animBg="1"/>
      <p:bldP spid="3" grpId="1" animBg="1"/>
      <p:bldP spid="4" grpId="0" animBg="1"/>
      <p:bldP spid="4" grpId="1" animBg="1"/>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11965-6327-i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4313" y="238125"/>
            <a:ext cx="8643937" cy="5299075"/>
          </a:xfrm>
          <a:prstGeom prst="rect">
            <a:avLst/>
          </a:prstGeom>
          <a:solidFill>
            <a:schemeClr val="tx1">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500063" y="417513"/>
            <a:ext cx="8072437" cy="4881562"/>
          </a:xfrm>
          <a:prstGeom prst="rect">
            <a:avLst/>
          </a:prstGeom>
          <a:solidFill>
            <a:srgbClr val="753805">
              <a:alpha val="7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85813" y="655638"/>
            <a:ext cx="7439025" cy="4413250"/>
          </a:xfrm>
          <a:prstGeom prst="rect">
            <a:avLst/>
          </a:prstGeom>
          <a:solidFill>
            <a:schemeClr val="tx1">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143000" y="893763"/>
            <a:ext cx="6858000" cy="3929062"/>
          </a:xfrm>
          <a:prstGeom prst="rect">
            <a:avLst/>
          </a:prstGeom>
          <a:solidFill>
            <a:srgbClr val="753805">
              <a:alpha val="72941"/>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79512"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guardiamarinas que han realizado el 94 crucero de instrucción del Juan Sebastián de Elcano han desembarcado en la Escuela Naval Militar. Zarparon el día 13 de enero y seis meses más tarde han llegado a Marín con una invitada real.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00232"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1475656" cy="5715000"/>
          </a:xfrm>
          <a:prstGeom prst="rect">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1475656" y="0"/>
            <a:ext cx="1512168" cy="5715000"/>
          </a:xfrm>
          <a:prstGeom prst="rect">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987824" y="0"/>
            <a:ext cx="1440160" cy="5715000"/>
          </a:xfrm>
          <a:prstGeom prst="rect">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4427984" y="0"/>
            <a:ext cx="1584176" cy="5715000"/>
          </a:xfrm>
          <a:prstGeom prst="rect">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6012160" y="0"/>
            <a:ext cx="1584697" cy="5715000"/>
          </a:xfrm>
          <a:prstGeom prst="rect">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7596337" y="0"/>
            <a:ext cx="1547664" cy="5715000"/>
          </a:xfrm>
          <a:prstGeom prst="rect">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611560"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Majestad la reina emérita Doña Sofía, embarcó sobre las 10.00 horas en el bergantín-goleta en visita privada para presenciar la salida de la regata</a:t>
            </a:r>
            <a:r>
              <a:rPr lang="es-ES" b="1" i="1" dirty="0" smtClean="0">
                <a:effectLst>
                  <a:glow rad="101600">
                    <a:srgbClr val="C00000">
                      <a:alpha val="60000"/>
                    </a:srgbClr>
                  </a:glow>
                  <a:outerShdw blurRad="38100" dist="38100" dir="2700000" algn="tl">
                    <a:srgbClr val="000000">
                      <a:alpha val="43137"/>
                    </a:srgbClr>
                  </a:outerShdw>
                </a:effectLst>
              </a:rPr>
              <a:t> Almirante Rodríguez, </a:t>
            </a:r>
            <a:r>
              <a:rPr lang="es-ES" i="1" dirty="0" smtClean="0">
                <a:effectLst>
                  <a:glow rad="101600">
                    <a:srgbClr val="C00000">
                      <a:alpha val="60000"/>
                    </a:srgbClr>
                  </a:glow>
                  <a:outerShdw blurRad="38100" dist="38100" dir="2700000" algn="tl">
                    <a:srgbClr val="000000">
                      <a:alpha val="43137"/>
                    </a:srgbClr>
                  </a:outerShdw>
                </a:effectLst>
              </a:rPr>
              <a:t>trofeo</a:t>
            </a:r>
            <a:r>
              <a:rPr lang="es-ES" b="1" i="1" dirty="0" smtClean="0">
                <a:effectLst>
                  <a:glow rad="101600">
                    <a:srgbClr val="C00000">
                      <a:alpha val="60000"/>
                    </a:srgbClr>
                  </a:glow>
                  <a:outerShdw blurRad="38100" dist="38100" dir="2700000" algn="tl">
                    <a:srgbClr val="000000">
                      <a:alpha val="43137"/>
                    </a:srgbClr>
                  </a:outerShdw>
                </a:effectLst>
              </a:rPr>
              <a:t> Juan Sebastián de Elcano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lip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8" presetClass="exit" presetSubtype="32" fill="hold"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1"/>
                                          </p:val>
                                        </p:tav>
                                        <p:tav tm="100000">
                                          <p:val>
                                            <p:strVal val="#ppt_x"/>
                                          </p:val>
                                        </p:tav>
                                      </p:tavLst>
                                    </p:anim>
                                    <p:anim calcmode="lin" valueType="num">
                                      <p:cBhvr>
                                        <p:cTn id="3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Ana María\Escritorio\17.jpg"/>
          <p:cNvPicPr>
            <a:picLocks noChangeAspect="1" noChangeArrowheads="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gradFill>
            <a:gsLst>
              <a:gs pos="43000">
                <a:schemeClr val="tx1">
                  <a:lumMod val="85000"/>
                  <a:alpha val="80000"/>
                </a:schemeClr>
              </a:gs>
              <a:gs pos="69000">
                <a:schemeClr val="tx1">
                  <a:lumMod val="85000"/>
                </a:schemeClr>
              </a:gs>
              <a:gs pos="16000">
                <a:schemeClr val="tx1">
                  <a:lumMod val="95000"/>
                </a:schemeClr>
              </a:gs>
              <a:gs pos="16000">
                <a:schemeClr val="tx1">
                  <a:lumMod val="95000"/>
                </a:schemeClr>
              </a:gs>
              <a:gs pos="70000">
                <a:schemeClr val="tx1">
                  <a:lumMod val="95000"/>
                  <a:alpha val="80000"/>
                </a:schemeClr>
              </a:gs>
              <a:gs pos="36000">
                <a:schemeClr val="tx1"/>
              </a:gs>
              <a:gs pos="88000">
                <a:schemeClr val="tx1"/>
              </a:gs>
              <a:gs pos="100000">
                <a:schemeClr val="bg1"/>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Rectángulo"/>
          <p:cNvSpPr/>
          <p:nvPr/>
        </p:nvSpPr>
        <p:spPr>
          <a:xfrm>
            <a:off x="0" y="0"/>
            <a:ext cx="9144000" cy="5715000"/>
          </a:xfrm>
          <a:prstGeom prst="rect">
            <a:avLst/>
          </a:prstGeom>
          <a:gradFill>
            <a:gsLst>
              <a:gs pos="43000">
                <a:schemeClr val="tx1">
                  <a:lumMod val="75000"/>
                  <a:alpha val="80000"/>
                </a:schemeClr>
              </a:gs>
              <a:gs pos="69000">
                <a:schemeClr val="tx1">
                  <a:lumMod val="85000"/>
                </a:schemeClr>
              </a:gs>
              <a:gs pos="16000">
                <a:schemeClr val="tx1">
                  <a:lumMod val="95000"/>
                </a:schemeClr>
              </a:gs>
              <a:gs pos="16000">
                <a:schemeClr val="tx1">
                  <a:lumMod val="95000"/>
                </a:schemeClr>
              </a:gs>
              <a:gs pos="70000">
                <a:schemeClr val="tx1">
                  <a:lumMod val="95000"/>
                  <a:alpha val="80000"/>
                </a:schemeClr>
              </a:gs>
              <a:gs pos="36000">
                <a:schemeClr val="tx1"/>
              </a:gs>
              <a:gs pos="88000">
                <a:schemeClr val="tx1"/>
              </a:gs>
              <a:gs pos="100000">
                <a:schemeClr val="bg1"/>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comandante del buque escuela de la Armada, capitán de navío </a:t>
            </a:r>
            <a:r>
              <a:rPr lang="es-ES" b="1" i="1" dirty="0" smtClean="0">
                <a:effectLst>
                  <a:glow rad="101600">
                    <a:srgbClr val="C00000">
                      <a:alpha val="60000"/>
                    </a:srgbClr>
                  </a:glow>
                  <a:outerShdw blurRad="38100" dist="38100" dir="2700000" algn="tl">
                    <a:srgbClr val="000000">
                      <a:alpha val="43137"/>
                    </a:srgbClr>
                  </a:outerShdw>
                </a:effectLst>
              </a:rPr>
              <a:t>Ignacio Paz</a:t>
            </a:r>
            <a:r>
              <a:rPr lang="es-ES" i="1" dirty="0" smtClean="0">
                <a:effectLst>
                  <a:glow rad="101600">
                    <a:srgbClr val="C00000">
                      <a:alpha val="60000"/>
                    </a:srgbClr>
                  </a:glow>
                  <a:outerShdw blurRad="38100" dist="38100" dir="2700000" algn="tl">
                    <a:srgbClr val="000000">
                      <a:alpha val="43137"/>
                    </a:srgbClr>
                  </a:outerShdw>
                </a:effectLst>
              </a:rPr>
              <a:t>, ha sido el encargado de recibir a bordo a la </a:t>
            </a:r>
            <a:r>
              <a:rPr lang="es-ES" b="1" i="1" dirty="0" smtClean="0">
                <a:effectLst>
                  <a:glow rad="101600">
                    <a:srgbClr val="C00000">
                      <a:alpha val="60000"/>
                    </a:srgbClr>
                  </a:glow>
                  <a:outerShdw blurRad="38100" dist="38100" dir="2700000" algn="tl">
                    <a:srgbClr val="000000">
                      <a:alpha val="43137"/>
                    </a:srgbClr>
                  </a:outerShdw>
                </a:effectLst>
              </a:rPr>
              <a:t>reina emérita Dª Sofía</a:t>
            </a:r>
            <a:r>
              <a:rPr lang="es-ES" i="1" dirty="0" smtClean="0">
                <a:effectLst>
                  <a:glow rad="101600">
                    <a:srgbClr val="C00000">
                      <a:alpha val="60000"/>
                    </a:srgbClr>
                  </a:glow>
                  <a:outerShdw blurRad="38100" dist="38100" dir="2700000" algn="tl">
                    <a:srgbClr val="000000">
                      <a:alpha val="43137"/>
                    </a:srgbClr>
                  </a:outerShdw>
                </a:effectLst>
              </a:rPr>
              <a:t>, que ha realizado junto a él un recorrido por las diferentes partes del buque….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prism isContent="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p:val>
                                            <p:strVal val="4/3*#ppt_w"/>
                                          </p:val>
                                        </p:tav>
                                        <p:tav tm="100000">
                                          <p:val>
                                            <p:strVal val="#ppt_w"/>
                                          </p:val>
                                        </p:tav>
                                      </p:tavLst>
                                    </p:anim>
                                    <p:anim calcmode="lin" valueType="num">
                                      <p:cBhvr>
                                        <p:cTn id="14" dur="4000" fill="hold"/>
                                        <p:tgtEl>
                                          <p:spTgt spid="7"/>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Ana María\Escritorio\Sin título-2ff.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roceso"/>
          <p:cNvSpPr/>
          <p:nvPr/>
        </p:nvSpPr>
        <p:spPr>
          <a:xfrm>
            <a:off x="357188" y="298450"/>
            <a:ext cx="8358187" cy="5059363"/>
          </a:xfrm>
          <a:prstGeom prst="flowChartProcess">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3" name="2 Operación manual"/>
          <p:cNvSpPr/>
          <p:nvPr/>
        </p:nvSpPr>
        <p:spPr>
          <a:xfrm>
            <a:off x="0" y="0"/>
            <a:ext cx="9144000" cy="2798763"/>
          </a:xfrm>
          <a:prstGeom prst="flowChartManualOperation">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Operación manual"/>
          <p:cNvSpPr/>
          <p:nvPr/>
        </p:nvSpPr>
        <p:spPr>
          <a:xfrm flipV="1">
            <a:off x="0" y="2798763"/>
            <a:ext cx="9144000" cy="2916237"/>
          </a:xfrm>
          <a:prstGeom prst="flowChartManualOperation">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Operación manual"/>
          <p:cNvSpPr/>
          <p:nvPr/>
        </p:nvSpPr>
        <p:spPr>
          <a:xfrm rot="5400000">
            <a:off x="4072732" y="643732"/>
            <a:ext cx="5715000" cy="4427536"/>
          </a:xfrm>
          <a:prstGeom prst="flowChartManualOperation">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Operación manual"/>
          <p:cNvSpPr/>
          <p:nvPr/>
        </p:nvSpPr>
        <p:spPr>
          <a:xfrm rot="5400000" flipV="1">
            <a:off x="-571500" y="571500"/>
            <a:ext cx="5715000" cy="4572000"/>
          </a:xfrm>
          <a:prstGeom prst="flowChartManualOperation">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CuadroTexto"/>
          <p:cNvSpPr txBox="1"/>
          <p:nvPr/>
        </p:nvSpPr>
        <p:spPr>
          <a:xfrm>
            <a:off x="323528"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…saludando a dotación y guardiamarinas e interesándose por su trabajo. “Es muy simpática. Ha sido muy amable y cercana con nosotros”, han señalado varios de los </a:t>
            </a:r>
            <a:r>
              <a:rPr lang="es-ES" i="1" dirty="0" smtClean="0">
                <a:effectLst>
                  <a:glow rad="101600">
                    <a:srgbClr val="C00000">
                      <a:alpha val="60000"/>
                    </a:srgbClr>
                  </a:glow>
                  <a:outerShdw blurRad="38100" dist="38100" dir="2700000" algn="tl">
                    <a:srgbClr val="000000">
                      <a:alpha val="43137"/>
                    </a:srgbClr>
                  </a:outerShdw>
                </a:effectLst>
              </a:rPr>
              <a:t>guardiamarinas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
                                          </p:val>
                                        </p:tav>
                                      </p:tavLst>
                                    </p:anim>
                                    <p:anim calcmode="lin" valueType="num">
                                      <p:cBhvr>
                                        <p:cTn id="7" dur="3000"/>
                                        <p:tgtEl>
                                          <p:spTgt spid="3"/>
                                        </p:tgtEl>
                                        <p:attrNameLst>
                                          <p:attrName>ppt_y</p:attrName>
                                        </p:attrNameLst>
                                      </p:cBhvr>
                                      <p:tavLst>
                                        <p:tav tm="0">
                                          <p:val>
                                            <p:strVal val="ppt_y"/>
                                          </p:val>
                                        </p:tav>
                                        <p:tav tm="100000">
                                          <p:val>
                                            <p:strVal val="ppt_y-ppt_h/2"/>
                                          </p:val>
                                        </p:tav>
                                      </p:tavLst>
                                    </p:anim>
                                    <p:anim calcmode="lin" valueType="num">
                                      <p:cBhvr>
                                        <p:cTn id="8" dur="3000"/>
                                        <p:tgtEl>
                                          <p:spTgt spid="3"/>
                                        </p:tgtEl>
                                        <p:attrNameLst>
                                          <p:attrName>ppt_w</p:attrName>
                                        </p:attrNameLst>
                                      </p:cBhvr>
                                      <p:tavLst>
                                        <p:tav tm="0">
                                          <p:val>
                                            <p:strVal val="ppt_w"/>
                                          </p:val>
                                        </p:tav>
                                        <p:tav tm="100000">
                                          <p:val>
                                            <p:strVal val="ppt_w"/>
                                          </p:val>
                                        </p:tav>
                                      </p:tavLst>
                                    </p:anim>
                                    <p:anim calcmode="lin" valueType="num">
                                      <p:cBhvr>
                                        <p:cTn id="9" dur="3000"/>
                                        <p:tgtEl>
                                          <p:spTgt spid="3"/>
                                        </p:tgtEl>
                                        <p:attrNameLst>
                                          <p:attrName>ppt_h</p:attrName>
                                        </p:attrNameLst>
                                      </p:cBhvr>
                                      <p:tavLst>
                                        <p:tav tm="0">
                                          <p:val>
                                            <p:strVal val="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
                                          </p:val>
                                        </p:tav>
                                      </p:tavLst>
                                    </p:anim>
                                    <p:anim calcmode="lin" valueType="num">
                                      <p:cBhvr>
                                        <p:cTn id="16" dur="3000"/>
                                        <p:tgtEl>
                                          <p:spTgt spid="4"/>
                                        </p:tgtEl>
                                        <p:attrNameLst>
                                          <p:attrName>ppt_y</p:attrName>
                                        </p:attrNameLst>
                                      </p:cBhvr>
                                      <p:tavLst>
                                        <p:tav tm="0">
                                          <p:val>
                                            <p:strVal val="ppt_y"/>
                                          </p:val>
                                        </p:tav>
                                        <p:tav tm="100000">
                                          <p:val>
                                            <p:strVal val="ppt_y+ppt_h/2"/>
                                          </p:val>
                                        </p:tav>
                                      </p:tavLst>
                                    </p:anim>
                                    <p:anim calcmode="lin" valueType="num">
                                      <p:cBhvr>
                                        <p:cTn id="17" dur="3000"/>
                                        <p:tgtEl>
                                          <p:spTgt spid="4"/>
                                        </p:tgtEl>
                                        <p:attrNameLst>
                                          <p:attrName>ppt_w</p:attrName>
                                        </p:attrNameLst>
                                      </p:cBhvr>
                                      <p:tavLst>
                                        <p:tav tm="0">
                                          <p:val>
                                            <p:strVal val="ppt_w"/>
                                          </p:val>
                                        </p:tav>
                                        <p:tav tm="100000">
                                          <p:val>
                                            <p:strVal val="ppt_w"/>
                                          </p:val>
                                        </p:tav>
                                      </p:tavLst>
                                    </p:anim>
                                    <p:anim calcmode="lin" valueType="num">
                                      <p:cBhvr>
                                        <p:cTn id="18" dur="3000"/>
                                        <p:tgtEl>
                                          <p:spTgt spid="4"/>
                                        </p:tgtEl>
                                        <p:attrNameLst>
                                          <p:attrName>ppt_h</p:attrName>
                                        </p:attrNameLst>
                                      </p:cBhvr>
                                      <p:tavLst>
                                        <p:tav tm="0">
                                          <p:val>
                                            <p:strVal val="ppt_h"/>
                                          </p:val>
                                        </p:tav>
                                        <p:tav tm="100000">
                                          <p:val>
                                            <p:fltVal val="0"/>
                                          </p:val>
                                        </p:tav>
                                      </p:tavLst>
                                    </p:anim>
                                    <p:set>
                                      <p:cBhvr>
                                        <p:cTn id="19" dur="1" fill="hold">
                                          <p:stCondLst>
                                            <p:cond delay="2999"/>
                                          </p:stCondLst>
                                        </p:cTn>
                                        <p:tgtEl>
                                          <p:spTgt spid="4"/>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5"/>
                                        </p:tgtEl>
                                        <p:attrNameLst>
                                          <p:attrName>ppt_x</p:attrName>
                                        </p:attrNameLst>
                                      </p:cBhvr>
                                      <p:tavLst>
                                        <p:tav tm="0">
                                          <p:val>
                                            <p:strVal val="ppt_x"/>
                                          </p:val>
                                        </p:tav>
                                        <p:tav tm="100000">
                                          <p:val>
                                            <p:strVal val="ppt_x+ppt_w/2"/>
                                          </p:val>
                                        </p:tav>
                                      </p:tavLst>
                                    </p:anim>
                                    <p:anim calcmode="lin" valueType="num">
                                      <p:cBhvr>
                                        <p:cTn id="25" dur="3000"/>
                                        <p:tgtEl>
                                          <p:spTgt spid="5"/>
                                        </p:tgtEl>
                                        <p:attrNameLst>
                                          <p:attrName>ppt_y</p:attrName>
                                        </p:attrNameLst>
                                      </p:cBhvr>
                                      <p:tavLst>
                                        <p:tav tm="0">
                                          <p:val>
                                            <p:strVal val="ppt_y"/>
                                          </p:val>
                                        </p:tav>
                                        <p:tav tm="100000">
                                          <p:val>
                                            <p:strVal val="ppt_y"/>
                                          </p:val>
                                        </p:tav>
                                      </p:tavLst>
                                    </p:anim>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strVal val="ppt_h"/>
                                          </p:val>
                                        </p:tav>
                                      </p:tavLst>
                                    </p:anim>
                                    <p:set>
                                      <p:cBhvr>
                                        <p:cTn id="28" dur="1" fill="hold">
                                          <p:stCondLst>
                                            <p:cond delay="2999"/>
                                          </p:stCondLst>
                                        </p:cTn>
                                        <p:tgtEl>
                                          <p:spTgt spid="5"/>
                                        </p:tgtEl>
                                        <p:attrNameLst>
                                          <p:attrName>style.visibility</p:attrName>
                                        </p:attrNameLst>
                                      </p:cBhvr>
                                      <p:to>
                                        <p:strVal val="hidden"/>
                                      </p:to>
                                    </p:set>
                                  </p:childTnLst>
                                </p:cTn>
                              </p:par>
                              <p:par>
                                <p:cTn id="29" presetID="3" presetClass="exit" presetSubtype="5" fill="hold" grpId="1" nodeType="withEffect">
                                  <p:stCondLst>
                                    <p:cond delay="0"/>
                                  </p:stCondLst>
                                  <p:childTnLst>
                                    <p:animEffect transition="out" filter="blinds(vertical)">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6"/>
                                        </p:tgtEl>
                                        <p:attrNameLst>
                                          <p:attrName>ppt_x</p:attrName>
                                        </p:attrNameLst>
                                      </p:cBhvr>
                                      <p:tavLst>
                                        <p:tav tm="0">
                                          <p:val>
                                            <p:strVal val="ppt_x"/>
                                          </p:val>
                                        </p:tav>
                                        <p:tav tm="100000">
                                          <p:val>
                                            <p:strVal val="ppt_x-ppt_w/2"/>
                                          </p:val>
                                        </p:tav>
                                      </p:tavLst>
                                    </p:anim>
                                    <p:anim calcmode="lin" valueType="num">
                                      <p:cBhvr>
                                        <p:cTn id="34" dur="3000"/>
                                        <p:tgtEl>
                                          <p:spTgt spid="6"/>
                                        </p:tgtEl>
                                        <p:attrNameLst>
                                          <p:attrName>ppt_y</p:attrName>
                                        </p:attrNameLst>
                                      </p:cBhvr>
                                      <p:tavLst>
                                        <p:tav tm="0">
                                          <p:val>
                                            <p:strVal val="ppt_y"/>
                                          </p:val>
                                        </p:tav>
                                        <p:tav tm="100000">
                                          <p:val>
                                            <p:strVal val="ppt_y"/>
                                          </p:val>
                                        </p:tav>
                                      </p:tavLst>
                                    </p:anim>
                                    <p:anim calcmode="lin" valueType="num">
                                      <p:cBhvr>
                                        <p:cTn id="35" dur="3000"/>
                                        <p:tgtEl>
                                          <p:spTgt spid="6"/>
                                        </p:tgtEl>
                                        <p:attrNameLst>
                                          <p:attrName>ppt_w</p:attrName>
                                        </p:attrNameLst>
                                      </p:cBhvr>
                                      <p:tavLst>
                                        <p:tav tm="0">
                                          <p:val>
                                            <p:strVal val="ppt_w"/>
                                          </p:val>
                                        </p:tav>
                                        <p:tav tm="100000">
                                          <p:val>
                                            <p:fltVal val="0"/>
                                          </p:val>
                                        </p:tav>
                                      </p:tavLst>
                                    </p:anim>
                                    <p:anim calcmode="lin" valueType="num">
                                      <p:cBhvr>
                                        <p:cTn id="36" dur="3000"/>
                                        <p:tgtEl>
                                          <p:spTgt spid="6"/>
                                        </p:tgtEl>
                                        <p:attrNameLst>
                                          <p:attrName>ppt_h</p:attrName>
                                        </p:attrNameLst>
                                      </p:cBhvr>
                                      <p:tavLst>
                                        <p:tav tm="0">
                                          <p:val>
                                            <p:strVal val="ppt_h"/>
                                          </p:val>
                                        </p:tav>
                                        <p:tav tm="100000">
                                          <p:val>
                                            <p:strVal val="ppt_h"/>
                                          </p:val>
                                        </p:tav>
                                      </p:tavLst>
                                    </p:anim>
                                    <p:set>
                                      <p:cBhvr>
                                        <p:cTn id="37" dur="1" fill="hold">
                                          <p:stCondLst>
                                            <p:cond delay="2999"/>
                                          </p:stCondLst>
                                        </p:cTn>
                                        <p:tgtEl>
                                          <p:spTgt spid="6"/>
                                        </p:tgtEl>
                                        <p:attrNameLst>
                                          <p:attrName>style.visibility</p:attrName>
                                        </p:attrNameLst>
                                      </p:cBhvr>
                                      <p:to>
                                        <p:strVal val="hidden"/>
                                      </p:to>
                                    </p:set>
                                  </p:childTnLst>
                                </p:cTn>
                              </p:par>
                              <p:par>
                                <p:cTn id="38" presetID="3" presetClass="exit" presetSubtype="5" fill="hold" grpId="1" nodeType="withEffect">
                                  <p:stCondLst>
                                    <p:cond delay="0"/>
                                  </p:stCondLst>
                                  <p:childTnLst>
                                    <p:animEffect transition="out" filter="blinds(vertical)">
                                      <p:cBhvr>
                                        <p:cTn id="39" dur="3000"/>
                                        <p:tgtEl>
                                          <p:spTgt spid="6"/>
                                        </p:tgtEl>
                                      </p:cBhvr>
                                    </p:animEffect>
                                    <p:set>
                                      <p:cBhvr>
                                        <p:cTn id="40" dur="1" fill="hold">
                                          <p:stCondLst>
                                            <p:cond delay="2999"/>
                                          </p:stCondLst>
                                        </p:cTn>
                                        <p:tgtEl>
                                          <p:spTgt spid="6"/>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3000"/>
                                        <p:tgtEl>
                                          <p:spTgt spid="7"/>
                                        </p:tgtEl>
                                      </p:cBhvr>
                                    </p:animEffect>
                                    <p:set>
                                      <p:cBhvr>
                                        <p:cTn id="43" dur="1" fill="hold">
                                          <p:stCondLst>
                                            <p:cond delay="2999"/>
                                          </p:stCondLst>
                                        </p:cTn>
                                        <p:tgtEl>
                                          <p:spTgt spid="7"/>
                                        </p:tgtEl>
                                        <p:attrNameLst>
                                          <p:attrName>style.visibility</p:attrName>
                                        </p:attrNameLst>
                                      </p:cBhvr>
                                      <p:to>
                                        <p:strVal val="hidden"/>
                                      </p:to>
                                    </p:set>
                                  </p:childTnLst>
                                </p:cTn>
                              </p:par>
                              <p:par>
                                <p:cTn id="44" presetID="8" presetClass="entr" presetSubtype="32" fill="hold" nodeType="withEffect">
                                  <p:stCondLst>
                                    <p:cond delay="0"/>
                                  </p:stCondLst>
                                  <p:childTnLst>
                                    <p:set>
                                      <p:cBhvr>
                                        <p:cTn id="45" dur="1" fill="hold">
                                          <p:stCondLst>
                                            <p:cond delay="0"/>
                                          </p:stCondLst>
                                        </p:cTn>
                                        <p:tgtEl>
                                          <p:spTgt spid="36866"/>
                                        </p:tgtEl>
                                        <p:attrNameLst>
                                          <p:attrName>style.visibility</p:attrName>
                                        </p:attrNameLst>
                                      </p:cBhvr>
                                      <p:to>
                                        <p:strVal val="visible"/>
                                      </p:to>
                                    </p:set>
                                    <p:animEffect transition="in" filter="diamond(out)">
                                      <p:cBhvr>
                                        <p:cTn id="46" dur="3000"/>
                                        <p:tgtEl>
                                          <p:spTgt spid="36866"/>
                                        </p:tgtEl>
                                      </p:cBhvr>
                                    </p:animEffect>
                                  </p:childTnLst>
                                </p:cTn>
                              </p:par>
                              <p:par>
                                <p:cTn id="47" presetID="23" presetClass="entr" presetSubtype="288" fill="hold" nodeType="withEffect">
                                  <p:stCondLst>
                                    <p:cond delay="0"/>
                                  </p:stCondLst>
                                  <p:childTnLst>
                                    <p:set>
                                      <p:cBhvr>
                                        <p:cTn id="48" dur="1" fill="hold">
                                          <p:stCondLst>
                                            <p:cond delay="0"/>
                                          </p:stCondLst>
                                        </p:cTn>
                                        <p:tgtEl>
                                          <p:spTgt spid="36866"/>
                                        </p:tgtEl>
                                        <p:attrNameLst>
                                          <p:attrName>style.visibility</p:attrName>
                                        </p:attrNameLst>
                                      </p:cBhvr>
                                      <p:to>
                                        <p:strVal val="visible"/>
                                      </p:to>
                                    </p:set>
                                    <p:anim calcmode="lin" valueType="num">
                                      <p:cBhvr>
                                        <p:cTn id="49" dur="4000" fill="hold"/>
                                        <p:tgtEl>
                                          <p:spTgt spid="36866"/>
                                        </p:tgtEl>
                                        <p:attrNameLst>
                                          <p:attrName>ppt_w</p:attrName>
                                        </p:attrNameLst>
                                      </p:cBhvr>
                                      <p:tavLst>
                                        <p:tav tm="0">
                                          <p:val>
                                            <p:strVal val="4/3*#ppt_w"/>
                                          </p:val>
                                        </p:tav>
                                        <p:tav tm="100000">
                                          <p:val>
                                            <p:strVal val="#ppt_w"/>
                                          </p:val>
                                        </p:tav>
                                      </p:tavLst>
                                    </p:anim>
                                    <p:anim calcmode="lin" valueType="num">
                                      <p:cBhvr>
                                        <p:cTn id="50" dur="4000" fill="hold"/>
                                        <p:tgtEl>
                                          <p:spTgt spid="36866"/>
                                        </p:tgtEl>
                                        <p:attrNameLst>
                                          <p:attrName>ppt_h</p:attrName>
                                        </p:attrNameLst>
                                      </p:cBhvr>
                                      <p:tavLst>
                                        <p:tav tm="0">
                                          <p:val>
                                            <p:strVal val="4/3*#ppt_h"/>
                                          </p:val>
                                        </p:tav>
                                        <p:tav tm="100000">
                                          <p:val>
                                            <p:strVal val="#ppt_h"/>
                                          </p:val>
                                        </p:tav>
                                      </p:tavLst>
                                    </p:anim>
                                  </p:childTnLst>
                                </p:cTn>
                              </p:par>
                            </p:childTnLst>
                          </p:cTn>
                        </p:par>
                        <p:par>
                          <p:cTn id="51" fill="hold">
                            <p:stCondLst>
                              <p:cond delay="4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8"/>
                                        </p:tgtEl>
                                        <p:attrNameLst>
                                          <p:attrName>style.visibility</p:attrName>
                                        </p:attrNameLst>
                                      </p:cBhvr>
                                      <p:to>
                                        <p:strVal val="visible"/>
                                      </p:to>
                                    </p:set>
                                    <p:animEffect transition="in" filter="fade">
                                      <p:cBhvr>
                                        <p:cTn id="54" dur="1000"/>
                                        <p:tgtEl>
                                          <p:spTgt spid="8"/>
                                        </p:tgtEl>
                                      </p:cBhvr>
                                    </p:animEffect>
                                    <p:anim calcmode="lin" valueType="num">
                                      <p:cBhvr>
                                        <p:cTn id="55" dur="1000" fill="hold"/>
                                        <p:tgtEl>
                                          <p:spTgt spid="8"/>
                                        </p:tgtEl>
                                        <p:attrNameLst>
                                          <p:attrName>ppt_x</p:attrName>
                                        </p:attrNameLst>
                                      </p:cBhvr>
                                      <p:tavLst>
                                        <p:tav tm="0">
                                          <p:val>
                                            <p:strVal val="#ppt_x-.1"/>
                                          </p:val>
                                        </p:tav>
                                        <p:tav tm="100000">
                                          <p:val>
                                            <p:strVal val="#ppt_x"/>
                                          </p:val>
                                        </p:tav>
                                      </p:tavLst>
                                    </p:anim>
                                    <p:anim calcmode="lin" valueType="num">
                                      <p:cBhvr>
                                        <p:cTn id="5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3" grpId="1" animBg="1"/>
      <p:bldP spid="4" grpId="0" animBg="1"/>
      <p:bldP spid="4" grpId="1" animBg="1"/>
      <p:bldP spid="5" grpId="0" animBg="1"/>
      <p:bldP spid="5" grpId="1" animBg="1"/>
      <p:bldP spid="6" grpId="0" animBg="1"/>
      <p:bldP spid="6" grpId="1" animBg="1"/>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ccSin título-2.jpg"/>
          <p:cNvPicPr>
            <a:picLocks noChangeAspect="1" noChangeArrowheads="1"/>
          </p:cNvPicPr>
          <p:nvPr/>
        </p:nvPicPr>
        <p:blipFill>
          <a:blip r:embed="rId2" cstate="print"/>
          <a:stretch>
            <a:fillRect/>
          </a:stretch>
        </p:blipFill>
        <p:spPr bwMode="auto">
          <a:xfrm>
            <a:off x="0" y="11113"/>
            <a:ext cx="9144000" cy="5703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roceso"/>
          <p:cNvSpPr/>
          <p:nvPr/>
        </p:nvSpPr>
        <p:spPr>
          <a:xfrm>
            <a:off x="357188" y="298450"/>
            <a:ext cx="8358187" cy="5178425"/>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785813" y="655638"/>
            <a:ext cx="7500937" cy="4464050"/>
          </a:xfrm>
          <a:prstGeom prst="flowChartProcess">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899592" y="4657700"/>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lluvias intermitentes en Galicia, en el que las familias de los 70 guardiamarinas que han realizado este crucero de instrucción les han esperado ansiosos en el muelle, tras medio año de viaje.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r"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0.7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navalRioDosSab-21.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ellos, perfectamente formados, alumnos de otros cursos de la Escuela Naval Militar. Pancartas de ‘bienvenido a casa’ y muchos aplausos para recibir a los recién llegados. El Elcano se ha acercado a la Escuela Naval Militar al son de ‘</a:t>
            </a:r>
            <a:r>
              <a:rPr lang="es-ES" b="1" i="1" dirty="0" smtClean="0">
                <a:effectLst>
                  <a:glow rad="101600">
                    <a:srgbClr val="C00000">
                      <a:alpha val="60000"/>
                    </a:srgbClr>
                  </a:glow>
                  <a:outerShdw blurRad="38100" dist="38100" dir="2700000" algn="tl">
                    <a:srgbClr val="000000">
                      <a:alpha val="43137"/>
                    </a:srgbClr>
                  </a:outerShdw>
                </a:effectLst>
              </a:rPr>
              <a:t>Las corsarias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conveyor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23" presetClass="entr" presetSubtype="52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anim calcmode="lin" valueType="num">
                                      <p:cBhvr>
                                        <p:cTn id="20" dur="4000" fill="hold"/>
                                        <p:tgtEl>
                                          <p:spTgt spid="4"/>
                                        </p:tgtEl>
                                        <p:attrNameLst>
                                          <p:attrName>ppt_x</p:attrName>
                                        </p:attrNameLst>
                                      </p:cBhvr>
                                      <p:tavLst>
                                        <p:tav tm="0">
                                          <p:val>
                                            <p:fltVal val="0.5"/>
                                          </p:val>
                                        </p:tav>
                                        <p:tav tm="100000">
                                          <p:val>
                                            <p:strVal val="#ppt_x"/>
                                          </p:val>
                                        </p:tav>
                                      </p:tavLst>
                                    </p:anim>
                                    <p:anim calcmode="lin" valueType="num">
                                      <p:cBhvr>
                                        <p:cTn id="21" dur="4000" fill="hold"/>
                                        <p:tgtEl>
                                          <p:spTgt spid="4"/>
                                        </p:tgtEl>
                                        <p:attrNameLst>
                                          <p:attrName>ppt_y</p:attrName>
                                        </p:attrNameLst>
                                      </p:cBhvr>
                                      <p:tavLst>
                                        <p:tav tm="0">
                                          <p:val>
                                            <p:fltVal val="0.5"/>
                                          </p:val>
                                        </p:tav>
                                        <p:tav tm="100000">
                                          <p:val>
                                            <p:strVal val="#ppt_y"/>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1"/>
                                          </p:val>
                                        </p:tav>
                                        <p:tav tm="100000">
                                          <p:val>
                                            <p:strVal val="#ppt_x"/>
                                          </p:val>
                                        </p:tav>
                                      </p:tavLst>
                                    </p:anim>
                                    <p:anim calcmode="lin" valueType="num">
                                      <p:cBhvr>
                                        <p:cTn id="2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Nueva carpeta (2)\OTOÑO\6370.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Triángulo isósceles"/>
          <p:cNvSpPr/>
          <p:nvPr/>
        </p:nvSpPr>
        <p:spPr>
          <a:xfrm>
            <a:off x="0" y="0"/>
            <a:ext cx="2357438" cy="5715000"/>
          </a:xfrm>
          <a:prstGeom prst="triangle">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5" name="14 Triángulo isósceles"/>
          <p:cNvSpPr/>
          <p:nvPr/>
        </p:nvSpPr>
        <p:spPr>
          <a:xfrm>
            <a:off x="2286000" y="0"/>
            <a:ext cx="2357438" cy="5715000"/>
          </a:xfrm>
          <a:prstGeom prst="triangle">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6" name="15 Triángulo isósceles"/>
          <p:cNvSpPr/>
          <p:nvPr/>
        </p:nvSpPr>
        <p:spPr>
          <a:xfrm>
            <a:off x="4500563" y="0"/>
            <a:ext cx="2500312" cy="5715000"/>
          </a:xfrm>
          <a:prstGeom prst="triangle">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7" name="16 Triángulo isósceles"/>
          <p:cNvSpPr/>
          <p:nvPr/>
        </p:nvSpPr>
        <p:spPr>
          <a:xfrm>
            <a:off x="6929438" y="0"/>
            <a:ext cx="2357437" cy="5715000"/>
          </a:xfrm>
          <a:prstGeom prst="triangle">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8" name="17 Triángulo isósceles"/>
          <p:cNvSpPr/>
          <p:nvPr/>
        </p:nvSpPr>
        <p:spPr>
          <a:xfrm rot="10800000">
            <a:off x="-1179513" y="0"/>
            <a:ext cx="2359026" cy="5715000"/>
          </a:xfrm>
          <a:prstGeom prst="triangle">
            <a:avLst/>
          </a:prstGeom>
          <a:solidFill>
            <a:schemeClr val="bg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9" name="18 Triángulo isósceles"/>
          <p:cNvSpPr/>
          <p:nvPr/>
        </p:nvSpPr>
        <p:spPr>
          <a:xfrm rot="10800000">
            <a:off x="3429000" y="0"/>
            <a:ext cx="2357438" cy="5715000"/>
          </a:xfrm>
          <a:prstGeom prst="triangle">
            <a:avLst/>
          </a:prstGeom>
          <a:solidFill>
            <a:schemeClr val="bg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20" name="19 Triángulo isósceles"/>
          <p:cNvSpPr/>
          <p:nvPr/>
        </p:nvSpPr>
        <p:spPr>
          <a:xfrm rot="10800000">
            <a:off x="5786438" y="0"/>
            <a:ext cx="2357437" cy="5715000"/>
          </a:xfrm>
          <a:prstGeom prst="triangle">
            <a:avLst/>
          </a:prstGeom>
          <a:solidFill>
            <a:schemeClr val="bg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21" name="20 Triángulo isósceles"/>
          <p:cNvSpPr/>
          <p:nvPr/>
        </p:nvSpPr>
        <p:spPr>
          <a:xfrm rot="10800000">
            <a:off x="8072438" y="0"/>
            <a:ext cx="2357437" cy="5715000"/>
          </a:xfrm>
          <a:prstGeom prst="triangle">
            <a:avLst/>
          </a:prstGeom>
          <a:solidFill>
            <a:schemeClr val="bg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22" name="21 Triángulo isósceles"/>
          <p:cNvSpPr/>
          <p:nvPr/>
        </p:nvSpPr>
        <p:spPr>
          <a:xfrm rot="10800000">
            <a:off x="1143000" y="0"/>
            <a:ext cx="2357438" cy="5715000"/>
          </a:xfrm>
          <a:prstGeom prst="triangle">
            <a:avLst/>
          </a:prstGeom>
          <a:solidFill>
            <a:schemeClr val="bg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2" name="11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 sido entonces, con el barco ya atracado, cuando las </a:t>
            </a:r>
            <a:r>
              <a:rPr lang="es-ES" b="1" i="1" dirty="0" smtClean="0">
                <a:effectLst>
                  <a:glow rad="101600">
                    <a:srgbClr val="C00000">
                      <a:alpha val="60000"/>
                    </a:srgbClr>
                  </a:glow>
                  <a:outerShdw blurRad="38100" dist="38100" dir="2700000" algn="tl">
                    <a:srgbClr val="000000">
                      <a:alpha val="43137"/>
                    </a:srgbClr>
                  </a:outerShdw>
                </a:effectLst>
              </a:rPr>
              <a:t>familias y amigos</a:t>
            </a:r>
            <a:r>
              <a:rPr lang="es-ES" i="1" dirty="0" smtClean="0">
                <a:effectLst>
                  <a:glow rad="101600">
                    <a:srgbClr val="C00000">
                      <a:alpha val="60000"/>
                    </a:srgbClr>
                  </a:glow>
                  <a:outerShdw blurRad="38100" dist="38100" dir="2700000" algn="tl">
                    <a:srgbClr val="000000">
                      <a:alpha val="43137"/>
                    </a:srgbClr>
                  </a:outerShdw>
                </a:effectLst>
              </a:rPr>
              <a:t> que esperaban en tierra se han dado cuenta de la presencia de Su Majestad en el puente de mando del Elcano.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conveyor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3000"/>
                                        <p:tgtEl>
                                          <p:spTgt spid="18"/>
                                        </p:tgtEl>
                                        <p:attrNameLst>
                                          <p:attrName>ppt_x</p:attrName>
                                        </p:attrNameLst>
                                      </p:cBhvr>
                                      <p:tavLst>
                                        <p:tav tm="0">
                                          <p:val>
                                            <p:strVal val="ppt_x"/>
                                          </p:val>
                                        </p:tav>
                                        <p:tav tm="100000">
                                          <p:val>
                                            <p:strVal val="ppt_x"/>
                                          </p:val>
                                        </p:tav>
                                      </p:tavLst>
                                    </p:anim>
                                    <p:anim calcmode="lin" valueType="num">
                                      <p:cBhvr>
                                        <p:cTn id="7" dur="3000"/>
                                        <p:tgtEl>
                                          <p:spTgt spid="18"/>
                                        </p:tgtEl>
                                        <p:attrNameLst>
                                          <p:attrName>ppt_y</p:attrName>
                                        </p:attrNameLst>
                                      </p:cBhvr>
                                      <p:tavLst>
                                        <p:tav tm="0">
                                          <p:val>
                                            <p:strVal val="ppt_y"/>
                                          </p:val>
                                        </p:tav>
                                        <p:tav tm="100000">
                                          <p:val>
                                            <p:strVal val="ppt_y-ppt_h/2"/>
                                          </p:val>
                                        </p:tav>
                                      </p:tavLst>
                                    </p:anim>
                                    <p:anim calcmode="lin" valueType="num">
                                      <p:cBhvr>
                                        <p:cTn id="8" dur="3000"/>
                                        <p:tgtEl>
                                          <p:spTgt spid="18"/>
                                        </p:tgtEl>
                                        <p:attrNameLst>
                                          <p:attrName>ppt_w</p:attrName>
                                        </p:attrNameLst>
                                      </p:cBhvr>
                                      <p:tavLst>
                                        <p:tav tm="0">
                                          <p:val>
                                            <p:strVal val="ppt_w"/>
                                          </p:val>
                                        </p:tav>
                                        <p:tav tm="100000">
                                          <p:val>
                                            <p:strVal val="ppt_w"/>
                                          </p:val>
                                        </p:tav>
                                      </p:tavLst>
                                    </p:anim>
                                    <p:anim calcmode="lin" valueType="num">
                                      <p:cBhvr>
                                        <p:cTn id="9" dur="3000"/>
                                        <p:tgtEl>
                                          <p:spTgt spid="18"/>
                                        </p:tgtEl>
                                        <p:attrNameLst>
                                          <p:attrName>ppt_h</p:attrName>
                                        </p:attrNameLst>
                                      </p:cBhvr>
                                      <p:tavLst>
                                        <p:tav tm="0">
                                          <p:val>
                                            <p:strVal val="ppt_h"/>
                                          </p:val>
                                        </p:tav>
                                        <p:tav tm="100000">
                                          <p:val>
                                            <p:fltVal val="0"/>
                                          </p:val>
                                        </p:tav>
                                      </p:tavLst>
                                    </p:anim>
                                    <p:set>
                                      <p:cBhvr>
                                        <p:cTn id="10" dur="1" fill="hold">
                                          <p:stCondLst>
                                            <p:cond delay="2999"/>
                                          </p:stCondLst>
                                        </p:cTn>
                                        <p:tgtEl>
                                          <p:spTgt spid="18"/>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22"/>
                                        </p:tgtEl>
                                        <p:attrNameLst>
                                          <p:attrName>ppt_x</p:attrName>
                                        </p:attrNameLst>
                                      </p:cBhvr>
                                      <p:tavLst>
                                        <p:tav tm="0">
                                          <p:val>
                                            <p:strVal val="ppt_x"/>
                                          </p:val>
                                        </p:tav>
                                        <p:tav tm="100000">
                                          <p:val>
                                            <p:strVal val="ppt_x"/>
                                          </p:val>
                                        </p:tav>
                                      </p:tavLst>
                                    </p:anim>
                                    <p:anim calcmode="lin" valueType="num">
                                      <p:cBhvr>
                                        <p:cTn id="13" dur="3000"/>
                                        <p:tgtEl>
                                          <p:spTgt spid="22"/>
                                        </p:tgtEl>
                                        <p:attrNameLst>
                                          <p:attrName>ppt_y</p:attrName>
                                        </p:attrNameLst>
                                      </p:cBhvr>
                                      <p:tavLst>
                                        <p:tav tm="0">
                                          <p:val>
                                            <p:strVal val="ppt_y"/>
                                          </p:val>
                                        </p:tav>
                                        <p:tav tm="100000">
                                          <p:val>
                                            <p:strVal val="ppt_y-ppt_h/2"/>
                                          </p:val>
                                        </p:tav>
                                      </p:tavLst>
                                    </p:anim>
                                    <p:anim calcmode="lin" valueType="num">
                                      <p:cBhvr>
                                        <p:cTn id="14" dur="3000"/>
                                        <p:tgtEl>
                                          <p:spTgt spid="22"/>
                                        </p:tgtEl>
                                        <p:attrNameLst>
                                          <p:attrName>ppt_w</p:attrName>
                                        </p:attrNameLst>
                                      </p:cBhvr>
                                      <p:tavLst>
                                        <p:tav tm="0">
                                          <p:val>
                                            <p:strVal val="ppt_w"/>
                                          </p:val>
                                        </p:tav>
                                        <p:tav tm="100000">
                                          <p:val>
                                            <p:strVal val="ppt_w"/>
                                          </p:val>
                                        </p:tav>
                                      </p:tavLst>
                                    </p:anim>
                                    <p:anim calcmode="lin" valueType="num">
                                      <p:cBhvr>
                                        <p:cTn id="15" dur="3000"/>
                                        <p:tgtEl>
                                          <p:spTgt spid="22"/>
                                        </p:tgtEl>
                                        <p:attrNameLst>
                                          <p:attrName>ppt_h</p:attrName>
                                        </p:attrNameLst>
                                      </p:cBhvr>
                                      <p:tavLst>
                                        <p:tav tm="0">
                                          <p:val>
                                            <p:strVal val="ppt_h"/>
                                          </p:val>
                                        </p:tav>
                                        <p:tav tm="100000">
                                          <p:val>
                                            <p:fltVal val="0"/>
                                          </p:val>
                                        </p:tav>
                                      </p:tavLst>
                                    </p:anim>
                                    <p:set>
                                      <p:cBhvr>
                                        <p:cTn id="16" dur="1" fill="hold">
                                          <p:stCondLst>
                                            <p:cond delay="2999"/>
                                          </p:stCondLst>
                                        </p:cTn>
                                        <p:tgtEl>
                                          <p:spTgt spid="22"/>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9"/>
                                        </p:tgtEl>
                                        <p:attrNameLst>
                                          <p:attrName>ppt_x</p:attrName>
                                        </p:attrNameLst>
                                      </p:cBhvr>
                                      <p:tavLst>
                                        <p:tav tm="0">
                                          <p:val>
                                            <p:strVal val="ppt_x"/>
                                          </p:val>
                                        </p:tav>
                                        <p:tav tm="100000">
                                          <p:val>
                                            <p:strVal val="ppt_x"/>
                                          </p:val>
                                        </p:tav>
                                      </p:tavLst>
                                    </p:anim>
                                    <p:anim calcmode="lin" valueType="num">
                                      <p:cBhvr>
                                        <p:cTn id="19" dur="3000"/>
                                        <p:tgtEl>
                                          <p:spTgt spid="19"/>
                                        </p:tgtEl>
                                        <p:attrNameLst>
                                          <p:attrName>ppt_y</p:attrName>
                                        </p:attrNameLst>
                                      </p:cBhvr>
                                      <p:tavLst>
                                        <p:tav tm="0">
                                          <p:val>
                                            <p:strVal val="ppt_y"/>
                                          </p:val>
                                        </p:tav>
                                        <p:tav tm="100000">
                                          <p:val>
                                            <p:strVal val="ppt_y-ppt_h/2"/>
                                          </p:val>
                                        </p:tav>
                                      </p:tavLst>
                                    </p:anim>
                                    <p:anim calcmode="lin" valueType="num">
                                      <p:cBhvr>
                                        <p:cTn id="20" dur="3000"/>
                                        <p:tgtEl>
                                          <p:spTgt spid="19"/>
                                        </p:tgtEl>
                                        <p:attrNameLst>
                                          <p:attrName>ppt_w</p:attrName>
                                        </p:attrNameLst>
                                      </p:cBhvr>
                                      <p:tavLst>
                                        <p:tav tm="0">
                                          <p:val>
                                            <p:strVal val="ppt_w"/>
                                          </p:val>
                                        </p:tav>
                                        <p:tav tm="100000">
                                          <p:val>
                                            <p:strVal val="ppt_w"/>
                                          </p:val>
                                        </p:tav>
                                      </p:tavLst>
                                    </p:anim>
                                    <p:anim calcmode="lin" valueType="num">
                                      <p:cBhvr>
                                        <p:cTn id="21" dur="3000"/>
                                        <p:tgtEl>
                                          <p:spTgt spid="19"/>
                                        </p:tgtEl>
                                        <p:attrNameLst>
                                          <p:attrName>ppt_h</p:attrName>
                                        </p:attrNameLst>
                                      </p:cBhvr>
                                      <p:tavLst>
                                        <p:tav tm="0">
                                          <p:val>
                                            <p:strVal val="ppt_h"/>
                                          </p:val>
                                        </p:tav>
                                        <p:tav tm="100000">
                                          <p:val>
                                            <p:fltVal val="0"/>
                                          </p:val>
                                        </p:tav>
                                      </p:tavLst>
                                    </p:anim>
                                    <p:set>
                                      <p:cBhvr>
                                        <p:cTn id="22" dur="1" fill="hold">
                                          <p:stCondLst>
                                            <p:cond delay="2999"/>
                                          </p:stCondLst>
                                        </p:cTn>
                                        <p:tgtEl>
                                          <p:spTgt spid="19"/>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3000"/>
                                        <p:tgtEl>
                                          <p:spTgt spid="20"/>
                                        </p:tgtEl>
                                        <p:attrNameLst>
                                          <p:attrName>ppt_x</p:attrName>
                                        </p:attrNameLst>
                                      </p:cBhvr>
                                      <p:tavLst>
                                        <p:tav tm="0">
                                          <p:val>
                                            <p:strVal val="ppt_x"/>
                                          </p:val>
                                        </p:tav>
                                        <p:tav tm="100000">
                                          <p:val>
                                            <p:strVal val="ppt_x"/>
                                          </p:val>
                                        </p:tav>
                                      </p:tavLst>
                                    </p:anim>
                                    <p:anim calcmode="lin" valueType="num">
                                      <p:cBhvr>
                                        <p:cTn id="25" dur="3000"/>
                                        <p:tgtEl>
                                          <p:spTgt spid="20"/>
                                        </p:tgtEl>
                                        <p:attrNameLst>
                                          <p:attrName>ppt_y</p:attrName>
                                        </p:attrNameLst>
                                      </p:cBhvr>
                                      <p:tavLst>
                                        <p:tav tm="0">
                                          <p:val>
                                            <p:strVal val="ppt_y"/>
                                          </p:val>
                                        </p:tav>
                                        <p:tav tm="100000">
                                          <p:val>
                                            <p:strVal val="ppt_y-ppt_h/2"/>
                                          </p:val>
                                        </p:tav>
                                      </p:tavLst>
                                    </p:anim>
                                    <p:anim calcmode="lin" valueType="num">
                                      <p:cBhvr>
                                        <p:cTn id="26" dur="3000"/>
                                        <p:tgtEl>
                                          <p:spTgt spid="20"/>
                                        </p:tgtEl>
                                        <p:attrNameLst>
                                          <p:attrName>ppt_w</p:attrName>
                                        </p:attrNameLst>
                                      </p:cBhvr>
                                      <p:tavLst>
                                        <p:tav tm="0">
                                          <p:val>
                                            <p:strVal val="ppt_w"/>
                                          </p:val>
                                        </p:tav>
                                        <p:tav tm="100000">
                                          <p:val>
                                            <p:strVal val="ppt_w"/>
                                          </p:val>
                                        </p:tav>
                                      </p:tavLst>
                                    </p:anim>
                                    <p:anim calcmode="lin" valueType="num">
                                      <p:cBhvr>
                                        <p:cTn id="27" dur="3000"/>
                                        <p:tgtEl>
                                          <p:spTgt spid="20"/>
                                        </p:tgtEl>
                                        <p:attrNameLst>
                                          <p:attrName>ppt_h</p:attrName>
                                        </p:attrNameLst>
                                      </p:cBhvr>
                                      <p:tavLst>
                                        <p:tav tm="0">
                                          <p:val>
                                            <p:strVal val="ppt_h"/>
                                          </p:val>
                                        </p:tav>
                                        <p:tav tm="100000">
                                          <p:val>
                                            <p:fltVal val="0"/>
                                          </p:val>
                                        </p:tav>
                                      </p:tavLst>
                                    </p:anim>
                                    <p:set>
                                      <p:cBhvr>
                                        <p:cTn id="28" dur="1" fill="hold">
                                          <p:stCondLst>
                                            <p:cond delay="2999"/>
                                          </p:stCondLst>
                                        </p:cTn>
                                        <p:tgtEl>
                                          <p:spTgt spid="20"/>
                                        </p:tgtEl>
                                        <p:attrNameLst>
                                          <p:attrName>style.visibility</p:attrName>
                                        </p:attrNameLst>
                                      </p:cBhvr>
                                      <p:to>
                                        <p:strVal val="hidden"/>
                                      </p:to>
                                    </p:set>
                                  </p:childTnLst>
                                </p:cTn>
                              </p:par>
                              <p:par>
                                <p:cTn id="29" presetID="17" presetClass="exit" presetSubtype="1" fill="hold" nodeType="withEffect">
                                  <p:stCondLst>
                                    <p:cond delay="0"/>
                                  </p:stCondLst>
                                  <p:childTnLst>
                                    <p:anim calcmode="lin" valueType="num">
                                      <p:cBhvr>
                                        <p:cTn id="30" dur="3000"/>
                                        <p:tgtEl>
                                          <p:spTgt spid="21"/>
                                        </p:tgtEl>
                                        <p:attrNameLst>
                                          <p:attrName>ppt_x</p:attrName>
                                        </p:attrNameLst>
                                      </p:cBhvr>
                                      <p:tavLst>
                                        <p:tav tm="0">
                                          <p:val>
                                            <p:strVal val="ppt_x"/>
                                          </p:val>
                                        </p:tav>
                                        <p:tav tm="100000">
                                          <p:val>
                                            <p:strVal val="ppt_x"/>
                                          </p:val>
                                        </p:tav>
                                      </p:tavLst>
                                    </p:anim>
                                    <p:anim calcmode="lin" valueType="num">
                                      <p:cBhvr>
                                        <p:cTn id="31" dur="3000"/>
                                        <p:tgtEl>
                                          <p:spTgt spid="21"/>
                                        </p:tgtEl>
                                        <p:attrNameLst>
                                          <p:attrName>ppt_y</p:attrName>
                                        </p:attrNameLst>
                                      </p:cBhvr>
                                      <p:tavLst>
                                        <p:tav tm="0">
                                          <p:val>
                                            <p:strVal val="ppt_y"/>
                                          </p:val>
                                        </p:tav>
                                        <p:tav tm="100000">
                                          <p:val>
                                            <p:strVal val="ppt_y-ppt_h/2"/>
                                          </p:val>
                                        </p:tav>
                                      </p:tavLst>
                                    </p:anim>
                                    <p:anim calcmode="lin" valueType="num">
                                      <p:cBhvr>
                                        <p:cTn id="32" dur="3000"/>
                                        <p:tgtEl>
                                          <p:spTgt spid="21"/>
                                        </p:tgtEl>
                                        <p:attrNameLst>
                                          <p:attrName>ppt_w</p:attrName>
                                        </p:attrNameLst>
                                      </p:cBhvr>
                                      <p:tavLst>
                                        <p:tav tm="0">
                                          <p:val>
                                            <p:strVal val="ppt_w"/>
                                          </p:val>
                                        </p:tav>
                                        <p:tav tm="100000">
                                          <p:val>
                                            <p:strVal val="ppt_w"/>
                                          </p:val>
                                        </p:tav>
                                      </p:tavLst>
                                    </p:anim>
                                    <p:anim calcmode="lin" valueType="num">
                                      <p:cBhvr>
                                        <p:cTn id="33" dur="3000"/>
                                        <p:tgtEl>
                                          <p:spTgt spid="21"/>
                                        </p:tgtEl>
                                        <p:attrNameLst>
                                          <p:attrName>ppt_h</p:attrName>
                                        </p:attrNameLst>
                                      </p:cBhvr>
                                      <p:tavLst>
                                        <p:tav tm="0">
                                          <p:val>
                                            <p:strVal val="ppt_h"/>
                                          </p:val>
                                        </p:tav>
                                        <p:tav tm="100000">
                                          <p:val>
                                            <p:fltVal val="0"/>
                                          </p:val>
                                        </p:tav>
                                      </p:tavLst>
                                    </p:anim>
                                    <p:set>
                                      <p:cBhvr>
                                        <p:cTn id="34" dur="1" fill="hold">
                                          <p:stCondLst>
                                            <p:cond delay="2999"/>
                                          </p:stCondLst>
                                        </p:cTn>
                                        <p:tgtEl>
                                          <p:spTgt spid="21"/>
                                        </p:tgtEl>
                                        <p:attrNameLst>
                                          <p:attrName>style.visibility</p:attrName>
                                        </p:attrNameLst>
                                      </p:cBhvr>
                                      <p:to>
                                        <p:strVal val="hidden"/>
                                      </p:to>
                                    </p:set>
                                  </p:childTnLst>
                                </p:cTn>
                              </p:par>
                              <p:par>
                                <p:cTn id="35" presetID="17" presetClass="exit" presetSubtype="4" fill="hold"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
                                          </p:val>
                                        </p:tav>
                                      </p:tavLst>
                                    </p:anim>
                                    <p:anim calcmode="lin" valueType="num">
                                      <p:cBhvr>
                                        <p:cTn id="37" dur="3000"/>
                                        <p:tgtEl>
                                          <p:spTgt spid="10"/>
                                        </p:tgtEl>
                                        <p:attrNameLst>
                                          <p:attrName>ppt_y</p:attrName>
                                        </p:attrNameLst>
                                      </p:cBhvr>
                                      <p:tavLst>
                                        <p:tav tm="0">
                                          <p:val>
                                            <p:strVal val="ppt_y"/>
                                          </p:val>
                                        </p:tav>
                                        <p:tav tm="100000">
                                          <p:val>
                                            <p:strVal val="ppt_y+ppt_h/2"/>
                                          </p:val>
                                        </p:tav>
                                      </p:tavLst>
                                    </p:anim>
                                    <p:anim calcmode="lin" valueType="num">
                                      <p:cBhvr>
                                        <p:cTn id="38" dur="3000"/>
                                        <p:tgtEl>
                                          <p:spTgt spid="10"/>
                                        </p:tgtEl>
                                        <p:attrNameLst>
                                          <p:attrName>ppt_w</p:attrName>
                                        </p:attrNameLst>
                                      </p:cBhvr>
                                      <p:tavLst>
                                        <p:tav tm="0">
                                          <p:val>
                                            <p:strVal val="ppt_w"/>
                                          </p:val>
                                        </p:tav>
                                        <p:tav tm="100000">
                                          <p:val>
                                            <p:strVal val="ppt_w"/>
                                          </p:val>
                                        </p:tav>
                                      </p:tavLst>
                                    </p:anim>
                                    <p:anim calcmode="lin" valueType="num">
                                      <p:cBhvr>
                                        <p:cTn id="39" dur="3000"/>
                                        <p:tgtEl>
                                          <p:spTgt spid="10"/>
                                        </p:tgtEl>
                                        <p:attrNameLst>
                                          <p:attrName>ppt_h</p:attrName>
                                        </p:attrNameLst>
                                      </p:cBhvr>
                                      <p:tavLst>
                                        <p:tav tm="0">
                                          <p:val>
                                            <p:strVal val="ppt_h"/>
                                          </p:val>
                                        </p:tav>
                                        <p:tav tm="100000">
                                          <p:val>
                                            <p:fltVal val="0"/>
                                          </p:val>
                                        </p:tav>
                                      </p:tavLst>
                                    </p:anim>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4" fill="hold" nodeType="withEffect">
                                  <p:stCondLst>
                                    <p:cond delay="0"/>
                                  </p:stCondLst>
                                  <p:childTnLst>
                                    <p:anim calcmode="lin" valueType="num">
                                      <p:cBhvr>
                                        <p:cTn id="42" dur="3000"/>
                                        <p:tgtEl>
                                          <p:spTgt spid="15"/>
                                        </p:tgtEl>
                                        <p:attrNameLst>
                                          <p:attrName>ppt_x</p:attrName>
                                        </p:attrNameLst>
                                      </p:cBhvr>
                                      <p:tavLst>
                                        <p:tav tm="0">
                                          <p:val>
                                            <p:strVal val="ppt_x"/>
                                          </p:val>
                                        </p:tav>
                                        <p:tav tm="100000">
                                          <p:val>
                                            <p:strVal val="ppt_x"/>
                                          </p:val>
                                        </p:tav>
                                      </p:tavLst>
                                    </p:anim>
                                    <p:anim calcmode="lin" valueType="num">
                                      <p:cBhvr>
                                        <p:cTn id="43" dur="3000"/>
                                        <p:tgtEl>
                                          <p:spTgt spid="15"/>
                                        </p:tgtEl>
                                        <p:attrNameLst>
                                          <p:attrName>ppt_y</p:attrName>
                                        </p:attrNameLst>
                                      </p:cBhvr>
                                      <p:tavLst>
                                        <p:tav tm="0">
                                          <p:val>
                                            <p:strVal val="ppt_y"/>
                                          </p:val>
                                        </p:tav>
                                        <p:tav tm="100000">
                                          <p:val>
                                            <p:strVal val="ppt_y+ppt_h/2"/>
                                          </p:val>
                                        </p:tav>
                                      </p:tavLst>
                                    </p:anim>
                                    <p:anim calcmode="lin" valueType="num">
                                      <p:cBhvr>
                                        <p:cTn id="44" dur="3000"/>
                                        <p:tgtEl>
                                          <p:spTgt spid="15"/>
                                        </p:tgtEl>
                                        <p:attrNameLst>
                                          <p:attrName>ppt_w</p:attrName>
                                        </p:attrNameLst>
                                      </p:cBhvr>
                                      <p:tavLst>
                                        <p:tav tm="0">
                                          <p:val>
                                            <p:strVal val="ppt_w"/>
                                          </p:val>
                                        </p:tav>
                                        <p:tav tm="100000">
                                          <p:val>
                                            <p:strVal val="ppt_w"/>
                                          </p:val>
                                        </p:tav>
                                      </p:tavLst>
                                    </p:anim>
                                    <p:anim calcmode="lin" valueType="num">
                                      <p:cBhvr>
                                        <p:cTn id="45" dur="3000"/>
                                        <p:tgtEl>
                                          <p:spTgt spid="15"/>
                                        </p:tgtEl>
                                        <p:attrNameLst>
                                          <p:attrName>ppt_h</p:attrName>
                                        </p:attrNameLst>
                                      </p:cBhvr>
                                      <p:tavLst>
                                        <p:tav tm="0">
                                          <p:val>
                                            <p:strVal val="ppt_h"/>
                                          </p:val>
                                        </p:tav>
                                        <p:tav tm="100000">
                                          <p:val>
                                            <p:fltVal val="0"/>
                                          </p:val>
                                        </p:tav>
                                      </p:tavLst>
                                    </p:anim>
                                    <p:set>
                                      <p:cBhvr>
                                        <p:cTn id="46" dur="1" fill="hold">
                                          <p:stCondLst>
                                            <p:cond delay="2999"/>
                                          </p:stCondLst>
                                        </p:cTn>
                                        <p:tgtEl>
                                          <p:spTgt spid="15"/>
                                        </p:tgtEl>
                                        <p:attrNameLst>
                                          <p:attrName>style.visibility</p:attrName>
                                        </p:attrNameLst>
                                      </p:cBhvr>
                                      <p:to>
                                        <p:strVal val="hidden"/>
                                      </p:to>
                                    </p:set>
                                  </p:childTnLst>
                                </p:cTn>
                              </p:par>
                              <p:par>
                                <p:cTn id="47" presetID="17" presetClass="exit" presetSubtype="4" fill="hold" nodeType="withEffect">
                                  <p:stCondLst>
                                    <p:cond delay="0"/>
                                  </p:stCondLst>
                                  <p:childTnLst>
                                    <p:anim calcmode="lin" valueType="num">
                                      <p:cBhvr>
                                        <p:cTn id="48" dur="3000"/>
                                        <p:tgtEl>
                                          <p:spTgt spid="16"/>
                                        </p:tgtEl>
                                        <p:attrNameLst>
                                          <p:attrName>ppt_x</p:attrName>
                                        </p:attrNameLst>
                                      </p:cBhvr>
                                      <p:tavLst>
                                        <p:tav tm="0">
                                          <p:val>
                                            <p:strVal val="ppt_x"/>
                                          </p:val>
                                        </p:tav>
                                        <p:tav tm="100000">
                                          <p:val>
                                            <p:strVal val="ppt_x"/>
                                          </p:val>
                                        </p:tav>
                                      </p:tavLst>
                                    </p:anim>
                                    <p:anim calcmode="lin" valueType="num">
                                      <p:cBhvr>
                                        <p:cTn id="49" dur="3000"/>
                                        <p:tgtEl>
                                          <p:spTgt spid="16"/>
                                        </p:tgtEl>
                                        <p:attrNameLst>
                                          <p:attrName>ppt_y</p:attrName>
                                        </p:attrNameLst>
                                      </p:cBhvr>
                                      <p:tavLst>
                                        <p:tav tm="0">
                                          <p:val>
                                            <p:strVal val="ppt_y"/>
                                          </p:val>
                                        </p:tav>
                                        <p:tav tm="100000">
                                          <p:val>
                                            <p:strVal val="ppt_y+ppt_h/2"/>
                                          </p:val>
                                        </p:tav>
                                      </p:tavLst>
                                    </p:anim>
                                    <p:anim calcmode="lin" valueType="num">
                                      <p:cBhvr>
                                        <p:cTn id="50" dur="3000"/>
                                        <p:tgtEl>
                                          <p:spTgt spid="16"/>
                                        </p:tgtEl>
                                        <p:attrNameLst>
                                          <p:attrName>ppt_w</p:attrName>
                                        </p:attrNameLst>
                                      </p:cBhvr>
                                      <p:tavLst>
                                        <p:tav tm="0">
                                          <p:val>
                                            <p:strVal val="ppt_w"/>
                                          </p:val>
                                        </p:tav>
                                        <p:tav tm="100000">
                                          <p:val>
                                            <p:strVal val="ppt_w"/>
                                          </p:val>
                                        </p:tav>
                                      </p:tavLst>
                                    </p:anim>
                                    <p:anim calcmode="lin" valueType="num">
                                      <p:cBhvr>
                                        <p:cTn id="51" dur="3000"/>
                                        <p:tgtEl>
                                          <p:spTgt spid="16"/>
                                        </p:tgtEl>
                                        <p:attrNameLst>
                                          <p:attrName>ppt_h</p:attrName>
                                        </p:attrNameLst>
                                      </p:cBhvr>
                                      <p:tavLst>
                                        <p:tav tm="0">
                                          <p:val>
                                            <p:strVal val="ppt_h"/>
                                          </p:val>
                                        </p:tav>
                                        <p:tav tm="100000">
                                          <p:val>
                                            <p:fltVal val="0"/>
                                          </p:val>
                                        </p:tav>
                                      </p:tavLst>
                                    </p:anim>
                                    <p:set>
                                      <p:cBhvr>
                                        <p:cTn id="52" dur="1" fill="hold">
                                          <p:stCondLst>
                                            <p:cond delay="2999"/>
                                          </p:stCondLst>
                                        </p:cTn>
                                        <p:tgtEl>
                                          <p:spTgt spid="16"/>
                                        </p:tgtEl>
                                        <p:attrNameLst>
                                          <p:attrName>style.visibility</p:attrName>
                                        </p:attrNameLst>
                                      </p:cBhvr>
                                      <p:to>
                                        <p:strVal val="hidden"/>
                                      </p:to>
                                    </p:set>
                                  </p:childTnLst>
                                </p:cTn>
                              </p:par>
                              <p:par>
                                <p:cTn id="53" presetID="17" presetClass="exit" presetSubtype="4" fill="hold" nodeType="withEffect">
                                  <p:stCondLst>
                                    <p:cond delay="0"/>
                                  </p:stCondLst>
                                  <p:childTnLst>
                                    <p:anim calcmode="lin" valueType="num">
                                      <p:cBhvr>
                                        <p:cTn id="54" dur="3000"/>
                                        <p:tgtEl>
                                          <p:spTgt spid="17"/>
                                        </p:tgtEl>
                                        <p:attrNameLst>
                                          <p:attrName>ppt_x</p:attrName>
                                        </p:attrNameLst>
                                      </p:cBhvr>
                                      <p:tavLst>
                                        <p:tav tm="0">
                                          <p:val>
                                            <p:strVal val="ppt_x"/>
                                          </p:val>
                                        </p:tav>
                                        <p:tav tm="100000">
                                          <p:val>
                                            <p:strVal val="ppt_x"/>
                                          </p:val>
                                        </p:tav>
                                      </p:tavLst>
                                    </p:anim>
                                    <p:anim calcmode="lin" valueType="num">
                                      <p:cBhvr>
                                        <p:cTn id="55" dur="3000"/>
                                        <p:tgtEl>
                                          <p:spTgt spid="17"/>
                                        </p:tgtEl>
                                        <p:attrNameLst>
                                          <p:attrName>ppt_y</p:attrName>
                                        </p:attrNameLst>
                                      </p:cBhvr>
                                      <p:tavLst>
                                        <p:tav tm="0">
                                          <p:val>
                                            <p:strVal val="ppt_y"/>
                                          </p:val>
                                        </p:tav>
                                        <p:tav tm="100000">
                                          <p:val>
                                            <p:strVal val="ppt_y+ppt_h/2"/>
                                          </p:val>
                                        </p:tav>
                                      </p:tavLst>
                                    </p:anim>
                                    <p:anim calcmode="lin" valueType="num">
                                      <p:cBhvr>
                                        <p:cTn id="56" dur="3000"/>
                                        <p:tgtEl>
                                          <p:spTgt spid="17"/>
                                        </p:tgtEl>
                                        <p:attrNameLst>
                                          <p:attrName>ppt_w</p:attrName>
                                        </p:attrNameLst>
                                      </p:cBhvr>
                                      <p:tavLst>
                                        <p:tav tm="0">
                                          <p:val>
                                            <p:strVal val="ppt_w"/>
                                          </p:val>
                                        </p:tav>
                                        <p:tav tm="100000">
                                          <p:val>
                                            <p:strVal val="ppt_w"/>
                                          </p:val>
                                        </p:tav>
                                      </p:tavLst>
                                    </p:anim>
                                    <p:anim calcmode="lin" valueType="num">
                                      <p:cBhvr>
                                        <p:cTn id="57" dur="3000"/>
                                        <p:tgtEl>
                                          <p:spTgt spid="17"/>
                                        </p:tgtEl>
                                        <p:attrNameLst>
                                          <p:attrName>ppt_h</p:attrName>
                                        </p:attrNameLst>
                                      </p:cBhvr>
                                      <p:tavLst>
                                        <p:tav tm="0">
                                          <p:val>
                                            <p:strVal val="ppt_h"/>
                                          </p:val>
                                        </p:tav>
                                        <p:tav tm="100000">
                                          <p:val>
                                            <p:fltVal val="0"/>
                                          </p:val>
                                        </p:tav>
                                      </p:tavLst>
                                    </p:anim>
                                    <p:set>
                                      <p:cBhvr>
                                        <p:cTn id="58" dur="1" fill="hold">
                                          <p:stCondLst>
                                            <p:cond delay="2999"/>
                                          </p:stCondLst>
                                        </p:cTn>
                                        <p:tgtEl>
                                          <p:spTgt spid="17"/>
                                        </p:tgtEl>
                                        <p:attrNameLst>
                                          <p:attrName>style.visibility</p:attrName>
                                        </p:attrNameLst>
                                      </p:cBhvr>
                                      <p:to>
                                        <p:strVal val="hidden"/>
                                      </p:to>
                                    </p:set>
                                  </p:childTnLst>
                                </p:cTn>
                              </p:par>
                              <p:par>
                                <p:cTn id="59" presetID="16" presetClass="entr" presetSubtype="42" fill="hold" nodeType="withEffect">
                                  <p:stCondLst>
                                    <p:cond delay="1000"/>
                                  </p:stCondLst>
                                  <p:childTnLst>
                                    <p:set>
                                      <p:cBhvr>
                                        <p:cTn id="60" dur="1" fill="hold">
                                          <p:stCondLst>
                                            <p:cond delay="0"/>
                                          </p:stCondLst>
                                        </p:cTn>
                                        <p:tgtEl>
                                          <p:spTgt spid="11"/>
                                        </p:tgtEl>
                                        <p:attrNameLst>
                                          <p:attrName>style.visibility</p:attrName>
                                        </p:attrNameLst>
                                      </p:cBhvr>
                                      <p:to>
                                        <p:strVal val="visible"/>
                                      </p:to>
                                    </p:set>
                                    <p:animEffect transition="in" filter="barn(outHorizontal)">
                                      <p:cBhvr>
                                        <p:cTn id="61" dur="3000"/>
                                        <p:tgtEl>
                                          <p:spTgt spid="11"/>
                                        </p:tgtEl>
                                      </p:cBhvr>
                                    </p:animEffect>
                                  </p:childTnLst>
                                </p:cTn>
                              </p:par>
                              <p:par>
                                <p:cTn id="62" presetID="23" presetClass="entr" presetSubtype="288" fill="hold" nodeType="withEffect">
                                  <p:stCondLst>
                                    <p:cond delay="1000"/>
                                  </p:stCondLst>
                                  <p:childTnLst>
                                    <p:set>
                                      <p:cBhvr>
                                        <p:cTn id="63" dur="1" fill="hold">
                                          <p:stCondLst>
                                            <p:cond delay="0"/>
                                          </p:stCondLst>
                                        </p:cTn>
                                        <p:tgtEl>
                                          <p:spTgt spid="11"/>
                                        </p:tgtEl>
                                        <p:attrNameLst>
                                          <p:attrName>style.visibility</p:attrName>
                                        </p:attrNameLst>
                                      </p:cBhvr>
                                      <p:to>
                                        <p:strVal val="visible"/>
                                      </p:to>
                                    </p:set>
                                    <p:anim calcmode="lin" valueType="num">
                                      <p:cBhvr>
                                        <p:cTn id="64" dur="3000" fill="hold"/>
                                        <p:tgtEl>
                                          <p:spTgt spid="11"/>
                                        </p:tgtEl>
                                        <p:attrNameLst>
                                          <p:attrName>ppt_w</p:attrName>
                                        </p:attrNameLst>
                                      </p:cBhvr>
                                      <p:tavLst>
                                        <p:tav tm="0">
                                          <p:val>
                                            <p:strVal val="4/3*#ppt_w"/>
                                          </p:val>
                                        </p:tav>
                                        <p:tav tm="100000">
                                          <p:val>
                                            <p:strVal val="#ppt_w"/>
                                          </p:val>
                                        </p:tav>
                                      </p:tavLst>
                                    </p:anim>
                                    <p:anim calcmode="lin" valueType="num">
                                      <p:cBhvr>
                                        <p:cTn id="65" dur="3000" fill="hold"/>
                                        <p:tgtEl>
                                          <p:spTgt spid="11"/>
                                        </p:tgtEl>
                                        <p:attrNameLst>
                                          <p:attrName>ppt_h</p:attrName>
                                        </p:attrNameLst>
                                      </p:cBhvr>
                                      <p:tavLst>
                                        <p:tav tm="0">
                                          <p:val>
                                            <p:strVal val="4/3*#ppt_h"/>
                                          </p:val>
                                        </p:tav>
                                        <p:tav tm="100000">
                                          <p:val>
                                            <p:strVal val="#ppt_h"/>
                                          </p:val>
                                        </p:tav>
                                      </p:tavLst>
                                    </p:anim>
                                  </p:childTnLst>
                                </p:cTn>
                              </p:par>
                            </p:childTnLst>
                          </p:cTn>
                        </p:par>
                        <p:par>
                          <p:cTn id="66" fill="hold">
                            <p:stCondLst>
                              <p:cond delay="4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12"/>
                                        </p:tgtEl>
                                        <p:attrNameLst>
                                          <p:attrName>style.visibility</p:attrName>
                                        </p:attrNameLst>
                                      </p:cBhvr>
                                      <p:to>
                                        <p:strVal val="visible"/>
                                      </p:to>
                                    </p:set>
                                    <p:animEffect transition="in" filter="fade">
                                      <p:cBhvr>
                                        <p:cTn id="69" dur="1000"/>
                                        <p:tgtEl>
                                          <p:spTgt spid="12"/>
                                        </p:tgtEl>
                                      </p:cBhvr>
                                    </p:animEffect>
                                    <p:anim calcmode="lin" valueType="num">
                                      <p:cBhvr>
                                        <p:cTn id="70" dur="1000" fill="hold"/>
                                        <p:tgtEl>
                                          <p:spTgt spid="12"/>
                                        </p:tgtEl>
                                        <p:attrNameLst>
                                          <p:attrName>ppt_x</p:attrName>
                                        </p:attrNameLst>
                                      </p:cBhvr>
                                      <p:tavLst>
                                        <p:tav tm="0">
                                          <p:val>
                                            <p:strVal val="#ppt_x-.1"/>
                                          </p:val>
                                        </p:tav>
                                        <p:tav tm="100000">
                                          <p:val>
                                            <p:strVal val="#ppt_x"/>
                                          </p:val>
                                        </p:tav>
                                      </p:tavLst>
                                    </p:anim>
                                    <p:anim calcmode="lin" valueType="num">
                                      <p:cBhvr>
                                        <p:cTn id="7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F:\MIS COSAS\DOCUMENTOS ANA\PAISAJES\OTOÑO\OTOÑO-3\beautiful-scenery-wallpaper_800x600_91974.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4572000" cy="5715000"/>
          </a:xfrm>
          <a:prstGeom prst="flowChartProcess">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flipH="1">
            <a:off x="4572000" y="0"/>
            <a:ext cx="4572000" cy="5715000"/>
          </a:xfrm>
          <a:prstGeom prst="flowChartProcess">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251520"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abrazo de bienvenida de sus familias, estos </a:t>
            </a:r>
            <a:r>
              <a:rPr lang="es-ES" b="1" i="1" dirty="0" smtClean="0">
                <a:effectLst>
                  <a:glow rad="101600">
                    <a:srgbClr val="C00000">
                      <a:alpha val="60000"/>
                    </a:srgbClr>
                  </a:glow>
                  <a:outerShdw blurRad="38100" dist="38100" dir="2700000" algn="tl">
                    <a:srgbClr val="000000">
                      <a:alpha val="43137"/>
                    </a:srgbClr>
                  </a:outerShdw>
                </a:effectLst>
              </a:rPr>
              <a:t>70 </a:t>
            </a:r>
            <a:r>
              <a:rPr lang="es-ES" i="1" dirty="0" smtClean="0">
                <a:effectLst>
                  <a:glow rad="101600">
                    <a:srgbClr val="C00000">
                      <a:alpha val="60000"/>
                    </a:srgbClr>
                  </a:glow>
                  <a:outerShdw blurRad="38100" dist="38100" dir="2700000" algn="tl">
                    <a:srgbClr val="000000">
                      <a:alpha val="43137"/>
                    </a:srgbClr>
                  </a:outerShdw>
                </a:effectLst>
              </a:rPr>
              <a:t>guardiamarinas, han puesto fin a un viaje que ha cambiado sus vidas para siempre. Durante el mismo han visitado varios puertos en varios países: Cádiz (la tierra del buque escuela), Santa Cruz de Tenerife, San Juan de Puerto Rico, Cartagena de Indias, Veracruz, La Habana, Boston, Lisboa, Szczecin, y </a:t>
            </a:r>
            <a:r>
              <a:rPr lang="es-ES" i="1" dirty="0" err="1" smtClean="0">
                <a:effectLst>
                  <a:glow rad="101600">
                    <a:srgbClr val="C00000">
                      <a:alpha val="60000"/>
                    </a:srgbClr>
                  </a:glow>
                  <a:outerShdw blurRad="38100" dist="38100" dir="2700000" algn="tl">
                    <a:srgbClr val="000000">
                      <a:alpha val="43137"/>
                    </a:srgbClr>
                  </a:outerShdw>
                </a:effectLst>
              </a:rPr>
              <a:t>Getxo</a:t>
            </a:r>
            <a:r>
              <a:rPr lang="es-ES" i="1" dirty="0" smtClean="0">
                <a:effectLst>
                  <a:glow rad="101600">
                    <a:srgbClr val="C00000">
                      <a:alpha val="60000"/>
                    </a:srgbClr>
                  </a:glow>
                  <a:outerShdw blurRad="38100" dist="38100" dir="2700000" algn="tl">
                    <a:srgbClr val="000000">
                      <a:alpha val="43137"/>
                    </a:srgbClr>
                  </a:outerShdw>
                </a:effectLst>
              </a:rPr>
              <a:t>, para desembarcar aquí en Marín.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4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4" presetClass="exit" presetSubtype="5" fill="hold" nodeType="withEffect">
                                  <p:stCondLst>
                                    <p:cond delay="0"/>
                                  </p:stCondLst>
                                  <p:childTnLst>
                                    <p:animEffect transition="out" filter="randombar(vertic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ppt_w/2"/>
                                          </p:val>
                                        </p:tav>
                                      </p:tavLst>
                                    </p:anim>
                                    <p:anim calcmode="lin" valueType="num">
                                      <p:cBhvr>
                                        <p:cTn id="16" dur="3000"/>
                                        <p:tgtEl>
                                          <p:spTgt spid="4"/>
                                        </p:tgtEl>
                                        <p:attrNameLst>
                                          <p:attrName>ppt_y</p:attrName>
                                        </p:attrNameLst>
                                      </p:cBhvr>
                                      <p:tavLst>
                                        <p:tav tm="0">
                                          <p:val>
                                            <p:strVal val="ppt_y"/>
                                          </p:val>
                                        </p:tav>
                                        <p:tav tm="100000">
                                          <p:val>
                                            <p:strVal val="ppt_y"/>
                                          </p:val>
                                        </p:tav>
                                      </p:tavLst>
                                    </p:anim>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strVal val="ppt_h"/>
                                          </p:val>
                                        </p:tav>
                                      </p:tavLst>
                                    </p:anim>
                                    <p:set>
                                      <p:cBhvr>
                                        <p:cTn id="19" dur="1" fill="hold">
                                          <p:stCondLst>
                                            <p:cond delay="2999"/>
                                          </p:stCondLst>
                                        </p:cTn>
                                        <p:tgtEl>
                                          <p:spTgt spid="4"/>
                                        </p:tgtEl>
                                        <p:attrNameLst>
                                          <p:attrName>style.visibility</p:attrName>
                                        </p:attrNameLst>
                                      </p:cBhvr>
                                      <p:to>
                                        <p:strVal val="hidden"/>
                                      </p:to>
                                    </p:set>
                                  </p:childTnLst>
                                </p:cTn>
                              </p:par>
                              <p:par>
                                <p:cTn id="20" presetID="14" presetClass="exit" presetSubtype="5" fill="hold" nodeType="withEffect">
                                  <p:stCondLst>
                                    <p:cond delay="0"/>
                                  </p:stCondLst>
                                  <p:childTnLst>
                                    <p:animEffect transition="out" filter="randombar(vertical)">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1028"/>
                                        </p:tgtEl>
                                        <p:attrNameLst>
                                          <p:attrName>style.visibility</p:attrName>
                                        </p:attrNameLst>
                                      </p:cBhvr>
                                      <p:to>
                                        <p:strVal val="visible"/>
                                      </p:to>
                                    </p:set>
                                    <p:anim calcmode="lin" valueType="num">
                                      <p:cBhvr>
                                        <p:cTn id="25" dur="3000" fill="hold"/>
                                        <p:tgtEl>
                                          <p:spTgt spid="1028"/>
                                        </p:tgtEl>
                                        <p:attrNameLst>
                                          <p:attrName>ppt_w</p:attrName>
                                        </p:attrNameLst>
                                      </p:cBhvr>
                                      <p:tavLst>
                                        <p:tav tm="0">
                                          <p:val>
                                            <p:strVal val="4/3*#ppt_w"/>
                                          </p:val>
                                        </p:tav>
                                        <p:tav tm="100000">
                                          <p:val>
                                            <p:strVal val="#ppt_w"/>
                                          </p:val>
                                        </p:tav>
                                      </p:tavLst>
                                    </p:anim>
                                    <p:anim calcmode="lin" valueType="num">
                                      <p:cBhvr>
                                        <p:cTn id="26" dur="3000" fill="hold"/>
                                        <p:tgtEl>
                                          <p:spTgt spid="1028"/>
                                        </p:tgtEl>
                                        <p:attrNameLst>
                                          <p:attrName>ppt_h</p:attrName>
                                        </p:attrNameLst>
                                      </p:cBhvr>
                                      <p:tavLst>
                                        <p:tav tm="0">
                                          <p:val>
                                            <p:strVal val="4/3*#ppt_h"/>
                                          </p:val>
                                        </p:tav>
                                        <p:tav tm="100000">
                                          <p:val>
                                            <p:strVal val="#ppt_h"/>
                                          </p:val>
                                        </p:tav>
                                      </p:tavLst>
                                    </p:anim>
                                  </p:childTnLst>
                                </p:cTn>
                              </p:par>
                              <p:par>
                                <p:cTn id="27" presetID="14" presetClass="entr" presetSubtype="10" fill="hold" nodeType="withEffect">
                                  <p:stCondLst>
                                    <p:cond delay="0"/>
                                  </p:stCondLst>
                                  <p:childTnLst>
                                    <p:set>
                                      <p:cBhvr>
                                        <p:cTn id="28" dur="1" fill="hold">
                                          <p:stCondLst>
                                            <p:cond delay="0"/>
                                          </p:stCondLst>
                                        </p:cTn>
                                        <p:tgtEl>
                                          <p:spTgt spid="1028"/>
                                        </p:tgtEl>
                                        <p:attrNameLst>
                                          <p:attrName>style.visibility</p:attrName>
                                        </p:attrNameLst>
                                      </p:cBhvr>
                                      <p:to>
                                        <p:strVal val="visible"/>
                                      </p:to>
                                    </p:set>
                                    <p:animEffect transition="in" filter="randombar(horizontal)">
                                      <p:cBhvr>
                                        <p:cTn id="29" dur="3000"/>
                                        <p:tgtEl>
                                          <p:spTgt spid="1028"/>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t_gualeguaychu18-fabian_godo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ent_gualeguaychu18-fabian_godo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Seis meses durante los que también han realizado diversos actos con el objetivo de conmemorar la gesta del navegante español, vasco de </a:t>
            </a:r>
            <a:r>
              <a:rPr lang="es-ES" i="1" dirty="0" err="1" smtClean="0">
                <a:effectLst>
                  <a:glow rad="101600">
                    <a:srgbClr val="C00000">
                      <a:alpha val="60000"/>
                    </a:srgbClr>
                  </a:glow>
                  <a:outerShdw blurRad="38100" dist="38100" dir="2700000" algn="tl">
                    <a:srgbClr val="000000">
                      <a:alpha val="43137"/>
                    </a:srgbClr>
                  </a:outerShdw>
                </a:effectLst>
              </a:rPr>
              <a:t>Getaria</a:t>
            </a:r>
            <a:r>
              <a:rPr lang="es-ES" i="1" dirty="0" smtClean="0">
                <a:effectLst>
                  <a:glow rad="101600">
                    <a:srgbClr val="C00000">
                      <a:alpha val="60000"/>
                    </a:srgbClr>
                  </a:glow>
                  <a:outerShdw blurRad="38100" dist="38100" dir="2700000" algn="tl">
                    <a:srgbClr val="000000">
                      <a:alpha val="43137"/>
                    </a:srgbClr>
                  </a:outerShdw>
                </a:effectLst>
              </a:rPr>
              <a:t>, que completó la primera vuelta al mundo en 1522 y del que el buque escuela lleva el nombre.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2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linds(horizontal)">
                                      <p:cBhvr>
                                        <p:cTn id="14" dur="3000"/>
                                        <p:tgtEl>
                                          <p:spTgt spid="7"/>
                                        </p:tgtEl>
                                      </p:cBhvr>
                                    </p:animEffect>
                                  </p:childTnLst>
                                </p:cTn>
                              </p:par>
                              <p:par>
                                <p:cTn id="15" presetID="4"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3000"/>
                                        <p:tgtEl>
                                          <p:spTgt spid="7"/>
                                        </p:tgtEl>
                                      </p:cBhvr>
                                    </p:animEffect>
                                  </p:childTnLst>
                                </p:cTn>
                              </p:par>
                              <p:par>
                                <p:cTn id="18" presetID="23" presetClass="entr" presetSubtype="288"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3000" fill="hold"/>
                                        <p:tgtEl>
                                          <p:spTgt spid="7"/>
                                        </p:tgtEl>
                                        <p:attrNameLst>
                                          <p:attrName>ppt_w</p:attrName>
                                        </p:attrNameLst>
                                      </p:cBhvr>
                                      <p:tavLst>
                                        <p:tav tm="0">
                                          <p:val>
                                            <p:strVal val="4/3*#ppt_w"/>
                                          </p:val>
                                        </p:tav>
                                        <p:tav tm="100000">
                                          <p:val>
                                            <p:strVal val="#ppt_w"/>
                                          </p:val>
                                        </p:tav>
                                      </p:tavLst>
                                    </p:anim>
                                    <p:anim calcmode="lin" valueType="num">
                                      <p:cBhvr>
                                        <p:cTn id="21" dur="3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27.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Forma libre"/>
          <p:cNvSpPr/>
          <p:nvPr/>
        </p:nvSpPr>
        <p:spPr>
          <a:xfrm flipH="1">
            <a:off x="4500563" y="0"/>
            <a:ext cx="4957762"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5">
              <a:lumMod val="60000"/>
              <a:lumOff val="40000"/>
              <a:alpha val="6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orma libre"/>
          <p:cNvSpPr/>
          <p:nvPr/>
        </p:nvSpPr>
        <p:spPr>
          <a:xfrm>
            <a:off x="-242888" y="0"/>
            <a:ext cx="4814888"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5">
              <a:lumMod val="60000"/>
              <a:lumOff val="40000"/>
              <a:alpha val="6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flipH="1">
            <a:off x="3214688" y="0"/>
            <a:ext cx="5500687"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5">
              <a:lumMod val="60000"/>
              <a:lumOff val="40000"/>
              <a:alpha val="6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orma libre"/>
          <p:cNvSpPr/>
          <p:nvPr/>
        </p:nvSpPr>
        <p:spPr>
          <a:xfrm>
            <a:off x="500063" y="-53975"/>
            <a:ext cx="5500687"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5">
              <a:lumMod val="60000"/>
              <a:lumOff val="40000"/>
              <a:alpha val="6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CuadroTexto"/>
          <p:cNvSpPr txBox="1"/>
          <p:nvPr/>
        </p:nvSpPr>
        <p:spPr>
          <a:xfrm>
            <a:off x="395536"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el Juan Sebastián de Elcano se prepara para la última travesía de su crucero de instrucción, tras celebrar la festividad de la Virgen del Carmen en Marín, zarpa hacia Tenerife.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2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0-ppt_w/2"/>
                                          </p:val>
                                        </p:tav>
                                      </p:tavLst>
                                    </p:anim>
                                    <p:anim calcmode="lin" valueType="num">
                                      <p:cBhvr additive="base">
                                        <p:cTn id="7" dur="3000"/>
                                        <p:tgtEl>
                                          <p:spTgt spid="4"/>
                                        </p:tgtEl>
                                        <p:attrNameLst>
                                          <p:attrName>ppt_y</p:attrName>
                                        </p:attrNameLst>
                                      </p:cBhvr>
                                      <p:tavLst>
                                        <p:tav tm="0">
                                          <p:val>
                                            <p:strVal val="ppt_y"/>
                                          </p:val>
                                        </p:tav>
                                        <p:tav tm="100000">
                                          <p:val>
                                            <p:strVal val="ppt_y"/>
                                          </p:val>
                                        </p:tav>
                                      </p:tavLst>
                                    </p:anim>
                                    <p:set>
                                      <p:cBhvr>
                                        <p:cTn id="8" dur="1" fill="hold">
                                          <p:stCondLst>
                                            <p:cond delay="2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1+ppt_w/2"/>
                                          </p:val>
                                        </p:tav>
                                      </p:tavLst>
                                    </p:anim>
                                    <p:anim calcmode="lin" valueType="num">
                                      <p:cBhvr additive="base">
                                        <p:cTn id="11" dur="3000"/>
                                        <p:tgtEl>
                                          <p:spTgt spid="7"/>
                                        </p:tgtEl>
                                        <p:attrNameLst>
                                          <p:attrName>ppt_y</p:attrName>
                                        </p:attrNameLst>
                                      </p:cBhvr>
                                      <p:tavLst>
                                        <p:tav tm="0">
                                          <p:val>
                                            <p:strVal val="ppt_y"/>
                                          </p:val>
                                        </p:tav>
                                        <p:tav tm="100000">
                                          <p:val>
                                            <p:strVal val="ppt_y"/>
                                          </p:val>
                                        </p:tav>
                                      </p:tavLst>
                                    </p:anim>
                                    <p:set>
                                      <p:cBhvr>
                                        <p:cTn id="12" dur="1" fill="hold">
                                          <p:stCondLst>
                                            <p:cond delay="2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1+ppt_w/2"/>
                                          </p:val>
                                        </p:tav>
                                      </p:tavLst>
                                    </p:anim>
                                    <p:anim calcmode="lin" valueType="num">
                                      <p:cBhvr additive="base">
                                        <p:cTn id="15" dur="3000"/>
                                        <p:tgtEl>
                                          <p:spTgt spid="6"/>
                                        </p:tgtEl>
                                        <p:attrNameLst>
                                          <p:attrName>ppt_y</p:attrName>
                                        </p:attrNameLst>
                                      </p:cBhvr>
                                      <p:tavLst>
                                        <p:tav tm="0">
                                          <p:val>
                                            <p:strVal val="ppt_y"/>
                                          </p:val>
                                        </p:tav>
                                        <p:tav tm="100000">
                                          <p:val>
                                            <p:strVal val="ppt_y"/>
                                          </p:val>
                                        </p:tav>
                                      </p:tavLst>
                                    </p:anim>
                                    <p:set>
                                      <p:cBhvr>
                                        <p:cTn id="16" dur="1" fill="hold">
                                          <p:stCondLst>
                                            <p:cond delay="2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0-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3000" fill="hold"/>
                                        <p:tgtEl>
                                          <p:spTgt spid="11"/>
                                        </p:tgtEl>
                                        <p:attrNameLst>
                                          <p:attrName>ppt_w</p:attrName>
                                        </p:attrNameLst>
                                      </p:cBhvr>
                                      <p:tavLst>
                                        <p:tav tm="0">
                                          <p:val>
                                            <p:fltVal val="0"/>
                                          </p:val>
                                        </p:tav>
                                        <p:tav tm="100000">
                                          <p:val>
                                            <p:strVal val="#ppt_w"/>
                                          </p:val>
                                        </p:tav>
                                      </p:tavLst>
                                    </p:anim>
                                    <p:anim calcmode="lin" valueType="num">
                                      <p:cBhvr>
                                        <p:cTn id="24" dur="3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Ana María\Escritorio\puente-hacia-el-bosque-postales-de-nuestro-planeta.jpg"/>
          <p:cNvPicPr>
            <a:picLocks noChangeAspect="1" noChangeArrowheads="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2">
              <a:lumMod val="1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2">
              <a:lumMod val="1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560" y="4873724"/>
            <a:ext cx="7704856" cy="70788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Estampa marinera del buque-escuela "Juan Sebastián de Elcano" en la noche tinerfeña.</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5000">
        <p14:conveyor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1+ppt_w/2"/>
                                          </p:val>
                                        </p:tav>
                                      </p:tavLst>
                                    </p:anim>
                                    <p:anim calcmode="lin" valueType="num">
                                      <p:cBhvr additive="base">
                                        <p:cTn id="7" dur="3000"/>
                                        <p:tgtEl>
                                          <p:spTgt spid="4"/>
                                        </p:tgtEl>
                                        <p:attrNameLst>
                                          <p:attrName>ppt_y</p:attrName>
                                        </p:attrNameLst>
                                      </p:cBhvr>
                                      <p:tavLst>
                                        <p:tav tm="0">
                                          <p:val>
                                            <p:strVal val="ppt_y"/>
                                          </p:val>
                                        </p:tav>
                                        <p:tav tm="100000">
                                          <p:val>
                                            <p:strVal val="ppt_y"/>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3000"/>
                                        <p:tgtEl>
                                          <p:spTgt spid="3"/>
                                        </p:tgtEl>
                                        <p:attrNameLst>
                                          <p:attrName>ppt_x</p:attrName>
                                        </p:attrNameLst>
                                      </p:cBhvr>
                                      <p:tavLst>
                                        <p:tav tm="0">
                                          <p:val>
                                            <p:strVal val="ppt_x"/>
                                          </p:val>
                                        </p:tav>
                                        <p:tav tm="100000">
                                          <p:val>
                                            <p:strVal val="0-ppt_w/2"/>
                                          </p:val>
                                        </p:tav>
                                      </p:tavLst>
                                    </p:anim>
                                    <p:anim calcmode="lin" valueType="num">
                                      <p:cBhvr additive="base">
                                        <p:cTn id="14" dur="3000"/>
                                        <p:tgtEl>
                                          <p:spTgt spid="3"/>
                                        </p:tgtEl>
                                        <p:attrNameLst>
                                          <p:attrName>ppt_y</p:attrName>
                                        </p:attrNameLst>
                                      </p:cBhvr>
                                      <p:tavLst>
                                        <p:tav tm="0">
                                          <p:val>
                                            <p:strVal val="ppt_y"/>
                                          </p:val>
                                        </p:tav>
                                        <p:tav tm="100000">
                                          <p:val>
                                            <p:strVal val="ppt_y"/>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8" presetClass="entr" presetSubtype="32" fill="hold" nodeType="withEffect">
                                  <p:stCondLst>
                                    <p:cond delay="0"/>
                                  </p:stCondLst>
                                  <p:childTnLst>
                                    <p:set>
                                      <p:cBhvr>
                                        <p:cTn id="20" dur="1" fill="hold">
                                          <p:stCondLst>
                                            <p:cond delay="0"/>
                                          </p:stCondLst>
                                        </p:cTn>
                                        <p:tgtEl>
                                          <p:spTgt spid="46082"/>
                                        </p:tgtEl>
                                        <p:attrNameLst>
                                          <p:attrName>style.visibility</p:attrName>
                                        </p:attrNameLst>
                                      </p:cBhvr>
                                      <p:to>
                                        <p:strVal val="visible"/>
                                      </p:to>
                                    </p:set>
                                    <p:animEffect transition="in" filter="diamond(out)">
                                      <p:cBhvr>
                                        <p:cTn id="21" dur="3000"/>
                                        <p:tgtEl>
                                          <p:spTgt spid="46082"/>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46082"/>
                                        </p:tgtEl>
                                        <p:attrNameLst>
                                          <p:attrName>style.visibility</p:attrName>
                                        </p:attrNameLst>
                                      </p:cBhvr>
                                      <p:to>
                                        <p:strVal val="visible"/>
                                      </p:to>
                                    </p:set>
                                    <p:anim calcmode="lin" valueType="num">
                                      <p:cBhvr>
                                        <p:cTn id="24" dur="3000" fill="hold"/>
                                        <p:tgtEl>
                                          <p:spTgt spid="46082"/>
                                        </p:tgtEl>
                                        <p:attrNameLst>
                                          <p:attrName>ppt_w</p:attrName>
                                        </p:attrNameLst>
                                      </p:cBhvr>
                                      <p:tavLst>
                                        <p:tav tm="0">
                                          <p:val>
                                            <p:strVal val="#ppt_w+.3"/>
                                          </p:val>
                                        </p:tav>
                                        <p:tav tm="100000">
                                          <p:val>
                                            <p:strVal val="#ppt_w"/>
                                          </p:val>
                                        </p:tav>
                                      </p:tavLst>
                                    </p:anim>
                                    <p:anim calcmode="lin" valueType="num">
                                      <p:cBhvr>
                                        <p:cTn id="25" dur="3000" fill="hold"/>
                                        <p:tgtEl>
                                          <p:spTgt spid="46082"/>
                                        </p:tgtEl>
                                        <p:attrNameLst>
                                          <p:attrName>ppt_h</p:attrName>
                                        </p:attrNameLst>
                                      </p:cBhvr>
                                      <p:tavLst>
                                        <p:tav tm="0">
                                          <p:val>
                                            <p:strVal val="#ppt_h"/>
                                          </p:val>
                                        </p:tav>
                                        <p:tav tm="100000">
                                          <p:val>
                                            <p:strVal val="#ppt_h"/>
                                          </p:val>
                                        </p:tav>
                                      </p:tavLst>
                                    </p:anim>
                                    <p:animEffect transition="in" filter="fade">
                                      <p:cBhvr>
                                        <p:cTn id="26" dur="3000"/>
                                        <p:tgtEl>
                                          <p:spTgt spid="46082"/>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ywalls.com-58192.jpg"/>
          <p:cNvPicPr>
            <a:picLocks noChangeAspect="1"/>
          </p:cNvPicPr>
          <p:nvPr/>
        </p:nvPicPr>
        <p:blipFill>
          <a:blip r:embed="rId2" cstate="print"/>
          <a:stretch>
            <a:fillRect/>
          </a:stretch>
        </p:blipFill>
        <p:spPr bwMode="auto">
          <a:xfrm>
            <a:off x="11458" y="14288"/>
            <a:ext cx="9121083" cy="56864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anywalls.com-58192.jpg"/>
          <p:cNvPicPr>
            <a:picLocks noChangeAspect="1"/>
          </p:cNvPicPr>
          <p:nvPr/>
        </p:nvPicPr>
        <p:blipFill>
          <a:blip r:embed="rId2" cstate="print"/>
          <a:stretch>
            <a:fillRect/>
          </a:stretch>
        </p:blipFill>
        <p:spPr bwMode="auto">
          <a:xfrm>
            <a:off x="0" y="0"/>
            <a:ext cx="9144000" cy="57007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4516" name="4 CuadroTexto"/>
          <p:cNvSpPr txBox="1">
            <a:spLocks noChangeArrowheads="1"/>
          </p:cNvSpPr>
          <p:nvPr/>
        </p:nvSpPr>
        <p:spPr bwMode="auto">
          <a:xfrm>
            <a:off x="3571875" y="6072188"/>
            <a:ext cx="5000625" cy="369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endParaRPr lang="es-ES">
              <a:solidFill>
                <a:schemeClr val="bg1"/>
              </a:solidFill>
              <a:latin typeface="Calibri" pitchFamily="34" charset="0"/>
            </a:endParaRPr>
          </a:p>
        </p:txBody>
      </p:sp>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que decir que Magallanes lideró la expedición, pero el objetivo no era dar la vuelta al mundo, sino llegar a las </a:t>
            </a:r>
            <a:r>
              <a:rPr lang="es-ES" i="1" dirty="0" err="1" smtClean="0">
                <a:effectLst>
                  <a:glow rad="101600">
                    <a:srgbClr val="C00000">
                      <a:alpha val="60000"/>
                    </a:srgbClr>
                  </a:glow>
                  <a:outerShdw blurRad="38100" dist="38100" dir="2700000" algn="tl">
                    <a:srgbClr val="000000">
                      <a:alpha val="43137"/>
                    </a:srgbClr>
                  </a:outerShdw>
                </a:effectLst>
              </a:rPr>
              <a:t>Molucas</a:t>
            </a:r>
            <a:r>
              <a:rPr lang="es-ES" i="1" dirty="0" smtClean="0">
                <a:effectLst>
                  <a:glow rad="101600">
                    <a:srgbClr val="C00000">
                      <a:alpha val="60000"/>
                    </a:srgbClr>
                  </a:glow>
                  <a:outerShdw blurRad="38100" dist="38100" dir="2700000" algn="tl">
                    <a:srgbClr val="000000">
                      <a:alpha val="43137"/>
                    </a:srgbClr>
                  </a:outerShdw>
                </a:effectLst>
              </a:rPr>
              <a:t> para traer especias y volver por el mismo sitio. Magallanes murió y diversas circunstancias hicieron que Elcano pasara a tomar el mando decidiendo hacer lo que nadie hizo hasta entonces.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ferris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in)">
                                      <p:cBhvr>
                                        <p:cTn id="18" dur="3000"/>
                                        <p:tgtEl>
                                          <p:spTgt spid="7"/>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Proceso"/>
          <p:cNvSpPr/>
          <p:nvPr/>
        </p:nvSpPr>
        <p:spPr>
          <a:xfrm rot="16200000">
            <a:off x="1714500" y="-1714500"/>
            <a:ext cx="5715000" cy="9144000"/>
          </a:xfrm>
          <a:prstGeom prst="flowChartProcess">
            <a:avLst/>
          </a:prstGeom>
          <a:solidFill>
            <a:schemeClr val="tx2">
              <a:lumMod val="9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pic>
        <p:nvPicPr>
          <p:cNvPr id="18434" name="Picture 2" descr="C:\Documents and Settings\Ana María\Escritorio\39.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rot="16200000">
            <a:off x="1714500" y="-1714500"/>
            <a:ext cx="5715000" cy="9144000"/>
          </a:xfrm>
          <a:prstGeom prst="flowChartProcess">
            <a:avLst/>
          </a:prstGeom>
          <a:solidFill>
            <a:schemeClr val="tx1">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rot="16200000">
            <a:off x="1958181" y="-1434306"/>
            <a:ext cx="5299075" cy="8643938"/>
          </a:xfrm>
          <a:prstGeom prst="flowChartProcess">
            <a:avLst/>
          </a:prstGeom>
          <a:solidFill>
            <a:schemeClr val="tx1">
              <a:lumMod val="9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Proceso"/>
          <p:cNvSpPr/>
          <p:nvPr/>
        </p:nvSpPr>
        <p:spPr>
          <a:xfrm rot="16200000">
            <a:off x="2196306" y="-1148556"/>
            <a:ext cx="4822825" cy="8072438"/>
          </a:xfrm>
          <a:prstGeom prst="flowChartProcess">
            <a:avLst/>
          </a:prstGeom>
          <a:solidFill>
            <a:schemeClr val="tx2">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Proceso"/>
          <p:cNvSpPr/>
          <p:nvPr/>
        </p:nvSpPr>
        <p:spPr>
          <a:xfrm rot="16200000">
            <a:off x="2398713" y="-945878"/>
            <a:ext cx="4346575" cy="7632849"/>
          </a:xfrm>
          <a:prstGeom prst="flowChartProcess">
            <a:avLst/>
          </a:prstGeom>
          <a:solidFill>
            <a:schemeClr val="tx1">
              <a:lumMod val="8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Proceso"/>
          <p:cNvSpPr/>
          <p:nvPr/>
        </p:nvSpPr>
        <p:spPr>
          <a:xfrm rot="16200000">
            <a:off x="2572594" y="-687709"/>
            <a:ext cx="3870325" cy="7072312"/>
          </a:xfrm>
          <a:prstGeom prst="flowChartProcess">
            <a:avLst/>
          </a:prstGeom>
          <a:solidFill>
            <a:schemeClr val="accent2">
              <a:lumMod val="5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0" name="9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buque escuela es el barco más representativo y conocido de la Armada española, y de un gran recuerdo para quienes han navegado en él desde 1928, año en el que se inicia su aventura con los Guardiamarinas que cursaban sus estudios en la Escuela Naval Militar.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erris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ntr" presetSubtype="32" fill="hold" nodeType="withEffect">
                                  <p:stCondLst>
                                    <p:cond delay="0"/>
                                  </p:stCondLst>
                                  <p:childTnLst>
                                    <p:set>
                                      <p:cBhvr>
                                        <p:cTn id="21" dur="1" fill="hold">
                                          <p:stCondLst>
                                            <p:cond delay="0"/>
                                          </p:stCondLst>
                                        </p:cTn>
                                        <p:tgtEl>
                                          <p:spTgt spid="18434"/>
                                        </p:tgtEl>
                                        <p:attrNameLst>
                                          <p:attrName>style.visibility</p:attrName>
                                        </p:attrNameLst>
                                      </p:cBhvr>
                                      <p:to>
                                        <p:strVal val="visible"/>
                                      </p:to>
                                    </p:set>
                                    <p:animEffect transition="in" filter="diamond(out)">
                                      <p:cBhvr>
                                        <p:cTn id="22" dur="3000"/>
                                        <p:tgtEl>
                                          <p:spTgt spid="18434"/>
                                        </p:tgtEl>
                                      </p:cBhvr>
                                    </p:animEffect>
                                  </p:childTnLst>
                                </p:cTn>
                              </p:par>
                              <p:par>
                                <p:cTn id="23" presetID="23" presetClass="entr" presetSubtype="28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strVal val="4/3*#ppt_w"/>
                                          </p:val>
                                        </p:tav>
                                        <p:tav tm="100000">
                                          <p:val>
                                            <p:strVal val="#ppt_w"/>
                                          </p:val>
                                        </p:tav>
                                      </p:tavLst>
                                    </p:anim>
                                    <p:anim calcmode="lin" valueType="num">
                                      <p:cBhvr>
                                        <p:cTn id="26" dur="3000" fill="hold"/>
                                        <p:tgtEl>
                                          <p:spTgt spid="9"/>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4" grpId="0" animBg="1"/>
      <p:bldP spid="5" grpId="0" animBg="1"/>
      <p:bldP spid="6" grpId="0" animBg="1"/>
      <p:bldP spid="8" grpId="0" animBg="1"/>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safe_image.jpg"/>
          <p:cNvPicPr>
            <a:picLocks noChangeAspect="1"/>
          </p:cNvPicPr>
          <p:nvPr/>
        </p:nvPicPr>
        <p:blipFill>
          <a:blip r:embed="rId3" cstate="print"/>
          <a:stretch>
            <a:fillRect/>
          </a:stretch>
        </p:blipFill>
        <p:spPr bwMode="auto">
          <a:xfrm>
            <a:off x="8909" y="11113"/>
            <a:ext cx="9126184"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safe_image.jpg"/>
          <p:cNvPicPr>
            <a:picLocks noChangeAspect="1"/>
          </p:cNvPicPr>
          <p:nvPr/>
        </p:nvPicPr>
        <p:blipFill>
          <a:blip r:embed="rId3"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6564" name="4 CuadroTexto"/>
          <p:cNvSpPr txBox="1">
            <a:spLocks noChangeArrowheads="1"/>
          </p:cNvSpPr>
          <p:nvPr/>
        </p:nvSpPr>
        <p:spPr bwMode="auto">
          <a:xfrm>
            <a:off x="285750" y="6132513"/>
            <a:ext cx="4929188" cy="368300"/>
          </a:xfrm>
          <a:prstGeom prst="rect">
            <a:avLst/>
          </a:prstGeom>
          <a:noFill/>
          <a:ln w="9525">
            <a:noFill/>
            <a:miter lim="800000"/>
            <a:headEnd/>
            <a:tailEnd/>
          </a:ln>
        </p:spPr>
        <p:txBody>
          <a:bodyPr>
            <a:spAutoFit/>
          </a:bodyPr>
          <a:lstStyle/>
          <a:p>
            <a:r>
              <a:rPr lang="es-ES">
                <a:latin typeface="Calibri" pitchFamily="34" charset="0"/>
              </a:rPr>
              <a:t> </a:t>
            </a:r>
          </a:p>
        </p:txBody>
      </p:sp>
      <p:sp>
        <p:nvSpPr>
          <p:cNvPr id="5" name="4 CuadroTexto"/>
          <p:cNvSpPr txBox="1"/>
          <p:nvPr/>
        </p:nvSpPr>
        <p:spPr>
          <a:xfrm>
            <a:off x="395536"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día a día incluye el estudio de diferentes asignaturas. Cinco horas lectivas de Navegación, Astronomía, Meteorología, Geografía, Maniobra e Inglés. El Juan Sebastián Elcano ayuda a formar personas, a enseñarles los secretos del mar, a convivir los buenos y malos momentos, y a dar a conocer la leyenda de Elcano en cada rincón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14:doors dir="vert"/>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92275" y="96838"/>
            <a:ext cx="5975350" cy="889000"/>
          </a:xfrm>
          <a:prstGeom prst="rect">
            <a:avLst/>
          </a:prstGeom>
        </p:spPr>
        <p:txBody>
          <a:bodyPr wrap="none" fromWordArt="1">
            <a:prstTxWarp prst="textCanUp">
              <a:avLst>
                <a:gd name="adj" fmla="val 66667"/>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68538" y="996950"/>
            <a:ext cx="4679950" cy="708025"/>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2" name="WordArt 4"/>
          <p:cNvSpPr>
            <a:spLocks noChangeArrowheads="1" noChangeShapeType="1" noTextEdit="1"/>
          </p:cNvSpPr>
          <p:nvPr/>
        </p:nvSpPr>
        <p:spPr bwMode="auto">
          <a:xfrm>
            <a:off x="683568" y="3577580"/>
            <a:ext cx="6984776" cy="719138"/>
          </a:xfrm>
          <a:prstGeom prst="rect">
            <a:avLst/>
          </a:prstGeom>
        </p:spPr>
        <p:txBody>
          <a:bodyPr wrap="none" fromWordArt="1">
            <a:prstTxWarp prst="textCanDown">
              <a:avLst>
                <a:gd name="adj" fmla="val 16935"/>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The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Pacific</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Honor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827584" y="2785492"/>
            <a:ext cx="6911975" cy="720725"/>
          </a:xfrm>
          <a:prstGeom prst="rect">
            <a:avLst/>
          </a:prstGeom>
        </p:spPr>
        <p:txBody>
          <a:bodyPr wrap="none" fromWordArt="1">
            <a:prstTxWarp prst="textDoubleWave1">
              <a:avLst>
                <a:gd name="adj1" fmla="val 0"/>
                <a:gd name="adj2" fmla="val 0"/>
              </a:avLst>
            </a:prstTxWarp>
            <a:scene3d>
              <a:camera prst="perspectiveAbove"/>
              <a:lightRig rig="threePt" dir="t"/>
            </a:scene3d>
            <a:sp3d extrusionH="57150">
              <a:bevelT w="38100" h="38100" prst="angle"/>
            </a:sp3d>
          </a:bodyPr>
          <a:lstStyle/>
          <a:p>
            <a:pPr algn="ct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Under</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No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Flag</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403648" y="1849388"/>
            <a:ext cx="6048375" cy="792163"/>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Prologue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We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Push</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6"/>
          <p:cNvSpPr>
            <a:spLocks noChangeArrowheads="1" noChangeShapeType="1" noTextEdit="1"/>
          </p:cNvSpPr>
          <p:nvPr/>
        </p:nvSpPr>
        <p:spPr bwMode="auto">
          <a:xfrm>
            <a:off x="683568" y="4585692"/>
            <a:ext cx="6911975" cy="720725"/>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a:ln w="12700">
                  <a:solidFill>
                    <a:srgbClr val="000099"/>
                  </a:solidFill>
                  <a:round/>
                  <a:headEnd/>
                  <a:tailEnd/>
                </a:ln>
                <a:solidFill>
                  <a:srgbClr val="33CCFF"/>
                </a:solidFill>
                <a:latin typeface="High Tower Text"/>
              </a:rPr>
              <a:t>  </a:t>
            </a:r>
            <a:r>
              <a:rPr lang="es-ES" sz="3600" b="1" kern="10" spc="-360" dirty="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The</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Deep</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And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Timeless</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Sea   </a:t>
            </a:r>
            <a:endParaRPr lang="es-ES" sz="3600" b="1" kern="10" spc="-360" dirty="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grpId="0" nodeType="afterEffect">
                                  <p:stCondLst>
                                    <p:cond delay="500"/>
                                  </p:stCondLst>
                                  <p:childTnLst>
                                    <p:set>
                                      <p:cBhvr>
                                        <p:cTn id="21" dur="1" fill="hold">
                                          <p:stCondLst>
                                            <p:cond delay="0"/>
                                          </p:stCondLst>
                                        </p:cTn>
                                        <p:tgtEl>
                                          <p:spTgt spid="75787"/>
                                        </p:tgtEl>
                                        <p:attrNameLst>
                                          <p:attrName>style.visibility</p:attrName>
                                        </p:attrNameLst>
                                      </p:cBhvr>
                                      <p:to>
                                        <p:strVal val="visible"/>
                                      </p:to>
                                    </p:set>
                                    <p:anim calcmode="lin" valueType="num">
                                      <p:cBhvr>
                                        <p:cTn id="22" dur="2000" fill="hold"/>
                                        <p:tgtEl>
                                          <p:spTgt spid="75787"/>
                                        </p:tgtEl>
                                        <p:attrNameLst>
                                          <p:attrName>ppt_w</p:attrName>
                                        </p:attrNameLst>
                                      </p:cBhvr>
                                      <p:tavLst>
                                        <p:tav tm="0">
                                          <p:val>
                                            <p:fltVal val="0"/>
                                          </p:val>
                                        </p:tav>
                                        <p:tav tm="100000">
                                          <p:val>
                                            <p:strVal val="#ppt_w"/>
                                          </p:val>
                                        </p:tav>
                                      </p:tavLst>
                                    </p:anim>
                                    <p:anim calcmode="lin" valueType="num">
                                      <p:cBhvr>
                                        <p:cTn id="23" dur="2000" fill="hold"/>
                                        <p:tgtEl>
                                          <p:spTgt spid="75787"/>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35" presetClass="entr" presetSubtype="0" fill="hold" grpId="0" nodeType="afterEffect">
                                  <p:stCondLst>
                                    <p:cond delay="500"/>
                                  </p:stCondLst>
                                  <p:childTnLst>
                                    <p:set>
                                      <p:cBhvr>
                                        <p:cTn id="26" dur="1" fill="hold">
                                          <p:stCondLst>
                                            <p:cond delay="0"/>
                                          </p:stCondLst>
                                        </p:cTn>
                                        <p:tgtEl>
                                          <p:spTgt spid="89094"/>
                                        </p:tgtEl>
                                        <p:attrNameLst>
                                          <p:attrName>style.visibility</p:attrName>
                                        </p:attrNameLst>
                                      </p:cBhvr>
                                      <p:to>
                                        <p:strVal val="visible"/>
                                      </p:to>
                                    </p:set>
                                    <p:animEffect transition="in" filter="fade">
                                      <p:cBhvr>
                                        <p:cTn id="27" dur="2000"/>
                                        <p:tgtEl>
                                          <p:spTgt spid="89094"/>
                                        </p:tgtEl>
                                      </p:cBhvr>
                                    </p:animEffect>
                                    <p:anim calcmode="lin" valueType="num">
                                      <p:cBhvr>
                                        <p:cTn id="28" dur="2000" fill="hold"/>
                                        <p:tgtEl>
                                          <p:spTgt spid="89094"/>
                                        </p:tgtEl>
                                        <p:attrNameLst>
                                          <p:attrName>style.rotation</p:attrName>
                                        </p:attrNameLst>
                                      </p:cBhvr>
                                      <p:tavLst>
                                        <p:tav tm="0">
                                          <p:val>
                                            <p:fltVal val="720"/>
                                          </p:val>
                                        </p:tav>
                                        <p:tav tm="100000">
                                          <p:val>
                                            <p:fltVal val="0"/>
                                          </p:val>
                                        </p:tav>
                                      </p:tavLst>
                                    </p:anim>
                                    <p:anim calcmode="lin" valueType="num">
                                      <p:cBhvr>
                                        <p:cTn id="29" dur="2000" fill="hold"/>
                                        <p:tgtEl>
                                          <p:spTgt spid="89094"/>
                                        </p:tgtEl>
                                        <p:attrNameLst>
                                          <p:attrName>ppt_h</p:attrName>
                                        </p:attrNameLst>
                                      </p:cBhvr>
                                      <p:tavLst>
                                        <p:tav tm="0">
                                          <p:val>
                                            <p:fltVal val="0"/>
                                          </p:val>
                                        </p:tav>
                                        <p:tav tm="100000">
                                          <p:val>
                                            <p:strVal val="#ppt_h"/>
                                          </p:val>
                                        </p:tav>
                                      </p:tavLst>
                                    </p:anim>
                                    <p:anim calcmode="lin" valueType="num">
                                      <p:cBhvr>
                                        <p:cTn id="30" dur="2000" fill="hold"/>
                                        <p:tgtEl>
                                          <p:spTgt spid="89094"/>
                                        </p:tgtEl>
                                        <p:attrNameLst>
                                          <p:attrName>ppt_w</p:attrName>
                                        </p:attrNameLst>
                                      </p:cBhvr>
                                      <p:tavLst>
                                        <p:tav tm="0">
                                          <p:val>
                                            <p:fltVal val="0"/>
                                          </p:val>
                                        </p:tav>
                                        <p:tav tm="100000">
                                          <p:val>
                                            <p:strVal val="#ppt_w"/>
                                          </p:val>
                                        </p:tav>
                                      </p:tavLst>
                                    </p:anim>
                                  </p:childTnLst>
                                </p:cTn>
                              </p:par>
                              <p:par>
                                <p:cTn id="31" presetID="23" presetClass="entr" presetSubtype="16" fill="hold" grpId="1" nodeType="withEffect">
                                  <p:stCondLst>
                                    <p:cond delay="500"/>
                                  </p:stCondLst>
                                  <p:childTnLst>
                                    <p:set>
                                      <p:cBhvr>
                                        <p:cTn id="32" dur="1" fill="hold">
                                          <p:stCondLst>
                                            <p:cond delay="0"/>
                                          </p:stCondLst>
                                        </p:cTn>
                                        <p:tgtEl>
                                          <p:spTgt spid="89094"/>
                                        </p:tgtEl>
                                        <p:attrNameLst>
                                          <p:attrName>style.visibility</p:attrName>
                                        </p:attrNameLst>
                                      </p:cBhvr>
                                      <p:to>
                                        <p:strVal val="visible"/>
                                      </p:to>
                                    </p:set>
                                    <p:anim calcmode="lin" valueType="num">
                                      <p:cBhvr>
                                        <p:cTn id="33" dur="2000" fill="hold"/>
                                        <p:tgtEl>
                                          <p:spTgt spid="89094"/>
                                        </p:tgtEl>
                                        <p:attrNameLst>
                                          <p:attrName>ppt_w</p:attrName>
                                        </p:attrNameLst>
                                      </p:cBhvr>
                                      <p:tavLst>
                                        <p:tav tm="0">
                                          <p:val>
                                            <p:fltVal val="0"/>
                                          </p:val>
                                        </p:tav>
                                        <p:tav tm="100000">
                                          <p:val>
                                            <p:strVal val="#ppt_w"/>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childTnLst>
                                </p:cTn>
                              </p:par>
                            </p:childTnLst>
                          </p:cTn>
                        </p:par>
                        <p:par>
                          <p:cTn id="35" fill="hold">
                            <p:stCondLst>
                              <p:cond delay="9500"/>
                            </p:stCondLst>
                            <p:childTnLst>
                              <p:par>
                                <p:cTn id="36" presetID="42" presetClass="entr" presetSubtype="0" fill="hold" grpId="0" nodeType="afterEffect">
                                  <p:stCondLst>
                                    <p:cond delay="500"/>
                                  </p:stCondLst>
                                  <p:childTnLst>
                                    <p:set>
                                      <p:cBhvr>
                                        <p:cTn id="37" dur="1" fill="hold">
                                          <p:stCondLst>
                                            <p:cond delay="0"/>
                                          </p:stCondLst>
                                        </p:cTn>
                                        <p:tgtEl>
                                          <p:spTgt spid="89092"/>
                                        </p:tgtEl>
                                        <p:attrNameLst>
                                          <p:attrName>style.visibility</p:attrName>
                                        </p:attrNameLst>
                                      </p:cBhvr>
                                      <p:to>
                                        <p:strVal val="visible"/>
                                      </p:to>
                                    </p:set>
                                    <p:animEffect transition="in" filter="fade">
                                      <p:cBhvr>
                                        <p:cTn id="38" dur="2000"/>
                                        <p:tgtEl>
                                          <p:spTgt spid="89092"/>
                                        </p:tgtEl>
                                      </p:cBhvr>
                                    </p:animEffect>
                                    <p:anim calcmode="lin" valueType="num">
                                      <p:cBhvr>
                                        <p:cTn id="39" dur="2000" fill="hold"/>
                                        <p:tgtEl>
                                          <p:spTgt spid="89092"/>
                                        </p:tgtEl>
                                        <p:attrNameLst>
                                          <p:attrName>ppt_x</p:attrName>
                                        </p:attrNameLst>
                                      </p:cBhvr>
                                      <p:tavLst>
                                        <p:tav tm="0">
                                          <p:val>
                                            <p:strVal val="#ppt_x"/>
                                          </p:val>
                                        </p:tav>
                                        <p:tav tm="100000">
                                          <p:val>
                                            <p:strVal val="#ppt_x"/>
                                          </p:val>
                                        </p:tav>
                                      </p:tavLst>
                                    </p:anim>
                                    <p:anim calcmode="lin" valueType="num">
                                      <p:cBhvr>
                                        <p:cTn id="40" dur="2000" fill="hold"/>
                                        <p:tgtEl>
                                          <p:spTgt spid="89092"/>
                                        </p:tgtEl>
                                        <p:attrNameLst>
                                          <p:attrName>ppt_y</p:attrName>
                                        </p:attrNameLst>
                                      </p:cBhvr>
                                      <p:tavLst>
                                        <p:tav tm="0">
                                          <p:val>
                                            <p:strVal val="#ppt_y+.1"/>
                                          </p:val>
                                        </p:tav>
                                        <p:tav tm="100000">
                                          <p:val>
                                            <p:strVal val="#ppt_y"/>
                                          </p:val>
                                        </p:tav>
                                      </p:tavLst>
                                    </p:anim>
                                  </p:childTnLst>
                                </p:cTn>
                              </p:par>
                            </p:childTnLst>
                          </p:cTn>
                        </p:par>
                        <p:par>
                          <p:cTn id="41" fill="hold">
                            <p:stCondLst>
                              <p:cond delay="12000"/>
                            </p:stCondLst>
                            <p:childTnLst>
                              <p:par>
                                <p:cTn id="42" presetID="35" presetClass="entr" presetSubtype="0" fill="hold" grpId="0" nodeType="after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2000"/>
                                        <p:tgtEl>
                                          <p:spTgt spid="7"/>
                                        </p:tgtEl>
                                      </p:cBhvr>
                                    </p:animEffect>
                                    <p:anim calcmode="lin" valueType="num">
                                      <p:cBhvr>
                                        <p:cTn id="45" dur="2000" fill="hold"/>
                                        <p:tgtEl>
                                          <p:spTgt spid="7"/>
                                        </p:tgtEl>
                                        <p:attrNameLst>
                                          <p:attrName>style.rotation</p:attrName>
                                        </p:attrNameLst>
                                      </p:cBhvr>
                                      <p:tavLst>
                                        <p:tav tm="0">
                                          <p:val>
                                            <p:fltVal val="720"/>
                                          </p:val>
                                        </p:tav>
                                        <p:tav tm="100000">
                                          <p:val>
                                            <p:fltVal val="0"/>
                                          </p:val>
                                        </p:tav>
                                      </p:tavLst>
                                    </p:anim>
                                    <p:anim calcmode="lin" valueType="num">
                                      <p:cBhvr>
                                        <p:cTn id="46" dur="2000" fill="hold"/>
                                        <p:tgtEl>
                                          <p:spTgt spid="7"/>
                                        </p:tgtEl>
                                        <p:attrNameLst>
                                          <p:attrName>ppt_h</p:attrName>
                                        </p:attrNameLst>
                                      </p:cBhvr>
                                      <p:tavLst>
                                        <p:tav tm="0">
                                          <p:val>
                                            <p:fltVal val="0"/>
                                          </p:val>
                                        </p:tav>
                                        <p:tav tm="100000">
                                          <p:val>
                                            <p:strVal val="#ppt_h"/>
                                          </p:val>
                                        </p:tav>
                                      </p:tavLst>
                                    </p:anim>
                                    <p:anim calcmode="lin" valueType="num">
                                      <p:cBhvr>
                                        <p:cTn id="47" dur="2000" fill="hold"/>
                                        <p:tgtEl>
                                          <p:spTgt spid="7"/>
                                        </p:tgtEl>
                                        <p:attrNameLst>
                                          <p:attrName>ppt_w</p:attrName>
                                        </p:attrNameLst>
                                      </p:cBhvr>
                                      <p:tavLst>
                                        <p:tav tm="0">
                                          <p:val>
                                            <p:fltVal val="0"/>
                                          </p:val>
                                        </p:tav>
                                        <p:tav tm="100000">
                                          <p:val>
                                            <p:strVal val="#ppt_w"/>
                                          </p:val>
                                        </p:tav>
                                      </p:tavLst>
                                    </p:anim>
                                  </p:childTnLst>
                                </p:cTn>
                              </p:par>
                              <p:par>
                                <p:cTn id="48" presetID="23" presetClass="entr" presetSubtype="16" fill="hold" grpId="1"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p:cTn id="50" dur="2000" fill="hold"/>
                                        <p:tgtEl>
                                          <p:spTgt spid="7"/>
                                        </p:tgtEl>
                                        <p:attrNameLst>
                                          <p:attrName>ppt_w</p:attrName>
                                        </p:attrNameLst>
                                      </p:cBhvr>
                                      <p:tavLst>
                                        <p:tav tm="0">
                                          <p:val>
                                            <p:fltVal val="0"/>
                                          </p:val>
                                        </p:tav>
                                        <p:tav tm="100000">
                                          <p:val>
                                            <p:strVal val="#ppt_w"/>
                                          </p:val>
                                        </p:tav>
                                      </p:tavLst>
                                    </p:anim>
                                    <p:anim calcmode="lin" valueType="num">
                                      <p:cBhvr>
                                        <p:cTn id="51"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4" grpId="1" animBg="1"/>
      <p:bldP spid="75787" grpId="0" animBg="1"/>
      <p:bldP spid="7" grpId="0" animBg="1"/>
      <p:bldP spid="7" grpId="1"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6697003"/>
      </p:ext>
    </p:extLst>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5561</TotalTime>
  <Words>2857</Words>
  <Application>Microsoft Office PowerPoint</Application>
  <PresentationFormat>Presentación en pantalla (16:10)</PresentationFormat>
  <Paragraphs>88</Paragraphs>
  <Slides>62</Slides>
  <Notes>4</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62</vt:i4>
      </vt:variant>
    </vt:vector>
  </HeadingPairs>
  <TitlesOfParts>
    <vt:vector size="71"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375</cp:revision>
  <dcterms:created xsi:type="dcterms:W3CDTF">2017-05-07T18:35:23Z</dcterms:created>
  <dcterms:modified xsi:type="dcterms:W3CDTF">2023-09-22T21:14:14Z</dcterms:modified>
</cp:coreProperties>
</file>