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8"/>
  </p:notesMasterIdLst>
  <p:sldIdLst>
    <p:sldId id="313" r:id="rId3"/>
    <p:sldId id="312" r:id="rId4"/>
    <p:sldId id="260" r:id="rId5"/>
    <p:sldId id="257" r:id="rId6"/>
    <p:sldId id="258" r:id="rId7"/>
    <p:sldId id="259" r:id="rId8"/>
    <p:sldId id="261" r:id="rId9"/>
    <p:sldId id="262" r:id="rId10"/>
    <p:sldId id="263" r:id="rId11"/>
    <p:sldId id="264" r:id="rId12"/>
    <p:sldId id="266" r:id="rId13"/>
    <p:sldId id="268" r:id="rId14"/>
    <p:sldId id="270" r:id="rId15"/>
    <p:sldId id="271" r:id="rId16"/>
    <p:sldId id="274" r:id="rId17"/>
    <p:sldId id="275" r:id="rId18"/>
    <p:sldId id="280" r:id="rId19"/>
    <p:sldId id="281" r:id="rId20"/>
    <p:sldId id="282" r:id="rId21"/>
    <p:sldId id="284" r:id="rId22"/>
    <p:sldId id="286" r:id="rId23"/>
    <p:sldId id="287" r:id="rId24"/>
    <p:sldId id="288" r:id="rId25"/>
    <p:sldId id="289" r:id="rId26"/>
    <p:sldId id="290" r:id="rId27"/>
    <p:sldId id="295" r:id="rId28"/>
    <p:sldId id="291" r:id="rId29"/>
    <p:sldId id="292" r:id="rId30"/>
    <p:sldId id="293" r:id="rId31"/>
    <p:sldId id="294" r:id="rId32"/>
    <p:sldId id="296" r:id="rId33"/>
    <p:sldId id="297" r:id="rId34"/>
    <p:sldId id="298" r:id="rId35"/>
    <p:sldId id="299" r:id="rId36"/>
    <p:sldId id="300" r:id="rId37"/>
    <p:sldId id="301" r:id="rId38"/>
    <p:sldId id="302" r:id="rId39"/>
    <p:sldId id="310" r:id="rId40"/>
    <p:sldId id="303" r:id="rId41"/>
    <p:sldId id="304" r:id="rId42"/>
    <p:sldId id="305" r:id="rId43"/>
    <p:sldId id="306" r:id="rId44"/>
    <p:sldId id="307" r:id="rId45"/>
    <p:sldId id="311" r:id="rId46"/>
    <p:sldId id="314" r:id="rId47"/>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HmaEShLLGotl+0G5iL6jWQ==" hashData="ChOjlmtTM4GT1g+ZMtvbz58cmDg="/>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403" autoAdjust="0"/>
    <p:restoredTop sz="94660"/>
  </p:normalViewPr>
  <p:slideViewPr>
    <p:cSldViewPr>
      <p:cViewPr>
        <p:scale>
          <a:sx n="60" d="100"/>
          <a:sy n="60" d="100"/>
        </p:scale>
        <p:origin x="629" y="413"/>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5669801-5F10-415A-B094-1B675A57EDE6}" type="datetimeFigureOut">
              <a:rPr lang="es-ES" smtClean="0"/>
              <a:pPr/>
              <a:t>13/07/2025</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DAE2A7F-1CDF-4F70-A42F-8C2E0B1092FF}"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EDAE2A7F-1CDF-4F70-A42F-8C2E0B1092FF}" type="slidenum">
              <a:rPr lang="es-ES" smtClean="0"/>
              <a:pPr/>
              <a:t>22</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96E90F76-15EC-472F-AF0C-7EAB9AAA6F6F}" type="datetimeFigureOut">
              <a:rPr lang="es-ES"/>
              <a:pPr>
                <a:defRPr/>
              </a:pPr>
              <a:t>13/07/2025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3658593-133C-44D9-81A3-006DEEE3F3C7}" type="slidenum">
              <a:rPr lang="es-ES"/>
              <a:pPr>
                <a:defRPr/>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6964B7D-6E6C-4135-8535-1F8FFCA255FB}" type="datetimeFigureOut">
              <a:rPr lang="es-ES"/>
              <a:pPr>
                <a:defRPr/>
              </a:pPr>
              <a:t>13/07/2025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E1F29C4-BD99-4632-AA23-A031BF5CF7EA}" type="slidenum">
              <a:rPr lang="es-ES"/>
              <a:pPr>
                <a:defRPr/>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676D4F3B-105D-4E9B-B9D6-4C452287237F}" type="datetimeFigureOut">
              <a:rPr lang="es-ES"/>
              <a:pPr>
                <a:defRPr/>
              </a:pPr>
              <a:t>13/07/2025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1D9B226-A7FA-4A2A-92C9-D924B3439B57}" type="slidenum">
              <a:rPr lang="es-ES"/>
              <a:pPr>
                <a:defRPr/>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EA03B1B-EC73-48D0-9B1D-8132144DB070}" type="datetimeFigureOut">
              <a:rPr lang="es-ES"/>
              <a:pPr>
                <a:defRPr/>
              </a:pPr>
              <a:t>13/07/2025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41DCFE2A-3A6A-412C-A50F-B659E1A60DAD}" type="slidenum">
              <a:rPr lang="es-ES"/>
              <a:pPr>
                <a:defRPr/>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292CF2A-77E8-4D35-AF87-A8E0B9EEE19D}" type="datetimeFigureOut">
              <a:rPr lang="es-ES"/>
              <a:pPr>
                <a:defRPr/>
              </a:pPr>
              <a:t>13/07/2025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AB7902CA-EBF9-4F5C-81E6-5B20ADE4039F}" type="slidenum">
              <a:rPr lang="es-ES"/>
              <a:pPr>
                <a:defRPr/>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668FF717-0837-4E39-9786-AFCC6600FD72}" type="datetimeFigureOut">
              <a:rPr lang="es-ES"/>
              <a:pPr>
                <a:defRPr/>
              </a:pPr>
              <a:t>13/07/2025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E3FE5E55-354A-4719-AC0E-968C488BC2CB}" type="slidenum">
              <a:rPr lang="es-ES"/>
              <a:pPr>
                <a:defRPr/>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0F87CA11-1806-4A02-8F39-B91C22D36F1E}" type="datetimeFigureOut">
              <a:rPr lang="es-ES"/>
              <a:pPr>
                <a:defRPr/>
              </a:pPr>
              <a:t>13/07/2025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110810A-94A4-4866-9478-BCB214D1217F}" type="slidenum">
              <a:rPr lang="es-ES"/>
              <a:pPr>
                <a:defRPr/>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A53638C5-4570-49C7-9808-71318587A916}" type="datetimeFigureOut">
              <a:rPr lang="es-ES"/>
              <a:pPr>
                <a:defRPr/>
              </a:pPr>
              <a:t>13/07/2025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E07A82D2-15BC-4F5F-940C-F217E1283B6B}" type="slidenum">
              <a:rPr lang="es-ES"/>
              <a:pPr>
                <a:defRPr/>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DFA11640-CE5A-4B2F-B3C3-E7A3C4F76CBB}" type="datetimeFigureOut">
              <a:rPr lang="es-ES"/>
              <a:pPr>
                <a:defRPr/>
              </a:pPr>
              <a:t>13/07/2025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DAD0F118-08E0-4702-ADA1-4B691CE8AE8B}" type="slidenum">
              <a:rPr lang="es-ES"/>
              <a:pPr>
                <a:defRPr/>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CB4C256F-9F38-49E4-8603-75E89C4F0EDC}" type="datetimeFigureOut">
              <a:rPr lang="es-ES"/>
              <a:pPr>
                <a:defRPr/>
              </a:pPr>
              <a:t>13/07/2025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49EEAB5-6C4A-452A-A71D-8F8DB7060FD2}" type="slidenum">
              <a:rPr lang="es-ES"/>
              <a:pPr>
                <a:defRPr/>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A4CF06E4-B535-4961-BB65-EA48010B3896}" type="datetimeFigureOut">
              <a:rPr lang="es-ES"/>
              <a:pPr>
                <a:defRPr/>
              </a:pPr>
              <a:t>13/07/2025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57BF976-496B-4B6A-88A5-6F709F82C016}" type="slidenum">
              <a:rPr lang="es-ES"/>
              <a:pPr>
                <a:defRPr/>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18457921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smtClean="0">
                <a:solidFill>
                  <a:srgbClr val="FFFFFF"/>
                </a:solidFill>
                <a:latin typeface="Calibri" pitchFamily="34" charset="0"/>
              </a:defRPr>
            </a:lvl1pPr>
          </a:lstStyle>
          <a:p>
            <a:pPr>
              <a:defRPr/>
            </a:pPr>
            <a:fld id="{313AD6FD-9EEA-4D35-A911-31230B70FA8C}" type="datetimeFigureOut">
              <a:rPr lang="es-ES"/>
              <a:pPr>
                <a:defRPr/>
              </a:pPr>
              <a:t>13/07/2025</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smtClean="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smtClean="0">
                <a:solidFill>
                  <a:srgbClr val="FFFFFF"/>
                </a:solidFill>
                <a:latin typeface="Calibri" pitchFamily="34" charset="0"/>
              </a:defRPr>
            </a:lvl1pPr>
          </a:lstStyle>
          <a:p>
            <a:pPr>
              <a:defRPr/>
            </a:pPr>
            <a:fld id="{95B86DE0-4BB8-42FF-85A2-3B2818C214C3}"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extLst>
      <p:ext uri="{BB962C8B-B14F-4D97-AF65-F5344CB8AC3E}">
        <p14:creationId xmlns:p14="http://schemas.microsoft.com/office/powerpoint/2010/main" val="1873397625"/>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7.xml"/><Relationship Id="rId4" Type="http://schemas.openxmlformats.org/officeDocument/2006/relationships/audio" Target="../media/audio1.bin"/></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8" Type="http://schemas.openxmlformats.org/officeDocument/2006/relationships/image" Target="../media/image62.png"/><Relationship Id="rId13" Type="http://schemas.openxmlformats.org/officeDocument/2006/relationships/hyperlink" Target="https://vk.com/mispps" TargetMode="External"/><Relationship Id="rId3" Type="http://schemas.openxmlformats.org/officeDocument/2006/relationships/image" Target="../media/image59.png"/><Relationship Id="rId7" Type="http://schemas.openxmlformats.org/officeDocument/2006/relationships/hyperlink" Target="https://www.facebook.com/mispps" TargetMode="External"/><Relationship Id="rId12" Type="http://schemas.openxmlformats.org/officeDocument/2006/relationships/image" Target="../media/image6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1.png"/><Relationship Id="rId11" Type="http://schemas.openxmlformats.org/officeDocument/2006/relationships/hyperlink" Target="https://plus.google.com/+Mispps/" TargetMode="External"/><Relationship Id="rId5" Type="http://schemas.openxmlformats.org/officeDocument/2006/relationships/image" Target="../media/image60.png"/><Relationship Id="rId10" Type="http://schemas.openxmlformats.org/officeDocument/2006/relationships/image" Target="../media/image6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467544" y="217207"/>
            <a:ext cx="8208912" cy="1079500"/>
          </a:xfrm>
          <a:prstGeom prst="rect">
            <a:avLst/>
          </a:prstGeom>
        </p:spPr>
        <p:txBody>
          <a:bodyPr wrap="none" fromWordArt="1">
            <a:prstTxWarp prst="textTriangle">
              <a:avLst>
                <a:gd name="adj" fmla="val 30482"/>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Brihuega – Cuevas árabes y Campos de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Lavanda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577358"/>
            <a:ext cx="7345362" cy="922952"/>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recopilada de la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785786" y="2786062"/>
            <a:ext cx="7704138" cy="857256"/>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19672" y="3977625"/>
            <a:ext cx="5616624" cy="67057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40" y="4697705"/>
            <a:ext cx="3527969" cy="65534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mc:Choice xmlns:p14="http://schemas.microsoft.com/office/powerpoint/2010/main" Requires="p14">
      <p:transition spd="slow" p14:dur="2250" advTm="12000">
        <p:wipe/>
      </p:transition>
    </mc:Choice>
    <mc:Fallback>
      <p:transition spd="slow" advTm="12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1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5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8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10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54 Campos de Lavanda5.jpg"/>
          <p:cNvPicPr>
            <a:picLocks noChangeAspect="1"/>
          </p:cNvPicPr>
          <p:nvPr/>
        </p:nvPicPr>
        <p:blipFill>
          <a:blip r:embed="rId2" cstate="print"/>
          <a:stretch>
            <a:fillRect/>
          </a:stretch>
        </p:blipFill>
        <p:spPr>
          <a:xfrm>
            <a:off x="0" y="0"/>
            <a:ext cx="9144000" cy="5714999"/>
          </a:xfrm>
          <a:prstGeom prst="rect">
            <a:avLst/>
          </a:prstGeom>
        </p:spPr>
      </p:pic>
      <p:sp>
        <p:nvSpPr>
          <p:cNvPr id="7" name="6 Rectángulo"/>
          <p:cNvSpPr/>
          <p:nvPr/>
        </p:nvSpPr>
        <p:spPr>
          <a:xfrm>
            <a:off x="0" y="0"/>
            <a:ext cx="9144000" cy="5715000"/>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467544" y="0"/>
            <a:ext cx="8302274" cy="923330"/>
          </a:xfrm>
          <a:prstGeom prst="rect">
            <a:avLst/>
          </a:prstGeom>
          <a:noFill/>
        </p:spPr>
        <p:txBody>
          <a:bodyPr wrap="none" lIns="91440" tIns="45720" rIns="91440" bIns="45720">
            <a:prstTxWarp prst="textChevron">
              <a:avLst/>
            </a:prstTxWarp>
            <a:spAutoFit/>
            <a:scene3d>
              <a:camera prst="perspectiveRelaxedModerately"/>
              <a:lightRig rig="glow" dir="t">
                <a:rot lat="0" lon="0" rev="3600000"/>
              </a:lightRig>
            </a:scene3d>
            <a:sp3d extrusionH="57150" prstMaterial="softEdge">
              <a:bevelT w="29210" h="16510" prst="angle"/>
              <a:contourClr>
                <a:schemeClr val="accent4">
                  <a:alpha val="95000"/>
                </a:schemeClr>
              </a:contourClr>
            </a:sp3d>
          </a:bodyPr>
          <a:lstStyle/>
          <a:p>
            <a:pPr algn="ctr"/>
            <a:r>
              <a:rPr lang="es-ES" sz="5400" b="1" cap="none" spc="0"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 </a:t>
            </a:r>
            <a:r>
              <a:rPr lang="es-ES" sz="5400" b="1" cap="none" spc="0"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reflection blurRad="6350" stA="55000" endA="50" endPos="85000" dir="5400000" sy="-100000" algn="bl" rotWithShape="0"/>
                </a:effectLst>
              </a:rPr>
              <a:t>Brihuega – Guadalajara </a:t>
            </a:r>
            <a:endParaRPr lang="es-ES" sz="5400" b="1" cap="none" spc="0"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reflection blurRad="6350" stA="55000" endA="50" endPos="85000" dir="5400000" sy="-100000" algn="bl" rotWithShape="0"/>
              </a:effectLst>
            </a:endParaRPr>
          </a:p>
        </p:txBody>
      </p:sp>
      <p:sp>
        <p:nvSpPr>
          <p:cNvPr id="3" name="2 CuadroTexto"/>
          <p:cNvSpPr txBox="1"/>
          <p:nvPr/>
        </p:nvSpPr>
        <p:spPr>
          <a:xfrm>
            <a:off x="395536" y="913284"/>
            <a:ext cx="8496944" cy="255454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Hay vida más allá del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archifamoso</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'Viaje a la Alcarria' de Camilo José Cela. Contagiados por el espíritu de esa obra, viajar por esta zona de Guadalajara parece implicar "ruta". Pero cuando uno pone un pie en Brihuega e indaga un poco en todo lo que hay que ver, se da cuenta de que esa villa da para mucho.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Ernest</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Hemingway decidió quedarse días (por asuntos de la guerra). Y el reportero Manu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Leguineche</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se llegó a comprar una casa aquí. ¿Que por qué? Pus será por que le gustaría, supongo.</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395536" y="3577580"/>
            <a:ext cx="8424936" cy="193899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Bienvenidos a Brihuega. Venid con tiempo, que aquí hay para rato. Mucho para ver en esta villa ubicada en la parte occidental de la provincia de Guadalajara, a 33 km de la capital del mismo nombre, y a 90 km de Madrid. Una localización privilegiada que hace de este un destino idóneo para escapadas desde diferentes lugares de la península.</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76000">
        <p:split orient="vert"/>
      </p:transition>
    </mc:Choice>
    <mc:Fallback xmlns="">
      <p:transition spd="slow" advTm="7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436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 mascaron de proa.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pic>
        <p:nvPicPr>
          <p:cNvPr id="5" name="4 Imagen" descr="45 mascaron de proa.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539552"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menos de una hora de Madrid, la capital de la Alcarria, Brihuega, se configura como uno de los pueblos más bonitos de Guadalajara, como una escapada perfecta y pintoresca y como el destino ideal de los amantes de la </a:t>
            </a:r>
            <a:r>
              <a:rPr lang="es-ES" i="1" dirty="0" smtClean="0">
                <a:effectLst>
                  <a:glow rad="101600">
                    <a:srgbClr val="C00000">
                      <a:alpha val="60000"/>
                    </a:srgbClr>
                  </a:glow>
                  <a:outerShdw blurRad="38100" dist="38100" dir="2700000" algn="tl">
                    <a:srgbClr val="000000">
                      <a:alpha val="43137"/>
                    </a:srgbClr>
                  </a:outerShdw>
                </a:effectLst>
              </a:rPr>
              <a:t>Lavanda</a:t>
            </a:r>
            <a:r>
              <a:rPr lang="es-ES" i="1" dirty="0" smtClean="0">
                <a:effectLst>
                  <a:glow rad="101600">
                    <a:srgbClr val="C00000">
                      <a:alpha val="60000"/>
                    </a:srgbClr>
                  </a:glow>
                  <a:outerShdw blurRad="38100" dist="38100" dir="2700000" algn="tl">
                    <a:srgbClr val="000000">
                      <a:alpha val="43137"/>
                    </a:srgbClr>
                  </a:outerShdw>
                </a:effectLst>
              </a:rPr>
              <a:t>. Así es la Provenza española.</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0000">
        <p14:ripple/>
        <p:sndAc>
          <p:stSnd loop="1">
            <p:snd r:embed="rId2" name="Variadas.wav"/>
          </p:stSnd>
        </p:sndAc>
      </p:transition>
    </mc:Choice>
    <mc:Fallback xmlns="">
      <p:transition spd="slow" advTm="30000">
        <p:fad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4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ppt_w+.3"/>
                                          </p:val>
                                        </p:tav>
                                        <p:tav tm="100000">
                                          <p:val>
                                            <p:strVal val="#ppt_w"/>
                                          </p:val>
                                        </p:tav>
                                      </p:tavLst>
                                    </p:anim>
                                    <p:anim calcmode="lin" valueType="num">
                                      <p:cBhvr>
                                        <p:cTn id="11" dur="4000" fill="hold"/>
                                        <p:tgtEl>
                                          <p:spTgt spid="4"/>
                                        </p:tgtEl>
                                        <p:attrNameLst>
                                          <p:attrName>ppt_h</p:attrName>
                                        </p:attrNameLst>
                                      </p:cBhvr>
                                      <p:tavLst>
                                        <p:tav tm="0">
                                          <p:val>
                                            <p:strVal val="#ppt_h"/>
                                          </p:val>
                                        </p:tav>
                                        <p:tav tm="100000">
                                          <p:val>
                                            <p:strVal val="#ppt_h"/>
                                          </p:val>
                                        </p:tav>
                                      </p:tavLst>
                                    </p:anim>
                                    <p:animEffect transition="in" filter="fade">
                                      <p:cBhvr>
                                        <p:cTn id="12" dur="4000"/>
                                        <p:tgtEl>
                                          <p:spTgt spid="4"/>
                                        </p:tgtEl>
                                      </p:cBhvr>
                                    </p:animEffect>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4000"/>
                                        <p:tgtEl>
                                          <p:spTgt spid="5"/>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4000" fill="hold"/>
                                        <p:tgtEl>
                                          <p:spTgt spid="5"/>
                                        </p:tgtEl>
                                        <p:attrNameLst>
                                          <p:attrName>ppt_w</p:attrName>
                                        </p:attrNameLst>
                                      </p:cBhvr>
                                      <p:tavLst>
                                        <p:tav tm="0">
                                          <p:val>
                                            <p:strVal val="#ppt_w+.3"/>
                                          </p:val>
                                        </p:tav>
                                        <p:tav tm="100000">
                                          <p:val>
                                            <p:strVal val="#ppt_w"/>
                                          </p:val>
                                        </p:tav>
                                      </p:tavLst>
                                    </p:anim>
                                    <p:anim calcmode="lin" valueType="num">
                                      <p:cBhvr>
                                        <p:cTn id="19" dur="4000" fill="hold"/>
                                        <p:tgtEl>
                                          <p:spTgt spid="5"/>
                                        </p:tgtEl>
                                        <p:attrNameLst>
                                          <p:attrName>ppt_h</p:attrName>
                                        </p:attrNameLst>
                                      </p:cBhvr>
                                      <p:tavLst>
                                        <p:tav tm="0">
                                          <p:val>
                                            <p:strVal val="#ppt_h"/>
                                          </p:val>
                                        </p:tav>
                                        <p:tav tm="100000">
                                          <p:val>
                                            <p:strVal val="#ppt_h"/>
                                          </p:val>
                                        </p:tav>
                                      </p:tavLst>
                                    </p:anim>
                                    <p:animEffect transition="in" filter="fade">
                                      <p:cBhvr>
                                        <p:cTn id="20" dur="4000"/>
                                        <p:tgtEl>
                                          <p:spTgt spid="5"/>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 cañon de carro.jpg"/>
          <p:cNvPicPr>
            <a:picLocks noChangeAspect="1"/>
          </p:cNvPicPr>
          <p:nvPr/>
        </p:nvPicPr>
        <p:blipFill>
          <a:blip r:embed="rId2" cstate="print"/>
          <a:stretch>
            <a:fillRect/>
          </a:stretch>
        </p:blipFill>
        <p:spPr bwMode="auto">
          <a:xfrm>
            <a:off x="3175" y="0"/>
            <a:ext cx="9137936" cy="5714999"/>
          </a:xfrm>
          <a:prstGeom prst="rect">
            <a:avLst/>
          </a:prstGeom>
          <a:noFill/>
          <a:ln w="9525">
            <a:noFill/>
            <a:miter lim="800000"/>
            <a:headEnd/>
            <a:tailEnd/>
          </a:ln>
        </p:spPr>
      </p:pic>
      <p:sp>
        <p:nvSpPr>
          <p:cNvPr id="6" name="5 CuadroTexto"/>
          <p:cNvSpPr txBox="1"/>
          <p:nvPr/>
        </p:nvSpPr>
        <p:spPr>
          <a:xfrm>
            <a:off x="323528"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Enclavada en el valle del río Tajuña, a poco menos de 100 kilómetros de Madrid, Brihuega se asoma al visitante como ese tesoro escondido por el que hay que caminar al menos una vez en la vida para viajar, contarlo y presumir. </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5" name="4 Imagen" descr="31 cañon de carro.jpg"/>
          <p:cNvPicPr>
            <a:picLocks noChangeAspect="1"/>
          </p:cNvPicPr>
          <p:nvPr/>
        </p:nvPicPr>
        <p:blipFill>
          <a:blip r:embed="rId3" cstate="print"/>
          <a:stretch>
            <a:fillRect/>
          </a:stretch>
        </p:blipFill>
        <p:spPr bwMode="auto">
          <a:xfrm>
            <a:off x="0" y="-1"/>
            <a:ext cx="9144000" cy="5715000"/>
          </a:xfrm>
          <a:prstGeom prst="rect">
            <a:avLst/>
          </a:prstGeom>
          <a:noFill/>
          <a:ln w="9525">
            <a:noFill/>
            <a:miter lim="800000"/>
            <a:headEnd/>
            <a:tailEnd/>
          </a:ln>
        </p:spPr>
      </p:pic>
      <p:sp>
        <p:nvSpPr>
          <p:cNvPr id="7" name="6 CuadroTexto"/>
          <p:cNvSpPr txBox="1"/>
          <p:nvPr/>
        </p:nvSpPr>
        <p:spPr>
          <a:xfrm>
            <a:off x="342095" y="4380701"/>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escapada de las que huelen a primavera y un enclave en el que pasar horas asomados a sus miradores, intentando entender su belleza, sus huertos y plantaciones por las que se ha ganado con merecimiento el título de Jardín de la Alcarria.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56000">
        <p:wedge/>
      </p:transition>
    </mc:Choice>
    <mc:Fallback xmlns="">
      <p:transition spd="slow" advTm="5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ppt_w+.3"/>
                                          </p:val>
                                        </p:tav>
                                        <p:tav tm="100000">
                                          <p:val>
                                            <p:strVal val="#ppt_w"/>
                                          </p:val>
                                        </p:tav>
                                      </p:tavLst>
                                    </p:anim>
                                    <p:anim calcmode="lin" valueType="num">
                                      <p:cBhvr>
                                        <p:cTn id="8" dur="5000" fill="hold"/>
                                        <p:tgtEl>
                                          <p:spTgt spid="4"/>
                                        </p:tgtEl>
                                        <p:attrNameLst>
                                          <p:attrName>ppt_h</p:attrName>
                                        </p:attrNameLst>
                                      </p:cBhvr>
                                      <p:tavLst>
                                        <p:tav tm="0">
                                          <p:val>
                                            <p:strVal val="#ppt_h"/>
                                          </p:val>
                                        </p:tav>
                                        <p:tav tm="100000">
                                          <p:val>
                                            <p:strVal val="#ppt_h"/>
                                          </p:val>
                                        </p:tav>
                                      </p:tavLst>
                                    </p:anim>
                                    <p:animEffect transition="in" filter="fade">
                                      <p:cBhvr>
                                        <p:cTn id="9" dur="5000"/>
                                        <p:tgtEl>
                                          <p:spTgt spid="4"/>
                                        </p:tgtEl>
                                      </p:cBhvr>
                                    </p:animEffect>
                                  </p:childTnLst>
                                </p:cTn>
                              </p:par>
                              <p:par>
                                <p:cTn id="10" presetID="23" presetClass="entr" presetSubtype="288"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1"/>
                                          </p:val>
                                        </p:tav>
                                        <p:tav tm="100000">
                                          <p:val>
                                            <p:strVal val="#ppt_x"/>
                                          </p:val>
                                        </p:tav>
                                      </p:tavLst>
                                    </p:anim>
                                    <p:anim calcmode="lin" valueType="num">
                                      <p:cBhvr>
                                        <p:cTn id="19" dur="1000" fill="hold"/>
                                        <p:tgtEl>
                                          <p:spTgt spid="6"/>
                                        </p:tgtEl>
                                        <p:attrNameLst>
                                          <p:attrName>ppt_y</p:attrName>
                                        </p:attrNameLst>
                                      </p:cBhvr>
                                      <p:tavLst>
                                        <p:tav tm="0">
                                          <p:val>
                                            <p:strVal val="#ppt_y"/>
                                          </p:val>
                                        </p:tav>
                                        <p:tav tm="100000">
                                          <p:val>
                                            <p:strVal val="#ppt_y"/>
                                          </p:val>
                                        </p:tav>
                                      </p:tavLst>
                                    </p:anim>
                                  </p:childTnLst>
                                </p:cTn>
                              </p:par>
                            </p:childTnLst>
                          </p:cTn>
                        </p:par>
                        <p:par>
                          <p:cTn id="20" fill="hold">
                            <p:stCondLst>
                              <p:cond delay="24300"/>
                            </p:stCondLst>
                            <p:childTnLst>
                              <p:par>
                                <p:cTn id="21" presetID="10" presetClass="exit" presetSubtype="0" fill="hold" grpId="1" nodeType="afterEffect">
                                  <p:stCondLst>
                                    <p:cond delay="2000"/>
                                  </p:stCondLst>
                                  <p:iterate type="lt">
                                    <p:tmPct val="0"/>
                                  </p:iterate>
                                  <p:childTnLst>
                                    <p:animEffect transition="out" filter="fade">
                                      <p:cBhvr>
                                        <p:cTn id="22" dur="3000"/>
                                        <p:tgtEl>
                                          <p:spTgt spid="6"/>
                                        </p:tgtEl>
                                      </p:cBhvr>
                                    </p:animEffect>
                                    <p:set>
                                      <p:cBhvr>
                                        <p:cTn id="23" dur="1" fill="hold">
                                          <p:stCondLst>
                                            <p:cond delay="2999"/>
                                          </p:stCondLst>
                                        </p:cTn>
                                        <p:tgtEl>
                                          <p:spTgt spid="6"/>
                                        </p:tgtEl>
                                        <p:attrNameLst>
                                          <p:attrName>style.visibility</p:attrName>
                                        </p:attrNameLst>
                                      </p:cBhvr>
                                      <p:to>
                                        <p:strVal val="hidden"/>
                                      </p:to>
                                    </p:set>
                                  </p:childTnLst>
                                </p:cTn>
                              </p:par>
                              <p:par>
                                <p:cTn id="24" presetID="10" presetClass="entr" presetSubtype="0" fill="hold" nodeType="withEffect">
                                  <p:stCondLst>
                                    <p:cond delay="200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5000"/>
                                        <p:tgtEl>
                                          <p:spTgt spid="5"/>
                                        </p:tgtEl>
                                      </p:cBhvr>
                                    </p:animEffect>
                                  </p:childTnLst>
                                </p:cTn>
                              </p:par>
                              <p:par>
                                <p:cTn id="27" presetID="23" presetClass="entr" presetSubtype="288" fill="hold" nodeType="withEffect">
                                  <p:stCondLst>
                                    <p:cond delay="2000"/>
                                  </p:stCondLst>
                                  <p:childTnLst>
                                    <p:set>
                                      <p:cBhvr>
                                        <p:cTn id="28" dur="1" fill="hold">
                                          <p:stCondLst>
                                            <p:cond delay="0"/>
                                          </p:stCondLst>
                                        </p:cTn>
                                        <p:tgtEl>
                                          <p:spTgt spid="5"/>
                                        </p:tgtEl>
                                        <p:attrNameLst>
                                          <p:attrName>style.visibility</p:attrName>
                                        </p:attrNameLst>
                                      </p:cBhvr>
                                      <p:to>
                                        <p:strVal val="visible"/>
                                      </p:to>
                                    </p:set>
                                    <p:anim calcmode="lin" valueType="num">
                                      <p:cBhvr>
                                        <p:cTn id="29" dur="5000" fill="hold"/>
                                        <p:tgtEl>
                                          <p:spTgt spid="5"/>
                                        </p:tgtEl>
                                        <p:attrNameLst>
                                          <p:attrName>ppt_w</p:attrName>
                                        </p:attrNameLst>
                                      </p:cBhvr>
                                      <p:tavLst>
                                        <p:tav tm="0">
                                          <p:val>
                                            <p:strVal val="4/3*#ppt_w"/>
                                          </p:val>
                                        </p:tav>
                                        <p:tav tm="100000">
                                          <p:val>
                                            <p:strVal val="#ppt_w"/>
                                          </p:val>
                                        </p:tav>
                                      </p:tavLst>
                                    </p:anim>
                                    <p:anim calcmode="lin" valueType="num">
                                      <p:cBhvr>
                                        <p:cTn id="30" dur="5000" fill="hold"/>
                                        <p:tgtEl>
                                          <p:spTgt spid="5"/>
                                        </p:tgtEl>
                                        <p:attrNameLst>
                                          <p:attrName>ppt_h</p:attrName>
                                        </p:attrNameLst>
                                      </p:cBhvr>
                                      <p:tavLst>
                                        <p:tav tm="0">
                                          <p:val>
                                            <p:strVal val="4/3*#ppt_h"/>
                                          </p:val>
                                        </p:tav>
                                        <p:tav tm="100000">
                                          <p:val>
                                            <p:strVal val="#ppt_h"/>
                                          </p:val>
                                        </p:tav>
                                      </p:tavLst>
                                    </p:anim>
                                  </p:childTnLst>
                                </p:cTn>
                              </p:par>
                            </p:childTnLst>
                          </p:cTn>
                        </p:par>
                        <p:par>
                          <p:cTn id="31" fill="hold">
                            <p:stCondLst>
                              <p:cond delay="313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7"/>
                                        </p:tgtEl>
                                        <p:attrNameLst>
                                          <p:attrName>style.visibility</p:attrName>
                                        </p:attrNameLst>
                                      </p:cBhvr>
                                      <p:to>
                                        <p:strVal val="visible"/>
                                      </p:to>
                                    </p:set>
                                    <p:animEffect transition="in" filter="fade">
                                      <p:cBhvr>
                                        <p:cTn id="34" dur="1000"/>
                                        <p:tgtEl>
                                          <p:spTgt spid="7"/>
                                        </p:tgtEl>
                                      </p:cBhvr>
                                    </p:animEffect>
                                    <p:anim calcmode="lin" valueType="num">
                                      <p:cBhvr>
                                        <p:cTn id="35" dur="1000" fill="hold"/>
                                        <p:tgtEl>
                                          <p:spTgt spid="7"/>
                                        </p:tgtEl>
                                        <p:attrNameLst>
                                          <p:attrName>ppt_x</p:attrName>
                                        </p:attrNameLst>
                                      </p:cBhvr>
                                      <p:tavLst>
                                        <p:tav tm="0">
                                          <p:val>
                                            <p:strVal val="#ppt_x-.1"/>
                                          </p:val>
                                        </p:tav>
                                        <p:tav tm="100000">
                                          <p:val>
                                            <p:strVal val="#ppt_x"/>
                                          </p:val>
                                        </p:tav>
                                      </p:tavLst>
                                    </p:anim>
                                    <p:anim calcmode="lin" valueType="num">
                                      <p:cBhvr>
                                        <p:cTn id="3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 Desembarco en la Playa Omaha en la mañana del 6 de junio de 194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Brihuega es uno de los pueblos más bonitos de Guadalajara para pasar el día, cada vez más conocido entre los turistas por la floración de la </a:t>
            </a:r>
            <a:r>
              <a:rPr lang="es-ES" i="1" dirty="0" smtClean="0">
                <a:effectLst>
                  <a:glow rad="101600">
                    <a:srgbClr val="C00000">
                      <a:alpha val="60000"/>
                    </a:srgbClr>
                  </a:glow>
                  <a:outerShdw blurRad="38100" dist="38100" dir="2700000" algn="tl">
                    <a:srgbClr val="000000">
                      <a:alpha val="43137"/>
                    </a:srgbClr>
                  </a:outerShdw>
                </a:effectLst>
              </a:rPr>
              <a:t>Lavanda</a:t>
            </a:r>
            <a:r>
              <a:rPr lang="es-ES" i="1" dirty="0" smtClean="0">
                <a:effectLst>
                  <a:glow rad="101600">
                    <a:srgbClr val="C00000">
                      <a:alpha val="60000"/>
                    </a:srgbClr>
                  </a:glow>
                  <a:outerShdw blurRad="38100" dist="38100" dir="2700000" algn="tl">
                    <a:srgbClr val="000000">
                      <a:alpha val="43137"/>
                    </a:srgbClr>
                  </a:outerShdw>
                </a:effectLst>
              </a:rPr>
              <a:t>, que llega a su esplendor a mediados de julio y que está casi omnipresente en las fotos de Instagram de los famosos y los '</a:t>
            </a:r>
            <a:r>
              <a:rPr lang="es-ES" i="1" dirty="0" err="1" smtClean="0">
                <a:effectLst>
                  <a:glow rad="101600">
                    <a:srgbClr val="C00000">
                      <a:alpha val="60000"/>
                    </a:srgbClr>
                  </a:glow>
                  <a:outerShdw blurRad="38100" dist="38100" dir="2700000" algn="tl">
                    <a:srgbClr val="000000">
                      <a:alpha val="43137"/>
                    </a:srgbClr>
                  </a:outerShdw>
                </a:effectLst>
              </a:rPr>
              <a:t>influencers</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5" name="4 Imagen" descr="04 Desembarco en la Playa Omaha en la mañana del 6 de junio de 1944.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953344" y="4634215"/>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precisamente en estas semanas del estío en el que parece que todo el mundo ha ido a Brihuega a descubrir los preciosos campos de espliego que están a escasos kilómetros de distancia de la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55000">
        <p:blinds dir="vert"/>
      </p:transition>
    </mc:Choice>
    <mc:Fallback xmlns="">
      <p:transition spd="slow" advTm="5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4000"/>
                                        <p:tgtEl>
                                          <p:spTgt spid="4"/>
                                        </p:tgtEl>
                                      </p:cBhvr>
                                    </p:animEffect>
                                    <p:anim calcmode="lin" valueType="num">
                                      <p:cBhvr>
                                        <p:cTn id="11" dur="4000" fill="hold"/>
                                        <p:tgtEl>
                                          <p:spTgt spid="4"/>
                                        </p:tgtEl>
                                        <p:attrNameLst>
                                          <p:attrName>ppt_x</p:attrName>
                                        </p:attrNameLst>
                                      </p:cBhvr>
                                      <p:tavLst>
                                        <p:tav tm="0">
                                          <p:val>
                                            <p:strVal val="#ppt_x"/>
                                          </p:val>
                                        </p:tav>
                                        <p:tav tm="100000">
                                          <p:val>
                                            <p:strVal val="#ppt_x"/>
                                          </p:val>
                                        </p:tav>
                                      </p:tavLst>
                                    </p:anim>
                                    <p:anim calcmode="lin" valueType="num">
                                      <p:cBhvr>
                                        <p:cTn id="12" dur="4000" fill="hold"/>
                                        <p:tgtEl>
                                          <p:spTgt spid="4"/>
                                        </p:tgtEl>
                                        <p:attrNameLst>
                                          <p:attrName>ppt_y</p:attrName>
                                        </p:attrNameLst>
                                      </p:cBhvr>
                                      <p:tavLst>
                                        <p:tav tm="0">
                                          <p:val>
                                            <p:strVal val="#ppt_y+.1"/>
                                          </p:val>
                                        </p:tav>
                                        <p:tav tm="100000">
                                          <p:val>
                                            <p:strVal val="#ppt_y"/>
                                          </p:val>
                                        </p:tav>
                                      </p:tavLst>
                                    </p:anim>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6"/>
                                        </p:tgtEl>
                                        <p:attrNameLst>
                                          <p:attrName>style.visibility</p:attrName>
                                        </p:attrNameLst>
                                      </p:cBhvr>
                                      <p:to>
                                        <p:strVal val="visible"/>
                                      </p:to>
                                    </p:set>
                                    <p:animEffect transition="in" filter="fade">
                                      <p:cBhvr>
                                        <p:cTn id="16" dur="1000"/>
                                        <p:tgtEl>
                                          <p:spTgt spid="6"/>
                                        </p:tgtEl>
                                      </p:cBhvr>
                                    </p:animEffect>
                                    <p:anim calcmode="lin" valueType="num">
                                      <p:cBhvr>
                                        <p:cTn id="17" dur="1000" fill="hold"/>
                                        <p:tgtEl>
                                          <p:spTgt spid="6"/>
                                        </p:tgtEl>
                                        <p:attrNameLst>
                                          <p:attrName>ppt_x</p:attrName>
                                        </p:attrNameLst>
                                      </p:cBhvr>
                                      <p:tavLst>
                                        <p:tav tm="0">
                                          <p:val>
                                            <p:strVal val="#ppt_x-.1"/>
                                          </p:val>
                                        </p:tav>
                                        <p:tav tm="100000">
                                          <p:val>
                                            <p:strVal val="#ppt_x"/>
                                          </p:val>
                                        </p:tav>
                                      </p:tavLst>
                                    </p:anim>
                                    <p:anim calcmode="lin" valueType="num">
                                      <p:cBhvr>
                                        <p:cTn id="18" dur="10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28300"/>
                            </p:stCondLst>
                            <p:childTnLst>
                              <p:par>
                                <p:cTn id="20" presetID="10" presetClass="exit" presetSubtype="0" fill="hold" grpId="1" nodeType="afterEffect">
                                  <p:stCondLst>
                                    <p:cond delay="2000"/>
                                  </p:stCondLst>
                                  <p:iterate type="lt">
                                    <p:tmPct val="0"/>
                                  </p:iterate>
                                  <p:childTnLst>
                                    <p:animEffect transition="out" filter="fade">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47" presetClass="entr" presetSubtype="0" fill="hold" nodeType="withEffect">
                                  <p:stCondLst>
                                    <p:cond delay="200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4000"/>
                                        <p:tgtEl>
                                          <p:spTgt spid="5"/>
                                        </p:tgtEl>
                                      </p:cBhvr>
                                    </p:animEffect>
                                    <p:anim calcmode="lin" valueType="num">
                                      <p:cBhvr>
                                        <p:cTn id="26" dur="4000" fill="hold"/>
                                        <p:tgtEl>
                                          <p:spTgt spid="5"/>
                                        </p:tgtEl>
                                        <p:attrNameLst>
                                          <p:attrName>ppt_x</p:attrName>
                                        </p:attrNameLst>
                                      </p:cBhvr>
                                      <p:tavLst>
                                        <p:tav tm="0">
                                          <p:val>
                                            <p:strVal val="#ppt_x"/>
                                          </p:val>
                                        </p:tav>
                                        <p:tav tm="100000">
                                          <p:val>
                                            <p:strVal val="#ppt_x"/>
                                          </p:val>
                                        </p:tav>
                                      </p:tavLst>
                                    </p:anim>
                                    <p:anim calcmode="lin" valueType="num">
                                      <p:cBhvr>
                                        <p:cTn id="27" dur="4000" fill="hold"/>
                                        <p:tgtEl>
                                          <p:spTgt spid="5"/>
                                        </p:tgtEl>
                                        <p:attrNameLst>
                                          <p:attrName>ppt_y</p:attrName>
                                        </p:attrNameLst>
                                      </p:cBhvr>
                                      <p:tavLst>
                                        <p:tav tm="0">
                                          <p:val>
                                            <p:strVal val="#ppt_y-.1"/>
                                          </p:val>
                                        </p:tav>
                                        <p:tav tm="100000">
                                          <p:val>
                                            <p:strVal val="#ppt_y"/>
                                          </p:val>
                                        </p:tav>
                                      </p:tavLst>
                                    </p:anim>
                                  </p:childTnLst>
                                </p:cTn>
                              </p:par>
                              <p:par>
                                <p:cTn id="28" presetID="23" presetClass="entr" presetSubtype="288" fill="hold" nodeType="withEffect">
                                  <p:stCondLst>
                                    <p:cond delay="2000"/>
                                  </p:stCondLst>
                                  <p:childTnLst>
                                    <p:set>
                                      <p:cBhvr>
                                        <p:cTn id="29" dur="1" fill="hold">
                                          <p:stCondLst>
                                            <p:cond delay="0"/>
                                          </p:stCondLst>
                                        </p:cTn>
                                        <p:tgtEl>
                                          <p:spTgt spid="5"/>
                                        </p:tgtEl>
                                        <p:attrNameLst>
                                          <p:attrName>style.visibility</p:attrName>
                                        </p:attrNameLst>
                                      </p:cBhvr>
                                      <p:to>
                                        <p:strVal val="visible"/>
                                      </p:to>
                                    </p:set>
                                    <p:anim calcmode="lin" valueType="num">
                                      <p:cBhvr>
                                        <p:cTn id="30" dur="4000" fill="hold"/>
                                        <p:tgtEl>
                                          <p:spTgt spid="5"/>
                                        </p:tgtEl>
                                        <p:attrNameLst>
                                          <p:attrName>ppt_w</p:attrName>
                                        </p:attrNameLst>
                                      </p:cBhvr>
                                      <p:tavLst>
                                        <p:tav tm="0">
                                          <p:val>
                                            <p:strVal val="4/3*#ppt_w"/>
                                          </p:val>
                                        </p:tav>
                                        <p:tav tm="100000">
                                          <p:val>
                                            <p:strVal val="#ppt_w"/>
                                          </p:val>
                                        </p:tav>
                                      </p:tavLst>
                                    </p:anim>
                                    <p:anim calcmode="lin" valueType="num">
                                      <p:cBhvr>
                                        <p:cTn id="31" dur="4000" fill="hold"/>
                                        <p:tgtEl>
                                          <p:spTgt spid="5"/>
                                        </p:tgtEl>
                                        <p:attrNameLst>
                                          <p:attrName>ppt_h</p:attrName>
                                        </p:attrNameLst>
                                      </p:cBhvr>
                                      <p:tavLst>
                                        <p:tav tm="0">
                                          <p:val>
                                            <p:strVal val="4/3*#ppt_h"/>
                                          </p:val>
                                        </p:tav>
                                        <p:tav tm="100000">
                                          <p:val>
                                            <p:strVal val="#ppt_h"/>
                                          </p:val>
                                        </p:tav>
                                      </p:tavLst>
                                    </p:anim>
                                  </p:childTnLst>
                                </p:cTn>
                              </p:par>
                            </p:childTnLst>
                          </p:cTn>
                        </p:par>
                        <p:par>
                          <p:cTn id="32" fill="hold">
                            <p:stCondLst>
                              <p:cond delay="343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1"/>
                                          </p:val>
                                        </p:tav>
                                        <p:tav tm="100000">
                                          <p:val>
                                            <p:strVal val="#ppt_x"/>
                                          </p:val>
                                        </p:tav>
                                      </p:tavLst>
                                    </p:anim>
                                    <p:anim calcmode="lin" valueType="num">
                                      <p:cBhvr>
                                        <p:cTn id="3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 mascaron de pro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45 mascaron de pro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539552"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Brihuega figura por primera vez como núcleo urbano en la Edad Media, con el nombre de </a:t>
            </a:r>
            <a:r>
              <a:rPr lang="es-ES" i="1" dirty="0" err="1" smtClean="0">
                <a:effectLst>
                  <a:glow rad="101600">
                    <a:srgbClr val="C00000">
                      <a:alpha val="60000"/>
                    </a:srgbClr>
                  </a:glow>
                  <a:outerShdw blurRad="38100" dist="38100" dir="2700000" algn="tl">
                    <a:srgbClr val="000000">
                      <a:alpha val="43137"/>
                    </a:srgbClr>
                  </a:outerShdw>
                </a:effectLst>
              </a:rPr>
              <a:t>Castrum</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Brioca</a:t>
            </a:r>
            <a:r>
              <a:rPr lang="es-ES" i="1" dirty="0" smtClean="0">
                <a:effectLst>
                  <a:glow rad="101600">
                    <a:srgbClr val="C00000">
                      <a:alpha val="60000"/>
                    </a:srgbClr>
                  </a:glow>
                  <a:outerShdw blurRad="38100" dist="38100" dir="2700000" algn="tl">
                    <a:srgbClr val="000000">
                      <a:alpha val="43137"/>
                    </a:srgbClr>
                  </a:outerShdw>
                </a:effectLst>
              </a:rPr>
              <a:t>; es decir, castillo sobre la roca (hay que viajar allí para ver por qué).</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3000">
        <p15:prstTrans prst="peelOff"/>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4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ppt_w+.3"/>
                                          </p:val>
                                        </p:tav>
                                        <p:tav tm="100000">
                                          <p:val>
                                            <p:strVal val="#ppt_w"/>
                                          </p:val>
                                        </p:tav>
                                      </p:tavLst>
                                    </p:anim>
                                    <p:anim calcmode="lin" valueType="num">
                                      <p:cBhvr>
                                        <p:cTn id="11" dur="4000" fill="hold"/>
                                        <p:tgtEl>
                                          <p:spTgt spid="4"/>
                                        </p:tgtEl>
                                        <p:attrNameLst>
                                          <p:attrName>ppt_h</p:attrName>
                                        </p:attrNameLst>
                                      </p:cBhvr>
                                      <p:tavLst>
                                        <p:tav tm="0">
                                          <p:val>
                                            <p:strVal val="#ppt_h"/>
                                          </p:val>
                                        </p:tav>
                                        <p:tav tm="100000">
                                          <p:val>
                                            <p:strVal val="#ppt_h"/>
                                          </p:val>
                                        </p:tav>
                                      </p:tavLst>
                                    </p:anim>
                                    <p:animEffect transition="in" filter="fade">
                                      <p:cBhvr>
                                        <p:cTn id="12" dur="4000"/>
                                        <p:tgtEl>
                                          <p:spTgt spid="4"/>
                                        </p:tgtEl>
                                      </p:cBhvr>
                                    </p:animEffect>
                                  </p:childTnLst>
                                </p:cTn>
                              </p:par>
                              <p:par>
                                <p:cTn id="13" presetID="16" presetClass="entr" presetSubtype="37"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outVertical)">
                                      <p:cBhvr>
                                        <p:cTn id="15" dur="4000"/>
                                        <p:tgtEl>
                                          <p:spTgt spid="5"/>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4000" fill="hold"/>
                                        <p:tgtEl>
                                          <p:spTgt spid="5"/>
                                        </p:tgtEl>
                                        <p:attrNameLst>
                                          <p:attrName>ppt_w</p:attrName>
                                        </p:attrNameLst>
                                      </p:cBhvr>
                                      <p:tavLst>
                                        <p:tav tm="0">
                                          <p:val>
                                            <p:strVal val="#ppt_w+.3"/>
                                          </p:val>
                                        </p:tav>
                                        <p:tav tm="100000">
                                          <p:val>
                                            <p:strVal val="#ppt_w"/>
                                          </p:val>
                                        </p:tav>
                                      </p:tavLst>
                                    </p:anim>
                                    <p:anim calcmode="lin" valueType="num">
                                      <p:cBhvr>
                                        <p:cTn id="19" dur="4000" fill="hold"/>
                                        <p:tgtEl>
                                          <p:spTgt spid="5"/>
                                        </p:tgtEl>
                                        <p:attrNameLst>
                                          <p:attrName>ppt_h</p:attrName>
                                        </p:attrNameLst>
                                      </p:cBhvr>
                                      <p:tavLst>
                                        <p:tav tm="0">
                                          <p:val>
                                            <p:strVal val="#ppt_h"/>
                                          </p:val>
                                        </p:tav>
                                        <p:tav tm="100000">
                                          <p:val>
                                            <p:strVal val="#ppt_h"/>
                                          </p:val>
                                        </p:tav>
                                      </p:tavLst>
                                    </p:anim>
                                    <p:animEffect transition="in" filter="fade">
                                      <p:cBhvr>
                                        <p:cTn id="20" dur="4000"/>
                                        <p:tgtEl>
                                          <p:spTgt spid="5"/>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 pistolas y trabucos.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52 pistolas y trabucos.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467544"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localidad fue escenario en su historia de importantes batallas, como la de 1937 en plena Guerra Civil: Brihuega fue ocupada por las tropas italianas, que se enfrentaron con los republicanos.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5000">
        <p:checker/>
      </p:transition>
    </mc:Choice>
    <mc:Fallback xmlns="">
      <p:transition spd="slow" advTm="25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4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0" fill="hold"/>
                                        <p:tgtEl>
                                          <p:spTgt spid="5"/>
                                        </p:tgtEl>
                                        <p:attrNameLst>
                                          <p:attrName>ppt_w</p:attrName>
                                        </p:attrNameLst>
                                      </p:cBhvr>
                                      <p:tavLst>
                                        <p:tav tm="0">
                                          <p:val>
                                            <p:strVal val="4/3*#ppt_w"/>
                                          </p:val>
                                        </p:tav>
                                        <p:tav tm="100000">
                                          <p:val>
                                            <p:strVal val="#ppt_w"/>
                                          </p:val>
                                        </p:tav>
                                      </p:tavLst>
                                    </p:anim>
                                    <p:anim calcmode="lin" valueType="num">
                                      <p:cBhvr>
                                        <p:cTn id="18" dur="4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1" name="Picture 5" descr="C:\Users\Ana María\Desktop\ENAGUA.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Picture 5" descr="C:\Users\Ana María\Desktop\ENAGUA.jpg"/>
          <p:cNvPicPr>
            <a:picLocks noChangeAspect="1" noChangeArrowheads="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Brihuega debe ser también un punto de visita obligada para los cinéfilos y </a:t>
            </a:r>
            <a:r>
              <a:rPr lang="es-ES" i="1" dirty="0" err="1" smtClean="0">
                <a:effectLst>
                  <a:glow rad="101600">
                    <a:srgbClr val="C00000">
                      <a:alpha val="60000"/>
                    </a:srgbClr>
                  </a:glow>
                  <a:outerShdw blurRad="38100" dist="38100" dir="2700000" algn="tl">
                    <a:srgbClr val="000000">
                      <a:alpha val="43137"/>
                    </a:srgbClr>
                  </a:outerShdw>
                </a:effectLst>
              </a:rPr>
              <a:t>seriéfilos</a:t>
            </a:r>
            <a:r>
              <a:rPr lang="es-ES" i="1" dirty="0" smtClean="0">
                <a:effectLst>
                  <a:glow rad="101600">
                    <a:srgbClr val="C00000">
                      <a:alpha val="60000"/>
                    </a:srgbClr>
                  </a:glow>
                  <a:outerShdw blurRad="38100" dist="38100" dir="2700000" algn="tl">
                    <a:srgbClr val="000000">
                      <a:alpha val="43137"/>
                    </a:srgbClr>
                  </a:outerShdw>
                </a:effectLst>
              </a:rPr>
              <a:t>, pues ha sido escenario de importantes rodajes. Por ejemplo, 'La tía Tula' (Miguel Picazo, 1964) utilizó la Real Fábrica de Paños y sus jardines como la casa del tío Pedro.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7" name="Picture 5" descr="C:\Users\Ana María\Desktop\ENAGUA.jpg"/>
          <p:cNvPicPr>
            <a:picLocks noChangeAspect="1" noChangeArrowheads="1"/>
          </p:cNvPicPr>
          <p:nvPr/>
        </p:nvPicPr>
        <p:blipFill>
          <a:blip r:embed="rId4" cstate="print"/>
          <a:stretch>
            <a:fillRect/>
          </a:stretch>
        </p:blipFill>
        <p:spPr bwMode="auto">
          <a:xfrm>
            <a:off x="0" y="0"/>
            <a:ext cx="9144000" cy="5714999"/>
          </a:xfrm>
          <a:prstGeom prst="rect">
            <a:avLst/>
          </a:prstGeom>
          <a:noFill/>
          <a:ln w="9525">
            <a:noFill/>
            <a:miter lim="800000"/>
            <a:headEnd/>
            <a:tailEnd/>
          </a:ln>
        </p:spPr>
      </p:pic>
      <p:sp>
        <p:nvSpPr>
          <p:cNvPr id="8" name="7 CuadroTexto"/>
          <p:cNvSpPr txBox="1"/>
          <p:nvPr/>
        </p:nvSpPr>
        <p:spPr>
          <a:xfrm>
            <a:off x="467544" y="4224666"/>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los títulos iniciales de 'Una historia inmortal' (</a:t>
            </a:r>
            <a:r>
              <a:rPr lang="es-ES" i="1" dirty="0" err="1" smtClean="0">
                <a:effectLst>
                  <a:glow rad="101600">
                    <a:srgbClr val="C00000">
                      <a:alpha val="60000"/>
                    </a:srgbClr>
                  </a:glow>
                  <a:outerShdw blurRad="38100" dist="38100" dir="2700000" algn="tl">
                    <a:srgbClr val="000000">
                      <a:alpha val="43137"/>
                    </a:srgbClr>
                  </a:outerShdw>
                </a:effectLst>
              </a:rPr>
              <a:t>Orson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Welles</a:t>
            </a:r>
            <a:r>
              <a:rPr lang="es-ES" i="1" dirty="0" smtClean="0">
                <a:effectLst>
                  <a:glow rad="101600">
                    <a:srgbClr val="C00000">
                      <a:alpha val="60000"/>
                    </a:srgbClr>
                  </a:glow>
                  <a:outerShdw blurRad="38100" dist="38100" dir="2700000" algn="tl">
                    <a:srgbClr val="000000">
                      <a:alpha val="43137"/>
                    </a:srgbClr>
                  </a:outerShdw>
                </a:effectLst>
              </a:rPr>
              <a:t>, 1968), la plaza del Coso se convirtió en el puerto de Macao en el siglo XIX. Más recientemente,    Pedro Almodóvar filmó en la plaza de toros de Brihuega algunas escenas de 'Hable con ella' (2001).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62000">
        <p14:shred pattern="rectangle"/>
      </p:transition>
    </mc:Choice>
    <mc:Fallback xmlns="">
      <p:transition spd="slow" advTm="6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9221"/>
                                        </p:tgtEl>
                                        <p:attrNameLst>
                                          <p:attrName>style.visibility</p:attrName>
                                        </p:attrNameLst>
                                      </p:cBhvr>
                                      <p:to>
                                        <p:strVal val="visible"/>
                                      </p:to>
                                    </p:set>
                                    <p:animEffect transition="in" filter="fade">
                                      <p:cBhvr>
                                        <p:cTn id="7" dur="5000"/>
                                        <p:tgtEl>
                                          <p:spTgt spid="9221"/>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0" fill="hold"/>
                                        <p:tgtEl>
                                          <p:spTgt spid="6"/>
                                        </p:tgtEl>
                                        <p:attrNameLst>
                                          <p:attrName>ppt_w</p:attrName>
                                        </p:attrNameLst>
                                      </p:cBhvr>
                                      <p:tavLst>
                                        <p:tav tm="0">
                                          <p:val>
                                            <p:strVal val="#ppt_w+.3"/>
                                          </p:val>
                                        </p:tav>
                                        <p:tav tm="100000">
                                          <p:val>
                                            <p:strVal val="#ppt_w"/>
                                          </p:val>
                                        </p:tav>
                                      </p:tavLst>
                                    </p:anim>
                                    <p:anim calcmode="lin" valueType="num">
                                      <p:cBhvr>
                                        <p:cTn id="11" dur="5000" fill="hold"/>
                                        <p:tgtEl>
                                          <p:spTgt spid="6"/>
                                        </p:tgtEl>
                                        <p:attrNameLst>
                                          <p:attrName>ppt_h</p:attrName>
                                        </p:attrNameLst>
                                      </p:cBhvr>
                                      <p:tavLst>
                                        <p:tav tm="0">
                                          <p:val>
                                            <p:strVal val="#ppt_h"/>
                                          </p:val>
                                        </p:tav>
                                        <p:tav tm="100000">
                                          <p:val>
                                            <p:strVal val="#ppt_h"/>
                                          </p:val>
                                        </p:tav>
                                      </p:tavLst>
                                    </p:anim>
                                    <p:animEffect transition="in" filter="fade">
                                      <p:cBhvr>
                                        <p:cTn id="12" dur="5000"/>
                                        <p:tgtEl>
                                          <p:spTgt spid="6"/>
                                        </p:tgtEl>
                                      </p:cBhvr>
                                    </p:animEffect>
                                  </p:childTnLst>
                                </p:cTn>
                              </p:par>
                            </p:childTnLst>
                          </p:cTn>
                        </p:par>
                        <p:par>
                          <p:cTn id="13" fill="hold">
                            <p:stCondLst>
                              <p:cond delay="5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27400"/>
                            </p:stCondLst>
                            <p:childTnLst>
                              <p:par>
                                <p:cTn id="20" presetID="10" presetClass="exit" presetSubtype="0" fill="hold" grpId="1" nodeType="afterEffect">
                                  <p:stCondLst>
                                    <p:cond delay="2000"/>
                                  </p:stCondLst>
                                  <p:iterate type="lt">
                                    <p:tmPct val="0"/>
                                  </p:iterate>
                                  <p:childTnLst>
                                    <p:animEffect transition="out" filter="fade">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23" presetClass="entr" presetSubtype="288" fill="hold" nodeType="withEffect">
                                  <p:stCondLst>
                                    <p:cond delay="200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0" fill="hold"/>
                                        <p:tgtEl>
                                          <p:spTgt spid="7"/>
                                        </p:tgtEl>
                                        <p:attrNameLst>
                                          <p:attrName>ppt_w</p:attrName>
                                        </p:attrNameLst>
                                      </p:cBhvr>
                                      <p:tavLst>
                                        <p:tav tm="0">
                                          <p:val>
                                            <p:strVal val="4/3*#ppt_w"/>
                                          </p:val>
                                        </p:tav>
                                        <p:tav tm="100000">
                                          <p:val>
                                            <p:strVal val="#ppt_w"/>
                                          </p:val>
                                        </p:tav>
                                      </p:tavLst>
                                    </p:anim>
                                    <p:anim calcmode="lin" valueType="num">
                                      <p:cBhvr>
                                        <p:cTn id="26" dur="5000" fill="hold"/>
                                        <p:tgtEl>
                                          <p:spTgt spid="7"/>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200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5000"/>
                                        <p:tgtEl>
                                          <p:spTgt spid="7"/>
                                        </p:tgtEl>
                                      </p:cBhvr>
                                    </p:animEffect>
                                  </p:childTnLst>
                                </p:cTn>
                              </p:par>
                            </p:childTnLst>
                          </p:cTn>
                        </p:par>
                        <p:par>
                          <p:cTn id="30" fill="hold">
                            <p:stCondLst>
                              <p:cond delay="344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8"/>
                                        </p:tgtEl>
                                        <p:attrNameLst>
                                          <p:attrName>style.visibility</p:attrName>
                                        </p:attrNameLst>
                                      </p:cBhvr>
                                      <p:to>
                                        <p:strVal val="visible"/>
                                      </p:to>
                                    </p:set>
                                    <p:animEffect transition="in" filter="fade">
                                      <p:cBhvr>
                                        <p:cTn id="33" dur="1000"/>
                                        <p:tgtEl>
                                          <p:spTgt spid="8"/>
                                        </p:tgtEl>
                                      </p:cBhvr>
                                    </p:animEffect>
                                    <p:anim calcmode="lin" valueType="num">
                                      <p:cBhvr>
                                        <p:cTn id="34" dur="1000" fill="hold"/>
                                        <p:tgtEl>
                                          <p:spTgt spid="8"/>
                                        </p:tgtEl>
                                        <p:attrNameLst>
                                          <p:attrName>ppt_x</p:attrName>
                                        </p:attrNameLst>
                                      </p:cBhvr>
                                      <p:tavLst>
                                        <p:tav tm="0">
                                          <p:val>
                                            <p:strVal val="#ppt_x-.1"/>
                                          </p:val>
                                        </p:tav>
                                        <p:tav tm="100000">
                                          <p:val>
                                            <p:strVal val="#ppt_x"/>
                                          </p:val>
                                        </p:tav>
                                      </p:tavLst>
                                    </p:anim>
                                    <p:anim calcmode="lin" valueType="num">
                                      <p:cBhvr>
                                        <p:cTn id="3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02.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5" name="4 Imagen" descr="0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467544" y="4873724"/>
            <a:ext cx="813690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última película con escenas aquí rodadas ha sido, por el momento, 'El viaje de Penélope' (Fernando Merinero, 2010).</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17" presetClass="exit" presetSubtype="10" fill="hold" nodeType="withEffect">
                                  <p:stCondLst>
                                    <p:cond delay="0"/>
                                  </p:stCondLst>
                                  <p:childTnLst>
                                    <p:anim calcmode="lin" valueType="num">
                                      <p:cBhvr>
                                        <p:cTn id="9" dur="5000"/>
                                        <p:tgtEl>
                                          <p:spTgt spid="8"/>
                                        </p:tgtEl>
                                        <p:attrNameLst>
                                          <p:attrName>ppt_w</p:attrName>
                                        </p:attrNameLst>
                                      </p:cBhvr>
                                      <p:tavLst>
                                        <p:tav tm="0">
                                          <p:val>
                                            <p:strVal val="ppt_w"/>
                                          </p:val>
                                        </p:tav>
                                        <p:tav tm="100000">
                                          <p:val>
                                            <p:fltVal val="0"/>
                                          </p:val>
                                        </p:tav>
                                      </p:tavLst>
                                    </p:anim>
                                    <p:anim calcmode="lin" valueType="num">
                                      <p:cBhvr>
                                        <p:cTn id="10" dur="5000"/>
                                        <p:tgtEl>
                                          <p:spTgt spid="8"/>
                                        </p:tgtEl>
                                        <p:attrNameLst>
                                          <p:attrName>ppt_h</p:attrName>
                                        </p:attrNameLst>
                                      </p:cBhvr>
                                      <p:tavLst>
                                        <p:tav tm="0">
                                          <p:val>
                                            <p:strVal val="ppt_h"/>
                                          </p:val>
                                        </p:tav>
                                        <p:tav tm="100000">
                                          <p:val>
                                            <p:strVal val="ppt_h"/>
                                          </p:val>
                                        </p:tav>
                                      </p:tavLst>
                                    </p:anim>
                                    <p:set>
                                      <p:cBhvr>
                                        <p:cTn id="11" dur="1" fill="hold">
                                          <p:stCondLst>
                                            <p:cond delay="4999"/>
                                          </p:stCondLst>
                                        </p:cTn>
                                        <p:tgtEl>
                                          <p:spTgt spid="8"/>
                                        </p:tgtEl>
                                        <p:attrNameLst>
                                          <p:attrName>style.visibility</p:attrName>
                                        </p:attrNameLst>
                                      </p:cBhvr>
                                      <p:to>
                                        <p:strVal val="hidden"/>
                                      </p:to>
                                    </p:set>
                                  </p:childTnLst>
                                </p:cTn>
                              </p:par>
                              <p:par>
                                <p:cTn id="12" presetID="3" presetClass="entr" presetSubtype="5"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linds(vertical)">
                                      <p:cBhvr>
                                        <p:cTn id="14" dur="5000"/>
                                        <p:tgtEl>
                                          <p:spTgt spid="5"/>
                                        </p:tgtEl>
                                      </p:cBhvr>
                                    </p:animEffect>
                                  </p:childTnLst>
                                </p:cTn>
                              </p:par>
                              <p:par>
                                <p:cTn id="15" presetID="55"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strVal val="#ppt_w*0.70"/>
                                          </p:val>
                                        </p:tav>
                                        <p:tav tm="100000">
                                          <p:val>
                                            <p:strVal val="#ppt_w"/>
                                          </p:val>
                                        </p:tav>
                                      </p:tavLst>
                                    </p:anim>
                                    <p:anim calcmode="lin" valueType="num">
                                      <p:cBhvr>
                                        <p:cTn id="18" dur="5000" fill="hold"/>
                                        <p:tgtEl>
                                          <p:spTgt spid="5"/>
                                        </p:tgtEl>
                                        <p:attrNameLst>
                                          <p:attrName>ppt_h</p:attrName>
                                        </p:attrNameLst>
                                      </p:cBhvr>
                                      <p:tavLst>
                                        <p:tav tm="0">
                                          <p:val>
                                            <p:strVal val="#ppt_h"/>
                                          </p:val>
                                        </p:tav>
                                        <p:tav tm="100000">
                                          <p:val>
                                            <p:strVal val="#ppt_h"/>
                                          </p:val>
                                        </p:tav>
                                      </p:tavLst>
                                    </p:anim>
                                    <p:animEffect transition="in" filter="fade">
                                      <p:cBhvr>
                                        <p:cTn id="19" dur="5000"/>
                                        <p:tgtEl>
                                          <p:spTgt spid="5"/>
                                        </p:tgtEl>
                                      </p:cBhvr>
                                    </p:animEffect>
                                  </p:childTnLst>
                                </p:cTn>
                              </p:par>
                            </p:childTnLst>
                          </p:cTn>
                        </p:par>
                        <p:par>
                          <p:cTn id="20" fill="hold">
                            <p:stCondLst>
                              <p:cond delay="5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1"/>
                                          </p:val>
                                        </p:tav>
                                        <p:tav tm="100000">
                                          <p:val>
                                            <p:strVal val="#ppt_x"/>
                                          </p:val>
                                        </p:tav>
                                      </p:tavLst>
                                    </p:anim>
                                    <p:anim calcmode="lin" valueType="num">
                                      <p:cBhvr>
                                        <p:cTn id="2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9 Modelo del galeón Nuestra Señora de la Concepción y de las Ánimas.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6" name="5 Imagen" descr="09 Modelo del galeón Nuestra Señora de la Concepción y de las Ánimas.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4" name="3 Imagen" descr="5.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8" name="7 CuadroTexto"/>
          <p:cNvSpPr txBox="1"/>
          <p:nvPr/>
        </p:nvSpPr>
        <p:spPr>
          <a:xfrm>
            <a:off x="539552"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Situada a poco más de una hora de Madrid, es uno de los pueblos más bonitos cerca de la capital para pasar el fin de semana. Se convierte en una escapada perfecta para atisbar la impresionante villa medieval que fue.</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7" name="6 Imagen" descr="5.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10" name="9 CuadroTexto"/>
          <p:cNvSpPr txBox="1"/>
          <p:nvPr/>
        </p:nvSpPr>
        <p:spPr>
          <a:xfrm>
            <a:off x="755576" y="4585691"/>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Brihuega cuenta con un castillo, el de la Peña Bermeja, que fue construido a finales del siglo XI y que se usó más como residencia y lugar de recreo que propiamente defensivo.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48000">
        <p14:glitter pattern="hexagon"/>
      </p:transition>
    </mc:Choice>
    <mc:Fallback xmlns="">
      <p:transition spd="slow" advTm="4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4000"/>
                                        <p:tgtEl>
                                          <p:spTgt spid="5"/>
                                        </p:tgtEl>
                                      </p:cBhvr>
                                    </p:animEffect>
                                  </p:childTnLst>
                                </p:cTn>
                              </p:par>
                              <p:par>
                                <p:cTn id="8" presetID="23" presetClass="entr" presetSubtype="27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4000" fill="hold"/>
                                        <p:tgtEl>
                                          <p:spTgt spid="6"/>
                                        </p:tgtEl>
                                        <p:attrNameLst>
                                          <p:attrName>ppt_w</p:attrName>
                                        </p:attrNameLst>
                                      </p:cBhvr>
                                      <p:tavLst>
                                        <p:tav tm="0">
                                          <p:val>
                                            <p:strVal val="2/3*#ppt_w"/>
                                          </p:val>
                                        </p:tav>
                                        <p:tav tm="100000">
                                          <p:val>
                                            <p:strVal val="#ppt_w"/>
                                          </p:val>
                                        </p:tav>
                                      </p:tavLst>
                                    </p:anim>
                                    <p:anim calcmode="lin" valueType="num">
                                      <p:cBhvr>
                                        <p:cTn id="11" dur="4000" fill="hold"/>
                                        <p:tgtEl>
                                          <p:spTgt spid="6"/>
                                        </p:tgtEl>
                                        <p:attrNameLst>
                                          <p:attrName>ppt_h</p:attrName>
                                        </p:attrNameLst>
                                      </p:cBhvr>
                                      <p:tavLst>
                                        <p:tav tm="0">
                                          <p:val>
                                            <p:strVal val="2/3*#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in)">
                                      <p:cBhvr>
                                        <p:cTn id="14" dur="4000"/>
                                        <p:tgtEl>
                                          <p:spTgt spid="6"/>
                                        </p:tgtEl>
                                      </p:cBhvr>
                                    </p:animEffect>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anim calcmode="lin" valueType="num">
                                      <p:cBhvr>
                                        <p:cTn id="19" dur="1000" fill="hold"/>
                                        <p:tgtEl>
                                          <p:spTgt spid="8"/>
                                        </p:tgtEl>
                                        <p:attrNameLst>
                                          <p:attrName>ppt_x</p:attrName>
                                        </p:attrNameLst>
                                      </p:cBhvr>
                                      <p:tavLst>
                                        <p:tav tm="0">
                                          <p:val>
                                            <p:strVal val="#ppt_x-.1"/>
                                          </p:val>
                                        </p:tav>
                                        <p:tav tm="100000">
                                          <p:val>
                                            <p:strVal val="#ppt_x"/>
                                          </p:val>
                                        </p:tav>
                                      </p:tavLst>
                                    </p:anim>
                                    <p:anim calcmode="lin" valueType="num">
                                      <p:cBhvr>
                                        <p:cTn id="20" dur="1000" fill="hold"/>
                                        <p:tgtEl>
                                          <p:spTgt spid="8"/>
                                        </p:tgtEl>
                                        <p:attrNameLst>
                                          <p:attrName>ppt_y</p:attrName>
                                        </p:attrNameLst>
                                      </p:cBhvr>
                                      <p:tavLst>
                                        <p:tav tm="0">
                                          <p:val>
                                            <p:strVal val="#ppt_y"/>
                                          </p:val>
                                        </p:tav>
                                        <p:tav tm="100000">
                                          <p:val>
                                            <p:strVal val="#ppt_y"/>
                                          </p:val>
                                        </p:tav>
                                      </p:tavLst>
                                    </p:anim>
                                  </p:childTnLst>
                                </p:cTn>
                              </p:par>
                            </p:childTnLst>
                          </p:cTn>
                        </p:par>
                        <p:par>
                          <p:cTn id="21" fill="hold">
                            <p:stCondLst>
                              <p:cond delay="22600"/>
                            </p:stCondLst>
                            <p:childTnLst>
                              <p:par>
                                <p:cTn id="22" presetID="10" presetClass="exit" presetSubtype="0" fill="hold" grpId="1" nodeType="afterEffect">
                                  <p:stCondLst>
                                    <p:cond delay="2000"/>
                                  </p:stCondLst>
                                  <p:iterate type="lt">
                                    <p:tmPct val="0"/>
                                  </p:iterate>
                                  <p:childTnLst>
                                    <p:animEffect transition="out" filter="fade">
                                      <p:cBhvr>
                                        <p:cTn id="23" dur="3000"/>
                                        <p:tgtEl>
                                          <p:spTgt spid="8"/>
                                        </p:tgtEl>
                                      </p:cBhvr>
                                    </p:animEffect>
                                    <p:set>
                                      <p:cBhvr>
                                        <p:cTn id="24" dur="1" fill="hold">
                                          <p:stCondLst>
                                            <p:cond delay="2999"/>
                                          </p:stCondLst>
                                        </p:cTn>
                                        <p:tgtEl>
                                          <p:spTgt spid="8"/>
                                        </p:tgtEl>
                                        <p:attrNameLst>
                                          <p:attrName>style.visibility</p:attrName>
                                        </p:attrNameLst>
                                      </p:cBhvr>
                                      <p:to>
                                        <p:strVal val="hidden"/>
                                      </p:to>
                                    </p:set>
                                  </p:childTnLst>
                                </p:cTn>
                              </p:par>
                              <p:par>
                                <p:cTn id="25" presetID="21" presetClass="entr" presetSubtype="4" fill="hold" nodeType="withEffect">
                                  <p:stCondLst>
                                    <p:cond delay="2000"/>
                                  </p:stCondLst>
                                  <p:childTnLst>
                                    <p:set>
                                      <p:cBhvr>
                                        <p:cTn id="26" dur="1" fill="hold">
                                          <p:stCondLst>
                                            <p:cond delay="0"/>
                                          </p:stCondLst>
                                        </p:cTn>
                                        <p:tgtEl>
                                          <p:spTgt spid="4"/>
                                        </p:tgtEl>
                                        <p:attrNameLst>
                                          <p:attrName>style.visibility</p:attrName>
                                        </p:attrNameLst>
                                      </p:cBhvr>
                                      <p:to>
                                        <p:strVal val="visible"/>
                                      </p:to>
                                    </p:set>
                                    <p:animEffect transition="in" filter="wheel(4)">
                                      <p:cBhvr>
                                        <p:cTn id="27" dur="4000"/>
                                        <p:tgtEl>
                                          <p:spTgt spid="4"/>
                                        </p:tgtEl>
                                      </p:cBhvr>
                                    </p:animEffect>
                                  </p:childTnLst>
                                </p:cTn>
                              </p:par>
                              <p:par>
                                <p:cTn id="28" presetID="23" presetClass="entr" presetSubtype="288" fill="hold" nodeType="withEffect">
                                  <p:stCondLst>
                                    <p:cond delay="2000"/>
                                  </p:stCondLst>
                                  <p:childTnLst>
                                    <p:set>
                                      <p:cBhvr>
                                        <p:cTn id="29" dur="1" fill="hold">
                                          <p:stCondLst>
                                            <p:cond delay="0"/>
                                          </p:stCondLst>
                                        </p:cTn>
                                        <p:tgtEl>
                                          <p:spTgt spid="4"/>
                                        </p:tgtEl>
                                        <p:attrNameLst>
                                          <p:attrName>style.visibility</p:attrName>
                                        </p:attrNameLst>
                                      </p:cBhvr>
                                      <p:to>
                                        <p:strVal val="visible"/>
                                      </p:to>
                                    </p:set>
                                    <p:anim calcmode="lin" valueType="num">
                                      <p:cBhvr>
                                        <p:cTn id="30" dur="4000" fill="hold"/>
                                        <p:tgtEl>
                                          <p:spTgt spid="4"/>
                                        </p:tgtEl>
                                        <p:attrNameLst>
                                          <p:attrName>ppt_w</p:attrName>
                                        </p:attrNameLst>
                                      </p:cBhvr>
                                      <p:tavLst>
                                        <p:tav tm="0">
                                          <p:val>
                                            <p:strVal val="4/3*#ppt_w"/>
                                          </p:val>
                                        </p:tav>
                                        <p:tav tm="100000">
                                          <p:val>
                                            <p:strVal val="#ppt_w"/>
                                          </p:val>
                                        </p:tav>
                                      </p:tavLst>
                                    </p:anim>
                                    <p:anim calcmode="lin" valueType="num">
                                      <p:cBhvr>
                                        <p:cTn id="31" dur="4000" fill="hold"/>
                                        <p:tgtEl>
                                          <p:spTgt spid="4"/>
                                        </p:tgtEl>
                                        <p:attrNameLst>
                                          <p:attrName>ppt_h</p:attrName>
                                        </p:attrNameLst>
                                      </p:cBhvr>
                                      <p:tavLst>
                                        <p:tav tm="0">
                                          <p:val>
                                            <p:strVal val="4/3*#ppt_h"/>
                                          </p:val>
                                        </p:tav>
                                        <p:tav tm="100000">
                                          <p:val>
                                            <p:strVal val="#ppt_h"/>
                                          </p:val>
                                        </p:tav>
                                      </p:tavLst>
                                    </p:anim>
                                  </p:childTnLst>
                                </p:cTn>
                              </p:par>
                              <p:par>
                                <p:cTn id="32" presetID="4" presetClass="entr" presetSubtype="32" fill="hold" nodeType="withEffect">
                                  <p:stCondLst>
                                    <p:cond delay="2000"/>
                                  </p:stCondLst>
                                  <p:childTnLst>
                                    <p:set>
                                      <p:cBhvr>
                                        <p:cTn id="33" dur="1" fill="hold">
                                          <p:stCondLst>
                                            <p:cond delay="0"/>
                                          </p:stCondLst>
                                        </p:cTn>
                                        <p:tgtEl>
                                          <p:spTgt spid="7"/>
                                        </p:tgtEl>
                                        <p:attrNameLst>
                                          <p:attrName>style.visibility</p:attrName>
                                        </p:attrNameLst>
                                      </p:cBhvr>
                                      <p:to>
                                        <p:strVal val="visible"/>
                                      </p:to>
                                    </p:set>
                                    <p:animEffect transition="in" filter="box(out)">
                                      <p:cBhvr>
                                        <p:cTn id="34" dur="4000"/>
                                        <p:tgtEl>
                                          <p:spTgt spid="7"/>
                                        </p:tgtEl>
                                      </p:cBhvr>
                                    </p:animEffect>
                                  </p:childTnLst>
                                </p:cTn>
                              </p:par>
                              <p:par>
                                <p:cTn id="35" presetID="23" presetClass="entr" presetSubtype="288" fill="hold" nodeType="withEffect">
                                  <p:stCondLst>
                                    <p:cond delay="2000"/>
                                  </p:stCondLst>
                                  <p:childTnLst>
                                    <p:set>
                                      <p:cBhvr>
                                        <p:cTn id="36" dur="1" fill="hold">
                                          <p:stCondLst>
                                            <p:cond delay="0"/>
                                          </p:stCondLst>
                                        </p:cTn>
                                        <p:tgtEl>
                                          <p:spTgt spid="7"/>
                                        </p:tgtEl>
                                        <p:attrNameLst>
                                          <p:attrName>style.visibility</p:attrName>
                                        </p:attrNameLst>
                                      </p:cBhvr>
                                      <p:to>
                                        <p:strVal val="visible"/>
                                      </p:to>
                                    </p:set>
                                    <p:anim calcmode="lin" valueType="num">
                                      <p:cBhvr>
                                        <p:cTn id="37" dur="4000" fill="hold"/>
                                        <p:tgtEl>
                                          <p:spTgt spid="7"/>
                                        </p:tgtEl>
                                        <p:attrNameLst>
                                          <p:attrName>ppt_w</p:attrName>
                                        </p:attrNameLst>
                                      </p:cBhvr>
                                      <p:tavLst>
                                        <p:tav tm="0">
                                          <p:val>
                                            <p:strVal val="4/3*#ppt_w"/>
                                          </p:val>
                                        </p:tav>
                                        <p:tav tm="100000">
                                          <p:val>
                                            <p:strVal val="#ppt_w"/>
                                          </p:val>
                                        </p:tav>
                                      </p:tavLst>
                                    </p:anim>
                                    <p:anim calcmode="lin" valueType="num">
                                      <p:cBhvr>
                                        <p:cTn id="38" dur="4000" fill="hold"/>
                                        <p:tgtEl>
                                          <p:spTgt spid="7"/>
                                        </p:tgtEl>
                                        <p:attrNameLst>
                                          <p:attrName>ppt_h</p:attrName>
                                        </p:attrNameLst>
                                      </p:cBhvr>
                                      <p:tavLst>
                                        <p:tav tm="0">
                                          <p:val>
                                            <p:strVal val="4/3*#ppt_h"/>
                                          </p:val>
                                        </p:tav>
                                        <p:tav tm="100000">
                                          <p:val>
                                            <p:strVal val="#ppt_h"/>
                                          </p:val>
                                        </p:tav>
                                      </p:tavLst>
                                    </p:anim>
                                  </p:childTnLst>
                                </p:cTn>
                              </p:par>
                            </p:childTnLst>
                          </p:cTn>
                        </p:par>
                        <p:par>
                          <p:cTn id="39" fill="hold">
                            <p:stCondLst>
                              <p:cond delay="286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1"/>
                                          </p:val>
                                        </p:tav>
                                        <p:tav tm="100000">
                                          <p:val>
                                            <p:strVal val="#ppt_x"/>
                                          </p:val>
                                        </p:tav>
                                      </p:tavLst>
                                    </p:anim>
                                    <p:anim calcmode="lin" valueType="num">
                                      <p:cBhvr>
                                        <p:cTn id="44"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3581.jpg"/>
          <p:cNvPicPr>
            <a:picLocks noChangeAspect="1"/>
          </p:cNvPicPr>
          <p:nvPr/>
        </p:nvPicPr>
        <p:blipFill>
          <a:blip r:embed="rId2" cstate="print"/>
          <a:stretch>
            <a:fillRect/>
          </a:stretch>
        </p:blipFill>
        <p:spPr bwMode="auto">
          <a:xfrm>
            <a:off x="0" y="-34132"/>
            <a:ext cx="9144000" cy="5714999"/>
          </a:xfrm>
          <a:prstGeom prst="rect">
            <a:avLst/>
          </a:prstGeom>
          <a:noFill/>
          <a:ln w="9525">
            <a:noFill/>
            <a:miter lim="800000"/>
            <a:headEnd/>
            <a:tailEnd/>
          </a:ln>
        </p:spPr>
      </p:pic>
      <p:pic>
        <p:nvPicPr>
          <p:cNvPr id="5" name="4 Imagen" descr="453581.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6" name="5 Imagen" descr="453581.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7" name="6 Imagen" descr="421091.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9" name="8 CuadroTexto"/>
          <p:cNvSpPr txBox="1"/>
          <p:nvPr/>
        </p:nvSpPr>
        <p:spPr>
          <a:xfrm>
            <a:off x="179512" y="4297660"/>
            <a:ext cx="89644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patio de armas, en el romántico y coqueto Prado de Santa María, se encuentra la imprescindible iglesia de Nuestra Señora de la Peña, que transita entre el románico y el gótico, y cuando termines de verla no te olvides de asomarte a los miradores que hay justo al lado, para entender por qué Brihuega es Jardín de la Alcarria.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8" name="7 Imagen" descr="421091.jpg"/>
          <p:cNvPicPr>
            <a:picLocks noChangeAspect="1"/>
          </p:cNvPicPr>
          <p:nvPr/>
        </p:nvPicPr>
        <p:blipFill>
          <a:blip r:embed="rId3" cstate="print"/>
          <a:stretch>
            <a:fillRect/>
          </a:stretch>
        </p:blipFill>
        <p:spPr bwMode="auto">
          <a:xfrm>
            <a:off x="0" y="-1"/>
            <a:ext cx="9144000" cy="5715001"/>
          </a:xfrm>
          <a:prstGeom prst="rect">
            <a:avLst/>
          </a:prstGeom>
          <a:noFill/>
          <a:ln w="9525">
            <a:noFill/>
            <a:miter lim="800000"/>
            <a:headEnd/>
            <a:tailEnd/>
          </a:ln>
        </p:spPr>
      </p:pic>
      <p:sp>
        <p:nvSpPr>
          <p:cNvPr id="10" name="9 CuadroTexto"/>
          <p:cNvSpPr txBox="1"/>
          <p:nvPr/>
        </p:nvSpPr>
        <p:spPr>
          <a:xfrm>
            <a:off x="485292" y="426352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suelos de Brihuega son ricos en agua subterránea y toda ella sale a la superficie a través de hermosas fuentes que valen la pena recorrer y fotografiar para dejar constancia de tu viaje en tu '</a:t>
            </a:r>
            <a:r>
              <a:rPr lang="es-ES" i="1" dirty="0" err="1" smtClean="0">
                <a:effectLst>
                  <a:glow rad="101600">
                    <a:srgbClr val="C00000">
                      <a:alpha val="60000"/>
                    </a:srgbClr>
                  </a:glow>
                  <a:outerShdw blurRad="38100" dist="38100" dir="2700000" algn="tl">
                    <a:srgbClr val="000000">
                      <a:alpha val="43137"/>
                    </a:srgbClr>
                  </a:outerShdw>
                </a:effectLst>
              </a:rPr>
              <a:t>feed</a:t>
            </a:r>
            <a:r>
              <a:rPr lang="es-ES" i="1" dirty="0" smtClean="0">
                <a:effectLst>
                  <a:glow rad="101600">
                    <a:srgbClr val="C00000">
                      <a:alpha val="60000"/>
                    </a:srgbClr>
                  </a:glow>
                  <a:outerShdw blurRad="38100" dist="38100" dir="2700000" algn="tl">
                    <a:srgbClr val="000000">
                      <a:alpha val="43137"/>
                    </a:srgbClr>
                  </a:outerShdw>
                </a:effectLst>
              </a:rPr>
              <a:t>' de </a:t>
            </a:r>
            <a:r>
              <a:rPr lang="es-ES" i="1" dirty="0" err="1" smtClean="0">
                <a:effectLst>
                  <a:glow rad="101600">
                    <a:srgbClr val="C00000">
                      <a:alpha val="60000"/>
                    </a:srgbClr>
                  </a:glow>
                  <a:outerShdw blurRad="38100" dist="38100" dir="2700000" algn="tl">
                    <a:srgbClr val="000000">
                      <a:alpha val="43137"/>
                    </a:srgbClr>
                  </a:outerShdw>
                </a:effectLst>
              </a:rPr>
              <a:t>Instagram</a:t>
            </a:r>
            <a:r>
              <a:rPr lang="es-ES" i="1" dirty="0" smtClean="0">
                <a:effectLst>
                  <a:glow rad="101600">
                    <a:srgbClr val="C00000">
                      <a:alpha val="60000"/>
                    </a:srgbClr>
                  </a:glow>
                  <a:outerShdw blurRad="38100" dist="38100" dir="2700000" algn="tl">
                    <a:srgbClr val="000000">
                      <a:alpha val="43137"/>
                    </a:srgbClr>
                  </a:outerShdw>
                </a:effectLst>
              </a:rPr>
              <a:t>. La más hermosa de todas es la fuente de los Doce Caños o fuente </a:t>
            </a:r>
            <a:r>
              <a:rPr lang="es-ES" i="1" dirty="0" err="1" smtClean="0">
                <a:effectLst>
                  <a:glow rad="101600">
                    <a:srgbClr val="C00000">
                      <a:alpha val="60000"/>
                    </a:srgbClr>
                  </a:glow>
                  <a:outerShdw blurRad="38100" dist="38100" dir="2700000" algn="tl">
                    <a:srgbClr val="000000">
                      <a:alpha val="43137"/>
                    </a:srgbClr>
                  </a:outerShdw>
                </a:effectLst>
              </a:rPr>
              <a:t>Blanquina</a:t>
            </a:r>
            <a:r>
              <a:rPr lang="es-ES" i="1" dirty="0" smtClean="0">
                <a:effectLst>
                  <a:glow rad="101600">
                    <a:srgbClr val="C00000">
                      <a:alpha val="60000"/>
                    </a:srgbClr>
                  </a:glow>
                  <a:outerShdw blurRad="38100" dist="38100" dir="2700000" algn="tl">
                    <a:srgbClr val="000000">
                      <a:alpha val="43137"/>
                    </a:srgbClr>
                  </a:outerShdw>
                </a:effectLst>
              </a:rPr>
              <a:t>.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67000">
        <p14:honeycomb/>
      </p:transition>
    </mc:Choice>
    <mc:Fallback xmlns="">
      <p:transition spd="slow" advTm="6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4"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randombar(horizontal)">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out)">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in)">
                                      <p:cBhvr>
                                        <p:cTn id="25" dur="5000"/>
                                        <p:tgtEl>
                                          <p:spTgt spid="6"/>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1"/>
                                          </p:val>
                                        </p:tav>
                                        <p:tav tm="100000">
                                          <p:val>
                                            <p:strVal val="#ppt_x"/>
                                          </p:val>
                                        </p:tav>
                                      </p:tavLst>
                                    </p:anim>
                                    <p:anim calcmode="lin" valueType="num">
                                      <p:cBhvr>
                                        <p:cTn id="31" dur="1000" fill="hold"/>
                                        <p:tgtEl>
                                          <p:spTgt spid="9"/>
                                        </p:tgtEl>
                                        <p:attrNameLst>
                                          <p:attrName>ppt_y</p:attrName>
                                        </p:attrNameLst>
                                      </p:cBhvr>
                                      <p:tavLst>
                                        <p:tav tm="0">
                                          <p:val>
                                            <p:strVal val="#ppt_y"/>
                                          </p:val>
                                        </p:tav>
                                        <p:tav tm="100000">
                                          <p:val>
                                            <p:strVal val="#ppt_y"/>
                                          </p:val>
                                        </p:tav>
                                      </p:tavLst>
                                    </p:anim>
                                  </p:childTnLst>
                                </p:cTn>
                              </p:par>
                            </p:childTnLst>
                          </p:cTn>
                        </p:par>
                        <p:par>
                          <p:cTn id="32" fill="hold">
                            <p:stCondLst>
                              <p:cond delay="33000"/>
                            </p:stCondLst>
                            <p:childTnLst>
                              <p:par>
                                <p:cTn id="33" presetID="10" presetClass="exit" presetSubtype="0" fill="hold" grpId="1" nodeType="afterEffect">
                                  <p:stCondLst>
                                    <p:cond delay="2000"/>
                                  </p:stCondLst>
                                  <p:iterate type="lt">
                                    <p:tmPct val="0"/>
                                  </p:iterate>
                                  <p:childTnLst>
                                    <p:animEffect transition="out" filter="fade">
                                      <p:cBhvr>
                                        <p:cTn id="34" dur="3000"/>
                                        <p:tgtEl>
                                          <p:spTgt spid="9"/>
                                        </p:tgtEl>
                                      </p:cBhvr>
                                    </p:animEffect>
                                    <p:set>
                                      <p:cBhvr>
                                        <p:cTn id="35" dur="1" fill="hold">
                                          <p:stCondLst>
                                            <p:cond delay="2999"/>
                                          </p:stCondLst>
                                        </p:cTn>
                                        <p:tgtEl>
                                          <p:spTgt spid="9"/>
                                        </p:tgtEl>
                                        <p:attrNameLst>
                                          <p:attrName>style.visibility</p:attrName>
                                        </p:attrNameLst>
                                      </p:cBhvr>
                                      <p:to>
                                        <p:strVal val="hidden"/>
                                      </p:to>
                                    </p:set>
                                  </p:childTnLst>
                                </p:cTn>
                              </p:par>
                              <p:par>
                                <p:cTn id="36" presetID="23" presetClass="entr" presetSubtype="288" fill="hold" nodeType="withEffect">
                                  <p:stCondLst>
                                    <p:cond delay="2000"/>
                                  </p:stCondLst>
                                  <p:childTnLst>
                                    <p:set>
                                      <p:cBhvr>
                                        <p:cTn id="37" dur="1" fill="hold">
                                          <p:stCondLst>
                                            <p:cond delay="0"/>
                                          </p:stCondLst>
                                        </p:cTn>
                                        <p:tgtEl>
                                          <p:spTgt spid="7"/>
                                        </p:tgtEl>
                                        <p:attrNameLst>
                                          <p:attrName>style.visibility</p:attrName>
                                        </p:attrNameLst>
                                      </p:cBhvr>
                                      <p:to>
                                        <p:strVal val="visible"/>
                                      </p:to>
                                    </p:set>
                                    <p:anim calcmode="lin" valueType="num">
                                      <p:cBhvr>
                                        <p:cTn id="38" dur="4000" fill="hold"/>
                                        <p:tgtEl>
                                          <p:spTgt spid="7"/>
                                        </p:tgtEl>
                                        <p:attrNameLst>
                                          <p:attrName>ppt_w</p:attrName>
                                        </p:attrNameLst>
                                      </p:cBhvr>
                                      <p:tavLst>
                                        <p:tav tm="0">
                                          <p:val>
                                            <p:strVal val="4/3*#ppt_w"/>
                                          </p:val>
                                        </p:tav>
                                        <p:tav tm="100000">
                                          <p:val>
                                            <p:strVal val="#ppt_w"/>
                                          </p:val>
                                        </p:tav>
                                      </p:tavLst>
                                    </p:anim>
                                    <p:anim calcmode="lin" valueType="num">
                                      <p:cBhvr>
                                        <p:cTn id="39" dur="4000" fill="hold"/>
                                        <p:tgtEl>
                                          <p:spTgt spid="7"/>
                                        </p:tgtEl>
                                        <p:attrNameLst>
                                          <p:attrName>ppt_h</p:attrName>
                                        </p:attrNameLst>
                                      </p:cBhvr>
                                      <p:tavLst>
                                        <p:tav tm="0">
                                          <p:val>
                                            <p:strVal val="4/3*#ppt_h"/>
                                          </p:val>
                                        </p:tav>
                                        <p:tav tm="100000">
                                          <p:val>
                                            <p:strVal val="#ppt_h"/>
                                          </p:val>
                                        </p:tav>
                                      </p:tavLst>
                                    </p:anim>
                                  </p:childTnLst>
                                </p:cTn>
                              </p:par>
                              <p:par>
                                <p:cTn id="40" presetID="5" presetClass="entr" presetSubtype="5" fill="hold" nodeType="withEffect">
                                  <p:stCondLst>
                                    <p:cond delay="2000"/>
                                  </p:stCondLst>
                                  <p:childTnLst>
                                    <p:set>
                                      <p:cBhvr>
                                        <p:cTn id="41" dur="1" fill="hold">
                                          <p:stCondLst>
                                            <p:cond delay="0"/>
                                          </p:stCondLst>
                                        </p:cTn>
                                        <p:tgtEl>
                                          <p:spTgt spid="7"/>
                                        </p:tgtEl>
                                        <p:attrNameLst>
                                          <p:attrName>style.visibility</p:attrName>
                                        </p:attrNameLst>
                                      </p:cBhvr>
                                      <p:to>
                                        <p:strVal val="visible"/>
                                      </p:to>
                                    </p:set>
                                    <p:animEffect transition="in" filter="checkerboard(down)">
                                      <p:cBhvr>
                                        <p:cTn id="42" dur="4000"/>
                                        <p:tgtEl>
                                          <p:spTgt spid="7"/>
                                        </p:tgtEl>
                                      </p:cBhvr>
                                    </p:animEffect>
                                  </p:childTnLst>
                                </p:cTn>
                              </p:par>
                              <p:par>
                                <p:cTn id="43" presetID="23" presetClass="entr" presetSubtype="288" fill="hold" nodeType="withEffect">
                                  <p:stCondLst>
                                    <p:cond delay="2000"/>
                                  </p:stCondLst>
                                  <p:childTnLst>
                                    <p:set>
                                      <p:cBhvr>
                                        <p:cTn id="44" dur="1" fill="hold">
                                          <p:stCondLst>
                                            <p:cond delay="0"/>
                                          </p:stCondLst>
                                        </p:cTn>
                                        <p:tgtEl>
                                          <p:spTgt spid="8"/>
                                        </p:tgtEl>
                                        <p:attrNameLst>
                                          <p:attrName>style.visibility</p:attrName>
                                        </p:attrNameLst>
                                      </p:cBhvr>
                                      <p:to>
                                        <p:strVal val="visible"/>
                                      </p:to>
                                    </p:set>
                                    <p:anim calcmode="lin" valueType="num">
                                      <p:cBhvr>
                                        <p:cTn id="45" dur="4000" fill="hold"/>
                                        <p:tgtEl>
                                          <p:spTgt spid="8"/>
                                        </p:tgtEl>
                                        <p:attrNameLst>
                                          <p:attrName>ppt_w</p:attrName>
                                        </p:attrNameLst>
                                      </p:cBhvr>
                                      <p:tavLst>
                                        <p:tav tm="0">
                                          <p:val>
                                            <p:strVal val="4/3*#ppt_w"/>
                                          </p:val>
                                        </p:tav>
                                        <p:tav tm="100000">
                                          <p:val>
                                            <p:strVal val="#ppt_w"/>
                                          </p:val>
                                        </p:tav>
                                      </p:tavLst>
                                    </p:anim>
                                    <p:anim calcmode="lin" valueType="num">
                                      <p:cBhvr>
                                        <p:cTn id="46" dur="4000" fill="hold"/>
                                        <p:tgtEl>
                                          <p:spTgt spid="8"/>
                                        </p:tgtEl>
                                        <p:attrNameLst>
                                          <p:attrName>ppt_h</p:attrName>
                                        </p:attrNameLst>
                                      </p:cBhvr>
                                      <p:tavLst>
                                        <p:tav tm="0">
                                          <p:val>
                                            <p:strVal val="4/3*#ppt_h"/>
                                          </p:val>
                                        </p:tav>
                                        <p:tav tm="100000">
                                          <p:val>
                                            <p:strVal val="#ppt_h"/>
                                          </p:val>
                                        </p:tav>
                                      </p:tavLst>
                                    </p:anim>
                                  </p:childTnLst>
                                </p:cTn>
                              </p:par>
                              <p:par>
                                <p:cTn id="47" presetID="5" presetClass="entr" presetSubtype="10" fill="hold" nodeType="withEffect">
                                  <p:stCondLst>
                                    <p:cond delay="2000"/>
                                  </p:stCondLst>
                                  <p:childTnLst>
                                    <p:set>
                                      <p:cBhvr>
                                        <p:cTn id="48" dur="1" fill="hold">
                                          <p:stCondLst>
                                            <p:cond delay="0"/>
                                          </p:stCondLst>
                                        </p:cTn>
                                        <p:tgtEl>
                                          <p:spTgt spid="8"/>
                                        </p:tgtEl>
                                        <p:attrNameLst>
                                          <p:attrName>style.visibility</p:attrName>
                                        </p:attrNameLst>
                                      </p:cBhvr>
                                      <p:to>
                                        <p:strVal val="visible"/>
                                      </p:to>
                                    </p:set>
                                    <p:animEffect transition="in" filter="checkerboard(across)">
                                      <p:cBhvr>
                                        <p:cTn id="49" dur="4000"/>
                                        <p:tgtEl>
                                          <p:spTgt spid="8"/>
                                        </p:tgtEl>
                                      </p:cBhvr>
                                    </p:animEffect>
                                  </p:childTnLst>
                                </p:cTn>
                              </p:par>
                            </p:childTnLst>
                          </p:cTn>
                        </p:par>
                        <p:par>
                          <p:cTn id="50" fill="hold">
                            <p:stCondLst>
                              <p:cond delay="39000"/>
                            </p:stCondLst>
                            <p:childTnLst>
                              <p:par>
                                <p:cTn id="51" presetID="40" presetClass="entr" presetSubtype="0" fill="hold" grpId="0" nodeType="afterEffect">
                                  <p:stCondLst>
                                    <p:cond delay="0"/>
                                  </p:stCondLst>
                                  <p:iterate type="lt">
                                    <p:tmPct val="10000"/>
                                  </p:iterate>
                                  <p:childTnLst>
                                    <p:set>
                                      <p:cBhvr>
                                        <p:cTn id="52" dur="1" fill="hold">
                                          <p:stCondLst>
                                            <p:cond delay="0"/>
                                          </p:stCondLst>
                                        </p:cTn>
                                        <p:tgtEl>
                                          <p:spTgt spid="10"/>
                                        </p:tgtEl>
                                        <p:attrNameLst>
                                          <p:attrName>style.visibility</p:attrName>
                                        </p:attrNameLst>
                                      </p:cBhvr>
                                      <p:to>
                                        <p:strVal val="visible"/>
                                      </p:to>
                                    </p:set>
                                    <p:animEffect transition="in" filter="fade">
                                      <p:cBhvr>
                                        <p:cTn id="53" dur="1000"/>
                                        <p:tgtEl>
                                          <p:spTgt spid="10"/>
                                        </p:tgtEl>
                                      </p:cBhvr>
                                    </p:animEffect>
                                    <p:anim calcmode="lin" valueType="num">
                                      <p:cBhvr>
                                        <p:cTn id="54" dur="1000" fill="hold"/>
                                        <p:tgtEl>
                                          <p:spTgt spid="10"/>
                                        </p:tgtEl>
                                        <p:attrNameLst>
                                          <p:attrName>ppt_x</p:attrName>
                                        </p:attrNameLst>
                                      </p:cBhvr>
                                      <p:tavLst>
                                        <p:tav tm="0">
                                          <p:val>
                                            <p:strVal val="#ppt_x-.1"/>
                                          </p:val>
                                        </p:tav>
                                        <p:tav tm="100000">
                                          <p:val>
                                            <p:strVal val="#ppt_x"/>
                                          </p:val>
                                        </p:tav>
                                      </p:tavLst>
                                    </p:anim>
                                    <p:anim calcmode="lin" valueType="num">
                                      <p:cBhvr>
                                        <p:cTn id="55"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08.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5" name="4 Imagen" descr="526808.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6" name="5 Imagen" descr="526808.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7" name="6 Imagen" descr="538066_390308f5fac544a8f97ee9faf3a300b0_large.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pic>
        <p:nvPicPr>
          <p:cNvPr id="8" name="7 Imagen" descr="538066_390308f5fac544a8f97ee9faf3a300b0_large.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10" name="9 CuadroTexto"/>
          <p:cNvSpPr txBox="1"/>
          <p:nvPr/>
        </p:nvSpPr>
        <p:spPr>
          <a:xfrm>
            <a:off x="395536"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Cuenta la leyenda que las mujeres solteras que beben de ellas encuentran novio, que se encuentra junto al lavadero municipal –también de obligada visita, con tres enormes pilas rectangulares, una que servía para el enjabonado de la ropa, otra para el aclarado y la más pequeña para fregar los cacharros de cocina.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9" name="8 Imagen" descr="538066_390308f5fac544a8f97ee9faf3a300b0_large.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11" name="10 CuadroTexto"/>
          <p:cNvSpPr txBox="1"/>
          <p:nvPr/>
        </p:nvSpPr>
        <p:spPr>
          <a:xfrm>
            <a:off x="602804" y="4646667"/>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Fuente del Paseo de la Fábrica, la Fuentecilla, la Fuente de Santo Tomás, la de San Juan, la Fuente del Tinte o la del Hisopo las mujeres llenaron sus cántaros hasta que a mediados del siglo XX llegó el agua a sus casas.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60000">
        <p15:prstTrans prst="fracture"/>
      </p:transition>
    </mc:Choice>
    <mc:Fallback xmlns="">
      <p:transition spd="slow" advTm="6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8" presetClass="entr" presetSubtype="3"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strips(upRight)">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diamond(out)">
                                      <p:cBhvr>
                                        <p:cTn id="25" dur="4000"/>
                                        <p:tgtEl>
                                          <p:spTgt spid="6"/>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10"/>
                                        </p:tgtEl>
                                        <p:attrNameLst>
                                          <p:attrName>style.visibility</p:attrName>
                                        </p:attrNameLst>
                                      </p:cBhvr>
                                      <p:to>
                                        <p:strVal val="visible"/>
                                      </p:to>
                                    </p:set>
                                    <p:animEffect transition="in" filter="fade">
                                      <p:cBhvr>
                                        <p:cTn id="29" dur="1000"/>
                                        <p:tgtEl>
                                          <p:spTgt spid="10"/>
                                        </p:tgtEl>
                                      </p:cBhvr>
                                    </p:animEffect>
                                    <p:anim calcmode="lin" valueType="num">
                                      <p:cBhvr>
                                        <p:cTn id="30" dur="1000" fill="hold"/>
                                        <p:tgtEl>
                                          <p:spTgt spid="10"/>
                                        </p:tgtEl>
                                        <p:attrNameLst>
                                          <p:attrName>ppt_x</p:attrName>
                                        </p:attrNameLst>
                                      </p:cBhvr>
                                      <p:tavLst>
                                        <p:tav tm="0">
                                          <p:val>
                                            <p:strVal val="#ppt_x-.1"/>
                                          </p:val>
                                        </p:tav>
                                        <p:tav tm="100000">
                                          <p:val>
                                            <p:strVal val="#ppt_x"/>
                                          </p:val>
                                        </p:tav>
                                      </p:tavLst>
                                    </p:anim>
                                    <p:anim calcmode="lin" valueType="num">
                                      <p:cBhvr>
                                        <p:cTn id="31" dur="1000" fill="hold"/>
                                        <p:tgtEl>
                                          <p:spTgt spid="10"/>
                                        </p:tgtEl>
                                        <p:attrNameLst>
                                          <p:attrName>ppt_y</p:attrName>
                                        </p:attrNameLst>
                                      </p:cBhvr>
                                      <p:tavLst>
                                        <p:tav tm="0">
                                          <p:val>
                                            <p:strVal val="#ppt_y"/>
                                          </p:val>
                                        </p:tav>
                                        <p:tav tm="100000">
                                          <p:val>
                                            <p:strVal val="#ppt_y"/>
                                          </p:val>
                                        </p:tav>
                                      </p:tavLst>
                                    </p:anim>
                                  </p:childTnLst>
                                </p:cTn>
                              </p:par>
                            </p:childTnLst>
                          </p:cTn>
                        </p:par>
                        <p:par>
                          <p:cTn id="32" fill="hold">
                            <p:stCondLst>
                              <p:cond delay="31100"/>
                            </p:stCondLst>
                            <p:childTnLst>
                              <p:par>
                                <p:cTn id="33" presetID="10" presetClass="exit" presetSubtype="0" fill="hold" grpId="1" nodeType="afterEffect">
                                  <p:stCondLst>
                                    <p:cond delay="2000"/>
                                  </p:stCondLst>
                                  <p:iterate type="lt">
                                    <p:tmPct val="0"/>
                                  </p:iterate>
                                  <p:childTnLst>
                                    <p:animEffect transition="out" filter="fade">
                                      <p:cBhvr>
                                        <p:cTn id="34" dur="3000"/>
                                        <p:tgtEl>
                                          <p:spTgt spid="10"/>
                                        </p:tgtEl>
                                      </p:cBhvr>
                                    </p:animEffect>
                                    <p:set>
                                      <p:cBhvr>
                                        <p:cTn id="35" dur="1" fill="hold">
                                          <p:stCondLst>
                                            <p:cond delay="2999"/>
                                          </p:stCondLst>
                                        </p:cTn>
                                        <p:tgtEl>
                                          <p:spTgt spid="10"/>
                                        </p:tgtEl>
                                        <p:attrNameLst>
                                          <p:attrName>style.visibility</p:attrName>
                                        </p:attrNameLst>
                                      </p:cBhvr>
                                      <p:to>
                                        <p:strVal val="hidden"/>
                                      </p:to>
                                    </p:set>
                                  </p:childTnLst>
                                </p:cTn>
                              </p:par>
                              <p:par>
                                <p:cTn id="36" presetID="23" presetClass="entr" presetSubtype="288" fill="hold" nodeType="withEffect">
                                  <p:stCondLst>
                                    <p:cond delay="2000"/>
                                  </p:stCondLst>
                                  <p:childTnLst>
                                    <p:set>
                                      <p:cBhvr>
                                        <p:cTn id="37" dur="1" fill="hold">
                                          <p:stCondLst>
                                            <p:cond delay="0"/>
                                          </p:stCondLst>
                                        </p:cTn>
                                        <p:tgtEl>
                                          <p:spTgt spid="7"/>
                                        </p:tgtEl>
                                        <p:attrNameLst>
                                          <p:attrName>style.visibility</p:attrName>
                                        </p:attrNameLst>
                                      </p:cBhvr>
                                      <p:to>
                                        <p:strVal val="visible"/>
                                      </p:to>
                                    </p:set>
                                    <p:anim calcmode="lin" valueType="num">
                                      <p:cBhvr>
                                        <p:cTn id="38" dur="4000" fill="hold"/>
                                        <p:tgtEl>
                                          <p:spTgt spid="7"/>
                                        </p:tgtEl>
                                        <p:attrNameLst>
                                          <p:attrName>ppt_w</p:attrName>
                                        </p:attrNameLst>
                                      </p:cBhvr>
                                      <p:tavLst>
                                        <p:tav tm="0">
                                          <p:val>
                                            <p:strVal val="4/3*#ppt_w"/>
                                          </p:val>
                                        </p:tav>
                                        <p:tav tm="100000">
                                          <p:val>
                                            <p:strVal val="#ppt_w"/>
                                          </p:val>
                                        </p:tav>
                                      </p:tavLst>
                                    </p:anim>
                                    <p:anim calcmode="lin" valueType="num">
                                      <p:cBhvr>
                                        <p:cTn id="39" dur="4000" fill="hold"/>
                                        <p:tgtEl>
                                          <p:spTgt spid="7"/>
                                        </p:tgtEl>
                                        <p:attrNameLst>
                                          <p:attrName>ppt_h</p:attrName>
                                        </p:attrNameLst>
                                      </p:cBhvr>
                                      <p:tavLst>
                                        <p:tav tm="0">
                                          <p:val>
                                            <p:strVal val="4/3*#ppt_h"/>
                                          </p:val>
                                        </p:tav>
                                        <p:tav tm="100000">
                                          <p:val>
                                            <p:strVal val="#ppt_h"/>
                                          </p:val>
                                        </p:tav>
                                      </p:tavLst>
                                    </p:anim>
                                  </p:childTnLst>
                                </p:cTn>
                              </p:par>
                              <p:par>
                                <p:cTn id="40" presetID="8" presetClass="entr" presetSubtype="16" fill="hold" nodeType="withEffect">
                                  <p:stCondLst>
                                    <p:cond delay="2000"/>
                                  </p:stCondLst>
                                  <p:childTnLst>
                                    <p:set>
                                      <p:cBhvr>
                                        <p:cTn id="41" dur="1" fill="hold">
                                          <p:stCondLst>
                                            <p:cond delay="0"/>
                                          </p:stCondLst>
                                        </p:cTn>
                                        <p:tgtEl>
                                          <p:spTgt spid="7"/>
                                        </p:tgtEl>
                                        <p:attrNameLst>
                                          <p:attrName>style.visibility</p:attrName>
                                        </p:attrNameLst>
                                      </p:cBhvr>
                                      <p:to>
                                        <p:strVal val="visible"/>
                                      </p:to>
                                    </p:set>
                                    <p:animEffect transition="in" filter="diamond(in)">
                                      <p:cBhvr>
                                        <p:cTn id="42" dur="4000"/>
                                        <p:tgtEl>
                                          <p:spTgt spid="7"/>
                                        </p:tgtEl>
                                      </p:cBhvr>
                                    </p:animEffect>
                                  </p:childTnLst>
                                </p:cTn>
                              </p:par>
                              <p:par>
                                <p:cTn id="43" presetID="23" presetClass="entr" presetSubtype="288" fill="hold" nodeType="withEffect">
                                  <p:stCondLst>
                                    <p:cond delay="2000"/>
                                  </p:stCondLst>
                                  <p:childTnLst>
                                    <p:set>
                                      <p:cBhvr>
                                        <p:cTn id="44" dur="1" fill="hold">
                                          <p:stCondLst>
                                            <p:cond delay="0"/>
                                          </p:stCondLst>
                                        </p:cTn>
                                        <p:tgtEl>
                                          <p:spTgt spid="8"/>
                                        </p:tgtEl>
                                        <p:attrNameLst>
                                          <p:attrName>style.visibility</p:attrName>
                                        </p:attrNameLst>
                                      </p:cBhvr>
                                      <p:to>
                                        <p:strVal val="visible"/>
                                      </p:to>
                                    </p:set>
                                    <p:anim calcmode="lin" valueType="num">
                                      <p:cBhvr>
                                        <p:cTn id="45" dur="4000" fill="hold"/>
                                        <p:tgtEl>
                                          <p:spTgt spid="8"/>
                                        </p:tgtEl>
                                        <p:attrNameLst>
                                          <p:attrName>ppt_w</p:attrName>
                                        </p:attrNameLst>
                                      </p:cBhvr>
                                      <p:tavLst>
                                        <p:tav tm="0">
                                          <p:val>
                                            <p:strVal val="4/3*#ppt_w"/>
                                          </p:val>
                                        </p:tav>
                                        <p:tav tm="100000">
                                          <p:val>
                                            <p:strVal val="#ppt_w"/>
                                          </p:val>
                                        </p:tav>
                                      </p:tavLst>
                                    </p:anim>
                                    <p:anim calcmode="lin" valueType="num">
                                      <p:cBhvr>
                                        <p:cTn id="46" dur="4000" fill="hold"/>
                                        <p:tgtEl>
                                          <p:spTgt spid="8"/>
                                        </p:tgtEl>
                                        <p:attrNameLst>
                                          <p:attrName>ppt_h</p:attrName>
                                        </p:attrNameLst>
                                      </p:cBhvr>
                                      <p:tavLst>
                                        <p:tav tm="0">
                                          <p:val>
                                            <p:strVal val="4/3*#ppt_h"/>
                                          </p:val>
                                        </p:tav>
                                        <p:tav tm="100000">
                                          <p:val>
                                            <p:strVal val="#ppt_h"/>
                                          </p:val>
                                        </p:tav>
                                      </p:tavLst>
                                    </p:anim>
                                  </p:childTnLst>
                                </p:cTn>
                              </p:par>
                              <p:par>
                                <p:cTn id="47" presetID="8" presetClass="entr" presetSubtype="32" fill="hold" nodeType="withEffect">
                                  <p:stCondLst>
                                    <p:cond delay="2000"/>
                                  </p:stCondLst>
                                  <p:childTnLst>
                                    <p:set>
                                      <p:cBhvr>
                                        <p:cTn id="48" dur="1" fill="hold">
                                          <p:stCondLst>
                                            <p:cond delay="0"/>
                                          </p:stCondLst>
                                        </p:cTn>
                                        <p:tgtEl>
                                          <p:spTgt spid="8"/>
                                        </p:tgtEl>
                                        <p:attrNameLst>
                                          <p:attrName>style.visibility</p:attrName>
                                        </p:attrNameLst>
                                      </p:cBhvr>
                                      <p:to>
                                        <p:strVal val="visible"/>
                                      </p:to>
                                    </p:set>
                                    <p:animEffect transition="in" filter="diamond(out)">
                                      <p:cBhvr>
                                        <p:cTn id="49" dur="4000"/>
                                        <p:tgtEl>
                                          <p:spTgt spid="8"/>
                                        </p:tgtEl>
                                      </p:cBhvr>
                                    </p:animEffect>
                                  </p:childTnLst>
                                </p:cTn>
                              </p:par>
                              <p:par>
                                <p:cTn id="50" presetID="23" presetClass="entr" presetSubtype="288" fill="hold" nodeType="withEffect">
                                  <p:stCondLst>
                                    <p:cond delay="2000"/>
                                  </p:stCondLst>
                                  <p:childTnLst>
                                    <p:set>
                                      <p:cBhvr>
                                        <p:cTn id="51" dur="1" fill="hold">
                                          <p:stCondLst>
                                            <p:cond delay="0"/>
                                          </p:stCondLst>
                                        </p:cTn>
                                        <p:tgtEl>
                                          <p:spTgt spid="9"/>
                                        </p:tgtEl>
                                        <p:attrNameLst>
                                          <p:attrName>style.visibility</p:attrName>
                                        </p:attrNameLst>
                                      </p:cBhvr>
                                      <p:to>
                                        <p:strVal val="visible"/>
                                      </p:to>
                                    </p:set>
                                    <p:anim calcmode="lin" valueType="num">
                                      <p:cBhvr>
                                        <p:cTn id="52" dur="4000" fill="hold"/>
                                        <p:tgtEl>
                                          <p:spTgt spid="9"/>
                                        </p:tgtEl>
                                        <p:attrNameLst>
                                          <p:attrName>ppt_w</p:attrName>
                                        </p:attrNameLst>
                                      </p:cBhvr>
                                      <p:tavLst>
                                        <p:tav tm="0">
                                          <p:val>
                                            <p:strVal val="4/3*#ppt_w"/>
                                          </p:val>
                                        </p:tav>
                                        <p:tav tm="100000">
                                          <p:val>
                                            <p:strVal val="#ppt_w"/>
                                          </p:val>
                                        </p:tav>
                                      </p:tavLst>
                                    </p:anim>
                                    <p:anim calcmode="lin" valueType="num">
                                      <p:cBhvr>
                                        <p:cTn id="53" dur="4000" fill="hold"/>
                                        <p:tgtEl>
                                          <p:spTgt spid="9"/>
                                        </p:tgtEl>
                                        <p:attrNameLst>
                                          <p:attrName>ppt_h</p:attrName>
                                        </p:attrNameLst>
                                      </p:cBhvr>
                                      <p:tavLst>
                                        <p:tav tm="0">
                                          <p:val>
                                            <p:strVal val="4/3*#ppt_h"/>
                                          </p:val>
                                        </p:tav>
                                        <p:tav tm="100000">
                                          <p:val>
                                            <p:strVal val="#ppt_h"/>
                                          </p:val>
                                        </p:tav>
                                      </p:tavLst>
                                    </p:anim>
                                  </p:childTnLst>
                                </p:cTn>
                              </p:par>
                              <p:par>
                                <p:cTn id="54" presetID="13" presetClass="entr" presetSubtype="16" fill="hold" nodeType="withEffect">
                                  <p:stCondLst>
                                    <p:cond delay="2000"/>
                                  </p:stCondLst>
                                  <p:childTnLst>
                                    <p:set>
                                      <p:cBhvr>
                                        <p:cTn id="55" dur="1" fill="hold">
                                          <p:stCondLst>
                                            <p:cond delay="0"/>
                                          </p:stCondLst>
                                        </p:cTn>
                                        <p:tgtEl>
                                          <p:spTgt spid="9"/>
                                        </p:tgtEl>
                                        <p:attrNameLst>
                                          <p:attrName>style.visibility</p:attrName>
                                        </p:attrNameLst>
                                      </p:cBhvr>
                                      <p:to>
                                        <p:strVal val="visible"/>
                                      </p:to>
                                    </p:set>
                                    <p:animEffect transition="in" filter="plus(in)">
                                      <p:cBhvr>
                                        <p:cTn id="56" dur="4000"/>
                                        <p:tgtEl>
                                          <p:spTgt spid="9"/>
                                        </p:tgtEl>
                                      </p:cBhvr>
                                    </p:animEffect>
                                  </p:childTnLst>
                                </p:cTn>
                              </p:par>
                            </p:childTnLst>
                          </p:cTn>
                        </p:par>
                        <p:par>
                          <p:cTn id="57" fill="hold">
                            <p:stCondLst>
                              <p:cond delay="37100"/>
                            </p:stCondLst>
                            <p:childTnLst>
                              <p:par>
                                <p:cTn id="58" presetID="40" presetClass="entr" presetSubtype="0" fill="hold" grpId="0" nodeType="afterEffect">
                                  <p:stCondLst>
                                    <p:cond delay="0"/>
                                  </p:stCondLst>
                                  <p:iterate type="lt">
                                    <p:tmPct val="10000"/>
                                  </p:iterate>
                                  <p:childTnLst>
                                    <p:set>
                                      <p:cBhvr>
                                        <p:cTn id="59" dur="1" fill="hold">
                                          <p:stCondLst>
                                            <p:cond delay="0"/>
                                          </p:stCondLst>
                                        </p:cTn>
                                        <p:tgtEl>
                                          <p:spTgt spid="11"/>
                                        </p:tgtEl>
                                        <p:attrNameLst>
                                          <p:attrName>style.visibility</p:attrName>
                                        </p:attrNameLst>
                                      </p:cBhvr>
                                      <p:to>
                                        <p:strVal val="visible"/>
                                      </p:to>
                                    </p:set>
                                    <p:animEffect transition="in" filter="fade">
                                      <p:cBhvr>
                                        <p:cTn id="60" dur="1000"/>
                                        <p:tgtEl>
                                          <p:spTgt spid="11"/>
                                        </p:tgtEl>
                                      </p:cBhvr>
                                    </p:animEffect>
                                    <p:anim calcmode="lin" valueType="num">
                                      <p:cBhvr>
                                        <p:cTn id="61" dur="1000" fill="hold"/>
                                        <p:tgtEl>
                                          <p:spTgt spid="11"/>
                                        </p:tgtEl>
                                        <p:attrNameLst>
                                          <p:attrName>ppt_x</p:attrName>
                                        </p:attrNameLst>
                                      </p:cBhvr>
                                      <p:tavLst>
                                        <p:tav tm="0">
                                          <p:val>
                                            <p:strVal val="#ppt_x-.1"/>
                                          </p:val>
                                        </p:tav>
                                        <p:tav tm="100000">
                                          <p:val>
                                            <p:strVal val="#ppt_x"/>
                                          </p:val>
                                        </p:tav>
                                      </p:tavLst>
                                    </p:anim>
                                    <p:anim calcmode="lin" valueType="num">
                                      <p:cBhvr>
                                        <p:cTn id="62"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10.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5" name="4 Imagen" descr="526810.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6" name="5 Imagen" descr="526810.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7" name="6 CuadroTexto"/>
          <p:cNvSpPr txBox="1"/>
          <p:nvPr/>
        </p:nvSpPr>
        <p:spPr>
          <a:xfrm>
            <a:off x="539552"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Ser consciente del esplendor que gozó en el siglo XVIII como sede de la Real Fábrica de Paños y pasear por los impresionantes campos de </a:t>
            </a:r>
            <a:r>
              <a:rPr lang="es-ES" i="1" dirty="0" smtClean="0">
                <a:effectLst>
                  <a:glow rad="101600">
                    <a:srgbClr val="C00000">
                      <a:alpha val="60000"/>
                    </a:srgbClr>
                  </a:glow>
                  <a:outerShdw blurRad="38100" dist="38100" dir="2700000" algn="tl">
                    <a:srgbClr val="000000">
                      <a:alpha val="43137"/>
                    </a:srgbClr>
                  </a:outerShdw>
                </a:effectLst>
              </a:rPr>
              <a:t>Lavanda</a:t>
            </a:r>
            <a:r>
              <a:rPr lang="es-ES" i="1" dirty="0" smtClean="0">
                <a:effectLst>
                  <a:glow rad="101600">
                    <a:srgbClr val="C00000">
                      <a:alpha val="60000"/>
                    </a:srgbClr>
                  </a:glow>
                  <a:outerShdw blurRad="38100" dist="38100" dir="2700000" algn="tl">
                    <a:srgbClr val="000000">
                      <a:alpha val="43137"/>
                    </a:srgbClr>
                  </a:outerShdw>
                </a:effectLst>
              </a:rPr>
              <a:t>, la convierten en la perfecta Provenza española. Estos son los 5 motivos por </a:t>
            </a:r>
            <a:r>
              <a:rPr lang="es-ES" i="1" dirty="0" smtClean="0">
                <a:effectLst>
                  <a:glow rad="101600">
                    <a:srgbClr val="C00000">
                      <a:alpha val="60000"/>
                    </a:srgbClr>
                  </a:glow>
                  <a:outerShdw blurRad="38100" dist="38100" dir="2700000" algn="tl">
                    <a:srgbClr val="000000">
                      <a:alpha val="43137"/>
                    </a:srgbClr>
                  </a:outerShdw>
                </a:effectLst>
              </a:rPr>
              <a:t>lo </a:t>
            </a:r>
            <a:r>
              <a:rPr lang="es-ES" i="1" dirty="0" smtClean="0">
                <a:effectLst>
                  <a:glow rad="101600">
                    <a:srgbClr val="C00000">
                      <a:alpha val="60000"/>
                    </a:srgbClr>
                  </a:glow>
                  <a:outerShdw blurRad="38100" dist="38100" dir="2700000" algn="tl">
                    <a:srgbClr val="000000">
                      <a:alpha val="43137"/>
                    </a:srgbClr>
                  </a:outerShdw>
                </a:effectLst>
              </a:rPr>
              <a:t>que nos cautiva.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prism/>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out)">
                                      <p:cBhvr>
                                        <p:cTn id="25" dur="4000"/>
                                        <p:tgtEl>
                                          <p:spTgt spid="6"/>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3820130401170805975620.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5" name="4 Imagen" descr="993820130401170805975620.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6" name="5 Imagen" descr="993820130401170805975620.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7" name="6 Imagen" descr="imágenes-montajes-y-fotomanipulaciones-digitales-de-Caras-Ionut-4.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pic>
        <p:nvPicPr>
          <p:cNvPr id="8" name="7 Imagen" descr="imágenes-montajes-y-fotomanipulaciones-digitales-de-Caras-Ionut-4.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10" name="9 CuadroTexto"/>
          <p:cNvSpPr txBox="1"/>
          <p:nvPr/>
        </p:nvSpPr>
        <p:spPr>
          <a:xfrm>
            <a:off x="395536" y="4585692"/>
            <a:ext cx="8496944"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Plaza del Coso. </a:t>
            </a:r>
            <a:r>
              <a:rPr lang="es-ES" i="1" dirty="0" smtClean="0">
                <a:effectLst>
                  <a:glow rad="101600">
                    <a:srgbClr val="C00000">
                      <a:alpha val="60000"/>
                    </a:srgbClr>
                  </a:glow>
                  <a:outerShdw blurRad="38100" dist="38100" dir="2700000" algn="tl">
                    <a:srgbClr val="000000">
                      <a:alpha val="43137"/>
                    </a:srgbClr>
                  </a:outerShdw>
                </a:effectLst>
              </a:rPr>
              <a:t>Epicentro civil de la villa, es conocida con éste nombre desde el siglo XVI. A su alrededor hay una interesante </a:t>
            </a:r>
            <a:r>
              <a:rPr lang="es-ES" b="1" i="1" dirty="0" smtClean="0">
                <a:effectLst>
                  <a:glow rad="101600">
                    <a:srgbClr val="C00000">
                      <a:alpha val="60000"/>
                    </a:srgbClr>
                  </a:glow>
                  <a:outerShdw blurRad="38100" dist="38100" dir="2700000" algn="tl">
                    <a:srgbClr val="000000">
                      <a:alpha val="43137"/>
                    </a:srgbClr>
                  </a:outerShdw>
                </a:effectLst>
              </a:rPr>
              <a:t>muestra de arquitectura popular</a:t>
            </a:r>
            <a:r>
              <a:rPr lang="es-ES" i="1" dirty="0" smtClean="0">
                <a:effectLst>
                  <a:glow rad="101600">
                    <a:srgbClr val="C00000">
                      <a:alpha val="60000"/>
                    </a:srgbClr>
                  </a:glow>
                  <a:outerShdw blurRad="38100" dist="38100" dir="2700000" algn="tl">
                    <a:srgbClr val="000000">
                      <a:alpha val="43137"/>
                    </a:srgbClr>
                  </a:outerShdw>
                </a:effectLst>
              </a:rPr>
              <a:t>, formada por edificios con soportales que acogen los comercios.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9" name="8 Imagen" descr="imágenes-montajes-y-fotomanipulaciones-digitales-de-Caras-Ionut-4.jpg"/>
          <p:cNvPicPr>
            <a:picLocks noChangeAspect="1"/>
          </p:cNvPicPr>
          <p:nvPr/>
        </p:nvPicPr>
        <p:blipFill>
          <a:blip r:embed="rId3" cstate="print"/>
          <a:stretch>
            <a:fillRect/>
          </a:stretch>
        </p:blipFill>
        <p:spPr bwMode="auto">
          <a:xfrm>
            <a:off x="0" y="-1"/>
            <a:ext cx="9144000" cy="5715001"/>
          </a:xfrm>
          <a:prstGeom prst="rect">
            <a:avLst/>
          </a:prstGeom>
          <a:noFill/>
          <a:ln w="9525">
            <a:noFill/>
            <a:miter lim="800000"/>
            <a:headEnd/>
            <a:tailEnd/>
          </a:ln>
        </p:spPr>
      </p:pic>
      <p:sp>
        <p:nvSpPr>
          <p:cNvPr id="11" name="10 CuadroTexto"/>
          <p:cNvSpPr txBox="1"/>
          <p:nvPr/>
        </p:nvSpPr>
        <p:spPr>
          <a:xfrm>
            <a:off x="827584" y="4308693"/>
            <a:ext cx="79208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Parque de la Alameda, (el agradable y precioso pulmón verde de la villa, dedicada a las Eras del Agua, que era como la población llamaba a la plaza en la que se encuentra porque el suelo del parque estaba hasta hace poco permanentemente húmedo.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56000">
        <p14:gallery dir="l"/>
      </p:transition>
    </mc:Choice>
    <mc:Fallback xmlns="">
      <p:transition spd="slow" advTm="5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edge">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in)">
                                      <p:cBhvr>
                                        <p:cTn id="25" dur="5000"/>
                                        <p:tgtEl>
                                          <p:spTgt spid="6"/>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10"/>
                                        </p:tgtEl>
                                        <p:attrNameLst>
                                          <p:attrName>style.visibility</p:attrName>
                                        </p:attrNameLst>
                                      </p:cBhvr>
                                      <p:to>
                                        <p:strVal val="visible"/>
                                      </p:to>
                                    </p:set>
                                    <p:animEffect transition="in" filter="fade">
                                      <p:cBhvr>
                                        <p:cTn id="29" dur="1000"/>
                                        <p:tgtEl>
                                          <p:spTgt spid="10"/>
                                        </p:tgtEl>
                                      </p:cBhvr>
                                    </p:animEffect>
                                    <p:anim calcmode="lin" valueType="num">
                                      <p:cBhvr>
                                        <p:cTn id="30" dur="1000" fill="hold"/>
                                        <p:tgtEl>
                                          <p:spTgt spid="10"/>
                                        </p:tgtEl>
                                        <p:attrNameLst>
                                          <p:attrName>ppt_x</p:attrName>
                                        </p:attrNameLst>
                                      </p:cBhvr>
                                      <p:tavLst>
                                        <p:tav tm="0">
                                          <p:val>
                                            <p:strVal val="#ppt_x-.1"/>
                                          </p:val>
                                        </p:tav>
                                        <p:tav tm="100000">
                                          <p:val>
                                            <p:strVal val="#ppt_x"/>
                                          </p:val>
                                        </p:tav>
                                      </p:tavLst>
                                    </p:anim>
                                    <p:anim calcmode="lin" valueType="num">
                                      <p:cBhvr>
                                        <p:cTn id="31" dur="1000" fill="hold"/>
                                        <p:tgtEl>
                                          <p:spTgt spid="10"/>
                                        </p:tgtEl>
                                        <p:attrNameLst>
                                          <p:attrName>ppt_y</p:attrName>
                                        </p:attrNameLst>
                                      </p:cBhvr>
                                      <p:tavLst>
                                        <p:tav tm="0">
                                          <p:val>
                                            <p:strVal val="#ppt_y"/>
                                          </p:val>
                                        </p:tav>
                                        <p:tav tm="100000">
                                          <p:val>
                                            <p:strVal val="#ppt_y"/>
                                          </p:val>
                                        </p:tav>
                                      </p:tavLst>
                                    </p:anim>
                                  </p:childTnLst>
                                </p:cTn>
                              </p:par>
                            </p:childTnLst>
                          </p:cTn>
                        </p:par>
                        <p:par>
                          <p:cTn id="32" fill="hold">
                            <p:stCondLst>
                              <p:cond delay="24700"/>
                            </p:stCondLst>
                            <p:childTnLst>
                              <p:par>
                                <p:cTn id="33" presetID="10" presetClass="exit" presetSubtype="0" fill="hold" grpId="1" nodeType="afterEffect">
                                  <p:stCondLst>
                                    <p:cond delay="2000"/>
                                  </p:stCondLst>
                                  <p:iterate type="lt">
                                    <p:tmPct val="0"/>
                                  </p:iterate>
                                  <p:childTnLst>
                                    <p:animEffect transition="out" filter="fade">
                                      <p:cBhvr>
                                        <p:cTn id="34" dur="3000"/>
                                        <p:tgtEl>
                                          <p:spTgt spid="10"/>
                                        </p:tgtEl>
                                      </p:cBhvr>
                                    </p:animEffect>
                                    <p:set>
                                      <p:cBhvr>
                                        <p:cTn id="35" dur="1" fill="hold">
                                          <p:stCondLst>
                                            <p:cond delay="2999"/>
                                          </p:stCondLst>
                                        </p:cTn>
                                        <p:tgtEl>
                                          <p:spTgt spid="10"/>
                                        </p:tgtEl>
                                        <p:attrNameLst>
                                          <p:attrName>style.visibility</p:attrName>
                                        </p:attrNameLst>
                                      </p:cBhvr>
                                      <p:to>
                                        <p:strVal val="hidden"/>
                                      </p:to>
                                    </p:set>
                                  </p:childTnLst>
                                </p:cTn>
                              </p:par>
                              <p:par>
                                <p:cTn id="36" presetID="23" presetClass="entr" presetSubtype="288" fill="hold" nodeType="withEffect">
                                  <p:stCondLst>
                                    <p:cond delay="2000"/>
                                  </p:stCondLst>
                                  <p:childTnLst>
                                    <p:set>
                                      <p:cBhvr>
                                        <p:cTn id="37" dur="1" fill="hold">
                                          <p:stCondLst>
                                            <p:cond delay="0"/>
                                          </p:stCondLst>
                                        </p:cTn>
                                        <p:tgtEl>
                                          <p:spTgt spid="9"/>
                                        </p:tgtEl>
                                        <p:attrNameLst>
                                          <p:attrName>style.visibility</p:attrName>
                                        </p:attrNameLst>
                                      </p:cBhvr>
                                      <p:to>
                                        <p:strVal val="visible"/>
                                      </p:to>
                                    </p:set>
                                    <p:anim calcmode="lin" valueType="num">
                                      <p:cBhvr>
                                        <p:cTn id="38" dur="4000" fill="hold"/>
                                        <p:tgtEl>
                                          <p:spTgt spid="9"/>
                                        </p:tgtEl>
                                        <p:attrNameLst>
                                          <p:attrName>ppt_w</p:attrName>
                                        </p:attrNameLst>
                                      </p:cBhvr>
                                      <p:tavLst>
                                        <p:tav tm="0">
                                          <p:val>
                                            <p:strVal val="4/3*#ppt_w"/>
                                          </p:val>
                                        </p:tav>
                                        <p:tav tm="100000">
                                          <p:val>
                                            <p:strVal val="#ppt_w"/>
                                          </p:val>
                                        </p:tav>
                                      </p:tavLst>
                                    </p:anim>
                                    <p:anim calcmode="lin" valueType="num">
                                      <p:cBhvr>
                                        <p:cTn id="39" dur="4000" fill="hold"/>
                                        <p:tgtEl>
                                          <p:spTgt spid="9"/>
                                        </p:tgtEl>
                                        <p:attrNameLst>
                                          <p:attrName>ppt_h</p:attrName>
                                        </p:attrNameLst>
                                      </p:cBhvr>
                                      <p:tavLst>
                                        <p:tav tm="0">
                                          <p:val>
                                            <p:strVal val="4/3*#ppt_h"/>
                                          </p:val>
                                        </p:tav>
                                        <p:tav tm="100000">
                                          <p:val>
                                            <p:strVal val="#ppt_h"/>
                                          </p:val>
                                        </p:tav>
                                      </p:tavLst>
                                    </p:anim>
                                  </p:childTnLst>
                                </p:cTn>
                              </p:par>
                              <p:par>
                                <p:cTn id="40" presetID="4" presetClass="entr" presetSubtype="16" fill="hold" nodeType="withEffect">
                                  <p:stCondLst>
                                    <p:cond delay="2000"/>
                                  </p:stCondLst>
                                  <p:childTnLst>
                                    <p:set>
                                      <p:cBhvr>
                                        <p:cTn id="41" dur="1" fill="hold">
                                          <p:stCondLst>
                                            <p:cond delay="0"/>
                                          </p:stCondLst>
                                        </p:cTn>
                                        <p:tgtEl>
                                          <p:spTgt spid="9"/>
                                        </p:tgtEl>
                                        <p:attrNameLst>
                                          <p:attrName>style.visibility</p:attrName>
                                        </p:attrNameLst>
                                      </p:cBhvr>
                                      <p:to>
                                        <p:strVal val="visible"/>
                                      </p:to>
                                    </p:set>
                                    <p:animEffect transition="in" filter="box(in)">
                                      <p:cBhvr>
                                        <p:cTn id="42" dur="4000"/>
                                        <p:tgtEl>
                                          <p:spTgt spid="9"/>
                                        </p:tgtEl>
                                      </p:cBhvr>
                                    </p:animEffect>
                                  </p:childTnLst>
                                </p:cTn>
                              </p:par>
                              <p:par>
                                <p:cTn id="43" presetID="23" presetClass="entr" presetSubtype="288" fill="hold" nodeType="withEffect">
                                  <p:stCondLst>
                                    <p:cond delay="2000"/>
                                  </p:stCondLst>
                                  <p:childTnLst>
                                    <p:set>
                                      <p:cBhvr>
                                        <p:cTn id="44" dur="1" fill="hold">
                                          <p:stCondLst>
                                            <p:cond delay="0"/>
                                          </p:stCondLst>
                                        </p:cTn>
                                        <p:tgtEl>
                                          <p:spTgt spid="8"/>
                                        </p:tgtEl>
                                        <p:attrNameLst>
                                          <p:attrName>style.visibility</p:attrName>
                                        </p:attrNameLst>
                                      </p:cBhvr>
                                      <p:to>
                                        <p:strVal val="visible"/>
                                      </p:to>
                                    </p:set>
                                    <p:anim calcmode="lin" valueType="num">
                                      <p:cBhvr>
                                        <p:cTn id="45" dur="4000" fill="hold"/>
                                        <p:tgtEl>
                                          <p:spTgt spid="8"/>
                                        </p:tgtEl>
                                        <p:attrNameLst>
                                          <p:attrName>ppt_w</p:attrName>
                                        </p:attrNameLst>
                                      </p:cBhvr>
                                      <p:tavLst>
                                        <p:tav tm="0">
                                          <p:val>
                                            <p:strVal val="4/3*#ppt_w"/>
                                          </p:val>
                                        </p:tav>
                                        <p:tav tm="100000">
                                          <p:val>
                                            <p:strVal val="#ppt_w"/>
                                          </p:val>
                                        </p:tav>
                                      </p:tavLst>
                                    </p:anim>
                                    <p:anim calcmode="lin" valueType="num">
                                      <p:cBhvr>
                                        <p:cTn id="46" dur="4000" fill="hold"/>
                                        <p:tgtEl>
                                          <p:spTgt spid="8"/>
                                        </p:tgtEl>
                                        <p:attrNameLst>
                                          <p:attrName>ppt_h</p:attrName>
                                        </p:attrNameLst>
                                      </p:cBhvr>
                                      <p:tavLst>
                                        <p:tav tm="0">
                                          <p:val>
                                            <p:strVal val="4/3*#ppt_h"/>
                                          </p:val>
                                        </p:tav>
                                        <p:tav tm="100000">
                                          <p:val>
                                            <p:strVal val="#ppt_h"/>
                                          </p:val>
                                        </p:tav>
                                      </p:tavLst>
                                    </p:anim>
                                  </p:childTnLst>
                                </p:cTn>
                              </p:par>
                              <p:par>
                                <p:cTn id="47" presetID="5" presetClass="entr" presetSubtype="10" fill="hold" nodeType="withEffect">
                                  <p:stCondLst>
                                    <p:cond delay="2000"/>
                                  </p:stCondLst>
                                  <p:childTnLst>
                                    <p:set>
                                      <p:cBhvr>
                                        <p:cTn id="48" dur="1" fill="hold">
                                          <p:stCondLst>
                                            <p:cond delay="0"/>
                                          </p:stCondLst>
                                        </p:cTn>
                                        <p:tgtEl>
                                          <p:spTgt spid="8"/>
                                        </p:tgtEl>
                                        <p:attrNameLst>
                                          <p:attrName>style.visibility</p:attrName>
                                        </p:attrNameLst>
                                      </p:cBhvr>
                                      <p:to>
                                        <p:strVal val="visible"/>
                                      </p:to>
                                    </p:set>
                                    <p:animEffect transition="in" filter="checkerboard(across)">
                                      <p:cBhvr>
                                        <p:cTn id="49" dur="4000"/>
                                        <p:tgtEl>
                                          <p:spTgt spid="8"/>
                                        </p:tgtEl>
                                      </p:cBhvr>
                                    </p:animEffect>
                                  </p:childTnLst>
                                </p:cTn>
                              </p:par>
                              <p:par>
                                <p:cTn id="50" presetID="23" presetClass="entr" presetSubtype="288" fill="hold" nodeType="withEffect">
                                  <p:stCondLst>
                                    <p:cond delay="2000"/>
                                  </p:stCondLst>
                                  <p:childTnLst>
                                    <p:set>
                                      <p:cBhvr>
                                        <p:cTn id="51" dur="1" fill="hold">
                                          <p:stCondLst>
                                            <p:cond delay="0"/>
                                          </p:stCondLst>
                                        </p:cTn>
                                        <p:tgtEl>
                                          <p:spTgt spid="7"/>
                                        </p:tgtEl>
                                        <p:attrNameLst>
                                          <p:attrName>style.visibility</p:attrName>
                                        </p:attrNameLst>
                                      </p:cBhvr>
                                      <p:to>
                                        <p:strVal val="visible"/>
                                      </p:to>
                                    </p:set>
                                    <p:anim calcmode="lin" valueType="num">
                                      <p:cBhvr>
                                        <p:cTn id="52" dur="4000" fill="hold"/>
                                        <p:tgtEl>
                                          <p:spTgt spid="7"/>
                                        </p:tgtEl>
                                        <p:attrNameLst>
                                          <p:attrName>ppt_w</p:attrName>
                                        </p:attrNameLst>
                                      </p:cBhvr>
                                      <p:tavLst>
                                        <p:tav tm="0">
                                          <p:val>
                                            <p:strVal val="4/3*#ppt_w"/>
                                          </p:val>
                                        </p:tav>
                                        <p:tav tm="100000">
                                          <p:val>
                                            <p:strVal val="#ppt_w"/>
                                          </p:val>
                                        </p:tav>
                                      </p:tavLst>
                                    </p:anim>
                                    <p:anim calcmode="lin" valueType="num">
                                      <p:cBhvr>
                                        <p:cTn id="53" dur="4000" fill="hold"/>
                                        <p:tgtEl>
                                          <p:spTgt spid="7"/>
                                        </p:tgtEl>
                                        <p:attrNameLst>
                                          <p:attrName>ppt_h</p:attrName>
                                        </p:attrNameLst>
                                      </p:cBhvr>
                                      <p:tavLst>
                                        <p:tav tm="0">
                                          <p:val>
                                            <p:strVal val="4/3*#ppt_h"/>
                                          </p:val>
                                        </p:tav>
                                        <p:tav tm="100000">
                                          <p:val>
                                            <p:strVal val="#ppt_h"/>
                                          </p:val>
                                        </p:tav>
                                      </p:tavLst>
                                    </p:anim>
                                  </p:childTnLst>
                                </p:cTn>
                              </p:par>
                              <p:par>
                                <p:cTn id="54" presetID="21" presetClass="entr" presetSubtype="8" fill="hold" nodeType="withEffect">
                                  <p:stCondLst>
                                    <p:cond delay="2000"/>
                                  </p:stCondLst>
                                  <p:childTnLst>
                                    <p:set>
                                      <p:cBhvr>
                                        <p:cTn id="55" dur="1" fill="hold">
                                          <p:stCondLst>
                                            <p:cond delay="0"/>
                                          </p:stCondLst>
                                        </p:cTn>
                                        <p:tgtEl>
                                          <p:spTgt spid="7"/>
                                        </p:tgtEl>
                                        <p:attrNameLst>
                                          <p:attrName>style.visibility</p:attrName>
                                        </p:attrNameLst>
                                      </p:cBhvr>
                                      <p:to>
                                        <p:strVal val="visible"/>
                                      </p:to>
                                    </p:set>
                                    <p:animEffect transition="in" filter="wheel(8)">
                                      <p:cBhvr>
                                        <p:cTn id="56" dur="4000"/>
                                        <p:tgtEl>
                                          <p:spTgt spid="7"/>
                                        </p:tgtEl>
                                      </p:cBhvr>
                                    </p:animEffect>
                                  </p:childTnLst>
                                </p:cTn>
                              </p:par>
                            </p:childTnLst>
                          </p:cTn>
                        </p:par>
                        <p:par>
                          <p:cTn id="57" fill="hold">
                            <p:stCondLst>
                              <p:cond delay="30700"/>
                            </p:stCondLst>
                            <p:childTnLst>
                              <p:par>
                                <p:cTn id="58" presetID="40" presetClass="entr" presetSubtype="0" fill="hold" grpId="0" nodeType="afterEffect">
                                  <p:stCondLst>
                                    <p:cond delay="0"/>
                                  </p:stCondLst>
                                  <p:iterate type="lt">
                                    <p:tmPct val="10000"/>
                                  </p:iterate>
                                  <p:childTnLst>
                                    <p:set>
                                      <p:cBhvr>
                                        <p:cTn id="59" dur="1" fill="hold">
                                          <p:stCondLst>
                                            <p:cond delay="0"/>
                                          </p:stCondLst>
                                        </p:cTn>
                                        <p:tgtEl>
                                          <p:spTgt spid="11"/>
                                        </p:tgtEl>
                                        <p:attrNameLst>
                                          <p:attrName>style.visibility</p:attrName>
                                        </p:attrNameLst>
                                      </p:cBhvr>
                                      <p:to>
                                        <p:strVal val="visible"/>
                                      </p:to>
                                    </p:set>
                                    <p:animEffect transition="in" filter="fade">
                                      <p:cBhvr>
                                        <p:cTn id="60" dur="1000"/>
                                        <p:tgtEl>
                                          <p:spTgt spid="11"/>
                                        </p:tgtEl>
                                      </p:cBhvr>
                                    </p:animEffect>
                                    <p:anim calcmode="lin" valueType="num">
                                      <p:cBhvr>
                                        <p:cTn id="61" dur="1000" fill="hold"/>
                                        <p:tgtEl>
                                          <p:spTgt spid="11"/>
                                        </p:tgtEl>
                                        <p:attrNameLst>
                                          <p:attrName>ppt_x</p:attrName>
                                        </p:attrNameLst>
                                      </p:cBhvr>
                                      <p:tavLst>
                                        <p:tav tm="0">
                                          <p:val>
                                            <p:strVal val="#ppt_x-.1"/>
                                          </p:val>
                                        </p:tav>
                                        <p:tav tm="100000">
                                          <p:val>
                                            <p:strVal val="#ppt_x"/>
                                          </p:val>
                                        </p:tav>
                                      </p:tavLst>
                                    </p:anim>
                                    <p:anim calcmode="lin" valueType="num">
                                      <p:cBhvr>
                                        <p:cTn id="62"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urves-caras-ionut.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6" name="5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interior del castillo también se halla uno de los cementerios más bonitos de España, con cientos de tumbas antiguas, que se puede visitar generalmente los fines de semana. Por cierto, quizás te preguntes por qué un castillo está situado en la parte baja del pueblo.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5" name="4 Imagen" descr="1(38).jpg"/>
          <p:cNvPicPr>
            <a:picLocks noGrp="1" noChangeAspect="1"/>
          </p:cNvPicPr>
          <p:nvPr isPhoto="1"/>
        </p:nvPicPr>
        <p:blipFill>
          <a:blip r:embed="rId3" cstate="print"/>
          <a:stretch>
            <a:fillRect/>
          </a:stretch>
        </p:blipFill>
        <p:spPr bwMode="auto">
          <a:xfrm>
            <a:off x="0" y="1"/>
            <a:ext cx="9144000" cy="5714999"/>
          </a:xfrm>
          <a:prstGeom prst="rect">
            <a:avLst/>
          </a:prstGeom>
          <a:noFill/>
          <a:ln w="9525">
            <a:noFill/>
            <a:miter lim="800000"/>
            <a:headEnd/>
            <a:tailEnd/>
          </a:ln>
        </p:spPr>
      </p:pic>
      <p:sp>
        <p:nvSpPr>
          <p:cNvPr id="7" name="6 CuadroTexto"/>
          <p:cNvSpPr txBox="1"/>
          <p:nvPr/>
        </p:nvSpPr>
        <p:spPr>
          <a:xfrm>
            <a:off x="346200" y="4224666"/>
            <a:ext cx="878497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respuesta es sencilla: Brihuega se movió. Hartos de las crecidas del río, en la Edad Media la mayoría de los habitantes se mudaron al Barrio Nuevo, que acabaría siendo el corazón de la ciudad briocense.</a:t>
            </a:r>
            <a:r>
              <a:rPr lang="es-ES" dirty="0" smtClean="0"/>
              <a:t> </a:t>
            </a:r>
            <a:r>
              <a:rPr lang="es-ES" i="1" dirty="0" smtClean="0">
                <a:effectLst>
                  <a:glow rad="101600">
                    <a:srgbClr val="C00000">
                      <a:alpha val="60000"/>
                    </a:srgbClr>
                  </a:glow>
                  <a:outerShdw blurRad="38100" dist="38100" dir="2700000" algn="tl">
                    <a:srgbClr val="000000">
                      <a:alpha val="43137"/>
                    </a:srgbClr>
                  </a:outerShdw>
                </a:effectLst>
              </a:rPr>
              <a:t>Otro atractivo en los alrededores de Brihuega es </a:t>
            </a:r>
            <a:r>
              <a:rPr lang="es-ES" b="1" i="1" dirty="0" smtClean="0">
                <a:effectLst>
                  <a:glow rad="101600">
                    <a:srgbClr val="C00000">
                      <a:alpha val="60000"/>
                    </a:srgbClr>
                  </a:glow>
                  <a:outerShdw blurRad="38100" dist="38100" dir="2700000" algn="tl">
                    <a:srgbClr val="000000">
                      <a:alpha val="43137"/>
                    </a:srgbClr>
                  </a:outerShdw>
                </a:effectLst>
              </a:rPr>
              <a:t>Cívica,</a:t>
            </a:r>
            <a:r>
              <a:rPr lang="es-ES" i="1" dirty="0" smtClean="0">
                <a:effectLst>
                  <a:glow rad="101600">
                    <a:srgbClr val="C00000">
                      <a:alpha val="60000"/>
                    </a:srgbClr>
                  </a:glow>
                  <a:outerShdw blurRad="38100" dist="38100" dir="2700000" algn="tl">
                    <a:srgbClr val="000000">
                      <a:alpha val="43137"/>
                    </a:srgbClr>
                  </a:outerShdw>
                </a:effectLst>
              </a:rPr>
              <a:t> aldea excavada en la roca que permanece abandonada.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65000">
        <p14:flip dir="r"/>
      </p:transition>
    </mc:Choice>
    <mc:Fallback xmlns="">
      <p:transition spd="slow" advTm="6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anim calcmode="lin" valueType="num">
                                      <p:cBhvr>
                                        <p:cTn id="8" dur="5000" fill="hold"/>
                                        <p:tgtEl>
                                          <p:spTgt spid="4"/>
                                        </p:tgtEl>
                                        <p:attrNameLst>
                                          <p:attrName>ppt_x</p:attrName>
                                        </p:attrNameLst>
                                      </p:cBhvr>
                                      <p:tavLst>
                                        <p:tav tm="0">
                                          <p:val>
                                            <p:strVal val="#ppt_x"/>
                                          </p:val>
                                        </p:tav>
                                        <p:tav tm="100000">
                                          <p:val>
                                            <p:strVal val="#ppt_x"/>
                                          </p:val>
                                        </p:tav>
                                      </p:tavLst>
                                    </p:anim>
                                    <p:anim calcmode="lin" valueType="num">
                                      <p:cBhvr>
                                        <p:cTn id="9" dur="5000" fill="hold"/>
                                        <p:tgtEl>
                                          <p:spTgt spid="4"/>
                                        </p:tgtEl>
                                        <p:attrNameLst>
                                          <p:attrName>ppt_y</p:attrName>
                                        </p:attrNameLst>
                                      </p:cBhvr>
                                      <p:tavLst>
                                        <p:tav tm="0">
                                          <p:val>
                                            <p:strVal val="#ppt_y-.1"/>
                                          </p:val>
                                        </p:tav>
                                        <p:tav tm="100000">
                                          <p:val>
                                            <p:strVal val="#ppt_y"/>
                                          </p:val>
                                        </p:tav>
                                      </p:tavLst>
                                    </p:anim>
                                  </p:childTnLst>
                                </p:cTn>
                              </p:par>
                              <p:par>
                                <p:cTn id="10" presetID="23" presetClass="entr" presetSubtype="288"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1"/>
                                          </p:val>
                                        </p:tav>
                                        <p:tav tm="100000">
                                          <p:val>
                                            <p:strVal val="#ppt_x"/>
                                          </p:val>
                                        </p:tav>
                                      </p:tavLst>
                                    </p:anim>
                                    <p:anim calcmode="lin" valueType="num">
                                      <p:cBhvr>
                                        <p:cTn id="19" dur="1000" fill="hold"/>
                                        <p:tgtEl>
                                          <p:spTgt spid="6"/>
                                        </p:tgtEl>
                                        <p:attrNameLst>
                                          <p:attrName>ppt_y</p:attrName>
                                        </p:attrNameLst>
                                      </p:cBhvr>
                                      <p:tavLst>
                                        <p:tav tm="0">
                                          <p:val>
                                            <p:strVal val="#ppt_y"/>
                                          </p:val>
                                        </p:tav>
                                        <p:tav tm="100000">
                                          <p:val>
                                            <p:strVal val="#ppt_y"/>
                                          </p:val>
                                        </p:tav>
                                      </p:tavLst>
                                    </p:anim>
                                  </p:childTnLst>
                                </p:cTn>
                              </p:par>
                            </p:childTnLst>
                          </p:cTn>
                        </p:par>
                        <p:par>
                          <p:cTn id="20" fill="hold">
                            <p:stCondLst>
                              <p:cond delay="28400"/>
                            </p:stCondLst>
                            <p:childTnLst>
                              <p:par>
                                <p:cTn id="21" presetID="10" presetClass="exit" presetSubtype="0" fill="hold" grpId="1" nodeType="afterEffect">
                                  <p:stCondLst>
                                    <p:cond delay="2000"/>
                                  </p:stCondLst>
                                  <p:iterate type="lt">
                                    <p:tmPct val="0"/>
                                  </p:iterate>
                                  <p:childTnLst>
                                    <p:animEffect transition="out" filter="fade">
                                      <p:cBhvr>
                                        <p:cTn id="22" dur="3000"/>
                                        <p:tgtEl>
                                          <p:spTgt spid="6"/>
                                        </p:tgtEl>
                                      </p:cBhvr>
                                    </p:animEffect>
                                    <p:set>
                                      <p:cBhvr>
                                        <p:cTn id="23" dur="1" fill="hold">
                                          <p:stCondLst>
                                            <p:cond delay="2999"/>
                                          </p:stCondLst>
                                        </p:cTn>
                                        <p:tgtEl>
                                          <p:spTgt spid="6"/>
                                        </p:tgtEl>
                                        <p:attrNameLst>
                                          <p:attrName>style.visibility</p:attrName>
                                        </p:attrNameLst>
                                      </p:cBhvr>
                                      <p:to>
                                        <p:strVal val="hidden"/>
                                      </p:to>
                                    </p:set>
                                  </p:childTnLst>
                                </p:cTn>
                              </p:par>
                              <p:par>
                                <p:cTn id="24" presetID="23" presetClass="entr" presetSubtype="288" fill="hold" nodeType="withEffect">
                                  <p:stCondLst>
                                    <p:cond delay="2000"/>
                                  </p:stCondLst>
                                  <p:childTnLst>
                                    <p:set>
                                      <p:cBhvr>
                                        <p:cTn id="25" dur="1" fill="hold">
                                          <p:stCondLst>
                                            <p:cond delay="0"/>
                                          </p:stCondLst>
                                        </p:cTn>
                                        <p:tgtEl>
                                          <p:spTgt spid="5"/>
                                        </p:tgtEl>
                                        <p:attrNameLst>
                                          <p:attrName>style.visibility</p:attrName>
                                        </p:attrNameLst>
                                      </p:cBhvr>
                                      <p:to>
                                        <p:strVal val="visible"/>
                                      </p:to>
                                    </p:set>
                                    <p:anim calcmode="lin" valueType="num">
                                      <p:cBhvr>
                                        <p:cTn id="26" dur="5000" fill="hold"/>
                                        <p:tgtEl>
                                          <p:spTgt spid="5"/>
                                        </p:tgtEl>
                                        <p:attrNameLst>
                                          <p:attrName>ppt_w</p:attrName>
                                        </p:attrNameLst>
                                      </p:cBhvr>
                                      <p:tavLst>
                                        <p:tav tm="0">
                                          <p:val>
                                            <p:strVal val="4/3*#ppt_w"/>
                                          </p:val>
                                        </p:tav>
                                        <p:tav tm="100000">
                                          <p:val>
                                            <p:strVal val="#ppt_w"/>
                                          </p:val>
                                        </p:tav>
                                      </p:tavLst>
                                    </p:anim>
                                    <p:anim calcmode="lin" valueType="num">
                                      <p:cBhvr>
                                        <p:cTn id="27" dur="5000" fill="hold"/>
                                        <p:tgtEl>
                                          <p:spTgt spid="5"/>
                                        </p:tgtEl>
                                        <p:attrNameLst>
                                          <p:attrName>ppt_h</p:attrName>
                                        </p:attrNameLst>
                                      </p:cBhvr>
                                      <p:tavLst>
                                        <p:tav tm="0">
                                          <p:val>
                                            <p:strVal val="4/3*#ppt_h"/>
                                          </p:val>
                                        </p:tav>
                                        <p:tav tm="100000">
                                          <p:val>
                                            <p:strVal val="#ppt_h"/>
                                          </p:val>
                                        </p:tav>
                                      </p:tavLst>
                                    </p:anim>
                                  </p:childTnLst>
                                </p:cTn>
                              </p:par>
                              <p:par>
                                <p:cTn id="28" presetID="42" presetClass="entr" presetSubtype="0" fill="hold" nodeType="withEffect">
                                  <p:stCondLst>
                                    <p:cond delay="2000"/>
                                  </p:stCondLst>
                                  <p:childTnLst>
                                    <p:set>
                                      <p:cBhvr>
                                        <p:cTn id="29" dur="1" fill="hold">
                                          <p:stCondLst>
                                            <p:cond delay="0"/>
                                          </p:stCondLst>
                                        </p:cTn>
                                        <p:tgtEl>
                                          <p:spTgt spid="5"/>
                                        </p:tgtEl>
                                        <p:attrNameLst>
                                          <p:attrName>style.visibility</p:attrName>
                                        </p:attrNameLst>
                                      </p:cBhvr>
                                      <p:to>
                                        <p:strVal val="visible"/>
                                      </p:to>
                                    </p:set>
                                    <p:animEffect transition="in" filter="fade">
                                      <p:cBhvr>
                                        <p:cTn id="30" dur="5000"/>
                                        <p:tgtEl>
                                          <p:spTgt spid="5"/>
                                        </p:tgtEl>
                                      </p:cBhvr>
                                    </p:animEffect>
                                    <p:anim calcmode="lin" valueType="num">
                                      <p:cBhvr>
                                        <p:cTn id="31" dur="5000" fill="hold"/>
                                        <p:tgtEl>
                                          <p:spTgt spid="5"/>
                                        </p:tgtEl>
                                        <p:attrNameLst>
                                          <p:attrName>ppt_x</p:attrName>
                                        </p:attrNameLst>
                                      </p:cBhvr>
                                      <p:tavLst>
                                        <p:tav tm="0">
                                          <p:val>
                                            <p:strVal val="#ppt_x"/>
                                          </p:val>
                                        </p:tav>
                                        <p:tav tm="100000">
                                          <p:val>
                                            <p:strVal val="#ppt_x"/>
                                          </p:val>
                                        </p:tav>
                                      </p:tavLst>
                                    </p:anim>
                                    <p:anim calcmode="lin" valueType="num">
                                      <p:cBhvr>
                                        <p:cTn id="32" dur="5000" fill="hold"/>
                                        <p:tgtEl>
                                          <p:spTgt spid="5"/>
                                        </p:tgtEl>
                                        <p:attrNameLst>
                                          <p:attrName>ppt_y</p:attrName>
                                        </p:attrNameLst>
                                      </p:cBhvr>
                                      <p:tavLst>
                                        <p:tav tm="0">
                                          <p:val>
                                            <p:strVal val="#ppt_y+.1"/>
                                          </p:val>
                                        </p:tav>
                                        <p:tav tm="100000">
                                          <p:val>
                                            <p:strVal val="#ppt_y"/>
                                          </p:val>
                                        </p:tav>
                                      </p:tavLst>
                                    </p:anim>
                                  </p:childTnLst>
                                </p:cTn>
                              </p:par>
                            </p:childTnLst>
                          </p:cTn>
                        </p:par>
                        <p:par>
                          <p:cTn id="33" fill="hold">
                            <p:stCondLst>
                              <p:cond delay="354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7"/>
                                        </p:tgtEl>
                                        <p:attrNameLst>
                                          <p:attrName>style.visibility</p:attrName>
                                        </p:attrNameLst>
                                      </p:cBhvr>
                                      <p:to>
                                        <p:strVal val="visible"/>
                                      </p:to>
                                    </p:set>
                                    <p:animEffect transition="in" filter="fade">
                                      <p:cBhvr>
                                        <p:cTn id="36" dur="1000"/>
                                        <p:tgtEl>
                                          <p:spTgt spid="7"/>
                                        </p:tgtEl>
                                      </p:cBhvr>
                                    </p:animEffect>
                                    <p:anim calcmode="lin" valueType="num">
                                      <p:cBhvr>
                                        <p:cTn id="37" dur="1000" fill="hold"/>
                                        <p:tgtEl>
                                          <p:spTgt spid="7"/>
                                        </p:tgtEl>
                                        <p:attrNameLst>
                                          <p:attrName>ppt_x</p:attrName>
                                        </p:attrNameLst>
                                      </p:cBhvr>
                                      <p:tavLst>
                                        <p:tav tm="0">
                                          <p:val>
                                            <p:strVal val="#ppt_x-.1"/>
                                          </p:val>
                                        </p:tav>
                                        <p:tav tm="100000">
                                          <p:val>
                                            <p:strVal val="#ppt_x"/>
                                          </p:val>
                                        </p:tav>
                                      </p:tavLst>
                                    </p:anim>
                                    <p:anim calcmode="lin" valueType="num">
                                      <p:cBhvr>
                                        <p:cTn id="3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imágenes-montajes-y-fotomanipulaciones-digitales-de-Caras-Ionut-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imágenes-montajes-y-fotomanipulaciones-digitales-de-Caras-Ionut-10.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8" name="7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Uno de los ejemplos de arquitectura civil más curiosos de la villa son las cuevas árabes, construidas entre los siglos X y XI, que han servido como refugio en todos los asedios de la ciudad y que tienen accesos de escape a la muralla.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7" name="6 Imagen" descr="imágenes-montajes-y-fotomanipulaciones-digitales-de-Caras-Ionut-10.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9" name="8 CuadroTexto"/>
          <p:cNvSpPr txBox="1"/>
          <p:nvPr/>
        </p:nvSpPr>
        <p:spPr>
          <a:xfrm>
            <a:off x="467544" y="452373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trata de un laberinto de túneles y galerías de unos ocho kilómetros de longitud que pasan por el subsuelo de la villa a una agradable temperatura de 12 grados de media, por lo que se llegó a utilizar como almacén de alimentos.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53000">
        <p14:switch dir="r"/>
      </p:transition>
    </mc:Choice>
    <mc:Fallback xmlns="">
      <p:transition spd="slow" advTm="5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1"/>
                                          </p:val>
                                        </p:tav>
                                        <p:tav tm="100000">
                                          <p:val>
                                            <p:strVal val="#ppt_x"/>
                                          </p:val>
                                        </p:tav>
                                      </p:tavLst>
                                    </p:anim>
                                    <p:anim calcmode="lin" valueType="num">
                                      <p:cBhvr>
                                        <p:cTn id="24" dur="1000" fill="hold"/>
                                        <p:tgtEl>
                                          <p:spTgt spid="8"/>
                                        </p:tgtEl>
                                        <p:attrNameLst>
                                          <p:attrName>ppt_y</p:attrName>
                                        </p:attrNameLst>
                                      </p:cBhvr>
                                      <p:tavLst>
                                        <p:tav tm="0">
                                          <p:val>
                                            <p:strVal val="#ppt_y"/>
                                          </p:val>
                                        </p:tav>
                                        <p:tav tm="100000">
                                          <p:val>
                                            <p:strVal val="#ppt_y"/>
                                          </p:val>
                                        </p:tav>
                                      </p:tavLst>
                                    </p:anim>
                                  </p:childTnLst>
                                </p:cTn>
                              </p:par>
                            </p:childTnLst>
                          </p:cTn>
                        </p:par>
                        <p:par>
                          <p:cTn id="25" fill="hold">
                            <p:stCondLst>
                              <p:cond delay="24000"/>
                            </p:stCondLst>
                            <p:childTnLst>
                              <p:par>
                                <p:cTn id="26" presetID="10" presetClass="exit" presetSubtype="0" fill="hold" grpId="1" nodeType="afterEffect">
                                  <p:stCondLst>
                                    <p:cond delay="2000"/>
                                  </p:stCondLst>
                                  <p:iterate type="lt">
                                    <p:tmPct val="0"/>
                                  </p:iterate>
                                  <p:childTnLst>
                                    <p:animEffect transition="out" filter="fade">
                                      <p:cBhvr>
                                        <p:cTn id="27" dur="3000"/>
                                        <p:tgtEl>
                                          <p:spTgt spid="8"/>
                                        </p:tgtEl>
                                      </p:cBhvr>
                                    </p:animEffect>
                                    <p:set>
                                      <p:cBhvr>
                                        <p:cTn id="28" dur="1" fill="hold">
                                          <p:stCondLst>
                                            <p:cond delay="2999"/>
                                          </p:stCondLst>
                                        </p:cTn>
                                        <p:tgtEl>
                                          <p:spTgt spid="8"/>
                                        </p:tgtEl>
                                        <p:attrNameLst>
                                          <p:attrName>style.visibility</p:attrName>
                                        </p:attrNameLst>
                                      </p:cBhvr>
                                      <p:to>
                                        <p:strVal val="hidden"/>
                                      </p:to>
                                    </p:set>
                                  </p:childTnLst>
                                </p:cTn>
                              </p:par>
                              <p:par>
                                <p:cTn id="29" presetID="23" presetClass="entr" presetSubtype="288" fill="hold" nodeType="withEffect">
                                  <p:stCondLst>
                                    <p:cond delay="2000"/>
                                  </p:stCondLst>
                                  <p:childTnLst>
                                    <p:set>
                                      <p:cBhvr>
                                        <p:cTn id="30" dur="1" fill="hold">
                                          <p:stCondLst>
                                            <p:cond delay="0"/>
                                          </p:stCondLst>
                                        </p:cTn>
                                        <p:tgtEl>
                                          <p:spTgt spid="7"/>
                                        </p:tgtEl>
                                        <p:attrNameLst>
                                          <p:attrName>style.visibility</p:attrName>
                                        </p:attrNameLst>
                                      </p:cBhvr>
                                      <p:to>
                                        <p:strVal val="visible"/>
                                      </p:to>
                                    </p:set>
                                    <p:anim calcmode="lin" valueType="num">
                                      <p:cBhvr>
                                        <p:cTn id="31" dur="4000" fill="hold"/>
                                        <p:tgtEl>
                                          <p:spTgt spid="7"/>
                                        </p:tgtEl>
                                        <p:attrNameLst>
                                          <p:attrName>ppt_w</p:attrName>
                                        </p:attrNameLst>
                                      </p:cBhvr>
                                      <p:tavLst>
                                        <p:tav tm="0">
                                          <p:val>
                                            <p:strVal val="4/3*#ppt_w"/>
                                          </p:val>
                                        </p:tav>
                                        <p:tav tm="100000">
                                          <p:val>
                                            <p:strVal val="#ppt_w"/>
                                          </p:val>
                                        </p:tav>
                                      </p:tavLst>
                                    </p:anim>
                                    <p:anim calcmode="lin" valueType="num">
                                      <p:cBhvr>
                                        <p:cTn id="32" dur="4000" fill="hold"/>
                                        <p:tgtEl>
                                          <p:spTgt spid="7"/>
                                        </p:tgtEl>
                                        <p:attrNameLst>
                                          <p:attrName>ppt_h</p:attrName>
                                        </p:attrNameLst>
                                      </p:cBhvr>
                                      <p:tavLst>
                                        <p:tav tm="0">
                                          <p:val>
                                            <p:strVal val="4/3*#ppt_h"/>
                                          </p:val>
                                        </p:tav>
                                        <p:tav tm="100000">
                                          <p:val>
                                            <p:strVal val="#ppt_h"/>
                                          </p:val>
                                        </p:tav>
                                      </p:tavLst>
                                    </p:anim>
                                  </p:childTnLst>
                                </p:cTn>
                              </p:par>
                              <p:par>
                                <p:cTn id="33" presetID="5" presetClass="entr" presetSubtype="10" fill="hold" nodeType="withEffect">
                                  <p:stCondLst>
                                    <p:cond delay="2000"/>
                                  </p:stCondLst>
                                  <p:childTnLst>
                                    <p:set>
                                      <p:cBhvr>
                                        <p:cTn id="34" dur="1" fill="hold">
                                          <p:stCondLst>
                                            <p:cond delay="0"/>
                                          </p:stCondLst>
                                        </p:cTn>
                                        <p:tgtEl>
                                          <p:spTgt spid="7"/>
                                        </p:tgtEl>
                                        <p:attrNameLst>
                                          <p:attrName>style.visibility</p:attrName>
                                        </p:attrNameLst>
                                      </p:cBhvr>
                                      <p:to>
                                        <p:strVal val="visible"/>
                                      </p:to>
                                    </p:set>
                                    <p:animEffect transition="in" filter="checkerboard(across)">
                                      <p:cBhvr>
                                        <p:cTn id="35" dur="4000"/>
                                        <p:tgtEl>
                                          <p:spTgt spid="7"/>
                                        </p:tgtEl>
                                      </p:cBhvr>
                                    </p:animEffect>
                                  </p:childTnLst>
                                </p:cTn>
                              </p:par>
                              <p:par>
                                <p:cTn id="36" presetID="23" presetClass="entr" presetSubtype="288" fill="hold" nodeType="withEffect">
                                  <p:stCondLst>
                                    <p:cond delay="2000"/>
                                  </p:stCondLst>
                                  <p:childTnLst>
                                    <p:set>
                                      <p:cBhvr>
                                        <p:cTn id="37" dur="1" fill="hold">
                                          <p:stCondLst>
                                            <p:cond delay="0"/>
                                          </p:stCondLst>
                                        </p:cTn>
                                        <p:tgtEl>
                                          <p:spTgt spid="6"/>
                                        </p:tgtEl>
                                        <p:attrNameLst>
                                          <p:attrName>style.visibility</p:attrName>
                                        </p:attrNameLst>
                                      </p:cBhvr>
                                      <p:to>
                                        <p:strVal val="visible"/>
                                      </p:to>
                                    </p:set>
                                    <p:anim calcmode="lin" valueType="num">
                                      <p:cBhvr>
                                        <p:cTn id="38" dur="4000" fill="hold"/>
                                        <p:tgtEl>
                                          <p:spTgt spid="6"/>
                                        </p:tgtEl>
                                        <p:attrNameLst>
                                          <p:attrName>ppt_w</p:attrName>
                                        </p:attrNameLst>
                                      </p:cBhvr>
                                      <p:tavLst>
                                        <p:tav tm="0">
                                          <p:val>
                                            <p:strVal val="4/3*#ppt_w"/>
                                          </p:val>
                                        </p:tav>
                                        <p:tav tm="100000">
                                          <p:val>
                                            <p:strVal val="#ppt_w"/>
                                          </p:val>
                                        </p:tav>
                                      </p:tavLst>
                                    </p:anim>
                                    <p:anim calcmode="lin" valueType="num">
                                      <p:cBhvr>
                                        <p:cTn id="39" dur="4000" fill="hold"/>
                                        <p:tgtEl>
                                          <p:spTgt spid="6"/>
                                        </p:tgtEl>
                                        <p:attrNameLst>
                                          <p:attrName>ppt_h</p:attrName>
                                        </p:attrNameLst>
                                      </p:cBhvr>
                                      <p:tavLst>
                                        <p:tav tm="0">
                                          <p:val>
                                            <p:strVal val="4/3*#ppt_h"/>
                                          </p:val>
                                        </p:tav>
                                        <p:tav tm="100000">
                                          <p:val>
                                            <p:strVal val="#ppt_h"/>
                                          </p:val>
                                        </p:tav>
                                      </p:tavLst>
                                    </p:anim>
                                  </p:childTnLst>
                                </p:cTn>
                              </p:par>
                              <p:par>
                                <p:cTn id="40" presetID="5" presetClass="entr" presetSubtype="5" fill="hold" nodeType="withEffect">
                                  <p:stCondLst>
                                    <p:cond delay="2000"/>
                                  </p:stCondLst>
                                  <p:childTnLst>
                                    <p:set>
                                      <p:cBhvr>
                                        <p:cTn id="41" dur="1" fill="hold">
                                          <p:stCondLst>
                                            <p:cond delay="0"/>
                                          </p:stCondLst>
                                        </p:cTn>
                                        <p:tgtEl>
                                          <p:spTgt spid="6"/>
                                        </p:tgtEl>
                                        <p:attrNameLst>
                                          <p:attrName>style.visibility</p:attrName>
                                        </p:attrNameLst>
                                      </p:cBhvr>
                                      <p:to>
                                        <p:strVal val="visible"/>
                                      </p:to>
                                    </p:set>
                                    <p:animEffect transition="in" filter="checkerboard(down)">
                                      <p:cBhvr>
                                        <p:cTn id="42" dur="4000"/>
                                        <p:tgtEl>
                                          <p:spTgt spid="6"/>
                                        </p:tgtEl>
                                      </p:cBhvr>
                                    </p:animEffect>
                                  </p:childTnLst>
                                </p:cTn>
                              </p:par>
                            </p:childTnLst>
                          </p:cTn>
                        </p:par>
                        <p:par>
                          <p:cTn id="43" fill="hold">
                            <p:stCondLst>
                              <p:cond delay="30000"/>
                            </p:stCondLst>
                            <p:childTnLst>
                              <p:par>
                                <p:cTn id="44" presetID="40" presetClass="entr" presetSubtype="0" fill="hold" grpId="0" nodeType="afterEffect">
                                  <p:stCondLst>
                                    <p:cond delay="0"/>
                                  </p:stCondLst>
                                  <p:iterate type="lt">
                                    <p:tmPct val="10000"/>
                                  </p:iterate>
                                  <p:childTnLst>
                                    <p:set>
                                      <p:cBhvr>
                                        <p:cTn id="45" dur="1" fill="hold">
                                          <p:stCondLst>
                                            <p:cond delay="0"/>
                                          </p:stCondLst>
                                        </p:cTn>
                                        <p:tgtEl>
                                          <p:spTgt spid="9"/>
                                        </p:tgtEl>
                                        <p:attrNameLst>
                                          <p:attrName>style.visibility</p:attrName>
                                        </p:attrNameLst>
                                      </p:cBhvr>
                                      <p:to>
                                        <p:strVal val="visible"/>
                                      </p:to>
                                    </p:set>
                                    <p:animEffect transition="in" filter="fade">
                                      <p:cBhvr>
                                        <p:cTn id="46" dur="1000"/>
                                        <p:tgtEl>
                                          <p:spTgt spid="9"/>
                                        </p:tgtEl>
                                      </p:cBhvr>
                                    </p:animEffect>
                                    <p:anim calcmode="lin" valueType="num">
                                      <p:cBhvr>
                                        <p:cTn id="47" dur="1000" fill="hold"/>
                                        <p:tgtEl>
                                          <p:spTgt spid="9"/>
                                        </p:tgtEl>
                                        <p:attrNameLst>
                                          <p:attrName>ppt_x</p:attrName>
                                        </p:attrNameLst>
                                      </p:cBhvr>
                                      <p:tavLst>
                                        <p:tav tm="0">
                                          <p:val>
                                            <p:strVal val="#ppt_x-.1"/>
                                          </p:val>
                                        </p:tav>
                                        <p:tav tm="100000">
                                          <p:val>
                                            <p:strVal val="#ppt_x"/>
                                          </p:val>
                                        </p:tav>
                                      </p:tavLst>
                                    </p:anim>
                                    <p:anim calcmode="lin" valueType="num">
                                      <p:cBhvr>
                                        <p:cTn id="4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5).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3" name="2 Imagen" descr="1(75).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67544" y="4873724"/>
            <a:ext cx="828092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día de hoy, de sus largos kilómetros se han acondicionados alrededor de 700 metros para que puedan ser visitados por el público.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1(13).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1115616" y="4596725"/>
            <a:ext cx="748883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complejo entramado convierte a las cavidades en todo un laberinto de pasadizos que se van bifurcando una y otra vez y en los que es fácil desorientarse.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41000">
        <p14:shred/>
      </p:transition>
    </mc:Choice>
    <mc:Fallback xmlns="">
      <p:transition spd="slow" advTm="4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3"/>
                                        </p:tgtEl>
                                        <p:attrNameLst>
                                          <p:attrName>ppt_w</p:attrName>
                                        </p:attrNameLst>
                                      </p:cBhvr>
                                      <p:tavLst>
                                        <p:tav tm="0">
                                          <p:val>
                                            <p:strVal val="ppt_w"/>
                                          </p:val>
                                        </p:tav>
                                        <p:tav tm="100000">
                                          <p:val>
                                            <p:strVal val="4/3*ppt_w"/>
                                          </p:val>
                                        </p:tav>
                                      </p:tavLst>
                                    </p:anim>
                                    <p:anim calcmode="lin" valueType="num">
                                      <p:cBhvr>
                                        <p:cTn id="7" dur="5000"/>
                                        <p:tgtEl>
                                          <p:spTgt spid="3"/>
                                        </p:tgtEl>
                                        <p:attrNameLst>
                                          <p:attrName>ppt_h</p:attrName>
                                        </p:attrNameLst>
                                      </p:cBhvr>
                                      <p:tavLst>
                                        <p:tav tm="0">
                                          <p:val>
                                            <p:strVal val="ppt_h"/>
                                          </p:val>
                                        </p:tav>
                                        <p:tav tm="100000">
                                          <p:val>
                                            <p:strVal val="4/3*ppt_h"/>
                                          </p:val>
                                        </p:tav>
                                      </p:tavLst>
                                    </p:anim>
                                    <p:set>
                                      <p:cBhvr>
                                        <p:cTn id="8" dur="1" fill="hold">
                                          <p:stCondLst>
                                            <p:cond delay="4999"/>
                                          </p:stCondLst>
                                        </p:cTn>
                                        <p:tgtEl>
                                          <p:spTgt spid="3"/>
                                        </p:tgtEl>
                                        <p:attrNameLst>
                                          <p:attrName>style.visibility</p:attrName>
                                        </p:attrNameLst>
                                      </p:cBhvr>
                                      <p:to>
                                        <p:strVal val="hidden"/>
                                      </p:to>
                                    </p:set>
                                  </p:childTnLst>
                                </p:cTn>
                              </p:par>
                              <p:par>
                                <p:cTn id="9" presetID="47" presetClass="exit" presetSubtype="0" fill="hold" nodeType="withEffect">
                                  <p:stCondLst>
                                    <p:cond delay="0"/>
                                  </p:stCondLst>
                                  <p:childTnLst>
                                    <p:animEffect transition="out" filter="fade">
                                      <p:cBhvr>
                                        <p:cTn id="10" dur="5000"/>
                                        <p:tgtEl>
                                          <p:spTgt spid="3"/>
                                        </p:tgtEl>
                                      </p:cBhvr>
                                    </p:animEffect>
                                    <p:anim calcmode="lin" valueType="num">
                                      <p:cBhvr>
                                        <p:cTn id="11" dur="5000"/>
                                        <p:tgtEl>
                                          <p:spTgt spid="3"/>
                                        </p:tgtEl>
                                        <p:attrNameLst>
                                          <p:attrName>ppt_x</p:attrName>
                                        </p:attrNameLst>
                                      </p:cBhvr>
                                      <p:tavLst>
                                        <p:tav tm="0">
                                          <p:val>
                                            <p:strVal val="ppt_x"/>
                                          </p:val>
                                        </p:tav>
                                        <p:tav tm="100000">
                                          <p:val>
                                            <p:strVal val="ppt_x"/>
                                          </p:val>
                                        </p:tav>
                                      </p:tavLst>
                                    </p:anim>
                                    <p:anim calcmode="lin" valueType="num">
                                      <p:cBhvr>
                                        <p:cTn id="12" dur="5000"/>
                                        <p:tgtEl>
                                          <p:spTgt spid="3"/>
                                        </p:tgtEl>
                                        <p:attrNameLst>
                                          <p:attrName>ppt_y</p:attrName>
                                        </p:attrNameLst>
                                      </p:cBhvr>
                                      <p:tavLst>
                                        <p:tav tm="0">
                                          <p:val>
                                            <p:strVal val="ppt_y"/>
                                          </p:val>
                                        </p:tav>
                                        <p:tav tm="100000">
                                          <p:val>
                                            <p:strVal val="ppt_y-.1"/>
                                          </p:val>
                                        </p:tav>
                                      </p:tavLst>
                                    </p:anim>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52"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Scale>
                                      <p:cBhvr>
                                        <p:cTn id="20" dur="5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1" dur="5000" decel="50000" fill="hold">
                                          <p:stCondLst>
                                            <p:cond delay="0"/>
                                          </p:stCondLst>
                                        </p:cTn>
                                        <p:tgtEl>
                                          <p:spTgt spid="2"/>
                                        </p:tgtEl>
                                        <p:attrNameLst>
                                          <p:attrName>ppt_x</p:attrName>
                                          <p:attrName>ppt_y</p:attrName>
                                        </p:attrNameLst>
                                      </p:cBhvr>
                                    </p:animMotion>
                                    <p:animEffect transition="in" filter="fade">
                                      <p:cBhvr>
                                        <p:cTn id="22" dur="5000"/>
                                        <p:tgtEl>
                                          <p:spTgt spid="2"/>
                                        </p:tgtEl>
                                      </p:cBhvr>
                                    </p:animEffect>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par>
                          <p:cTn id="29" fill="hold">
                            <p:stCondLst>
                              <p:cond delay="16700"/>
                            </p:stCondLst>
                            <p:childTnLst>
                              <p:par>
                                <p:cTn id="30" presetID="10" presetClass="exit" presetSubtype="0" fill="hold" grpId="1" nodeType="afterEffect">
                                  <p:stCondLst>
                                    <p:cond delay="2000"/>
                                  </p:stCondLst>
                                  <p:iterate type="lt">
                                    <p:tmPct val="0"/>
                                  </p:iterate>
                                  <p:childTnLst>
                                    <p:animEffect transition="out" filter="fade">
                                      <p:cBhvr>
                                        <p:cTn id="31" dur="3000"/>
                                        <p:tgtEl>
                                          <p:spTgt spid="5"/>
                                        </p:tgtEl>
                                      </p:cBhvr>
                                    </p:animEffect>
                                    <p:set>
                                      <p:cBhvr>
                                        <p:cTn id="32" dur="1" fill="hold">
                                          <p:stCondLst>
                                            <p:cond delay="2999"/>
                                          </p:stCondLst>
                                        </p:cTn>
                                        <p:tgtEl>
                                          <p:spTgt spid="5"/>
                                        </p:tgtEl>
                                        <p:attrNameLst>
                                          <p:attrName>style.visibility</p:attrName>
                                        </p:attrNameLst>
                                      </p:cBhvr>
                                      <p:to>
                                        <p:strVal val="hidden"/>
                                      </p:to>
                                    </p:set>
                                  </p:childTnLst>
                                </p:cTn>
                              </p:par>
                              <p:par>
                                <p:cTn id="33" presetID="42" presetClass="entr" presetSubtype="0" fill="hold" nodeType="withEffect">
                                  <p:stCondLst>
                                    <p:cond delay="200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5000"/>
                                        <p:tgtEl>
                                          <p:spTgt spid="4"/>
                                        </p:tgtEl>
                                      </p:cBhvr>
                                    </p:animEffect>
                                    <p:anim calcmode="lin" valueType="num">
                                      <p:cBhvr>
                                        <p:cTn id="36" dur="5000" fill="hold"/>
                                        <p:tgtEl>
                                          <p:spTgt spid="4"/>
                                        </p:tgtEl>
                                        <p:attrNameLst>
                                          <p:attrName>ppt_x</p:attrName>
                                        </p:attrNameLst>
                                      </p:cBhvr>
                                      <p:tavLst>
                                        <p:tav tm="0">
                                          <p:val>
                                            <p:strVal val="#ppt_x"/>
                                          </p:val>
                                        </p:tav>
                                        <p:tav tm="100000">
                                          <p:val>
                                            <p:strVal val="#ppt_x"/>
                                          </p:val>
                                        </p:tav>
                                      </p:tavLst>
                                    </p:anim>
                                    <p:anim calcmode="lin" valueType="num">
                                      <p:cBhvr>
                                        <p:cTn id="37" dur="5000" fill="hold"/>
                                        <p:tgtEl>
                                          <p:spTgt spid="4"/>
                                        </p:tgtEl>
                                        <p:attrNameLst>
                                          <p:attrName>ppt_y</p:attrName>
                                        </p:attrNameLst>
                                      </p:cBhvr>
                                      <p:tavLst>
                                        <p:tav tm="0">
                                          <p:val>
                                            <p:strVal val="#ppt_y+.1"/>
                                          </p:val>
                                        </p:tav>
                                        <p:tav tm="100000">
                                          <p:val>
                                            <p:strVal val="#ppt_y"/>
                                          </p:val>
                                        </p:tav>
                                      </p:tavLst>
                                    </p:anim>
                                  </p:childTnLst>
                                </p:cTn>
                              </p:par>
                              <p:par>
                                <p:cTn id="38" presetID="23" presetClass="entr" presetSubtype="288" fill="hold" nodeType="withEffect">
                                  <p:stCondLst>
                                    <p:cond delay="2000"/>
                                  </p:stCondLst>
                                  <p:childTnLst>
                                    <p:set>
                                      <p:cBhvr>
                                        <p:cTn id="39" dur="1" fill="hold">
                                          <p:stCondLst>
                                            <p:cond delay="0"/>
                                          </p:stCondLst>
                                        </p:cTn>
                                        <p:tgtEl>
                                          <p:spTgt spid="4"/>
                                        </p:tgtEl>
                                        <p:attrNameLst>
                                          <p:attrName>style.visibility</p:attrName>
                                        </p:attrNameLst>
                                      </p:cBhvr>
                                      <p:to>
                                        <p:strVal val="visible"/>
                                      </p:to>
                                    </p:set>
                                    <p:anim calcmode="lin" valueType="num">
                                      <p:cBhvr>
                                        <p:cTn id="40" dur="5000" fill="hold"/>
                                        <p:tgtEl>
                                          <p:spTgt spid="4"/>
                                        </p:tgtEl>
                                        <p:attrNameLst>
                                          <p:attrName>ppt_w</p:attrName>
                                        </p:attrNameLst>
                                      </p:cBhvr>
                                      <p:tavLst>
                                        <p:tav tm="0">
                                          <p:val>
                                            <p:strVal val="4/3*#ppt_w"/>
                                          </p:val>
                                        </p:tav>
                                        <p:tav tm="100000">
                                          <p:val>
                                            <p:strVal val="#ppt_w"/>
                                          </p:val>
                                        </p:tav>
                                      </p:tavLst>
                                    </p:anim>
                                    <p:anim calcmode="lin" valueType="num">
                                      <p:cBhvr>
                                        <p:cTn id="41" dur="5000" fill="hold"/>
                                        <p:tgtEl>
                                          <p:spTgt spid="4"/>
                                        </p:tgtEl>
                                        <p:attrNameLst>
                                          <p:attrName>ppt_h</p:attrName>
                                        </p:attrNameLst>
                                      </p:cBhvr>
                                      <p:tavLst>
                                        <p:tav tm="0">
                                          <p:val>
                                            <p:strVal val="4/3*#ppt_h"/>
                                          </p:val>
                                        </p:tav>
                                        <p:tav tm="100000">
                                          <p:val>
                                            <p:strVal val="#ppt_h"/>
                                          </p:val>
                                        </p:tav>
                                      </p:tavLst>
                                    </p:anim>
                                  </p:childTnLst>
                                </p:cTn>
                              </p:par>
                            </p:childTnLst>
                          </p:cTn>
                        </p:par>
                        <p:par>
                          <p:cTn id="42" fill="hold">
                            <p:stCondLst>
                              <p:cond delay="23700"/>
                            </p:stCondLst>
                            <p:childTnLst>
                              <p:par>
                                <p:cTn id="43" presetID="40" presetClass="entr" presetSubtype="0" fill="hold" grpId="0" nodeType="afterEffect">
                                  <p:stCondLst>
                                    <p:cond delay="0"/>
                                  </p:stCondLst>
                                  <p:iterate type="lt">
                                    <p:tmPct val="10000"/>
                                  </p:iterate>
                                  <p:childTnLst>
                                    <p:set>
                                      <p:cBhvr>
                                        <p:cTn id="44" dur="1" fill="hold">
                                          <p:stCondLst>
                                            <p:cond delay="0"/>
                                          </p:stCondLst>
                                        </p:cTn>
                                        <p:tgtEl>
                                          <p:spTgt spid="6"/>
                                        </p:tgtEl>
                                        <p:attrNameLst>
                                          <p:attrName>style.visibility</p:attrName>
                                        </p:attrNameLst>
                                      </p:cBhvr>
                                      <p:to>
                                        <p:strVal val="visible"/>
                                      </p:to>
                                    </p:set>
                                    <p:animEffect transition="in" filter="fade">
                                      <p:cBhvr>
                                        <p:cTn id="45" dur="1000"/>
                                        <p:tgtEl>
                                          <p:spTgt spid="6"/>
                                        </p:tgtEl>
                                      </p:cBhvr>
                                    </p:animEffect>
                                    <p:anim calcmode="lin" valueType="num">
                                      <p:cBhvr>
                                        <p:cTn id="46" dur="1000" fill="hold"/>
                                        <p:tgtEl>
                                          <p:spTgt spid="6"/>
                                        </p:tgtEl>
                                        <p:attrNameLst>
                                          <p:attrName>ppt_x</p:attrName>
                                        </p:attrNameLst>
                                      </p:cBhvr>
                                      <p:tavLst>
                                        <p:tav tm="0">
                                          <p:val>
                                            <p:strVal val="#ppt_x-.1"/>
                                          </p:val>
                                        </p:tav>
                                        <p:tav tm="100000">
                                          <p:val>
                                            <p:strVal val="#ppt_x"/>
                                          </p:val>
                                        </p:tav>
                                      </p:tavLst>
                                    </p:anim>
                                    <p:anim calcmode="lin" valueType="num">
                                      <p:cBhvr>
                                        <p:cTn id="4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g_6027_rec.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7" name="6 Rectángulo"/>
          <p:cNvSpPr/>
          <p:nvPr/>
        </p:nvSpPr>
        <p:spPr>
          <a:xfrm>
            <a:off x="4572000" y="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8" name="7 Rectángulo"/>
          <p:cNvSpPr/>
          <p:nvPr/>
        </p:nvSpPr>
        <p:spPr>
          <a:xfrm>
            <a:off x="0" y="1905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1" name="10 Rectángulo"/>
          <p:cNvSpPr/>
          <p:nvPr/>
        </p:nvSpPr>
        <p:spPr>
          <a:xfrm>
            <a:off x="4572000" y="1905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2" name="11 Rectángulo"/>
          <p:cNvSpPr/>
          <p:nvPr/>
        </p:nvSpPr>
        <p:spPr>
          <a:xfrm>
            <a:off x="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5" name="14 Rectángulo"/>
          <p:cNvSpPr/>
          <p:nvPr/>
        </p:nvSpPr>
        <p:spPr>
          <a:xfrm>
            <a:off x="457200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9" name="8 CuadroTexto"/>
          <p:cNvSpPr txBox="1"/>
          <p:nvPr/>
        </p:nvSpPr>
        <p:spPr>
          <a:xfrm>
            <a:off x="539552"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entrar cambia bruscamente la temperatura, se está a 12 grados todo el año, el recorrido lleva unos 30 minutos. El túnel de acceso se bifurca una y otra vez como una especie de laberinto.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5000">
        <p15:prstTrans prst="wind"/>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12"/>
                                        </p:tgtEl>
                                      </p:cBhvr>
                                    </p:animEffect>
                                    <p:set>
                                      <p:cBhvr>
                                        <p:cTn id="13" dur="1" fill="hold">
                                          <p:stCondLst>
                                            <p:cond delay="4999"/>
                                          </p:stCondLst>
                                        </p:cTn>
                                        <p:tgtEl>
                                          <p:spTgt spid="12"/>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15"/>
                                        </p:tgtEl>
                                      </p:cBhvr>
                                    </p:animEffect>
                                    <p:set>
                                      <p:cBhvr>
                                        <p:cTn id="16" dur="1" fill="hold">
                                          <p:stCondLst>
                                            <p:cond delay="4999"/>
                                          </p:stCondLst>
                                        </p:cTn>
                                        <p:tgtEl>
                                          <p:spTgt spid="15"/>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5000"/>
                                        <p:tgtEl>
                                          <p:spTgt spid="8"/>
                                        </p:tgtEl>
                                      </p:cBhvr>
                                    </p:animEffect>
                                    <p:set>
                                      <p:cBhvr>
                                        <p:cTn id="19" dur="1" fill="hold">
                                          <p:stCondLst>
                                            <p:cond delay="4999"/>
                                          </p:stCondLst>
                                        </p:cTn>
                                        <p:tgtEl>
                                          <p:spTgt spid="8"/>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0" fill="hold"/>
                                        <p:tgtEl>
                                          <p:spTgt spid="2"/>
                                        </p:tgtEl>
                                        <p:attrNameLst>
                                          <p:attrName>ppt_w</p:attrName>
                                        </p:attrNameLst>
                                      </p:cBhvr>
                                      <p:tavLst>
                                        <p:tav tm="0">
                                          <p:val>
                                            <p:strVal val="4/3*#ppt_w"/>
                                          </p:val>
                                        </p:tav>
                                        <p:tav tm="100000">
                                          <p:val>
                                            <p:strVal val="#ppt_w"/>
                                          </p:val>
                                        </p:tav>
                                      </p:tavLst>
                                    </p:anim>
                                    <p:anim calcmode="lin" valueType="num">
                                      <p:cBhvr>
                                        <p:cTn id="26" dur="5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5000"/>
                                        <p:tgtEl>
                                          <p:spTgt spid="2"/>
                                        </p:tgtEl>
                                      </p:cBhvr>
                                    </p:animEffect>
                                  </p:childTnLst>
                                </p:cTn>
                              </p:par>
                            </p:childTnLst>
                          </p:cTn>
                        </p:par>
                        <p:par>
                          <p:cTn id="30" fill="hold">
                            <p:stCondLst>
                              <p:cond delay="5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anim calcmode="lin" valueType="num">
                                      <p:cBhvr>
                                        <p:cTn id="34" dur="1000" fill="hold"/>
                                        <p:tgtEl>
                                          <p:spTgt spid="9"/>
                                        </p:tgtEl>
                                        <p:attrNameLst>
                                          <p:attrName>ppt_x</p:attrName>
                                        </p:attrNameLst>
                                      </p:cBhvr>
                                      <p:tavLst>
                                        <p:tav tm="0">
                                          <p:val>
                                            <p:strVal val="#ppt_x-.1"/>
                                          </p:val>
                                        </p:tav>
                                        <p:tav tm="100000">
                                          <p:val>
                                            <p:strVal val="#ppt_x"/>
                                          </p:val>
                                        </p:tav>
                                      </p:tavLst>
                                    </p:anim>
                                    <p:anim calcmode="lin" valueType="num">
                                      <p:cBhvr>
                                        <p:cTn id="35"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P spid="11" grpId="0" animBg="1"/>
      <p:bldP spid="12" grpId="0" animBg="1"/>
      <p:bldP spid="15" grpId="0" animBg="1"/>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9).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3" name="2 Imagen" descr="1(39).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67544"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pasadizos y galerías son más o menos amplios y en cada uno hay toneles, barricas, grandes contenedores y algunas mesas, que nos indican que el lugar hacía también de almacén para provisiones.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1(72).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1043608" y="4506714"/>
            <a:ext cx="741682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Algunos tramos están cerrados al público pero las cavidades son muy extensas por debajo de Brihuega. Lo más sorprendente de la visita es un conjunto de arcos que son únicos en su tipo.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48000">
        <p14:doors dir="vert"/>
      </p:transition>
    </mc:Choice>
    <mc:Fallback xmlns="">
      <p:transition spd="slow" advTm="4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3"/>
                                        </p:tgtEl>
                                        <p:attrNameLst>
                                          <p:attrName>ppt_w</p:attrName>
                                        </p:attrNameLst>
                                      </p:cBhvr>
                                      <p:tavLst>
                                        <p:tav tm="0">
                                          <p:val>
                                            <p:strVal val="ppt_w"/>
                                          </p:val>
                                        </p:tav>
                                        <p:tav tm="100000">
                                          <p:val>
                                            <p:strVal val="4/3*ppt_w"/>
                                          </p:val>
                                        </p:tav>
                                      </p:tavLst>
                                    </p:anim>
                                    <p:anim calcmode="lin" valueType="num">
                                      <p:cBhvr>
                                        <p:cTn id="7" dur="5000"/>
                                        <p:tgtEl>
                                          <p:spTgt spid="3"/>
                                        </p:tgtEl>
                                        <p:attrNameLst>
                                          <p:attrName>ppt_h</p:attrName>
                                        </p:attrNameLst>
                                      </p:cBhvr>
                                      <p:tavLst>
                                        <p:tav tm="0">
                                          <p:val>
                                            <p:strVal val="ppt_h"/>
                                          </p:val>
                                        </p:tav>
                                        <p:tav tm="100000">
                                          <p:val>
                                            <p:strVal val="4/3*ppt_h"/>
                                          </p:val>
                                        </p:tav>
                                      </p:tavLst>
                                    </p:anim>
                                    <p:set>
                                      <p:cBhvr>
                                        <p:cTn id="8" dur="1" fill="hold">
                                          <p:stCondLst>
                                            <p:cond delay="4999"/>
                                          </p:stCondLst>
                                        </p:cTn>
                                        <p:tgtEl>
                                          <p:spTgt spid="3"/>
                                        </p:tgtEl>
                                        <p:attrNameLst>
                                          <p:attrName>style.visibility</p:attrName>
                                        </p:attrNameLst>
                                      </p:cBhvr>
                                      <p:to>
                                        <p:strVal val="hidden"/>
                                      </p:to>
                                    </p:set>
                                  </p:childTnLst>
                                </p:cTn>
                              </p:par>
                              <p:par>
                                <p:cTn id="9" presetID="29" presetClass="exit" presetSubtype="0" fill="hold" nodeType="withEffect">
                                  <p:stCondLst>
                                    <p:cond delay="0"/>
                                  </p:stCondLst>
                                  <p:childTnLst>
                                    <p:anim calcmode="lin" valueType="num">
                                      <p:cBhvr>
                                        <p:cTn id="10" dur="5000"/>
                                        <p:tgtEl>
                                          <p:spTgt spid="3"/>
                                        </p:tgtEl>
                                        <p:attrNameLst>
                                          <p:attrName>ppt_x</p:attrName>
                                        </p:attrNameLst>
                                      </p:cBhvr>
                                      <p:tavLst>
                                        <p:tav tm="0">
                                          <p:val>
                                            <p:strVal val="ppt_x"/>
                                          </p:val>
                                        </p:tav>
                                        <p:tav tm="100000">
                                          <p:val>
                                            <p:strVal val="ppt_x-.2"/>
                                          </p:val>
                                        </p:tav>
                                      </p:tavLst>
                                    </p:anim>
                                    <p:anim calcmode="lin" valueType="num">
                                      <p:cBhvr>
                                        <p:cTn id="11" dur="5000"/>
                                        <p:tgtEl>
                                          <p:spTgt spid="3"/>
                                        </p:tgtEl>
                                        <p:attrNameLst>
                                          <p:attrName>ppt_y</p:attrName>
                                        </p:attrNameLst>
                                      </p:cBhvr>
                                      <p:tavLst>
                                        <p:tav tm="0">
                                          <p:val>
                                            <p:strVal val="ppt_y"/>
                                          </p:val>
                                        </p:tav>
                                        <p:tav tm="100000">
                                          <p:val>
                                            <p:strVal val="ppt_y"/>
                                          </p:val>
                                        </p:tav>
                                      </p:tavLst>
                                    </p:anim>
                                    <p:animEffect transition="out" filter="fade">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47"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0"/>
                                        <p:tgtEl>
                                          <p:spTgt spid="2"/>
                                        </p:tgtEl>
                                      </p:cBhvr>
                                    </p:animEffect>
                                    <p:anim calcmode="lin" valueType="num">
                                      <p:cBhvr>
                                        <p:cTn id="21" dur="5000" fill="hold"/>
                                        <p:tgtEl>
                                          <p:spTgt spid="2"/>
                                        </p:tgtEl>
                                        <p:attrNameLst>
                                          <p:attrName>ppt_x</p:attrName>
                                        </p:attrNameLst>
                                      </p:cBhvr>
                                      <p:tavLst>
                                        <p:tav tm="0">
                                          <p:val>
                                            <p:strVal val="#ppt_x"/>
                                          </p:val>
                                        </p:tav>
                                        <p:tav tm="100000">
                                          <p:val>
                                            <p:strVal val="#ppt_x"/>
                                          </p:val>
                                        </p:tav>
                                      </p:tavLst>
                                    </p:anim>
                                    <p:anim calcmode="lin" valueType="num">
                                      <p:cBhvr>
                                        <p:cTn id="22" dur="5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par>
                          <p:cTn id="29" fill="hold">
                            <p:stCondLst>
                              <p:cond delay="22200"/>
                            </p:stCondLst>
                            <p:childTnLst>
                              <p:par>
                                <p:cTn id="30" presetID="10" presetClass="exit" presetSubtype="0" fill="hold" grpId="1" nodeType="afterEffect">
                                  <p:stCondLst>
                                    <p:cond delay="2000"/>
                                  </p:stCondLst>
                                  <p:iterate type="lt">
                                    <p:tmPct val="0"/>
                                  </p:iterate>
                                  <p:childTnLst>
                                    <p:animEffect transition="out" filter="fade">
                                      <p:cBhvr>
                                        <p:cTn id="31" dur="3000"/>
                                        <p:tgtEl>
                                          <p:spTgt spid="5"/>
                                        </p:tgtEl>
                                      </p:cBhvr>
                                    </p:animEffect>
                                    <p:set>
                                      <p:cBhvr>
                                        <p:cTn id="32" dur="1" fill="hold">
                                          <p:stCondLst>
                                            <p:cond delay="2999"/>
                                          </p:stCondLst>
                                        </p:cTn>
                                        <p:tgtEl>
                                          <p:spTgt spid="5"/>
                                        </p:tgtEl>
                                        <p:attrNameLst>
                                          <p:attrName>style.visibility</p:attrName>
                                        </p:attrNameLst>
                                      </p:cBhvr>
                                      <p:to>
                                        <p:strVal val="hidden"/>
                                      </p:to>
                                    </p:set>
                                  </p:childTnLst>
                                </p:cTn>
                              </p:par>
                              <p:par>
                                <p:cTn id="33" presetID="23" presetClass="entr" presetSubtype="288" fill="hold" nodeType="withEffect">
                                  <p:stCondLst>
                                    <p:cond delay="200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0" fill="hold"/>
                                        <p:tgtEl>
                                          <p:spTgt spid="4"/>
                                        </p:tgtEl>
                                        <p:attrNameLst>
                                          <p:attrName>ppt_w</p:attrName>
                                        </p:attrNameLst>
                                      </p:cBhvr>
                                      <p:tavLst>
                                        <p:tav tm="0">
                                          <p:val>
                                            <p:strVal val="4/3*#ppt_w"/>
                                          </p:val>
                                        </p:tav>
                                        <p:tav tm="100000">
                                          <p:val>
                                            <p:strVal val="#ppt_w"/>
                                          </p:val>
                                        </p:tav>
                                      </p:tavLst>
                                    </p:anim>
                                    <p:anim calcmode="lin" valueType="num">
                                      <p:cBhvr>
                                        <p:cTn id="36" dur="5000" fill="hold"/>
                                        <p:tgtEl>
                                          <p:spTgt spid="4"/>
                                        </p:tgtEl>
                                        <p:attrNameLst>
                                          <p:attrName>ppt_h</p:attrName>
                                        </p:attrNameLst>
                                      </p:cBhvr>
                                      <p:tavLst>
                                        <p:tav tm="0">
                                          <p:val>
                                            <p:strVal val="4/3*#ppt_h"/>
                                          </p:val>
                                        </p:tav>
                                        <p:tav tm="100000">
                                          <p:val>
                                            <p:strVal val="#ppt_h"/>
                                          </p:val>
                                        </p:tav>
                                      </p:tavLst>
                                    </p:anim>
                                  </p:childTnLst>
                                </p:cTn>
                              </p:par>
                              <p:par>
                                <p:cTn id="37" presetID="10" presetClass="entr" presetSubtype="0" fill="hold" nodeType="withEffect">
                                  <p:stCondLst>
                                    <p:cond delay="2000"/>
                                  </p:stCondLst>
                                  <p:childTnLst>
                                    <p:set>
                                      <p:cBhvr>
                                        <p:cTn id="38" dur="1" fill="hold">
                                          <p:stCondLst>
                                            <p:cond delay="0"/>
                                          </p:stCondLst>
                                        </p:cTn>
                                        <p:tgtEl>
                                          <p:spTgt spid="4"/>
                                        </p:tgtEl>
                                        <p:attrNameLst>
                                          <p:attrName>style.visibility</p:attrName>
                                        </p:attrNameLst>
                                      </p:cBhvr>
                                      <p:to>
                                        <p:strVal val="visible"/>
                                      </p:to>
                                    </p:set>
                                    <p:animEffect transition="in" filter="fade">
                                      <p:cBhvr>
                                        <p:cTn id="39" dur="5000"/>
                                        <p:tgtEl>
                                          <p:spTgt spid="4"/>
                                        </p:tgtEl>
                                      </p:cBhvr>
                                    </p:animEffect>
                                  </p:childTnLst>
                                </p:cTn>
                              </p:par>
                            </p:childTnLst>
                          </p:cTn>
                        </p:par>
                        <p:par>
                          <p:cTn id="40" fill="hold">
                            <p:stCondLst>
                              <p:cond delay="292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1"/>
                                          </p:val>
                                        </p:tav>
                                        <p:tav tm="100000">
                                          <p:val>
                                            <p:strVal val="#ppt_x"/>
                                          </p:val>
                                        </p:tav>
                                      </p:tavLst>
                                    </p:anim>
                                    <p:anim calcmode="lin" valueType="num">
                                      <p:cBhvr>
                                        <p:cTn id="4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4).jp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3" name="2 Imagen" descr="1(54).jp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467544"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Estas curiosas cuevas fueron construidas por los árabes entre los siglos X y XI. Se trata de un laberinto de galerías y túneles que recorren todo el subsuelo de la villa con una longitud aproximada de unos ocho kilómetros.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in1453032313241.jpg"/>
          <p:cNvPicPr>
            <a:picLocks noGrp="1" noChangeAspect="1"/>
          </p:cNvPicPr>
          <p:nvPr isPhoto="1"/>
        </p:nvPicPr>
        <p:blipFill>
          <a:blip r:embed="rId3" cstate="print"/>
          <a:stretch>
            <a:fillRect/>
          </a:stretch>
        </p:blipFill>
        <p:spPr bwMode="auto">
          <a:xfrm>
            <a:off x="0" y="-1"/>
            <a:ext cx="9144000" cy="5714999"/>
          </a:xfrm>
          <a:prstGeom prst="rect">
            <a:avLst/>
          </a:prstGeom>
          <a:noFill/>
          <a:ln w="9525">
            <a:noFill/>
            <a:miter lim="800000"/>
            <a:headEnd/>
            <a:tailEnd/>
          </a:ln>
        </p:spPr>
      </p:pic>
      <p:sp>
        <p:nvSpPr>
          <p:cNvPr id="6" name="5 CuadroTexto"/>
          <p:cNvSpPr txBox="1"/>
          <p:nvPr/>
        </p:nvSpPr>
        <p:spPr>
          <a:xfrm>
            <a:off x="179512" y="4308693"/>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su momento, se utilizaron durante épocas de asedio, y es que a través de ellas se podía llegar hasta el exterior de las murallas. Y en épocas de paz se usaron como almacén de víveres y alimentos, ya que mantienen, como apuntamos, una temperatura constante de 12ºC durante todo el año.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60000">
        <p14:prism isInverted="1"/>
      </p:transition>
    </mc:Choice>
    <mc:Fallback xmlns="">
      <p:transition spd="slow" advTm="6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0" fill="hold" nodeType="withEffect">
                                  <p:stCondLst>
                                    <p:cond delay="0"/>
                                  </p:stCondLst>
                                  <p:childTnLst>
                                    <p:anim calcmode="lin" valueType="num">
                                      <p:cBhvr>
                                        <p:cTn id="6" dur="5000"/>
                                        <p:tgtEl>
                                          <p:spTgt spid="3"/>
                                        </p:tgtEl>
                                        <p:attrNameLst>
                                          <p:attrName>ppt_w</p:attrName>
                                        </p:attrNameLst>
                                      </p:cBhvr>
                                      <p:tavLst>
                                        <p:tav tm="0">
                                          <p:val>
                                            <p:strVal val="ppt_w"/>
                                          </p:val>
                                        </p:tav>
                                        <p:tav tm="100000">
                                          <p:val>
                                            <p:strVal val="(6*min(max(ppt_w*ppt_h,.3),1)-7.4)/-.7*ppt_w"/>
                                          </p:val>
                                        </p:tav>
                                      </p:tavLst>
                                    </p:anim>
                                    <p:anim calcmode="lin" valueType="num">
                                      <p:cBhvr>
                                        <p:cTn id="7" dur="5000"/>
                                        <p:tgtEl>
                                          <p:spTgt spid="3"/>
                                        </p:tgtEl>
                                        <p:attrNameLst>
                                          <p:attrName>ppt_h</p:attrName>
                                        </p:attrNameLst>
                                      </p:cBhvr>
                                      <p:tavLst>
                                        <p:tav tm="0">
                                          <p:val>
                                            <p:strVal val="ppt_h"/>
                                          </p:val>
                                        </p:tav>
                                        <p:tav tm="100000">
                                          <p:val>
                                            <p:strVal val="(6*min(max(ppt_w*ppt_h,.3),1)-7.4)/-.7*ppt_h"/>
                                          </p:val>
                                        </p:tav>
                                      </p:tavLst>
                                    </p:anim>
                                    <p:anim calcmode="lin" valueType="num">
                                      <p:cBhvr>
                                        <p:cTn id="8" dur="5000"/>
                                        <p:tgtEl>
                                          <p:spTgt spid="3"/>
                                        </p:tgtEl>
                                        <p:attrNameLst>
                                          <p:attrName>ppt_y</p:attrName>
                                        </p:attrNameLst>
                                      </p:cBhvr>
                                      <p:tavLst>
                                        <p:tav tm="0">
                                          <p:val>
                                            <p:strVal val="ppt_y"/>
                                          </p:val>
                                        </p:tav>
                                        <p:tav tm="100000">
                                          <p:val>
                                            <p:strVal val="1+(6*min(max(ppt_w*ppt_h,.3),1)-7.4)/-.7*ppt_h/2"/>
                                          </p:val>
                                        </p:tav>
                                      </p:tavLst>
                                    </p:anim>
                                    <p:set>
                                      <p:cBhvr>
                                        <p:cTn id="9" dur="1" fill="hold">
                                          <p:stCondLst>
                                            <p:cond delay="4999"/>
                                          </p:stCondLst>
                                        </p:cTn>
                                        <p:tgtEl>
                                          <p:spTgt spid="3"/>
                                        </p:tgtEl>
                                        <p:attrNameLst>
                                          <p:attrName>style.visibility</p:attrName>
                                        </p:attrNameLst>
                                      </p:cBhvr>
                                      <p:to>
                                        <p:strVal val="hidden"/>
                                      </p:to>
                                    </p:set>
                                  </p:childTnLst>
                                </p:cTn>
                              </p:par>
                              <p:par>
                                <p:cTn id="10" presetID="47" presetClass="exit" presetSubtype="0" fill="hold" nodeType="withEffect">
                                  <p:stCondLst>
                                    <p:cond delay="0"/>
                                  </p:stCondLst>
                                  <p:childTnLst>
                                    <p:animEffect transition="out" filter="fade">
                                      <p:cBhvr>
                                        <p:cTn id="11" dur="5000"/>
                                        <p:tgtEl>
                                          <p:spTgt spid="3"/>
                                        </p:tgtEl>
                                      </p:cBhvr>
                                    </p:animEffect>
                                    <p:anim calcmode="lin" valueType="num">
                                      <p:cBhvr>
                                        <p:cTn id="12" dur="5000"/>
                                        <p:tgtEl>
                                          <p:spTgt spid="3"/>
                                        </p:tgtEl>
                                        <p:attrNameLst>
                                          <p:attrName>ppt_x</p:attrName>
                                        </p:attrNameLst>
                                      </p:cBhvr>
                                      <p:tavLst>
                                        <p:tav tm="0">
                                          <p:val>
                                            <p:strVal val="ppt_x"/>
                                          </p:val>
                                        </p:tav>
                                        <p:tav tm="100000">
                                          <p:val>
                                            <p:strVal val="ppt_x"/>
                                          </p:val>
                                        </p:tav>
                                      </p:tavLst>
                                    </p:anim>
                                    <p:anim calcmode="lin" valueType="num">
                                      <p:cBhvr>
                                        <p:cTn id="13" dur="5000"/>
                                        <p:tgtEl>
                                          <p:spTgt spid="3"/>
                                        </p:tgtEl>
                                        <p:attrNameLst>
                                          <p:attrName>ppt_y</p:attrName>
                                        </p:attrNameLst>
                                      </p:cBhvr>
                                      <p:tavLst>
                                        <p:tav tm="0">
                                          <p:val>
                                            <p:strVal val="ppt_y"/>
                                          </p:val>
                                        </p:tav>
                                        <p:tav tm="100000">
                                          <p:val>
                                            <p:strVal val="ppt_y-.1"/>
                                          </p:val>
                                        </p:tav>
                                      </p:tavLst>
                                    </p:anim>
                                    <p:set>
                                      <p:cBhvr>
                                        <p:cTn id="14" dur="1" fill="hold">
                                          <p:stCondLst>
                                            <p:cond delay="4999"/>
                                          </p:stCondLst>
                                        </p:cTn>
                                        <p:tgtEl>
                                          <p:spTgt spid="3"/>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5000" fill="hold"/>
                                        <p:tgtEl>
                                          <p:spTgt spid="2"/>
                                        </p:tgtEl>
                                        <p:attrNameLst>
                                          <p:attrName>ppt_w</p:attrName>
                                        </p:attrNameLst>
                                      </p:cBhvr>
                                      <p:tavLst>
                                        <p:tav tm="0">
                                          <p:val>
                                            <p:strVal val="4/3*#ppt_w"/>
                                          </p:val>
                                        </p:tav>
                                        <p:tav tm="100000">
                                          <p:val>
                                            <p:strVal val="#ppt_w"/>
                                          </p:val>
                                        </p:tav>
                                      </p:tavLst>
                                    </p:anim>
                                    <p:anim calcmode="lin" valueType="num">
                                      <p:cBhvr>
                                        <p:cTn id="18" dur="5000" fill="hold"/>
                                        <p:tgtEl>
                                          <p:spTgt spid="2"/>
                                        </p:tgtEl>
                                        <p:attrNameLst>
                                          <p:attrName>ppt_h</p:attrName>
                                        </p:attrNameLst>
                                      </p:cBhvr>
                                      <p:tavLst>
                                        <p:tav tm="0">
                                          <p:val>
                                            <p:strVal val="4/3*#ppt_h"/>
                                          </p:val>
                                        </p:tav>
                                        <p:tav tm="100000">
                                          <p:val>
                                            <p:strVal val="#ppt_h"/>
                                          </p:val>
                                        </p:tav>
                                      </p:tavLst>
                                    </p:anim>
                                  </p:childTnLst>
                                </p:cTn>
                              </p:par>
                              <p:par>
                                <p:cTn id="19" presetID="47" presetClass="entr" presetSubtype="0"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5000"/>
                                        <p:tgtEl>
                                          <p:spTgt spid="2"/>
                                        </p:tgtEl>
                                      </p:cBhvr>
                                    </p:animEffect>
                                    <p:anim calcmode="lin" valueType="num">
                                      <p:cBhvr>
                                        <p:cTn id="22" dur="5000" fill="hold"/>
                                        <p:tgtEl>
                                          <p:spTgt spid="2"/>
                                        </p:tgtEl>
                                        <p:attrNameLst>
                                          <p:attrName>ppt_x</p:attrName>
                                        </p:attrNameLst>
                                      </p:cBhvr>
                                      <p:tavLst>
                                        <p:tav tm="0">
                                          <p:val>
                                            <p:strVal val="#ppt_x"/>
                                          </p:val>
                                        </p:tav>
                                        <p:tav tm="100000">
                                          <p:val>
                                            <p:strVal val="#ppt_x"/>
                                          </p:val>
                                        </p:tav>
                                      </p:tavLst>
                                    </p:anim>
                                    <p:anim calcmode="lin" valueType="num">
                                      <p:cBhvr>
                                        <p:cTn id="23" dur="5000" fill="hold"/>
                                        <p:tgtEl>
                                          <p:spTgt spid="2"/>
                                        </p:tgtEl>
                                        <p:attrNameLst>
                                          <p:attrName>ppt_y</p:attrName>
                                        </p:attrNameLst>
                                      </p:cBhvr>
                                      <p:tavLst>
                                        <p:tav tm="0">
                                          <p:val>
                                            <p:strVal val="#ppt_y-.1"/>
                                          </p:val>
                                        </p:tav>
                                        <p:tav tm="100000">
                                          <p:val>
                                            <p:strVal val="#ppt_y"/>
                                          </p:val>
                                        </p:tav>
                                      </p:tavLst>
                                    </p:anim>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par>
                          <p:cTn id="30" fill="hold">
                            <p:stCondLst>
                              <p:cond delay="24300"/>
                            </p:stCondLst>
                            <p:childTnLst>
                              <p:par>
                                <p:cTn id="31" presetID="10" presetClass="exit" presetSubtype="0" fill="hold" grpId="1" nodeType="afterEffect">
                                  <p:stCondLst>
                                    <p:cond delay="2000"/>
                                  </p:stCondLst>
                                  <p:iterate type="lt">
                                    <p:tmPct val="0"/>
                                  </p:iterate>
                                  <p:childTnLst>
                                    <p:animEffect transition="out" filter="fade">
                                      <p:cBhvr>
                                        <p:cTn id="32" dur="3000"/>
                                        <p:tgtEl>
                                          <p:spTgt spid="5"/>
                                        </p:tgtEl>
                                      </p:cBhvr>
                                    </p:animEffect>
                                    <p:set>
                                      <p:cBhvr>
                                        <p:cTn id="33" dur="1" fill="hold">
                                          <p:stCondLst>
                                            <p:cond delay="2999"/>
                                          </p:stCondLst>
                                        </p:cTn>
                                        <p:tgtEl>
                                          <p:spTgt spid="5"/>
                                        </p:tgtEl>
                                        <p:attrNameLst>
                                          <p:attrName>style.visibility</p:attrName>
                                        </p:attrNameLst>
                                      </p:cBhvr>
                                      <p:to>
                                        <p:strVal val="hidden"/>
                                      </p:to>
                                    </p:set>
                                  </p:childTnLst>
                                </p:cTn>
                              </p:par>
                              <p:par>
                                <p:cTn id="34" presetID="23" presetClass="entr" presetSubtype="288" fill="hold" nodeType="withEffect">
                                  <p:stCondLst>
                                    <p:cond delay="2000"/>
                                  </p:stCondLst>
                                  <p:childTnLst>
                                    <p:set>
                                      <p:cBhvr>
                                        <p:cTn id="35" dur="1" fill="hold">
                                          <p:stCondLst>
                                            <p:cond delay="0"/>
                                          </p:stCondLst>
                                        </p:cTn>
                                        <p:tgtEl>
                                          <p:spTgt spid="4"/>
                                        </p:tgtEl>
                                        <p:attrNameLst>
                                          <p:attrName>style.visibility</p:attrName>
                                        </p:attrNameLst>
                                      </p:cBhvr>
                                      <p:to>
                                        <p:strVal val="visible"/>
                                      </p:to>
                                    </p:set>
                                    <p:anim calcmode="lin" valueType="num">
                                      <p:cBhvr>
                                        <p:cTn id="36" dur="5000" fill="hold"/>
                                        <p:tgtEl>
                                          <p:spTgt spid="4"/>
                                        </p:tgtEl>
                                        <p:attrNameLst>
                                          <p:attrName>ppt_w</p:attrName>
                                        </p:attrNameLst>
                                      </p:cBhvr>
                                      <p:tavLst>
                                        <p:tav tm="0">
                                          <p:val>
                                            <p:strVal val="4/3*#ppt_w"/>
                                          </p:val>
                                        </p:tav>
                                        <p:tav tm="100000">
                                          <p:val>
                                            <p:strVal val="#ppt_w"/>
                                          </p:val>
                                        </p:tav>
                                      </p:tavLst>
                                    </p:anim>
                                    <p:anim calcmode="lin" valueType="num">
                                      <p:cBhvr>
                                        <p:cTn id="37" dur="5000" fill="hold"/>
                                        <p:tgtEl>
                                          <p:spTgt spid="4"/>
                                        </p:tgtEl>
                                        <p:attrNameLst>
                                          <p:attrName>ppt_h</p:attrName>
                                        </p:attrNameLst>
                                      </p:cBhvr>
                                      <p:tavLst>
                                        <p:tav tm="0">
                                          <p:val>
                                            <p:strVal val="4/3*#ppt_h"/>
                                          </p:val>
                                        </p:tav>
                                        <p:tav tm="100000">
                                          <p:val>
                                            <p:strVal val="#ppt_h"/>
                                          </p:val>
                                        </p:tav>
                                      </p:tavLst>
                                    </p:anim>
                                  </p:childTnLst>
                                </p:cTn>
                              </p:par>
                              <p:par>
                                <p:cTn id="38" presetID="10" presetClass="entr" presetSubtype="0" fill="hold" nodeType="withEffect">
                                  <p:stCondLst>
                                    <p:cond delay="2000"/>
                                  </p:stCondLst>
                                  <p:childTnLst>
                                    <p:set>
                                      <p:cBhvr>
                                        <p:cTn id="39" dur="1" fill="hold">
                                          <p:stCondLst>
                                            <p:cond delay="0"/>
                                          </p:stCondLst>
                                        </p:cTn>
                                        <p:tgtEl>
                                          <p:spTgt spid="4"/>
                                        </p:tgtEl>
                                        <p:attrNameLst>
                                          <p:attrName>style.visibility</p:attrName>
                                        </p:attrNameLst>
                                      </p:cBhvr>
                                      <p:to>
                                        <p:strVal val="visible"/>
                                      </p:to>
                                    </p:set>
                                    <p:animEffect transition="in" filter="fade">
                                      <p:cBhvr>
                                        <p:cTn id="40" dur="5000"/>
                                        <p:tgtEl>
                                          <p:spTgt spid="4"/>
                                        </p:tgtEl>
                                      </p:cBhvr>
                                    </p:animEffect>
                                  </p:childTnLst>
                                </p:cTn>
                              </p:par>
                            </p:childTnLst>
                          </p:cTn>
                        </p:par>
                        <p:par>
                          <p:cTn id="41" fill="hold">
                            <p:stCondLst>
                              <p:cond delay="31300"/>
                            </p:stCondLst>
                            <p:childTnLst>
                              <p:par>
                                <p:cTn id="42" presetID="40" presetClass="entr" presetSubtype="0" fill="hold" grpId="0" nodeType="afterEffect">
                                  <p:stCondLst>
                                    <p:cond delay="0"/>
                                  </p:stCondLst>
                                  <p:iterate type="lt">
                                    <p:tmPct val="10000"/>
                                  </p:iterate>
                                  <p:childTnLst>
                                    <p:set>
                                      <p:cBhvr>
                                        <p:cTn id="43" dur="1" fill="hold">
                                          <p:stCondLst>
                                            <p:cond delay="0"/>
                                          </p:stCondLst>
                                        </p:cTn>
                                        <p:tgtEl>
                                          <p:spTgt spid="6"/>
                                        </p:tgtEl>
                                        <p:attrNameLst>
                                          <p:attrName>style.visibility</p:attrName>
                                        </p:attrNameLst>
                                      </p:cBhvr>
                                      <p:to>
                                        <p:strVal val="visible"/>
                                      </p:to>
                                    </p:set>
                                    <p:animEffect transition="in" filter="fade">
                                      <p:cBhvr>
                                        <p:cTn id="44" dur="1000"/>
                                        <p:tgtEl>
                                          <p:spTgt spid="6"/>
                                        </p:tgtEl>
                                      </p:cBhvr>
                                    </p:animEffect>
                                    <p:anim calcmode="lin" valueType="num">
                                      <p:cBhvr>
                                        <p:cTn id="45" dur="1000" fill="hold"/>
                                        <p:tgtEl>
                                          <p:spTgt spid="6"/>
                                        </p:tgtEl>
                                        <p:attrNameLst>
                                          <p:attrName>ppt_x</p:attrName>
                                        </p:attrNameLst>
                                      </p:cBhvr>
                                      <p:tavLst>
                                        <p:tav tm="0">
                                          <p:val>
                                            <p:strVal val="#ppt_x-.1"/>
                                          </p:val>
                                        </p:tav>
                                        <p:tav tm="100000">
                                          <p:val>
                                            <p:strVal val="#ppt_x"/>
                                          </p:val>
                                        </p:tav>
                                      </p:tavLst>
                                    </p:anim>
                                    <p:anim calcmode="lin" valueType="num">
                                      <p:cBhvr>
                                        <p:cTn id="4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Ana María\Escritorio\14.jpg"/>
          <p:cNvPicPr>
            <a:picLocks noChangeAspect="1" noChangeArrowheads="1"/>
          </p:cNvPicPr>
          <p:nvPr/>
        </p:nvPicPr>
        <p:blipFill>
          <a:blip r:embed="rId2" cstate="print"/>
          <a:stretch>
            <a:fillRect/>
          </a:stretch>
        </p:blipFill>
        <p:spPr bwMode="auto">
          <a:xfrm>
            <a:off x="0" y="0"/>
            <a:ext cx="4321175" cy="5715000"/>
          </a:xfrm>
          <a:prstGeom prst="rect">
            <a:avLst/>
          </a:prstGeom>
          <a:noFill/>
          <a:ln w="9525">
            <a:noFill/>
            <a:miter lim="800000"/>
            <a:headEnd/>
            <a:tailEnd/>
          </a:ln>
        </p:spPr>
      </p:pic>
      <p:sp>
        <p:nvSpPr>
          <p:cNvPr id="3" name="2 Forma libre"/>
          <p:cNvSpPr/>
          <p:nvPr/>
        </p:nvSpPr>
        <p:spPr>
          <a:xfrm rot="16200000" flipV="1">
            <a:off x="-679450" y="679450"/>
            <a:ext cx="5715000" cy="43561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589413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6858000">
                <a:moveTo>
                  <a:pt x="0" y="0"/>
                </a:moveTo>
                <a:lnTo>
                  <a:pt x="9144000" y="0"/>
                </a:lnTo>
                <a:lnTo>
                  <a:pt x="9144000" y="6858000"/>
                </a:lnTo>
                <a:cubicBezTo>
                  <a:pt x="7661742" y="5697025"/>
                  <a:pt x="5784919" y="4799811"/>
                  <a:pt x="4697227" y="3375075"/>
                </a:cubicBezTo>
                <a:cubicBezTo>
                  <a:pt x="3366698" y="4971251"/>
                  <a:pt x="1565742" y="5697025"/>
                  <a:pt x="0" y="6858000"/>
                </a:cubicBez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4" name="3 Forma libre"/>
          <p:cNvSpPr/>
          <p:nvPr/>
        </p:nvSpPr>
        <p:spPr>
          <a:xfrm rot="16200000">
            <a:off x="-679450" y="679450"/>
            <a:ext cx="5715000" cy="43561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589413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6858000">
                <a:moveTo>
                  <a:pt x="0" y="0"/>
                </a:moveTo>
                <a:lnTo>
                  <a:pt x="9144000" y="0"/>
                </a:lnTo>
                <a:lnTo>
                  <a:pt x="9144000" y="6858000"/>
                </a:lnTo>
                <a:cubicBezTo>
                  <a:pt x="7661742" y="5697025"/>
                  <a:pt x="5784919" y="4799811"/>
                  <a:pt x="4697227" y="3375075"/>
                </a:cubicBezTo>
                <a:cubicBezTo>
                  <a:pt x="3366698" y="4971251"/>
                  <a:pt x="1565742" y="5697025"/>
                  <a:pt x="0" y="6858000"/>
                </a:cubicBez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5" name="4 CuadroTexto"/>
          <p:cNvSpPr txBox="1"/>
          <p:nvPr/>
        </p:nvSpPr>
        <p:spPr>
          <a:xfrm>
            <a:off x="5004048" y="1921396"/>
            <a:ext cx="3744416" cy="2585323"/>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día de hoy, de sus largos kilómetros se han </a:t>
            </a:r>
            <a:r>
              <a:rPr lang="es-ES" i="1" dirty="0" smtClean="0">
                <a:effectLst>
                  <a:glow rad="101600">
                    <a:srgbClr val="C00000">
                      <a:alpha val="60000"/>
                    </a:srgbClr>
                  </a:glow>
                  <a:outerShdw blurRad="38100" dist="38100" dir="2700000" algn="tl">
                    <a:srgbClr val="000000">
                      <a:alpha val="43137"/>
                    </a:srgbClr>
                  </a:outerShdw>
                </a:effectLst>
              </a:rPr>
              <a:t>acondicionado </a:t>
            </a:r>
            <a:r>
              <a:rPr lang="es-ES" i="1" dirty="0" smtClean="0">
                <a:effectLst>
                  <a:glow rad="101600">
                    <a:srgbClr val="C00000">
                      <a:alpha val="60000"/>
                    </a:srgbClr>
                  </a:glow>
                  <a:outerShdw blurRad="38100" dist="38100" dir="2700000" algn="tl">
                    <a:srgbClr val="000000">
                      <a:alpha val="43137"/>
                    </a:srgbClr>
                  </a:outerShdw>
                </a:effectLst>
              </a:rPr>
              <a:t>alrededor de 700 metros para que puedan ser visitados por el público. Su complejo entramado convierte a las cavidades en todo un laberinto de pasadizos que se van bifurcando una y otra vez y en los que es fácil desorientarse.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comb/>
      </p:transition>
    </mc:Choice>
    <mc:Fallback xmlns="">
      <p:transition spd="slow" advTm="33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ppt_x"/>
                                          </p:val>
                                        </p:tav>
                                      </p:tavLst>
                                    </p:anim>
                                    <p:anim calcmode="lin" valueType="num">
                                      <p:cBhvr additive="base">
                                        <p:cTn id="7" dur="5000"/>
                                        <p:tgtEl>
                                          <p:spTgt spid="3"/>
                                        </p:tgtEl>
                                        <p:attrNameLst>
                                          <p:attrName>ppt_y</p:attrName>
                                        </p:attrNameLst>
                                      </p:cBhvr>
                                      <p:tavLst>
                                        <p:tav tm="0">
                                          <p:val>
                                            <p:strVal val="ppt_y"/>
                                          </p:val>
                                        </p:tav>
                                        <p:tav tm="100000">
                                          <p:val>
                                            <p:strVal val="1+ppt_h/2"/>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1"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ppt_x"/>
                                          </p:val>
                                        </p:tav>
                                      </p:tavLst>
                                    </p:anim>
                                    <p:anim calcmode="lin" valueType="num">
                                      <p:cBhvr additive="base">
                                        <p:cTn id="11" dur="5000"/>
                                        <p:tgtEl>
                                          <p:spTgt spid="4"/>
                                        </p:tgtEl>
                                        <p:attrNameLst>
                                          <p:attrName>ppt_y</p:attrName>
                                        </p:attrNameLst>
                                      </p:cBhvr>
                                      <p:tavLst>
                                        <p:tav tm="0">
                                          <p:val>
                                            <p:strVal val="ppt_y"/>
                                          </p:val>
                                        </p:tav>
                                        <p:tav tm="100000">
                                          <p:val>
                                            <p:strVal val="0-ppt_h/2"/>
                                          </p:val>
                                        </p:tav>
                                      </p:tavLst>
                                    </p:anim>
                                    <p:set>
                                      <p:cBhvr>
                                        <p:cTn id="12" dur="1" fill="hold">
                                          <p:stCondLst>
                                            <p:cond delay="4999"/>
                                          </p:stCondLst>
                                        </p:cTn>
                                        <p:tgtEl>
                                          <p:spTgt spid="4"/>
                                        </p:tgtEl>
                                        <p:attrNameLst>
                                          <p:attrName>style.visibility</p:attrName>
                                        </p:attrNameLst>
                                      </p:cBhvr>
                                      <p:to>
                                        <p:strVal val="hidden"/>
                                      </p:to>
                                    </p:set>
                                  </p:childTnLst>
                                </p:cTn>
                              </p:par>
                              <p:par>
                                <p:cTn id="13" presetID="14" presetClass="entr" presetSubtype="5" fill="hold" nodeType="withEffect">
                                  <p:stCondLst>
                                    <p:cond delay="0"/>
                                  </p:stCondLst>
                                  <p:childTnLst>
                                    <p:set>
                                      <p:cBhvr>
                                        <p:cTn id="14" dur="1" fill="hold">
                                          <p:stCondLst>
                                            <p:cond delay="0"/>
                                          </p:stCondLst>
                                        </p:cTn>
                                        <p:tgtEl>
                                          <p:spTgt spid="18434"/>
                                        </p:tgtEl>
                                        <p:attrNameLst>
                                          <p:attrName>style.visibility</p:attrName>
                                        </p:attrNameLst>
                                      </p:cBhvr>
                                      <p:to>
                                        <p:strVal val="visible"/>
                                      </p:to>
                                    </p:set>
                                    <p:animEffect transition="in" filter="randombar(vertical)">
                                      <p:cBhvr>
                                        <p:cTn id="15" dur="5000"/>
                                        <p:tgtEl>
                                          <p:spTgt spid="18434"/>
                                        </p:tgtEl>
                                      </p:cBhvr>
                                    </p:animEffect>
                                  </p:childTnLst>
                                </p:cTn>
                              </p:par>
                            </p:childTnLst>
                          </p:cTn>
                        </p:par>
                        <p:par>
                          <p:cTn id="16" fill="hold">
                            <p:stCondLst>
                              <p:cond delay="5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tective-arte-urbano-mejores-casos_EDIIMA20150717_0285_1.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1" y="0"/>
            <a:ext cx="2267743"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5" name="4 Rectángulo"/>
          <p:cNvSpPr/>
          <p:nvPr/>
        </p:nvSpPr>
        <p:spPr>
          <a:xfrm>
            <a:off x="2267744" y="0"/>
            <a:ext cx="2304256"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6" name="5 Rectángulo"/>
          <p:cNvSpPr/>
          <p:nvPr/>
        </p:nvSpPr>
        <p:spPr>
          <a:xfrm>
            <a:off x="6876256" y="0"/>
            <a:ext cx="2267744"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7" name="6 Rectángulo"/>
          <p:cNvSpPr/>
          <p:nvPr/>
        </p:nvSpPr>
        <p:spPr>
          <a:xfrm>
            <a:off x="4572000" y="0"/>
            <a:ext cx="2304256"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8" name="7 Rectángulo"/>
          <p:cNvSpPr/>
          <p:nvPr/>
        </p:nvSpPr>
        <p:spPr>
          <a:xfrm>
            <a:off x="0" y="1849438"/>
            <a:ext cx="2267744" cy="19764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9" name="8 Rectángulo"/>
          <p:cNvSpPr/>
          <p:nvPr/>
        </p:nvSpPr>
        <p:spPr>
          <a:xfrm>
            <a:off x="2267744" y="1849438"/>
            <a:ext cx="2304256" cy="19764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0" name="9 Rectángulo"/>
          <p:cNvSpPr/>
          <p:nvPr/>
        </p:nvSpPr>
        <p:spPr>
          <a:xfrm>
            <a:off x="6876256" y="1849388"/>
            <a:ext cx="2267744" cy="19764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1" name="10 Rectángulo"/>
          <p:cNvSpPr/>
          <p:nvPr/>
        </p:nvSpPr>
        <p:spPr>
          <a:xfrm>
            <a:off x="4572000" y="1849388"/>
            <a:ext cx="2376264" cy="19605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2" name="11 Rectángulo"/>
          <p:cNvSpPr/>
          <p:nvPr/>
        </p:nvSpPr>
        <p:spPr>
          <a:xfrm>
            <a:off x="1" y="3810000"/>
            <a:ext cx="2339751"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3" name="12 Rectángulo"/>
          <p:cNvSpPr/>
          <p:nvPr/>
        </p:nvSpPr>
        <p:spPr>
          <a:xfrm>
            <a:off x="6912544" y="3810000"/>
            <a:ext cx="2231456"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4" name="13 Rectángulo"/>
          <p:cNvSpPr/>
          <p:nvPr/>
        </p:nvSpPr>
        <p:spPr>
          <a:xfrm>
            <a:off x="2339752" y="3810000"/>
            <a:ext cx="2304256"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5" name="14 Rectángulo"/>
          <p:cNvSpPr/>
          <p:nvPr/>
        </p:nvSpPr>
        <p:spPr>
          <a:xfrm>
            <a:off x="4644008" y="3810000"/>
            <a:ext cx="2267745"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6" name="15 CuadroTexto"/>
          <p:cNvSpPr txBox="1"/>
          <p:nvPr/>
        </p:nvSpPr>
        <p:spPr>
          <a:xfrm>
            <a:off x="539552"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al final del recorrido, que tiene una duración de unos 30 minutos, encontraremos unos sorprendentes arcos construidos ya en la época cristiana, con un gran valor arquitectónico.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warp dir="in"/>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5000"/>
                                        <p:tgtEl>
                                          <p:spTgt spid="8"/>
                                        </p:tgtEl>
                                      </p:cBhvr>
                                    </p:animEffect>
                                    <p:set>
                                      <p:cBhvr>
                                        <p:cTn id="19" dur="1" fill="hold">
                                          <p:stCondLst>
                                            <p:cond delay="4999"/>
                                          </p:stCondLst>
                                        </p:cTn>
                                        <p:tgtEl>
                                          <p:spTgt spid="8"/>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5000"/>
                                        <p:tgtEl>
                                          <p:spTgt spid="9"/>
                                        </p:tgtEl>
                                      </p:cBhvr>
                                    </p:animEffect>
                                    <p:set>
                                      <p:cBhvr>
                                        <p:cTn id="22" dur="1" fill="hold">
                                          <p:stCondLst>
                                            <p:cond delay="4999"/>
                                          </p:stCondLst>
                                        </p:cTn>
                                        <p:tgtEl>
                                          <p:spTgt spid="9"/>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5000"/>
                                        <p:tgtEl>
                                          <p:spTgt spid="10"/>
                                        </p:tgtEl>
                                      </p:cBhvr>
                                    </p:animEffect>
                                    <p:set>
                                      <p:cBhvr>
                                        <p:cTn id="25" dur="1" fill="hold">
                                          <p:stCondLst>
                                            <p:cond delay="4999"/>
                                          </p:stCondLst>
                                        </p:cTn>
                                        <p:tgtEl>
                                          <p:spTgt spid="10"/>
                                        </p:tgtEl>
                                        <p:attrNameLst>
                                          <p:attrName>style.visibility</p:attrName>
                                        </p:attrNameLst>
                                      </p:cBhvr>
                                      <p:to>
                                        <p:strVal val="hidden"/>
                                      </p:to>
                                    </p:set>
                                  </p:childTnLst>
                                </p:cTn>
                              </p:par>
                              <p:par>
                                <p:cTn id="26" presetID="18" presetClass="exit" presetSubtype="6" fill="hold" grpId="0" nodeType="withEffect">
                                  <p:stCondLst>
                                    <p:cond delay="0"/>
                                  </p:stCondLst>
                                  <p:childTnLst>
                                    <p:animEffect transition="out" filter="strips(downRight)">
                                      <p:cBhvr>
                                        <p:cTn id="27" dur="5000"/>
                                        <p:tgtEl>
                                          <p:spTgt spid="11"/>
                                        </p:tgtEl>
                                      </p:cBhvr>
                                    </p:animEffect>
                                    <p:set>
                                      <p:cBhvr>
                                        <p:cTn id="28" dur="1" fill="hold">
                                          <p:stCondLst>
                                            <p:cond delay="4999"/>
                                          </p:stCondLst>
                                        </p:cTn>
                                        <p:tgtEl>
                                          <p:spTgt spid="11"/>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5000"/>
                                        <p:tgtEl>
                                          <p:spTgt spid="12"/>
                                        </p:tgtEl>
                                      </p:cBhvr>
                                    </p:animEffect>
                                    <p:set>
                                      <p:cBhvr>
                                        <p:cTn id="31" dur="1" fill="hold">
                                          <p:stCondLst>
                                            <p:cond delay="4999"/>
                                          </p:stCondLst>
                                        </p:cTn>
                                        <p:tgtEl>
                                          <p:spTgt spid="12"/>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5000"/>
                                        <p:tgtEl>
                                          <p:spTgt spid="13"/>
                                        </p:tgtEl>
                                      </p:cBhvr>
                                    </p:animEffect>
                                    <p:set>
                                      <p:cBhvr>
                                        <p:cTn id="34" dur="1" fill="hold">
                                          <p:stCondLst>
                                            <p:cond delay="4999"/>
                                          </p:stCondLst>
                                        </p:cTn>
                                        <p:tgtEl>
                                          <p:spTgt spid="13"/>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5000"/>
                                        <p:tgtEl>
                                          <p:spTgt spid="14"/>
                                        </p:tgtEl>
                                      </p:cBhvr>
                                    </p:animEffect>
                                    <p:set>
                                      <p:cBhvr>
                                        <p:cTn id="37" dur="1" fill="hold">
                                          <p:stCondLst>
                                            <p:cond delay="4999"/>
                                          </p:stCondLst>
                                        </p:cTn>
                                        <p:tgtEl>
                                          <p:spTgt spid="14"/>
                                        </p:tgtEl>
                                        <p:attrNameLst>
                                          <p:attrName>style.visibility</p:attrName>
                                        </p:attrNameLst>
                                      </p:cBhvr>
                                      <p:to>
                                        <p:strVal val="hidden"/>
                                      </p:to>
                                    </p:set>
                                  </p:childTnLst>
                                </p:cTn>
                              </p:par>
                              <p:par>
                                <p:cTn id="38" presetID="18" presetClass="exit" presetSubtype="6" fill="hold" grpId="0" nodeType="withEffect">
                                  <p:stCondLst>
                                    <p:cond delay="0"/>
                                  </p:stCondLst>
                                  <p:childTnLst>
                                    <p:animEffect transition="out" filter="strips(downRight)">
                                      <p:cBhvr>
                                        <p:cTn id="39" dur="5000"/>
                                        <p:tgtEl>
                                          <p:spTgt spid="15"/>
                                        </p:tgtEl>
                                      </p:cBhvr>
                                    </p:animEffect>
                                    <p:set>
                                      <p:cBhvr>
                                        <p:cTn id="40" dur="1" fill="hold">
                                          <p:stCondLst>
                                            <p:cond delay="4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0" fill="hold"/>
                                        <p:tgtEl>
                                          <p:spTgt spid="2"/>
                                        </p:tgtEl>
                                        <p:attrNameLst>
                                          <p:attrName>ppt_w</p:attrName>
                                        </p:attrNameLst>
                                      </p:cBhvr>
                                      <p:tavLst>
                                        <p:tav tm="0">
                                          <p:val>
                                            <p:strVal val="4/3*#ppt_w"/>
                                          </p:val>
                                        </p:tav>
                                        <p:tav tm="100000">
                                          <p:val>
                                            <p:strVal val="#ppt_w"/>
                                          </p:val>
                                        </p:tav>
                                      </p:tavLst>
                                    </p:anim>
                                    <p:anim calcmode="lin" valueType="num">
                                      <p:cBhvr>
                                        <p:cTn id="44" dur="5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5000"/>
                                        <p:tgtEl>
                                          <p:spTgt spid="2"/>
                                        </p:tgtEl>
                                      </p:cBhvr>
                                    </p:animEffect>
                                  </p:childTnLst>
                                </p:cTn>
                              </p:par>
                            </p:childTnLst>
                          </p:cTn>
                        </p:par>
                        <p:par>
                          <p:cTn id="48" fill="hold">
                            <p:stCondLst>
                              <p:cond delay="5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enkoe-graffiti-playa-del-carmen-arte-urbano-street-art.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3059113"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6" name="5 Rectángulo"/>
          <p:cNvSpPr/>
          <p:nvPr/>
        </p:nvSpPr>
        <p:spPr>
          <a:xfrm>
            <a:off x="3059113" y="0"/>
            <a:ext cx="3097212"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7" name="6 Rectángulo"/>
          <p:cNvSpPr/>
          <p:nvPr/>
        </p:nvSpPr>
        <p:spPr>
          <a:xfrm>
            <a:off x="6156325" y="0"/>
            <a:ext cx="2987675"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2" name="11 Rectángulo"/>
          <p:cNvSpPr/>
          <p:nvPr/>
        </p:nvSpPr>
        <p:spPr>
          <a:xfrm>
            <a:off x="0" y="2857500"/>
            <a:ext cx="3059113"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5" name="14 Rectángulo"/>
          <p:cNvSpPr/>
          <p:nvPr/>
        </p:nvSpPr>
        <p:spPr>
          <a:xfrm>
            <a:off x="6156325" y="2857500"/>
            <a:ext cx="2987675"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8" name="7 CuadroTexto"/>
          <p:cNvSpPr txBox="1"/>
          <p:nvPr/>
        </p:nvSpPr>
        <p:spPr>
          <a:xfrm>
            <a:off x="611560" y="4585692"/>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estás planeando una visita a las Cuevas Árabes de Brihuega, la buena noticia es que llegar hasta allí es muy sencillo. El trayecto entre la ciudad de Guadalajara y Brihuega es de tan solo 25 minutos por la A-2 y la CM-2011.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flythrough/>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12"/>
                                        </p:tgtEl>
                                      </p:cBhvr>
                                    </p:animEffect>
                                    <p:set>
                                      <p:cBhvr>
                                        <p:cTn id="10" dur="1" fill="hold">
                                          <p:stCondLst>
                                            <p:cond delay="4999"/>
                                          </p:stCondLst>
                                        </p:cTn>
                                        <p:tgtEl>
                                          <p:spTgt spid="12"/>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15"/>
                                        </p:tgtEl>
                                      </p:cBhvr>
                                    </p:animEffect>
                                    <p:set>
                                      <p:cBhvr>
                                        <p:cTn id="16" dur="1" fill="hold">
                                          <p:stCondLst>
                                            <p:cond delay="4999"/>
                                          </p:stCondLst>
                                        </p:cTn>
                                        <p:tgtEl>
                                          <p:spTgt spid="15"/>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5000"/>
                                        <p:tgtEl>
                                          <p:spTgt spid="6"/>
                                        </p:tgtEl>
                                      </p:cBhvr>
                                    </p:animEffect>
                                    <p:set>
                                      <p:cBhvr>
                                        <p:cTn id="19" dur="1" fill="hold">
                                          <p:stCondLst>
                                            <p:cond delay="4999"/>
                                          </p:stCondLst>
                                        </p:cTn>
                                        <p:tgtEl>
                                          <p:spTgt spid="6"/>
                                        </p:tgtEl>
                                        <p:attrNameLst>
                                          <p:attrName>style.visibility</p:attrName>
                                        </p:attrNameLst>
                                      </p:cBhvr>
                                      <p:to>
                                        <p:strVal val="hidden"/>
                                      </p:to>
                                    </p:set>
                                  </p:childTnLst>
                                </p:cTn>
                              </p:par>
                              <p:par>
                                <p:cTn id="20" presetID="23" presetClass="entr" presetSubtype="288"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0" fill="hold"/>
                                        <p:tgtEl>
                                          <p:spTgt spid="2"/>
                                        </p:tgtEl>
                                        <p:attrNameLst>
                                          <p:attrName>ppt_w</p:attrName>
                                        </p:attrNameLst>
                                      </p:cBhvr>
                                      <p:tavLst>
                                        <p:tav tm="0">
                                          <p:val>
                                            <p:strVal val="4/3*#ppt_w"/>
                                          </p:val>
                                        </p:tav>
                                        <p:tav tm="100000">
                                          <p:val>
                                            <p:strVal val="#ppt_w"/>
                                          </p:val>
                                        </p:tav>
                                      </p:tavLst>
                                    </p:anim>
                                    <p:anim calcmode="lin" valueType="num">
                                      <p:cBhvr>
                                        <p:cTn id="23" dur="5000" fill="hold"/>
                                        <p:tgtEl>
                                          <p:spTgt spid="2"/>
                                        </p:tgtEl>
                                        <p:attrNameLst>
                                          <p:attrName>ppt_h</p:attrName>
                                        </p:attrNameLst>
                                      </p:cBhvr>
                                      <p:tavLst>
                                        <p:tav tm="0">
                                          <p:val>
                                            <p:strVal val="4/3*#ppt_h"/>
                                          </p:val>
                                        </p:tav>
                                        <p:tav tm="100000">
                                          <p:val>
                                            <p:strVal val="#ppt_h"/>
                                          </p:val>
                                        </p:tav>
                                      </p:tavLst>
                                    </p:anim>
                                  </p:childTnLst>
                                </p:cTn>
                              </p:par>
                              <p:par>
                                <p:cTn id="24" presetID="10" presetClass="entr" presetSubtype="0" fill="hold" nodeType="with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0"/>
                                        <p:tgtEl>
                                          <p:spTgt spid="2"/>
                                        </p:tgtEl>
                                      </p:cBhvr>
                                    </p:animEffect>
                                  </p:childTnLst>
                                </p:cTn>
                              </p:par>
                            </p:childTnLst>
                          </p:cTn>
                        </p:par>
                        <p:par>
                          <p:cTn id="27" fill="hold">
                            <p:stCondLst>
                              <p:cond delay="5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P spid="12" grpId="0" animBg="1"/>
      <p:bldP spid="15" grpId="0" animBg="1"/>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Ruta-Glasgow-arte-urbano-taxi-globos-1.jp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Rectángulo"/>
          <p:cNvSpPr/>
          <p:nvPr/>
        </p:nvSpPr>
        <p:spPr>
          <a:xfrm>
            <a:off x="0" y="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6" name="5 Rectángulo"/>
          <p:cNvSpPr/>
          <p:nvPr/>
        </p:nvSpPr>
        <p:spPr>
          <a:xfrm>
            <a:off x="4572000" y="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9" name="8 Rectángulo"/>
          <p:cNvSpPr/>
          <p:nvPr/>
        </p:nvSpPr>
        <p:spPr>
          <a:xfrm>
            <a:off x="0" y="1905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0" name="9 Rectángulo"/>
          <p:cNvSpPr/>
          <p:nvPr/>
        </p:nvSpPr>
        <p:spPr>
          <a:xfrm>
            <a:off x="4572000" y="1905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3" name="12 Rectángulo"/>
          <p:cNvSpPr/>
          <p:nvPr/>
        </p:nvSpPr>
        <p:spPr>
          <a:xfrm>
            <a:off x="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4" name="13 Rectángulo"/>
          <p:cNvSpPr/>
          <p:nvPr/>
        </p:nvSpPr>
        <p:spPr>
          <a:xfrm>
            <a:off x="457200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1" name="10 CuadroTexto"/>
          <p:cNvSpPr txBox="1"/>
          <p:nvPr/>
        </p:nvSpPr>
        <p:spPr>
          <a:xfrm>
            <a:off x="899592" y="4873724"/>
            <a:ext cx="784887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vez en Brihuega, podrás encontrar la entrada a las cuevas en la plaza del Coso, 7, justo enfrente de la oficina de turismo del pueblo.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20000">
        <p15:prstTrans prst="curtains"/>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5000"/>
                                        <p:tgtEl>
                                          <p:spTgt spid="9"/>
                                        </p:tgtEl>
                                      </p:cBhvr>
                                    </p:animEffect>
                                    <p:set>
                                      <p:cBhvr>
                                        <p:cTn id="13" dur="1" fill="hold">
                                          <p:stCondLst>
                                            <p:cond delay="4999"/>
                                          </p:stCondLst>
                                        </p:cTn>
                                        <p:tgtEl>
                                          <p:spTgt spid="9"/>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5000"/>
                                        <p:tgtEl>
                                          <p:spTgt spid="10"/>
                                        </p:tgtEl>
                                      </p:cBhvr>
                                    </p:animEffect>
                                    <p:set>
                                      <p:cBhvr>
                                        <p:cTn id="16" dur="1" fill="hold">
                                          <p:stCondLst>
                                            <p:cond delay="4999"/>
                                          </p:stCondLst>
                                        </p:cTn>
                                        <p:tgtEl>
                                          <p:spTgt spid="10"/>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5000"/>
                                        <p:tgtEl>
                                          <p:spTgt spid="13"/>
                                        </p:tgtEl>
                                      </p:cBhvr>
                                    </p:animEffect>
                                    <p:set>
                                      <p:cBhvr>
                                        <p:cTn id="19" dur="1" fill="hold">
                                          <p:stCondLst>
                                            <p:cond delay="4999"/>
                                          </p:stCondLst>
                                        </p:cTn>
                                        <p:tgtEl>
                                          <p:spTgt spid="13"/>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0" fill="hold"/>
                                        <p:tgtEl>
                                          <p:spTgt spid="2"/>
                                        </p:tgtEl>
                                        <p:attrNameLst>
                                          <p:attrName>ppt_w</p:attrName>
                                        </p:attrNameLst>
                                      </p:cBhvr>
                                      <p:tavLst>
                                        <p:tav tm="0">
                                          <p:val>
                                            <p:strVal val="4/3*#ppt_w"/>
                                          </p:val>
                                        </p:tav>
                                        <p:tav tm="100000">
                                          <p:val>
                                            <p:strVal val="#ppt_w"/>
                                          </p:val>
                                        </p:tav>
                                      </p:tavLst>
                                    </p:anim>
                                    <p:anim calcmode="lin" valueType="num">
                                      <p:cBhvr>
                                        <p:cTn id="26" dur="5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5000"/>
                                        <p:tgtEl>
                                          <p:spTgt spid="2"/>
                                        </p:tgtEl>
                                      </p:cBhvr>
                                    </p:animEffect>
                                  </p:childTnLst>
                                </p:cTn>
                              </p:par>
                            </p:childTnLst>
                          </p:cTn>
                        </p:par>
                        <p:par>
                          <p:cTn id="30" fill="hold">
                            <p:stCondLst>
                              <p:cond delay="5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1"/>
                                          </p:val>
                                        </p:tav>
                                        <p:tav tm="100000">
                                          <p:val>
                                            <p:strVal val="#ppt_x"/>
                                          </p:val>
                                        </p:tav>
                                      </p:tavLst>
                                    </p:anim>
                                    <p:anim calcmode="lin" valueType="num">
                                      <p:cBhvr>
                                        <p:cTn id="35"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animBg="1"/>
      <p:bldP spid="13" grpId="0" animBg="1"/>
      <p:bldP spid="14" grpId="0" animBg="1"/>
      <p:bldP spid="1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0336.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Rectángulo"/>
          <p:cNvSpPr/>
          <p:nvPr/>
        </p:nvSpPr>
        <p:spPr>
          <a:xfrm>
            <a:off x="0" y="0"/>
            <a:ext cx="9144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8" name="7 Rectángulo"/>
          <p:cNvSpPr/>
          <p:nvPr/>
        </p:nvSpPr>
        <p:spPr>
          <a:xfrm>
            <a:off x="0" y="1905000"/>
            <a:ext cx="9144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5" name="14 Rectángulo"/>
          <p:cNvSpPr/>
          <p:nvPr/>
        </p:nvSpPr>
        <p:spPr>
          <a:xfrm>
            <a:off x="0" y="3810000"/>
            <a:ext cx="9144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6" name="5 CuadroTexto"/>
          <p:cNvSpPr txBox="1"/>
          <p:nvPr/>
        </p:nvSpPr>
        <p:spPr>
          <a:xfrm>
            <a:off x="539552"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entradas para las Cuevas Árabes tienen un precio muy asequible de tan solo 2 € por persona. Se pueden comprar en la carnicería que hay en la misma plaza donde se encuentra la entrada.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5000">
        <p14:prism isContent="1" isInverted="1"/>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5000"/>
                                        <p:tgtEl>
                                          <p:spTgt spid="15"/>
                                        </p:tgtEl>
                                      </p:cBhvr>
                                    </p:animEffect>
                                    <p:set>
                                      <p:cBhvr>
                                        <p:cTn id="13" dur="1" fill="hold">
                                          <p:stCondLst>
                                            <p:cond delay="4999"/>
                                          </p:stCondLst>
                                        </p:cTn>
                                        <p:tgtEl>
                                          <p:spTgt spid="1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10"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0"/>
                                        <p:tgtEl>
                                          <p:spTgt spid="2"/>
                                        </p:tgtEl>
                                      </p:cBhvr>
                                    </p:animEffec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5" grpId="0" animBg="1"/>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2).jpg"/>
          <p:cNvPicPr>
            <a:picLocks noGrp="1" noChangeAspect="1"/>
          </p:cNvPicPr>
          <p:nvPr isPhoto="1"/>
        </p:nvPicPr>
        <p:blipFill>
          <a:blip r:embed="rId2" cstate="print"/>
          <a:stretch>
            <a:fillRect/>
          </a:stretch>
        </p:blipFill>
        <p:spPr bwMode="auto">
          <a:xfrm>
            <a:off x="0" y="0"/>
            <a:ext cx="4789487" cy="5715000"/>
          </a:xfrm>
          <a:prstGeom prst="rect">
            <a:avLst/>
          </a:prstGeom>
          <a:noFill/>
          <a:ln w="9525">
            <a:noFill/>
            <a:miter lim="800000"/>
            <a:headEnd/>
            <a:tailEnd/>
          </a:ln>
        </p:spPr>
      </p:pic>
      <p:pic>
        <p:nvPicPr>
          <p:cNvPr id="3" name="2 Imagen" descr="1(12).jpg"/>
          <p:cNvPicPr>
            <a:picLocks noGrp="1" noChangeAspect="1"/>
          </p:cNvPicPr>
          <p:nvPr isPhoto="1"/>
        </p:nvPicPr>
        <p:blipFill>
          <a:blip r:embed="rId2" cstate="print"/>
          <a:stretch>
            <a:fillRect/>
          </a:stretch>
        </p:blipFill>
        <p:spPr bwMode="auto">
          <a:xfrm>
            <a:off x="0" y="0"/>
            <a:ext cx="4789487" cy="5715000"/>
          </a:xfrm>
          <a:prstGeom prst="rect">
            <a:avLst/>
          </a:prstGeom>
          <a:noFill/>
          <a:ln w="9525">
            <a:noFill/>
            <a:miter lim="800000"/>
            <a:headEnd/>
            <a:tailEnd/>
          </a:ln>
        </p:spPr>
      </p:pic>
      <p:sp>
        <p:nvSpPr>
          <p:cNvPr id="4" name="3 CuadroTexto"/>
          <p:cNvSpPr txBox="1"/>
          <p:nvPr/>
        </p:nvSpPr>
        <p:spPr>
          <a:xfrm>
            <a:off x="5004048" y="1633364"/>
            <a:ext cx="3816424"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Sin duda, se trata de un atractivo más para conocer el «Jardín de la Alcarria», y que habla de la riqueza histórica y patrimonial de la localidad. De hecho, estas «Cuevas árabes» fueron construidas entre los siglos X y XI, aseguran fuentes municipales.</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window dir="vert"/>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3"/>
                                        </p:tgtEl>
                                        <p:attrNameLst>
                                          <p:attrName>ppt_w</p:attrName>
                                        </p:attrNameLst>
                                      </p:cBhvr>
                                      <p:tavLst>
                                        <p:tav tm="0">
                                          <p:val>
                                            <p:strVal val="ppt_w"/>
                                          </p:val>
                                        </p:tav>
                                        <p:tav tm="100000">
                                          <p:val>
                                            <p:strVal val="4/3*ppt_w"/>
                                          </p:val>
                                        </p:tav>
                                      </p:tavLst>
                                    </p:anim>
                                    <p:anim calcmode="lin" valueType="num">
                                      <p:cBhvr>
                                        <p:cTn id="7" dur="5000"/>
                                        <p:tgtEl>
                                          <p:spTgt spid="3"/>
                                        </p:tgtEl>
                                        <p:attrNameLst>
                                          <p:attrName>ppt_h</p:attrName>
                                        </p:attrNameLst>
                                      </p:cBhvr>
                                      <p:tavLst>
                                        <p:tav tm="0">
                                          <p:val>
                                            <p:strVal val="ppt_h"/>
                                          </p:val>
                                        </p:tav>
                                        <p:tav tm="100000">
                                          <p:val>
                                            <p:strVal val="4/3*ppt_h"/>
                                          </p:val>
                                        </p:tav>
                                      </p:tavLst>
                                    </p:anim>
                                    <p:set>
                                      <p:cBhvr>
                                        <p:cTn id="8" dur="1" fill="hold">
                                          <p:stCondLst>
                                            <p:cond delay="4999"/>
                                          </p:stCondLst>
                                        </p:cTn>
                                        <p:tgtEl>
                                          <p:spTgt spid="3"/>
                                        </p:tgtEl>
                                        <p:attrNameLst>
                                          <p:attrName>style.visibility</p:attrName>
                                        </p:attrNameLst>
                                      </p:cBhvr>
                                      <p:to>
                                        <p:strVal val="hidden"/>
                                      </p:to>
                                    </p:set>
                                  </p:childTnLst>
                                </p:cTn>
                              </p:par>
                              <p:par>
                                <p:cTn id="9" presetID="10" presetClass="exit" presetSubtype="0" fill="hold" nodeType="withEffect">
                                  <p:stCondLst>
                                    <p:cond delay="0"/>
                                  </p:stCondLst>
                                  <p:childTnLst>
                                    <p:animEffect transition="out" filter="fade">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par>
                                <p:cTn id="12" presetID="10" presetClass="entr" presetSubtype="0"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0"/>
                                        <p:tgtEl>
                                          <p:spTgt spid="2"/>
                                        </p:tgtEl>
                                      </p:cBhvr>
                                    </p:animEffect>
                                  </p:childTnLst>
                                </p:cTn>
                              </p:par>
                              <p:par>
                                <p:cTn id="15" presetID="50" presetClass="entr" presetSubtype="0" decel="10000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5000" fill="hold"/>
                                        <p:tgtEl>
                                          <p:spTgt spid="2"/>
                                        </p:tgtEl>
                                        <p:attrNameLst>
                                          <p:attrName>ppt_w</p:attrName>
                                        </p:attrNameLst>
                                      </p:cBhvr>
                                      <p:tavLst>
                                        <p:tav tm="0">
                                          <p:val>
                                            <p:strVal val="#ppt_w+.3"/>
                                          </p:val>
                                        </p:tav>
                                        <p:tav tm="100000">
                                          <p:val>
                                            <p:strVal val="#ppt_w"/>
                                          </p:val>
                                        </p:tav>
                                      </p:tavLst>
                                    </p:anim>
                                    <p:anim calcmode="lin" valueType="num">
                                      <p:cBhvr>
                                        <p:cTn id="18" dur="5000" fill="hold"/>
                                        <p:tgtEl>
                                          <p:spTgt spid="2"/>
                                        </p:tgtEl>
                                        <p:attrNameLst>
                                          <p:attrName>ppt_h</p:attrName>
                                        </p:attrNameLst>
                                      </p:cBhvr>
                                      <p:tavLst>
                                        <p:tav tm="0">
                                          <p:val>
                                            <p:strVal val="#ppt_h"/>
                                          </p:val>
                                        </p:tav>
                                        <p:tav tm="100000">
                                          <p:val>
                                            <p:strVal val="#ppt_h"/>
                                          </p:val>
                                        </p:tav>
                                      </p:tavLst>
                                    </p:anim>
                                    <p:animEffect transition="in" filter="fade">
                                      <p:cBhvr>
                                        <p:cTn id="19" dur="5000"/>
                                        <p:tgtEl>
                                          <p:spTgt spid="2"/>
                                        </p:tgtEl>
                                      </p:cBhvr>
                                    </p:animEffect>
                                  </p:childTnLst>
                                </p:cTn>
                              </p:par>
                            </p:childTnLst>
                          </p:cTn>
                        </p:par>
                        <p:par>
                          <p:cTn id="20" fill="hold">
                            <p:stCondLst>
                              <p:cond delay="5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1"/>
                                          </p:val>
                                        </p:tav>
                                        <p:tav tm="100000">
                                          <p:val>
                                            <p:strVal val="#ppt_x"/>
                                          </p:val>
                                        </p:tav>
                                      </p:tavLst>
                                    </p:anim>
                                    <p:anim calcmode="lin" valueType="num">
                                      <p:cBhvr>
                                        <p:cTn id="2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corar-una-casa-seth-2.jpg"/>
          <p:cNvPicPr>
            <a:picLocks noGrp="1" noChangeAspect="1"/>
          </p:cNvPicPr>
          <p:nvPr isPhoto="1"/>
        </p:nvPicPr>
        <p:blipFill>
          <a:blip r:embed="rId2" cstate="print"/>
          <a:stretch>
            <a:fillRect/>
          </a:stretch>
        </p:blipFill>
        <p:spPr bwMode="auto">
          <a:xfrm>
            <a:off x="55700" y="0"/>
            <a:ext cx="9032600" cy="5715000"/>
          </a:xfrm>
          <a:prstGeom prst="rect">
            <a:avLst/>
          </a:prstGeom>
          <a:noFill/>
          <a:ln w="9525">
            <a:noFill/>
            <a:miter lim="800000"/>
            <a:headEnd/>
            <a:tailEnd/>
          </a:ln>
        </p:spPr>
      </p:pic>
      <p:sp>
        <p:nvSpPr>
          <p:cNvPr id="6" name="5 Rectángulo"/>
          <p:cNvSpPr/>
          <p:nvPr/>
        </p:nvSpPr>
        <p:spPr>
          <a:xfrm>
            <a:off x="2987675" y="0"/>
            <a:ext cx="3024188"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7" name="6 Rectángulo"/>
          <p:cNvSpPr/>
          <p:nvPr/>
        </p:nvSpPr>
        <p:spPr>
          <a:xfrm>
            <a:off x="6011863" y="0"/>
            <a:ext cx="3132137"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8" name="7 Rectángulo"/>
          <p:cNvSpPr/>
          <p:nvPr/>
        </p:nvSpPr>
        <p:spPr>
          <a:xfrm>
            <a:off x="0" y="0"/>
            <a:ext cx="2987675"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1" name="10 Rectángulo"/>
          <p:cNvSpPr/>
          <p:nvPr/>
        </p:nvSpPr>
        <p:spPr>
          <a:xfrm>
            <a:off x="6011863" y="2857500"/>
            <a:ext cx="3132137"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2" name="11 Rectángulo"/>
          <p:cNvSpPr/>
          <p:nvPr/>
        </p:nvSpPr>
        <p:spPr>
          <a:xfrm>
            <a:off x="0" y="2857500"/>
            <a:ext cx="2987675"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4" name="13 Rectángulo"/>
          <p:cNvSpPr/>
          <p:nvPr/>
        </p:nvSpPr>
        <p:spPr>
          <a:xfrm>
            <a:off x="2987675" y="2857500"/>
            <a:ext cx="3024188"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9" name="8 CuadroTexto"/>
          <p:cNvSpPr txBox="1"/>
          <p:nvPr/>
        </p:nvSpPr>
        <p:spPr>
          <a:xfrm>
            <a:off x="827584" y="4585692"/>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tanto, cuentan con más de 1.000 años de antigüedad. Actualmente, se puede acceder a las mismas desde la plaza del Coso. Es decir, desde el epicentro del casco histórico briocense.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5000">
        <p14:prism isContent="1"/>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5000"/>
                                        <p:tgtEl>
                                          <p:spTgt spid="12"/>
                                        </p:tgtEl>
                                      </p:cBhvr>
                                    </p:animEffect>
                                    <p:set>
                                      <p:cBhvr>
                                        <p:cTn id="10" dur="1" fill="hold">
                                          <p:stCondLst>
                                            <p:cond delay="4999"/>
                                          </p:stCondLst>
                                        </p:cTn>
                                        <p:tgtEl>
                                          <p:spTgt spid="12"/>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5000"/>
                                        <p:tgtEl>
                                          <p:spTgt spid="11"/>
                                        </p:tgtEl>
                                      </p:cBhvr>
                                    </p:animEffect>
                                    <p:set>
                                      <p:cBhvr>
                                        <p:cTn id="16" dur="1" fill="hold">
                                          <p:stCondLst>
                                            <p:cond delay="4999"/>
                                          </p:stCondLst>
                                        </p:cTn>
                                        <p:tgtEl>
                                          <p:spTgt spid="11"/>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5000"/>
                                        <p:tgtEl>
                                          <p:spTgt spid="6"/>
                                        </p:tgtEl>
                                      </p:cBhvr>
                                    </p:animEffect>
                                    <p:set>
                                      <p:cBhvr>
                                        <p:cTn id="19" dur="1" fill="hold">
                                          <p:stCondLst>
                                            <p:cond delay="4999"/>
                                          </p:stCondLst>
                                        </p:cTn>
                                        <p:tgtEl>
                                          <p:spTgt spid="6"/>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0" fill="hold"/>
                                        <p:tgtEl>
                                          <p:spTgt spid="2"/>
                                        </p:tgtEl>
                                        <p:attrNameLst>
                                          <p:attrName>ppt_w</p:attrName>
                                        </p:attrNameLst>
                                      </p:cBhvr>
                                      <p:tavLst>
                                        <p:tav tm="0">
                                          <p:val>
                                            <p:strVal val="4/3*#ppt_w"/>
                                          </p:val>
                                        </p:tav>
                                        <p:tav tm="100000">
                                          <p:val>
                                            <p:strVal val="#ppt_w"/>
                                          </p:val>
                                        </p:tav>
                                      </p:tavLst>
                                    </p:anim>
                                    <p:anim calcmode="lin" valueType="num">
                                      <p:cBhvr>
                                        <p:cTn id="26" dur="5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5000"/>
                                        <p:tgtEl>
                                          <p:spTgt spid="2"/>
                                        </p:tgtEl>
                                      </p:cBhvr>
                                    </p:animEffect>
                                  </p:childTnLst>
                                </p:cTn>
                              </p:par>
                            </p:childTnLst>
                          </p:cTn>
                        </p:par>
                        <p:par>
                          <p:cTn id="30" fill="hold">
                            <p:stCondLst>
                              <p:cond delay="5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anim calcmode="lin" valueType="num">
                                      <p:cBhvr>
                                        <p:cTn id="34" dur="1000" fill="hold"/>
                                        <p:tgtEl>
                                          <p:spTgt spid="9"/>
                                        </p:tgtEl>
                                        <p:attrNameLst>
                                          <p:attrName>ppt_x</p:attrName>
                                        </p:attrNameLst>
                                      </p:cBhvr>
                                      <p:tavLst>
                                        <p:tav tm="0">
                                          <p:val>
                                            <p:strVal val="#ppt_x-.1"/>
                                          </p:val>
                                        </p:tav>
                                        <p:tav tm="100000">
                                          <p:val>
                                            <p:strVal val="#ppt_x"/>
                                          </p:val>
                                        </p:tav>
                                      </p:tavLst>
                                    </p:anim>
                                    <p:anim calcmode="lin" valueType="num">
                                      <p:cBhvr>
                                        <p:cTn id="35"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1" grpId="0" animBg="1"/>
      <p:bldP spid="12" grpId="0" animBg="1"/>
      <p:bldP spid="14" grpId="0" animBg="1"/>
      <p:bldP spid="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urales-Urbano-69.jp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 name="3 Rectángulo"/>
          <p:cNvSpPr/>
          <p:nvPr/>
        </p:nvSpPr>
        <p:spPr>
          <a:xfrm>
            <a:off x="0" y="0"/>
            <a:ext cx="2843213"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7" name="6 Rectángulo"/>
          <p:cNvSpPr/>
          <p:nvPr/>
        </p:nvSpPr>
        <p:spPr>
          <a:xfrm>
            <a:off x="6300788" y="0"/>
            <a:ext cx="2843212"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0" name="9 Rectángulo"/>
          <p:cNvSpPr/>
          <p:nvPr/>
        </p:nvSpPr>
        <p:spPr>
          <a:xfrm>
            <a:off x="2843213" y="0"/>
            <a:ext cx="3457575"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2" name="11 Rectángulo"/>
          <p:cNvSpPr/>
          <p:nvPr/>
        </p:nvSpPr>
        <p:spPr>
          <a:xfrm>
            <a:off x="0" y="2857500"/>
            <a:ext cx="2843213"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5" name="14 Rectángulo"/>
          <p:cNvSpPr/>
          <p:nvPr/>
        </p:nvSpPr>
        <p:spPr>
          <a:xfrm>
            <a:off x="6300788" y="2857500"/>
            <a:ext cx="2843212"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8" name="7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lo largo de la Guerra Civil Española de 1936, las referidas cavidades se usaron “como refugio”, confirmaba uno de los propietarios de la infraestructura. Por tanto, no fue –únicamente– una forma de guarecerse y escabullirse de los enemigos. Se han observado diversos usos durante la historia.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4000">
        <p14:conveyor dir="l"/>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5000"/>
                                        <p:tgtEl>
                                          <p:spTgt spid="12"/>
                                        </p:tgtEl>
                                      </p:cBhvr>
                                    </p:animEffect>
                                    <p:set>
                                      <p:cBhvr>
                                        <p:cTn id="13" dur="1" fill="hold">
                                          <p:stCondLst>
                                            <p:cond delay="4999"/>
                                          </p:stCondLst>
                                        </p:cTn>
                                        <p:tgtEl>
                                          <p:spTgt spid="12"/>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5000"/>
                                        <p:tgtEl>
                                          <p:spTgt spid="15"/>
                                        </p:tgtEl>
                                      </p:cBhvr>
                                    </p:animEffect>
                                    <p:set>
                                      <p:cBhvr>
                                        <p:cTn id="16" dur="1" fill="hold">
                                          <p:stCondLst>
                                            <p:cond delay="4999"/>
                                          </p:stCondLst>
                                        </p:cTn>
                                        <p:tgtEl>
                                          <p:spTgt spid="15"/>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23" presetClass="entr" presetSubtype="288"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0" fill="hold"/>
                                        <p:tgtEl>
                                          <p:spTgt spid="2"/>
                                        </p:tgtEl>
                                        <p:attrNameLst>
                                          <p:attrName>ppt_w</p:attrName>
                                        </p:attrNameLst>
                                      </p:cBhvr>
                                      <p:tavLst>
                                        <p:tav tm="0">
                                          <p:val>
                                            <p:strVal val="4/3*#ppt_w"/>
                                          </p:val>
                                        </p:tav>
                                        <p:tav tm="100000">
                                          <p:val>
                                            <p:strVal val="#ppt_w"/>
                                          </p:val>
                                        </p:tav>
                                      </p:tavLst>
                                    </p:anim>
                                    <p:anim calcmode="lin" valueType="num">
                                      <p:cBhvr>
                                        <p:cTn id="23" dur="5000" fill="hold"/>
                                        <p:tgtEl>
                                          <p:spTgt spid="2"/>
                                        </p:tgtEl>
                                        <p:attrNameLst>
                                          <p:attrName>ppt_h</p:attrName>
                                        </p:attrNameLst>
                                      </p:cBhvr>
                                      <p:tavLst>
                                        <p:tav tm="0">
                                          <p:val>
                                            <p:strVal val="4/3*#ppt_h"/>
                                          </p:val>
                                        </p:tav>
                                        <p:tav tm="100000">
                                          <p:val>
                                            <p:strVal val="#ppt_h"/>
                                          </p:val>
                                        </p:tav>
                                      </p:tavLst>
                                    </p:anim>
                                  </p:childTnLst>
                                </p:cTn>
                              </p:par>
                              <p:par>
                                <p:cTn id="24" presetID="10" presetClass="entr" presetSubtype="0" fill="hold" nodeType="with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0"/>
                                        <p:tgtEl>
                                          <p:spTgt spid="2"/>
                                        </p:tgtEl>
                                      </p:cBhvr>
                                    </p:animEffect>
                                  </p:childTnLst>
                                </p:cTn>
                              </p:par>
                            </p:childTnLst>
                          </p:cTn>
                        </p:par>
                        <p:par>
                          <p:cTn id="27" fill="hold">
                            <p:stCondLst>
                              <p:cond delay="5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0" grpId="0" animBg="1"/>
      <p:bldP spid="12" grpId="0" animBg="1"/>
      <p:bldP spid="15" grpId="0" animBg="1"/>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tángulo"/>
          <p:cNvSpPr/>
          <p:nvPr/>
        </p:nvSpPr>
        <p:spPr>
          <a:xfrm>
            <a:off x="-180975" y="0"/>
            <a:ext cx="9577388"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16386" name="8 Imagen" descr="Diapositiva20"/>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Triángulo rectángulo"/>
          <p:cNvSpPr/>
          <p:nvPr/>
        </p:nvSpPr>
        <p:spPr>
          <a:xfrm flipH="1">
            <a:off x="5351463" y="1588"/>
            <a:ext cx="3792537" cy="5722937"/>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a:solidFill>
                <a:srgbClr val="FFFFFF"/>
              </a:solidFill>
              <a:cs typeface="Arial" charset="0"/>
            </a:endParaRPr>
          </a:p>
        </p:txBody>
      </p:sp>
      <p:sp>
        <p:nvSpPr>
          <p:cNvPr id="7" name="6 Triángulo rectángulo"/>
          <p:cNvSpPr/>
          <p:nvPr/>
        </p:nvSpPr>
        <p:spPr>
          <a:xfrm flipH="1">
            <a:off x="5357813" y="-41275"/>
            <a:ext cx="3786187" cy="5722938"/>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a:solidFill>
                <a:srgbClr val="FFFFFF"/>
              </a:solidFill>
              <a:cs typeface="Arial" charset="0"/>
            </a:endParaRPr>
          </a:p>
        </p:txBody>
      </p:sp>
      <p:sp>
        <p:nvSpPr>
          <p:cNvPr id="2" name="1 Paralelogramo"/>
          <p:cNvSpPr/>
          <p:nvPr/>
        </p:nvSpPr>
        <p:spPr>
          <a:xfrm>
            <a:off x="-12700" y="0"/>
            <a:ext cx="9156700" cy="5715000"/>
          </a:xfrm>
          <a:prstGeom prst="parallelogram">
            <a:avLst>
              <a:gd name="adj" fmla="val 5441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a:solidFill>
                <a:srgbClr val="FFFFFF"/>
              </a:solidFill>
              <a:cs typeface="Arial" charset="0"/>
            </a:endParaRPr>
          </a:p>
        </p:txBody>
      </p:sp>
      <p:sp>
        <p:nvSpPr>
          <p:cNvPr id="4" name="3 Triángulo rectángulo"/>
          <p:cNvSpPr/>
          <p:nvPr/>
        </p:nvSpPr>
        <p:spPr>
          <a:xfrm flipV="1">
            <a:off x="0" y="22225"/>
            <a:ext cx="3792538" cy="5722938"/>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a:solidFill>
                <a:srgbClr val="FFFFFF"/>
              </a:solidFill>
              <a:cs typeface="Arial" charset="0"/>
            </a:endParaRPr>
          </a:p>
        </p:txBody>
      </p:sp>
      <p:sp>
        <p:nvSpPr>
          <p:cNvPr id="5" name="4 Triángulo rectángulo"/>
          <p:cNvSpPr/>
          <p:nvPr/>
        </p:nvSpPr>
        <p:spPr>
          <a:xfrm flipV="1">
            <a:off x="0" y="1588"/>
            <a:ext cx="3851275" cy="5722937"/>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a:solidFill>
                <a:srgbClr val="FFFFFF"/>
              </a:solidFill>
              <a:cs typeface="Arial" charset="0"/>
            </a:endParaRPr>
          </a:p>
        </p:txBody>
      </p:sp>
      <p:sp>
        <p:nvSpPr>
          <p:cNvPr id="9" name="8 CuadroTexto"/>
          <p:cNvSpPr txBox="1"/>
          <p:nvPr/>
        </p:nvSpPr>
        <p:spPr>
          <a:xfrm>
            <a:off x="179512" y="4585692"/>
            <a:ext cx="878497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al final de la visita se encuentra uno de los elementos más interesantes. Se trata de una serie de arcos que, según la tradición, se atribuyen a los visigodos, por lo que serían anteriores a la dominación árabe.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7000">
        <p14:ferris dir="l"/>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2"/>
                                        </p:tgtEl>
                                      </p:cBhvr>
                                    </p:animEffect>
                                    <p:set>
                                      <p:cBhvr>
                                        <p:cTn id="7" dur="1" fill="hold">
                                          <p:stCondLst>
                                            <p:cond delay="4999"/>
                                          </p:stCondLst>
                                        </p:cTn>
                                        <p:tgtEl>
                                          <p:spTgt spid="2"/>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5000"/>
                                        <p:tgtEl>
                                          <p:spTgt spid="4"/>
                                        </p:tgtEl>
                                      </p:cBhvr>
                                    </p:animEffect>
                                    <p:set>
                                      <p:cBhvr>
                                        <p:cTn id="16" dur="1" fill="hold">
                                          <p:stCondLst>
                                            <p:cond delay="4999"/>
                                          </p:stCondLst>
                                        </p:cTn>
                                        <p:tgtEl>
                                          <p:spTgt spid="4"/>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5000"/>
                                        <p:tgtEl>
                                          <p:spTgt spid="7"/>
                                        </p:tgtEl>
                                      </p:cBhvr>
                                    </p:animEffect>
                                    <p:set>
                                      <p:cBhvr>
                                        <p:cTn id="19" dur="1" fill="hold">
                                          <p:stCondLst>
                                            <p:cond delay="4999"/>
                                          </p:stCondLst>
                                        </p:cTn>
                                        <p:tgtEl>
                                          <p:spTgt spid="7"/>
                                        </p:tgtEl>
                                        <p:attrNameLst>
                                          <p:attrName>style.visibility</p:attrName>
                                        </p:attrNameLst>
                                      </p:cBhvr>
                                      <p:to>
                                        <p:strVal val="hidden"/>
                                      </p:to>
                                    </p:set>
                                  </p:childTnLst>
                                </p:cTn>
                              </p:par>
                              <p:par>
                                <p:cTn id="20" presetID="50" presetClass="entr" presetSubtype="0" decel="100000" fill="hold" nodeType="withEffect">
                                  <p:stCondLst>
                                    <p:cond delay="0"/>
                                  </p:stCondLst>
                                  <p:childTnLst>
                                    <p:set>
                                      <p:cBhvr>
                                        <p:cTn id="21" dur="1" fill="hold">
                                          <p:stCondLst>
                                            <p:cond delay="0"/>
                                          </p:stCondLst>
                                        </p:cTn>
                                        <p:tgtEl>
                                          <p:spTgt spid="16386"/>
                                        </p:tgtEl>
                                        <p:attrNameLst>
                                          <p:attrName>style.visibility</p:attrName>
                                        </p:attrNameLst>
                                      </p:cBhvr>
                                      <p:to>
                                        <p:strVal val="visible"/>
                                      </p:to>
                                    </p:set>
                                    <p:anim calcmode="lin" valueType="num">
                                      <p:cBhvr>
                                        <p:cTn id="22" dur="5000" fill="hold"/>
                                        <p:tgtEl>
                                          <p:spTgt spid="16386"/>
                                        </p:tgtEl>
                                        <p:attrNameLst>
                                          <p:attrName>ppt_w</p:attrName>
                                        </p:attrNameLst>
                                      </p:cBhvr>
                                      <p:tavLst>
                                        <p:tav tm="0">
                                          <p:val>
                                            <p:strVal val="#ppt_w+.3"/>
                                          </p:val>
                                        </p:tav>
                                        <p:tav tm="100000">
                                          <p:val>
                                            <p:strVal val="#ppt_w"/>
                                          </p:val>
                                        </p:tav>
                                      </p:tavLst>
                                    </p:anim>
                                    <p:anim calcmode="lin" valueType="num">
                                      <p:cBhvr>
                                        <p:cTn id="23" dur="5000" fill="hold"/>
                                        <p:tgtEl>
                                          <p:spTgt spid="16386"/>
                                        </p:tgtEl>
                                        <p:attrNameLst>
                                          <p:attrName>ppt_h</p:attrName>
                                        </p:attrNameLst>
                                      </p:cBhvr>
                                      <p:tavLst>
                                        <p:tav tm="0">
                                          <p:val>
                                            <p:strVal val="#ppt_h"/>
                                          </p:val>
                                        </p:tav>
                                        <p:tav tm="100000">
                                          <p:val>
                                            <p:strVal val="#ppt_h"/>
                                          </p:val>
                                        </p:tav>
                                      </p:tavLst>
                                    </p:anim>
                                    <p:animEffect transition="in" filter="fade">
                                      <p:cBhvr>
                                        <p:cTn id="24" dur="5000"/>
                                        <p:tgtEl>
                                          <p:spTgt spid="16386"/>
                                        </p:tgtEl>
                                      </p:cBhvr>
                                    </p:animEffect>
                                  </p:childTnLst>
                                </p:cTn>
                              </p:par>
                            </p:childTnLst>
                          </p:cTn>
                        </p:par>
                        <p:par>
                          <p:cTn id="25" fill="hold">
                            <p:stCondLst>
                              <p:cond delay="5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1"/>
                                          </p:val>
                                        </p:tav>
                                        <p:tav tm="100000">
                                          <p:val>
                                            <p:strVal val="#ppt_x"/>
                                          </p:val>
                                        </p:tav>
                                      </p:tavLst>
                                    </p:anim>
                                    <p:anim calcmode="lin" valueType="num">
                                      <p:cBhvr>
                                        <p:cTn id="30"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2" grpId="0" animBg="1"/>
      <p:bldP spid="4" grpId="0" animBg="1"/>
      <p:bldP spid="5" grpId="0" animBg="1"/>
      <p:bldP spid="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0336.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Rectángulo"/>
          <p:cNvSpPr/>
          <p:nvPr/>
        </p:nvSpPr>
        <p:spPr>
          <a:xfrm>
            <a:off x="0" y="0"/>
            <a:ext cx="9144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8" name="7 Rectángulo"/>
          <p:cNvSpPr/>
          <p:nvPr/>
        </p:nvSpPr>
        <p:spPr>
          <a:xfrm>
            <a:off x="0" y="1905000"/>
            <a:ext cx="9144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5" name="14 Rectángulo"/>
          <p:cNvSpPr/>
          <p:nvPr/>
        </p:nvSpPr>
        <p:spPr>
          <a:xfrm>
            <a:off x="0" y="3810000"/>
            <a:ext cx="9144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6" name="5 CuadroTexto"/>
          <p:cNvSpPr txBox="1"/>
          <p:nvPr/>
        </p:nvSpPr>
        <p:spPr>
          <a:xfrm>
            <a:off x="683568" y="4657700"/>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embargo, el origen de la referida arcada es en realidad muy posterior. Se habría realizado tras la retirada de los musulmanes del lugar.</a:t>
            </a:r>
          </a:p>
          <a:p>
            <a:r>
              <a:rPr lang="es-ES" i="1" dirty="0" smtClean="0">
                <a:effectLst>
                  <a:glow rad="101600">
                    <a:srgbClr val="C00000">
                      <a:alpha val="60000"/>
                    </a:srgbClr>
                  </a:glow>
                  <a:outerShdw blurRad="38100" dist="38100" dir="2700000" algn="tl">
                    <a:srgbClr val="000000">
                      <a:alpha val="43137"/>
                    </a:srgbClr>
                  </a:outerShdw>
                </a:effectLst>
              </a:rPr>
              <a:t>Así lo defienden varios investigadores.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5000">
        <p15:prstTrans prst="drape"/>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grpId="0" nodeType="withEffect">
                                  <p:stCondLst>
                                    <p:cond delay="0"/>
                                  </p:stCondLst>
                                  <p:childTnLst>
                                    <p:animEffect transition="out" filter="box(in)">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4" presetClass="exit" presetSubtype="16" fill="hold" grpId="0" nodeType="withEffect">
                                  <p:stCondLst>
                                    <p:cond delay="0"/>
                                  </p:stCondLst>
                                  <p:childTnLst>
                                    <p:animEffect transition="out" filter="box(in)">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4" presetClass="exit" presetSubtype="16" fill="hold" grpId="0" nodeType="withEffect">
                                  <p:stCondLst>
                                    <p:cond delay="0"/>
                                  </p:stCondLst>
                                  <p:childTnLst>
                                    <p:animEffect transition="out" filter="box(in)">
                                      <p:cBhvr>
                                        <p:cTn id="12" dur="5000"/>
                                        <p:tgtEl>
                                          <p:spTgt spid="15"/>
                                        </p:tgtEl>
                                      </p:cBhvr>
                                    </p:animEffect>
                                    <p:set>
                                      <p:cBhvr>
                                        <p:cTn id="13" dur="1" fill="hold">
                                          <p:stCondLst>
                                            <p:cond delay="4999"/>
                                          </p:stCondLst>
                                        </p:cTn>
                                        <p:tgtEl>
                                          <p:spTgt spid="1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10"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0"/>
                                        <p:tgtEl>
                                          <p:spTgt spid="2"/>
                                        </p:tgtEl>
                                      </p:cBhvr>
                                    </p:animEffec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5" grpId="0" animBg="1"/>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3" name="2 Imagen" descr="1(1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39552" y="4585692"/>
            <a:ext cx="8280920" cy="923330"/>
          </a:xfrm>
          <a:prstGeom prst="rect">
            <a:avLst/>
          </a:prstGeom>
          <a:noFill/>
        </p:spPr>
        <p:txBody>
          <a:bodyPr wrap="square" rtlCol="0">
            <a:spAutoFit/>
          </a:bodyPr>
          <a:lstStyle/>
          <a:p>
            <a:r>
              <a:rPr lang="es-ES" i="1" dirty="0" smtClean="0">
                <a:effectLst>
                  <a:glow rad="101600">
                    <a:srgbClr val="C00000">
                      <a:alpha val="60000"/>
                    </a:srgbClr>
                  </a:glow>
                </a:effectLst>
              </a:rPr>
              <a:t>Una circunstancia que de forma clara se entrevé en el complejo subterráneo al que se accede por la Plaza del Coso. No en vano, el mismo es conocido como «Cuevas árabes».</a:t>
            </a:r>
            <a:endParaRPr lang="es-ES" i="1" dirty="0">
              <a:effectLst>
                <a:glow rad="101600">
                  <a:srgbClr val="C00000">
                    <a:alpha val="60000"/>
                  </a:srgbClr>
                </a:glo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14:pan dir="u"/>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3"/>
                                        </p:tgtEl>
                                        <p:attrNameLst>
                                          <p:attrName>ppt_w</p:attrName>
                                        </p:attrNameLst>
                                      </p:cBhvr>
                                      <p:tavLst>
                                        <p:tav tm="0">
                                          <p:val>
                                            <p:strVal val="ppt_w"/>
                                          </p:val>
                                        </p:tav>
                                        <p:tav tm="100000">
                                          <p:val>
                                            <p:strVal val="4/3*ppt_w"/>
                                          </p:val>
                                        </p:tav>
                                      </p:tavLst>
                                    </p:anim>
                                    <p:anim calcmode="lin" valueType="num">
                                      <p:cBhvr>
                                        <p:cTn id="7" dur="5000"/>
                                        <p:tgtEl>
                                          <p:spTgt spid="3"/>
                                        </p:tgtEl>
                                        <p:attrNameLst>
                                          <p:attrName>ppt_h</p:attrName>
                                        </p:attrNameLst>
                                      </p:cBhvr>
                                      <p:tavLst>
                                        <p:tav tm="0">
                                          <p:val>
                                            <p:strVal val="ppt_h"/>
                                          </p:val>
                                        </p:tav>
                                        <p:tav tm="100000">
                                          <p:val>
                                            <p:strVal val="4/3*ppt_h"/>
                                          </p:val>
                                        </p:tav>
                                      </p:tavLst>
                                    </p:anim>
                                    <p:set>
                                      <p:cBhvr>
                                        <p:cTn id="8" dur="1" fill="hold">
                                          <p:stCondLst>
                                            <p:cond delay="4999"/>
                                          </p:stCondLst>
                                        </p:cTn>
                                        <p:tgtEl>
                                          <p:spTgt spid="3"/>
                                        </p:tgtEl>
                                        <p:attrNameLst>
                                          <p:attrName>style.visibility</p:attrName>
                                        </p:attrNameLst>
                                      </p:cBhvr>
                                      <p:to>
                                        <p:strVal val="hidden"/>
                                      </p:to>
                                    </p:set>
                                  </p:childTnLst>
                                </p:cTn>
                              </p:par>
                              <p:par>
                                <p:cTn id="9" presetID="29" presetClass="exit" presetSubtype="0" fill="hold" nodeType="withEffect">
                                  <p:stCondLst>
                                    <p:cond delay="0"/>
                                  </p:stCondLst>
                                  <p:childTnLst>
                                    <p:anim calcmode="lin" valueType="num">
                                      <p:cBhvr>
                                        <p:cTn id="10" dur="5000"/>
                                        <p:tgtEl>
                                          <p:spTgt spid="3"/>
                                        </p:tgtEl>
                                        <p:attrNameLst>
                                          <p:attrName>ppt_x</p:attrName>
                                        </p:attrNameLst>
                                      </p:cBhvr>
                                      <p:tavLst>
                                        <p:tav tm="0">
                                          <p:val>
                                            <p:strVal val="ppt_x"/>
                                          </p:val>
                                        </p:tav>
                                        <p:tav tm="100000">
                                          <p:val>
                                            <p:strVal val="ppt_x-.2"/>
                                          </p:val>
                                        </p:tav>
                                      </p:tavLst>
                                    </p:anim>
                                    <p:anim calcmode="lin" valueType="num">
                                      <p:cBhvr>
                                        <p:cTn id="11" dur="5000"/>
                                        <p:tgtEl>
                                          <p:spTgt spid="3"/>
                                        </p:tgtEl>
                                        <p:attrNameLst>
                                          <p:attrName>ppt_y</p:attrName>
                                        </p:attrNameLst>
                                      </p:cBhvr>
                                      <p:tavLst>
                                        <p:tav tm="0">
                                          <p:val>
                                            <p:strVal val="ppt_y"/>
                                          </p:val>
                                        </p:tav>
                                        <p:tav tm="100000">
                                          <p:val>
                                            <p:strVal val="ppt_y"/>
                                          </p:val>
                                        </p:tav>
                                      </p:tavLst>
                                    </p:anim>
                                    <p:animEffect transition="out" filter="fade">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0"/>
                                        <p:tgtEl>
                                          <p:spTgt spid="2"/>
                                        </p:tgtEl>
                                      </p:cBhvr>
                                    </p:animEffect>
                                    <p:anim calcmode="lin" valueType="num">
                                      <p:cBhvr>
                                        <p:cTn id="21" dur="5000" fill="hold"/>
                                        <p:tgtEl>
                                          <p:spTgt spid="2"/>
                                        </p:tgtEl>
                                        <p:attrNameLst>
                                          <p:attrName>ppt_x</p:attrName>
                                        </p:attrNameLst>
                                      </p:cBhvr>
                                      <p:tavLst>
                                        <p:tav tm="0">
                                          <p:val>
                                            <p:strVal val="#ppt_x"/>
                                          </p:val>
                                        </p:tav>
                                        <p:tav tm="100000">
                                          <p:val>
                                            <p:strVal val="#ppt_x"/>
                                          </p:val>
                                        </p:tav>
                                      </p:tavLst>
                                    </p:anim>
                                    <p:anim calcmode="lin" valueType="num">
                                      <p:cBhvr>
                                        <p:cTn id="22" dur="5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3" name="2 Imagen" descr="1(9).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4" name="3 Imagen" descr="1(7).jpg"/>
          <p:cNvPicPr>
            <a:picLocks noGrp="1" noChangeAspect="1"/>
          </p:cNvPicPr>
          <p:nvPr isPhoto="1"/>
        </p:nvPicPr>
        <p:blipFill>
          <a:blip r:embed="rId3" cstate="print"/>
          <a:stretch>
            <a:fillRect/>
          </a:stretch>
        </p:blipFill>
        <p:spPr bwMode="auto">
          <a:xfrm>
            <a:off x="0" y="25400"/>
            <a:ext cx="9144000" cy="5689600"/>
          </a:xfrm>
          <a:prstGeom prst="rect">
            <a:avLst/>
          </a:prstGeom>
          <a:noFill/>
          <a:ln w="9525">
            <a:noFill/>
            <a:miter lim="800000"/>
            <a:headEnd/>
            <a:tailEnd/>
          </a:ln>
        </p:spPr>
      </p:pic>
      <p:sp>
        <p:nvSpPr>
          <p:cNvPr id="6" name="5 CuadroTexto"/>
          <p:cNvSpPr txBox="1"/>
          <p:nvPr/>
        </p:nvSpPr>
        <p:spPr>
          <a:xfrm>
            <a:off x="801936" y="461866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Museo de Miniaturas del Profesor Max. ¿Qué mejor para echar la sobremesa que conocer las hazañas y, sobre todo, los objetos de un briocense que hizo fama mundial por sus espectáculos de hipnosis y telepatía? </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5" name="4 Imagen" descr="1(7).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1017960" y="4835581"/>
            <a:ext cx="792088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trata de don Juan Elegido Millán, conocido como el Profesor Max, quien tiene un museo dedicado a su historia y a lo que fue trayendo consigo.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6000">
        <p:pull/>
      </p:transition>
    </mc:Choice>
    <mc:Fallback xmlns="">
      <p:transition spd="slow" advTm="46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3"/>
                                        </p:tgtEl>
                                        <p:attrNameLst>
                                          <p:attrName>ppt_w</p:attrName>
                                        </p:attrNameLst>
                                      </p:cBhvr>
                                      <p:tavLst>
                                        <p:tav tm="0">
                                          <p:val>
                                            <p:strVal val="ppt_w"/>
                                          </p:val>
                                        </p:tav>
                                        <p:tav tm="100000">
                                          <p:val>
                                            <p:strVal val="4/3*ppt_w"/>
                                          </p:val>
                                        </p:tav>
                                      </p:tavLst>
                                    </p:anim>
                                    <p:anim calcmode="lin" valueType="num">
                                      <p:cBhvr>
                                        <p:cTn id="7" dur="5000"/>
                                        <p:tgtEl>
                                          <p:spTgt spid="3"/>
                                        </p:tgtEl>
                                        <p:attrNameLst>
                                          <p:attrName>ppt_h</p:attrName>
                                        </p:attrNameLst>
                                      </p:cBhvr>
                                      <p:tavLst>
                                        <p:tav tm="0">
                                          <p:val>
                                            <p:strVal val="ppt_h"/>
                                          </p:val>
                                        </p:tav>
                                        <p:tav tm="100000">
                                          <p:val>
                                            <p:strVal val="4/3*ppt_h"/>
                                          </p:val>
                                        </p:tav>
                                      </p:tavLst>
                                    </p:anim>
                                    <p:set>
                                      <p:cBhvr>
                                        <p:cTn id="8" dur="1" fill="hold">
                                          <p:stCondLst>
                                            <p:cond delay="4999"/>
                                          </p:stCondLst>
                                        </p:cTn>
                                        <p:tgtEl>
                                          <p:spTgt spid="3"/>
                                        </p:tgtEl>
                                        <p:attrNameLst>
                                          <p:attrName>style.visibility</p:attrName>
                                        </p:attrNameLst>
                                      </p:cBhvr>
                                      <p:to>
                                        <p:strVal val="hidden"/>
                                      </p:to>
                                    </p:set>
                                  </p:childTnLst>
                                </p:cTn>
                              </p:par>
                              <p:par>
                                <p:cTn id="9" presetID="50" presetClass="exit" presetSubtype="0" accel="100000" fill="hold" nodeType="withEffect">
                                  <p:stCondLst>
                                    <p:cond delay="0"/>
                                  </p:stCondLst>
                                  <p:childTnLst>
                                    <p:anim calcmode="lin" valueType="num">
                                      <p:cBhvr>
                                        <p:cTn id="10" dur="5000"/>
                                        <p:tgtEl>
                                          <p:spTgt spid="3"/>
                                        </p:tgtEl>
                                        <p:attrNameLst>
                                          <p:attrName>ppt_w</p:attrName>
                                        </p:attrNameLst>
                                      </p:cBhvr>
                                      <p:tavLst>
                                        <p:tav tm="0">
                                          <p:val>
                                            <p:strVal val="ppt_w"/>
                                          </p:val>
                                        </p:tav>
                                        <p:tav tm="100000">
                                          <p:val>
                                            <p:strVal val="ppt_w+.3"/>
                                          </p:val>
                                        </p:tav>
                                      </p:tavLst>
                                    </p:anim>
                                    <p:anim calcmode="lin" valueType="num">
                                      <p:cBhvr>
                                        <p:cTn id="11" dur="5000"/>
                                        <p:tgtEl>
                                          <p:spTgt spid="3"/>
                                        </p:tgtEl>
                                        <p:attrNameLst>
                                          <p:attrName>ppt_h</p:attrName>
                                        </p:attrNameLst>
                                      </p:cBhvr>
                                      <p:tavLst>
                                        <p:tav tm="0">
                                          <p:val>
                                            <p:strVal val="ppt_h"/>
                                          </p:val>
                                        </p:tav>
                                        <p:tav tm="100000">
                                          <p:val>
                                            <p:strVal val="ppt_h"/>
                                          </p:val>
                                        </p:tav>
                                      </p:tavLst>
                                    </p:anim>
                                    <p:animEffect transition="out" filter="fade">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0"/>
                                        <p:tgtEl>
                                          <p:spTgt spid="2"/>
                                        </p:tgtEl>
                                      </p:cBhvr>
                                    </p:animEffect>
                                    <p:anim calcmode="lin" valueType="num">
                                      <p:cBhvr>
                                        <p:cTn id="21" dur="5000" fill="hold"/>
                                        <p:tgtEl>
                                          <p:spTgt spid="2"/>
                                        </p:tgtEl>
                                        <p:attrNameLst>
                                          <p:attrName>ppt_x</p:attrName>
                                        </p:attrNameLst>
                                      </p:cBhvr>
                                      <p:tavLst>
                                        <p:tav tm="0">
                                          <p:val>
                                            <p:strVal val="#ppt_x"/>
                                          </p:val>
                                        </p:tav>
                                        <p:tav tm="100000">
                                          <p:val>
                                            <p:strVal val="#ppt_x"/>
                                          </p:val>
                                        </p:tav>
                                      </p:tavLst>
                                    </p:anim>
                                    <p:anim calcmode="lin" valueType="num">
                                      <p:cBhvr>
                                        <p:cTn id="22" dur="5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par>
                          <p:cTn id="29" fill="hold">
                            <p:stCondLst>
                              <p:cond delay="23200"/>
                            </p:stCondLst>
                            <p:childTnLst>
                              <p:par>
                                <p:cTn id="30" presetID="10" presetClass="exit" presetSubtype="0" fill="hold" grpId="1" nodeType="afterEffect">
                                  <p:stCondLst>
                                    <p:cond delay="2000"/>
                                  </p:stCondLst>
                                  <p:iterate type="lt">
                                    <p:tmPct val="0"/>
                                  </p:iterate>
                                  <p:childTnLst>
                                    <p:animEffect transition="out" filter="fade">
                                      <p:cBhvr>
                                        <p:cTn id="31" dur="3000"/>
                                        <p:tgtEl>
                                          <p:spTgt spid="6"/>
                                        </p:tgtEl>
                                      </p:cBhvr>
                                    </p:animEffect>
                                    <p:set>
                                      <p:cBhvr>
                                        <p:cTn id="32" dur="1" fill="hold">
                                          <p:stCondLst>
                                            <p:cond delay="2999"/>
                                          </p:stCondLst>
                                        </p:cTn>
                                        <p:tgtEl>
                                          <p:spTgt spid="6"/>
                                        </p:tgtEl>
                                        <p:attrNameLst>
                                          <p:attrName>style.visibility</p:attrName>
                                        </p:attrNameLst>
                                      </p:cBhvr>
                                      <p:to>
                                        <p:strVal val="hidden"/>
                                      </p:to>
                                    </p:set>
                                  </p:childTnLst>
                                </p:cTn>
                              </p:par>
                              <p:par>
                                <p:cTn id="33" presetID="23" presetClass="entr" presetSubtype="288" fill="hold" nodeType="withEffect">
                                  <p:stCondLst>
                                    <p:cond delay="2000"/>
                                  </p:stCondLst>
                                  <p:childTnLst>
                                    <p:set>
                                      <p:cBhvr>
                                        <p:cTn id="34" dur="1" fill="hold">
                                          <p:stCondLst>
                                            <p:cond delay="0"/>
                                          </p:stCondLst>
                                        </p:cTn>
                                        <p:tgtEl>
                                          <p:spTgt spid="5"/>
                                        </p:tgtEl>
                                        <p:attrNameLst>
                                          <p:attrName>style.visibility</p:attrName>
                                        </p:attrNameLst>
                                      </p:cBhvr>
                                      <p:to>
                                        <p:strVal val="visible"/>
                                      </p:to>
                                    </p:set>
                                    <p:anim calcmode="lin" valueType="num">
                                      <p:cBhvr>
                                        <p:cTn id="35" dur="5000" fill="hold"/>
                                        <p:tgtEl>
                                          <p:spTgt spid="5"/>
                                        </p:tgtEl>
                                        <p:attrNameLst>
                                          <p:attrName>ppt_w</p:attrName>
                                        </p:attrNameLst>
                                      </p:cBhvr>
                                      <p:tavLst>
                                        <p:tav tm="0">
                                          <p:val>
                                            <p:strVal val="4/3*#ppt_w"/>
                                          </p:val>
                                        </p:tav>
                                        <p:tav tm="100000">
                                          <p:val>
                                            <p:strVal val="#ppt_w"/>
                                          </p:val>
                                        </p:tav>
                                      </p:tavLst>
                                    </p:anim>
                                    <p:anim calcmode="lin" valueType="num">
                                      <p:cBhvr>
                                        <p:cTn id="36" dur="5000" fill="hold"/>
                                        <p:tgtEl>
                                          <p:spTgt spid="5"/>
                                        </p:tgtEl>
                                        <p:attrNameLst>
                                          <p:attrName>ppt_h</p:attrName>
                                        </p:attrNameLst>
                                      </p:cBhvr>
                                      <p:tavLst>
                                        <p:tav tm="0">
                                          <p:val>
                                            <p:strVal val="4/3*#ppt_h"/>
                                          </p:val>
                                        </p:tav>
                                        <p:tav tm="100000">
                                          <p:val>
                                            <p:strVal val="#ppt_h"/>
                                          </p:val>
                                        </p:tav>
                                      </p:tavLst>
                                    </p:anim>
                                  </p:childTnLst>
                                </p:cTn>
                              </p:par>
                              <p:par>
                                <p:cTn id="37" presetID="42" presetClass="entr" presetSubtype="0" fill="hold" nodeType="withEffect">
                                  <p:stCondLst>
                                    <p:cond delay="2000"/>
                                  </p:stCondLst>
                                  <p:childTnLst>
                                    <p:set>
                                      <p:cBhvr>
                                        <p:cTn id="38" dur="1" fill="hold">
                                          <p:stCondLst>
                                            <p:cond delay="0"/>
                                          </p:stCondLst>
                                        </p:cTn>
                                        <p:tgtEl>
                                          <p:spTgt spid="5"/>
                                        </p:tgtEl>
                                        <p:attrNameLst>
                                          <p:attrName>style.visibility</p:attrName>
                                        </p:attrNameLst>
                                      </p:cBhvr>
                                      <p:to>
                                        <p:strVal val="visible"/>
                                      </p:to>
                                    </p:set>
                                    <p:animEffect transition="in" filter="fade">
                                      <p:cBhvr>
                                        <p:cTn id="39" dur="5000"/>
                                        <p:tgtEl>
                                          <p:spTgt spid="5"/>
                                        </p:tgtEl>
                                      </p:cBhvr>
                                    </p:animEffect>
                                    <p:anim calcmode="lin" valueType="num">
                                      <p:cBhvr>
                                        <p:cTn id="40" dur="5000" fill="hold"/>
                                        <p:tgtEl>
                                          <p:spTgt spid="5"/>
                                        </p:tgtEl>
                                        <p:attrNameLst>
                                          <p:attrName>ppt_x</p:attrName>
                                        </p:attrNameLst>
                                      </p:cBhvr>
                                      <p:tavLst>
                                        <p:tav tm="0">
                                          <p:val>
                                            <p:strVal val="#ppt_x"/>
                                          </p:val>
                                        </p:tav>
                                        <p:tav tm="100000">
                                          <p:val>
                                            <p:strVal val="#ppt_x"/>
                                          </p:val>
                                        </p:tav>
                                      </p:tavLst>
                                    </p:anim>
                                    <p:anim calcmode="lin" valueType="num">
                                      <p:cBhvr>
                                        <p:cTn id="41" dur="5000" fill="hold"/>
                                        <p:tgtEl>
                                          <p:spTgt spid="5"/>
                                        </p:tgtEl>
                                        <p:attrNameLst>
                                          <p:attrName>ppt_y</p:attrName>
                                        </p:attrNameLst>
                                      </p:cBhvr>
                                      <p:tavLst>
                                        <p:tav tm="0">
                                          <p:val>
                                            <p:strVal val="#ppt_y+.1"/>
                                          </p:val>
                                        </p:tav>
                                        <p:tav tm="100000">
                                          <p:val>
                                            <p:strVal val="#ppt_y"/>
                                          </p:val>
                                        </p:tav>
                                      </p:tavLst>
                                    </p:anim>
                                  </p:childTnLst>
                                </p:cTn>
                              </p:par>
                              <p:par>
                                <p:cTn id="42" presetID="23" presetClass="entr" presetSubtype="288" fill="hold" nodeType="withEffect">
                                  <p:stCondLst>
                                    <p:cond delay="2000"/>
                                  </p:stCondLst>
                                  <p:iterate type="lt">
                                    <p:tmPct val="0"/>
                                  </p:iterate>
                                  <p:childTnLst>
                                    <p:set>
                                      <p:cBhvr>
                                        <p:cTn id="43" dur="1" fill="hold">
                                          <p:stCondLst>
                                            <p:cond delay="0"/>
                                          </p:stCondLst>
                                        </p:cTn>
                                        <p:tgtEl>
                                          <p:spTgt spid="4"/>
                                        </p:tgtEl>
                                        <p:attrNameLst>
                                          <p:attrName>style.visibility</p:attrName>
                                        </p:attrNameLst>
                                      </p:cBhvr>
                                      <p:to>
                                        <p:strVal val="visible"/>
                                      </p:to>
                                    </p:set>
                                    <p:anim calcmode="lin" valueType="num">
                                      <p:cBhvr>
                                        <p:cTn id="44" dur="5000" fill="hold"/>
                                        <p:tgtEl>
                                          <p:spTgt spid="4"/>
                                        </p:tgtEl>
                                        <p:attrNameLst>
                                          <p:attrName>ppt_w</p:attrName>
                                        </p:attrNameLst>
                                      </p:cBhvr>
                                      <p:tavLst>
                                        <p:tav tm="0">
                                          <p:val>
                                            <p:strVal val="4/3*#ppt_w"/>
                                          </p:val>
                                        </p:tav>
                                        <p:tav tm="100000">
                                          <p:val>
                                            <p:strVal val="#ppt_w"/>
                                          </p:val>
                                        </p:tav>
                                      </p:tavLst>
                                    </p:anim>
                                    <p:anim calcmode="lin" valueType="num">
                                      <p:cBhvr>
                                        <p:cTn id="45" dur="5000" fill="hold"/>
                                        <p:tgtEl>
                                          <p:spTgt spid="4"/>
                                        </p:tgtEl>
                                        <p:attrNameLst>
                                          <p:attrName>ppt_h</p:attrName>
                                        </p:attrNameLst>
                                      </p:cBhvr>
                                      <p:tavLst>
                                        <p:tav tm="0">
                                          <p:val>
                                            <p:strVal val="4/3*#ppt_h"/>
                                          </p:val>
                                        </p:tav>
                                        <p:tav tm="100000">
                                          <p:val>
                                            <p:strVal val="#ppt_h"/>
                                          </p:val>
                                        </p:tav>
                                      </p:tavLst>
                                    </p:anim>
                                  </p:childTnLst>
                                </p:cTn>
                              </p:par>
                              <p:par>
                                <p:cTn id="46" presetID="42" presetClass="entr" presetSubtype="0" fill="hold" nodeType="withEffect">
                                  <p:stCondLst>
                                    <p:cond delay="2000"/>
                                  </p:stCondLst>
                                  <p:iterate type="lt">
                                    <p:tmPct val="0"/>
                                  </p:iterate>
                                  <p:childTnLst>
                                    <p:set>
                                      <p:cBhvr>
                                        <p:cTn id="47" dur="1" fill="hold">
                                          <p:stCondLst>
                                            <p:cond delay="0"/>
                                          </p:stCondLst>
                                        </p:cTn>
                                        <p:tgtEl>
                                          <p:spTgt spid="4"/>
                                        </p:tgtEl>
                                        <p:attrNameLst>
                                          <p:attrName>style.visibility</p:attrName>
                                        </p:attrNameLst>
                                      </p:cBhvr>
                                      <p:to>
                                        <p:strVal val="visible"/>
                                      </p:to>
                                    </p:set>
                                    <p:animEffect transition="in" filter="fade">
                                      <p:cBhvr>
                                        <p:cTn id="48" dur="5000"/>
                                        <p:tgtEl>
                                          <p:spTgt spid="4"/>
                                        </p:tgtEl>
                                      </p:cBhvr>
                                    </p:animEffect>
                                    <p:anim calcmode="lin" valueType="num">
                                      <p:cBhvr>
                                        <p:cTn id="49" dur="5000" fill="hold"/>
                                        <p:tgtEl>
                                          <p:spTgt spid="4"/>
                                        </p:tgtEl>
                                        <p:attrNameLst>
                                          <p:attrName>ppt_x</p:attrName>
                                        </p:attrNameLst>
                                      </p:cBhvr>
                                      <p:tavLst>
                                        <p:tav tm="0">
                                          <p:val>
                                            <p:strVal val="#ppt_x"/>
                                          </p:val>
                                        </p:tav>
                                        <p:tav tm="100000">
                                          <p:val>
                                            <p:strVal val="#ppt_x"/>
                                          </p:val>
                                        </p:tav>
                                      </p:tavLst>
                                    </p:anim>
                                    <p:anim calcmode="lin" valueType="num">
                                      <p:cBhvr>
                                        <p:cTn id="50" dur="5000" fill="hold"/>
                                        <p:tgtEl>
                                          <p:spTgt spid="4"/>
                                        </p:tgtEl>
                                        <p:attrNameLst>
                                          <p:attrName>ppt_y</p:attrName>
                                        </p:attrNameLst>
                                      </p:cBhvr>
                                      <p:tavLst>
                                        <p:tav tm="0">
                                          <p:val>
                                            <p:strVal val="#ppt_y+.1"/>
                                          </p:val>
                                        </p:tav>
                                        <p:tav tm="100000">
                                          <p:val>
                                            <p:strVal val="#ppt_y"/>
                                          </p:val>
                                        </p:tav>
                                      </p:tavLst>
                                    </p:anim>
                                  </p:childTnLst>
                                </p:cTn>
                              </p:par>
                            </p:childTnLst>
                          </p:cTn>
                        </p:par>
                        <p:par>
                          <p:cTn id="51" fill="hold">
                            <p:stCondLst>
                              <p:cond delay="30200"/>
                            </p:stCondLst>
                            <p:childTnLst>
                              <p:par>
                                <p:cTn id="52" presetID="40" presetClass="entr" presetSubtype="0" fill="hold" grpId="0" nodeType="afterEffect">
                                  <p:stCondLst>
                                    <p:cond delay="0"/>
                                  </p:stCondLst>
                                  <p:iterate type="lt">
                                    <p:tmPct val="10000"/>
                                  </p:iterate>
                                  <p:childTnLst>
                                    <p:set>
                                      <p:cBhvr>
                                        <p:cTn id="53" dur="1" fill="hold">
                                          <p:stCondLst>
                                            <p:cond delay="0"/>
                                          </p:stCondLst>
                                        </p:cTn>
                                        <p:tgtEl>
                                          <p:spTgt spid="7"/>
                                        </p:tgtEl>
                                        <p:attrNameLst>
                                          <p:attrName>style.visibility</p:attrName>
                                        </p:attrNameLst>
                                      </p:cBhvr>
                                      <p:to>
                                        <p:strVal val="visible"/>
                                      </p:to>
                                    </p:set>
                                    <p:animEffect transition="in" filter="fade">
                                      <p:cBhvr>
                                        <p:cTn id="54" dur="1000"/>
                                        <p:tgtEl>
                                          <p:spTgt spid="7"/>
                                        </p:tgtEl>
                                      </p:cBhvr>
                                    </p:animEffect>
                                    <p:anim calcmode="lin" valueType="num">
                                      <p:cBhvr>
                                        <p:cTn id="55" dur="1000" fill="hold"/>
                                        <p:tgtEl>
                                          <p:spTgt spid="7"/>
                                        </p:tgtEl>
                                        <p:attrNameLst>
                                          <p:attrName>ppt_x</p:attrName>
                                        </p:attrNameLst>
                                      </p:cBhvr>
                                      <p:tavLst>
                                        <p:tav tm="0">
                                          <p:val>
                                            <p:strVal val="#ppt_x-.1"/>
                                          </p:val>
                                        </p:tav>
                                        <p:tav tm="100000">
                                          <p:val>
                                            <p:strVal val="#ppt_x"/>
                                          </p:val>
                                        </p:tav>
                                      </p:tavLst>
                                    </p:anim>
                                    <p:anim calcmode="lin" valueType="num">
                                      <p:cBhvr>
                                        <p:cTn id="5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jpg"/>
          <p:cNvPicPr>
            <a:picLocks noGrp="1" noChangeAspect="1"/>
          </p:cNvPicPr>
          <p:nvPr isPhoto="1"/>
        </p:nvPicPr>
        <p:blipFill>
          <a:blip r:embed="rId2" cstate="print"/>
          <a:stretch>
            <a:fillRect/>
          </a:stretch>
        </p:blipFill>
        <p:spPr bwMode="auto">
          <a:xfrm>
            <a:off x="0" y="6350"/>
            <a:ext cx="9144000" cy="5715000"/>
          </a:xfrm>
          <a:prstGeom prst="rect">
            <a:avLst/>
          </a:prstGeom>
          <a:noFill/>
          <a:ln w="9525">
            <a:noFill/>
            <a:miter lim="800000"/>
            <a:headEnd/>
            <a:tailEnd/>
          </a:ln>
        </p:spPr>
      </p:pic>
      <p:pic>
        <p:nvPicPr>
          <p:cNvPr id="3" name="2 Imagen" descr="1(7).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23528"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'Restaurante Asador El Tolmo', a juzgar por las fotografías que decoran sus paredes. Un local al que se accede por una amplia barra de bar que suele estar muy ambientada, y donde siempre atienden al visitante con una buena tapa acompañando la bebida.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1(3).jpg"/>
          <p:cNvPicPr>
            <a:picLocks noGrp="1" noChangeAspect="1"/>
          </p:cNvPicPr>
          <p:nvPr isPhoto="1"/>
        </p:nvPicPr>
        <p:blipFill>
          <a:blip r:embed="rId3" cstate="print"/>
          <a:stretch>
            <a:fillRect/>
          </a:stretch>
        </p:blipFill>
        <p:spPr bwMode="auto">
          <a:xfrm>
            <a:off x="1" y="0"/>
            <a:ext cx="9143999" cy="5715000"/>
          </a:xfrm>
          <a:prstGeom prst="rect">
            <a:avLst/>
          </a:prstGeom>
          <a:noFill/>
          <a:ln w="9525">
            <a:noFill/>
            <a:miter lim="800000"/>
            <a:headEnd/>
            <a:tailEnd/>
          </a:ln>
        </p:spPr>
      </p:pic>
      <p:sp>
        <p:nvSpPr>
          <p:cNvPr id="12290" name="AutoShape 2" descr="El morteruelo, una especie de paté caliente de caza, con liebre, conejo, perdiz, corazón de cerdo, pan rallado y orégano."/>
          <p:cNvSpPr>
            <a:spLocks noChangeAspect="1" noChangeArrowheads="1"/>
          </p:cNvSpPr>
          <p:nvPr/>
        </p:nvSpPr>
        <p:spPr bwMode="auto">
          <a:xfrm>
            <a:off x="42863" y="7938"/>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0" name="9 CuadroTexto"/>
          <p:cNvSpPr txBox="1"/>
          <p:nvPr/>
        </p:nvSpPr>
        <p:spPr>
          <a:xfrm>
            <a:off x="413284" y="4224665"/>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comedor nos esperan las más icónicas delicias manchegas. "Una de las especialidades es el morteruelo. Para quien no lo conozca, es una especie de paté caliente de caza, con liebre, conejo, perdiz, corazón de cerdo, pan rallado y orégano. Lo ponen con nueces y acompañado de tostaditas para untarlo",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63000">
        <p:cover/>
      </p:transition>
    </mc:Choice>
    <mc:Fallback xmlns="">
      <p:transition spd="slow" advTm="63000">
        <p:cov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0"/>
                                        <p:tgtEl>
                                          <p:spTgt spid="3"/>
                                        </p:tgtEl>
                                      </p:cBhvr>
                                    </p:animEffect>
                                    <p:anim calcmode="lin" valueType="num">
                                      <p:cBhvr>
                                        <p:cTn id="8" dur="5000" fill="hold"/>
                                        <p:tgtEl>
                                          <p:spTgt spid="3"/>
                                        </p:tgtEl>
                                        <p:attrNameLst>
                                          <p:attrName>ppt_x</p:attrName>
                                        </p:attrNameLst>
                                      </p:cBhvr>
                                      <p:tavLst>
                                        <p:tav tm="0">
                                          <p:val>
                                            <p:strVal val="#ppt_x"/>
                                          </p:val>
                                        </p:tav>
                                        <p:tav tm="100000">
                                          <p:val>
                                            <p:strVal val="#ppt_x"/>
                                          </p:val>
                                        </p:tav>
                                      </p:tavLst>
                                    </p:anim>
                                    <p:anim calcmode="lin" valueType="num">
                                      <p:cBhvr>
                                        <p:cTn id="9" dur="5000" fill="hold"/>
                                        <p:tgtEl>
                                          <p:spTgt spid="3"/>
                                        </p:tgtEl>
                                        <p:attrNameLst>
                                          <p:attrName>ppt_y</p:attrName>
                                        </p:attrNameLst>
                                      </p:cBhvr>
                                      <p:tavLst>
                                        <p:tav tm="0">
                                          <p:val>
                                            <p:strVal val="#ppt_y+.1"/>
                                          </p:val>
                                        </p:tav>
                                        <p:tav tm="100000">
                                          <p:val>
                                            <p:strVal val="#ppt_y"/>
                                          </p:val>
                                        </p:tav>
                                      </p:tavLst>
                                    </p:anim>
                                  </p:childTnLst>
                                </p:cTn>
                              </p:par>
                              <p:par>
                                <p:cTn id="10" presetID="23" presetClass="entr" presetSubtype="288"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0" fill="hold"/>
                                        <p:tgtEl>
                                          <p:spTgt spid="3"/>
                                        </p:tgtEl>
                                        <p:attrNameLst>
                                          <p:attrName>ppt_w</p:attrName>
                                        </p:attrNameLst>
                                      </p:cBhvr>
                                      <p:tavLst>
                                        <p:tav tm="0">
                                          <p:val>
                                            <p:strVal val="4/3*#ppt_w"/>
                                          </p:val>
                                        </p:tav>
                                        <p:tav tm="100000">
                                          <p:val>
                                            <p:strVal val="#ppt_w"/>
                                          </p:val>
                                        </p:tav>
                                      </p:tavLst>
                                    </p:anim>
                                    <p:anim calcmode="lin" valueType="num">
                                      <p:cBhvr>
                                        <p:cTn id="13" dur="5000" fill="hold"/>
                                        <p:tgtEl>
                                          <p:spTgt spid="3"/>
                                        </p:tgtEl>
                                        <p:attrNameLst>
                                          <p:attrName>ppt_h</p:attrName>
                                        </p:attrNameLst>
                                      </p:cBhvr>
                                      <p:tavLst>
                                        <p:tav tm="0">
                                          <p:val>
                                            <p:strVal val="4/3*#ppt_h"/>
                                          </p:val>
                                        </p:tav>
                                        <p:tav tm="100000">
                                          <p:val>
                                            <p:strVal val="#ppt_h"/>
                                          </p:val>
                                        </p:tav>
                                      </p:tavLst>
                                    </p:anim>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par>
                          <p:cTn id="20" fill="hold">
                            <p:stCondLst>
                              <p:cond delay="26700"/>
                            </p:stCondLst>
                            <p:childTnLst>
                              <p:par>
                                <p:cTn id="21" presetID="10" presetClass="exit" presetSubtype="0" fill="hold" grpId="1" nodeType="afterEffect">
                                  <p:stCondLst>
                                    <p:cond delay="2000"/>
                                  </p:stCondLst>
                                  <p:iterate type="lt">
                                    <p:tmPct val="0"/>
                                  </p:iterate>
                                  <p:childTnLst>
                                    <p:animEffect transition="out" filter="fade">
                                      <p:cBhvr>
                                        <p:cTn id="22" dur="3000"/>
                                        <p:tgtEl>
                                          <p:spTgt spid="7"/>
                                        </p:tgtEl>
                                      </p:cBhvr>
                                    </p:animEffect>
                                    <p:set>
                                      <p:cBhvr>
                                        <p:cTn id="23" dur="1" fill="hold">
                                          <p:stCondLst>
                                            <p:cond delay="2999"/>
                                          </p:stCondLst>
                                        </p:cTn>
                                        <p:tgtEl>
                                          <p:spTgt spid="7"/>
                                        </p:tgtEl>
                                        <p:attrNameLst>
                                          <p:attrName>style.visibility</p:attrName>
                                        </p:attrNameLst>
                                      </p:cBhvr>
                                      <p:to>
                                        <p:strVal val="hidden"/>
                                      </p:to>
                                    </p:set>
                                  </p:childTnLst>
                                </p:cTn>
                              </p:par>
                              <p:par>
                                <p:cTn id="24" presetID="23" presetClass="entr" presetSubtype="288" fill="hold" nodeType="withEffect">
                                  <p:stCondLst>
                                    <p:cond delay="2000"/>
                                  </p:stCondLst>
                                  <p:childTnLst>
                                    <p:set>
                                      <p:cBhvr>
                                        <p:cTn id="25" dur="1" fill="hold">
                                          <p:stCondLst>
                                            <p:cond delay="0"/>
                                          </p:stCondLst>
                                        </p:cTn>
                                        <p:tgtEl>
                                          <p:spTgt spid="4"/>
                                        </p:tgtEl>
                                        <p:attrNameLst>
                                          <p:attrName>style.visibility</p:attrName>
                                        </p:attrNameLst>
                                      </p:cBhvr>
                                      <p:to>
                                        <p:strVal val="visible"/>
                                      </p:to>
                                    </p:set>
                                    <p:anim calcmode="lin" valueType="num">
                                      <p:cBhvr>
                                        <p:cTn id="26" dur="5000" fill="hold"/>
                                        <p:tgtEl>
                                          <p:spTgt spid="4"/>
                                        </p:tgtEl>
                                        <p:attrNameLst>
                                          <p:attrName>ppt_w</p:attrName>
                                        </p:attrNameLst>
                                      </p:cBhvr>
                                      <p:tavLst>
                                        <p:tav tm="0">
                                          <p:val>
                                            <p:strVal val="4/3*#ppt_w"/>
                                          </p:val>
                                        </p:tav>
                                        <p:tav tm="100000">
                                          <p:val>
                                            <p:strVal val="#ppt_w"/>
                                          </p:val>
                                        </p:tav>
                                      </p:tavLst>
                                    </p:anim>
                                    <p:anim calcmode="lin" valueType="num">
                                      <p:cBhvr>
                                        <p:cTn id="27" dur="5000" fill="hold"/>
                                        <p:tgtEl>
                                          <p:spTgt spid="4"/>
                                        </p:tgtEl>
                                        <p:attrNameLst>
                                          <p:attrName>ppt_h</p:attrName>
                                        </p:attrNameLst>
                                      </p:cBhvr>
                                      <p:tavLst>
                                        <p:tav tm="0">
                                          <p:val>
                                            <p:strVal val="4/3*#ppt_h"/>
                                          </p:val>
                                        </p:tav>
                                        <p:tav tm="100000">
                                          <p:val>
                                            <p:strVal val="#ppt_h"/>
                                          </p:val>
                                        </p:tav>
                                      </p:tavLst>
                                    </p:anim>
                                  </p:childTnLst>
                                </p:cTn>
                              </p:par>
                              <p:par>
                                <p:cTn id="28" presetID="10" presetClass="entr" presetSubtype="0" fill="hold" nodeType="withEffect">
                                  <p:stCondLst>
                                    <p:cond delay="2000"/>
                                  </p:stCondLst>
                                  <p:childTnLst>
                                    <p:set>
                                      <p:cBhvr>
                                        <p:cTn id="29" dur="1" fill="hold">
                                          <p:stCondLst>
                                            <p:cond delay="0"/>
                                          </p:stCondLst>
                                        </p:cTn>
                                        <p:tgtEl>
                                          <p:spTgt spid="4"/>
                                        </p:tgtEl>
                                        <p:attrNameLst>
                                          <p:attrName>style.visibility</p:attrName>
                                        </p:attrNameLst>
                                      </p:cBhvr>
                                      <p:to>
                                        <p:strVal val="visible"/>
                                      </p:to>
                                    </p:set>
                                    <p:animEffect transition="in" filter="fade">
                                      <p:cBhvr>
                                        <p:cTn id="30" dur="5000"/>
                                        <p:tgtEl>
                                          <p:spTgt spid="4"/>
                                        </p:tgtEl>
                                      </p:cBhvr>
                                    </p:animEffect>
                                  </p:childTnLst>
                                </p:cTn>
                              </p:par>
                            </p:childTnLst>
                          </p:cTn>
                        </p:par>
                        <p:par>
                          <p:cTn id="31" fill="hold">
                            <p:stCondLst>
                              <p:cond delay="337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10"/>
                                        </p:tgtEl>
                                        <p:attrNameLst>
                                          <p:attrName>style.visibility</p:attrName>
                                        </p:attrNameLst>
                                      </p:cBhvr>
                                      <p:to>
                                        <p:strVal val="visible"/>
                                      </p:to>
                                    </p:set>
                                    <p:animEffect transition="in" filter="fade">
                                      <p:cBhvr>
                                        <p:cTn id="34" dur="1000"/>
                                        <p:tgtEl>
                                          <p:spTgt spid="10"/>
                                        </p:tgtEl>
                                      </p:cBhvr>
                                    </p:animEffect>
                                    <p:anim calcmode="lin" valueType="num">
                                      <p:cBhvr>
                                        <p:cTn id="35" dur="1000" fill="hold"/>
                                        <p:tgtEl>
                                          <p:spTgt spid="10"/>
                                        </p:tgtEl>
                                        <p:attrNameLst>
                                          <p:attrName>ppt_x</p:attrName>
                                        </p:attrNameLst>
                                      </p:cBhvr>
                                      <p:tavLst>
                                        <p:tav tm="0">
                                          <p:val>
                                            <p:strVal val="#ppt_x-.1"/>
                                          </p:val>
                                        </p:tav>
                                        <p:tav tm="100000">
                                          <p:val>
                                            <p:strVal val="#ppt_x"/>
                                          </p:val>
                                        </p:tav>
                                      </p:tavLst>
                                    </p:anim>
                                    <p:anim calcmode="lin" valueType="num">
                                      <p:cBhvr>
                                        <p:cTn id="36"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1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jpg"/>
          <p:cNvPicPr>
            <a:picLocks noGrp="1" noChangeAspect="1"/>
          </p:cNvPicPr>
          <p:nvPr isPhoto="1"/>
        </p:nvPicPr>
        <p:blipFill>
          <a:blip r:embed="rId2" cstate="print"/>
          <a:stretch>
            <a:fillRect/>
          </a:stretch>
        </p:blipFill>
        <p:spPr bwMode="auto">
          <a:xfrm>
            <a:off x="1" y="0"/>
            <a:ext cx="9144000" cy="5715000"/>
          </a:xfrm>
          <a:prstGeom prst="rect">
            <a:avLst/>
          </a:prstGeom>
          <a:noFill/>
          <a:ln w="9525">
            <a:noFill/>
            <a:miter lim="800000"/>
            <a:headEnd/>
            <a:tailEnd/>
          </a:ln>
        </p:spPr>
      </p:pic>
      <p:sp>
        <p:nvSpPr>
          <p:cNvPr id="5" name="4 CuadroTexto"/>
          <p:cNvSpPr txBox="1"/>
          <p:nvPr/>
        </p:nvSpPr>
        <p:spPr>
          <a:xfrm>
            <a:off x="539552" y="4596928"/>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oriundos de Brihuega siempre la llamaron </a:t>
            </a:r>
            <a:r>
              <a:rPr lang="es-ES" i="1" dirty="0" smtClean="0">
                <a:effectLst>
                  <a:glow rad="101600">
                    <a:srgbClr val="C00000">
                      <a:alpha val="60000"/>
                    </a:srgbClr>
                  </a:glow>
                  <a:outerShdw blurRad="38100" dist="38100" dir="2700000" algn="tl">
                    <a:srgbClr val="000000">
                      <a:alpha val="43137"/>
                    </a:srgbClr>
                  </a:outerShdw>
                </a:effectLst>
              </a:rPr>
              <a:t>Espliego</a:t>
            </a:r>
            <a:r>
              <a:rPr lang="es-ES" i="1" dirty="0" smtClean="0">
                <a:effectLst>
                  <a:glow rad="101600">
                    <a:srgbClr val="C00000">
                      <a:alpha val="60000"/>
                    </a:srgbClr>
                  </a:glow>
                  <a:outerShdw blurRad="38100" dist="38100" dir="2700000" algn="tl">
                    <a:srgbClr val="000000">
                      <a:alpha val="43137"/>
                    </a:srgbClr>
                  </a:outerShdw>
                </a:effectLst>
              </a:rPr>
              <a:t>, que es el verdadero nombre de la </a:t>
            </a:r>
            <a:r>
              <a:rPr lang="es-ES" i="1" dirty="0" smtClean="0">
                <a:effectLst>
                  <a:glow rad="101600">
                    <a:srgbClr val="C00000">
                      <a:alpha val="60000"/>
                    </a:srgbClr>
                  </a:glow>
                  <a:outerShdw blurRad="38100" dist="38100" dir="2700000" algn="tl">
                    <a:srgbClr val="000000">
                      <a:alpha val="43137"/>
                    </a:srgbClr>
                  </a:outerShdw>
                </a:effectLst>
              </a:rPr>
              <a:t>Lavanda </a:t>
            </a:r>
            <a:r>
              <a:rPr lang="es-ES" i="1" dirty="0" smtClean="0">
                <a:effectLst>
                  <a:glow rad="101600">
                    <a:srgbClr val="C00000">
                      <a:alpha val="60000"/>
                    </a:srgbClr>
                  </a:glow>
                  <a:outerShdw blurRad="38100" dist="38100" dir="2700000" algn="tl">
                    <a:srgbClr val="000000">
                      <a:alpha val="43137"/>
                    </a:srgbClr>
                  </a:outerShdw>
                </a:effectLst>
              </a:rPr>
              <a:t>(la </a:t>
            </a:r>
            <a:r>
              <a:rPr lang="es-ES" i="1" dirty="0" smtClean="0">
                <a:effectLst>
                  <a:glow rad="101600">
                    <a:srgbClr val="C00000">
                      <a:alpha val="60000"/>
                    </a:srgbClr>
                  </a:glow>
                  <a:outerShdw blurRad="38100" dist="38100" dir="2700000" algn="tl">
                    <a:srgbClr val="000000">
                      <a:alpha val="43137"/>
                    </a:srgbClr>
                  </a:outerShdw>
                </a:effectLst>
              </a:rPr>
              <a:t>Lavanda </a:t>
            </a:r>
            <a:r>
              <a:rPr lang="es-ES" i="1" dirty="0" smtClean="0">
                <a:effectLst>
                  <a:glow rad="101600">
                    <a:srgbClr val="C00000">
                      <a:alpha val="60000"/>
                    </a:srgbClr>
                  </a:glow>
                  <a:outerShdw blurRad="38100" dist="38100" dir="2700000" algn="tl">
                    <a:srgbClr val="000000">
                      <a:alpha val="43137"/>
                    </a:srgbClr>
                  </a:outerShdw>
                </a:effectLst>
              </a:rPr>
              <a:t>es el aceite esencial que sale del </a:t>
            </a:r>
            <a:r>
              <a:rPr lang="es-ES" i="1" dirty="0" smtClean="0">
                <a:effectLst>
                  <a:glow rad="101600">
                    <a:srgbClr val="C00000">
                      <a:alpha val="60000"/>
                    </a:srgbClr>
                  </a:glow>
                  <a:outerShdw blurRad="38100" dist="38100" dir="2700000" algn="tl">
                    <a:srgbClr val="000000">
                      <a:alpha val="43137"/>
                    </a:srgbClr>
                  </a:outerShdw>
                </a:effectLst>
              </a:rPr>
              <a:t>Espliego</a:t>
            </a:r>
            <a:r>
              <a:rPr lang="es-ES" i="1" dirty="0" smtClean="0">
                <a:effectLst>
                  <a:glow rad="101600">
                    <a:srgbClr val="C00000">
                      <a:alpha val="60000"/>
                    </a:srgbClr>
                  </a:glow>
                  <a:outerShdw blurRad="38100" dist="38100" dir="2700000" algn="tl">
                    <a:srgbClr val="000000">
                      <a:alpha val="43137"/>
                    </a:srgbClr>
                  </a:outerShdw>
                </a:effectLst>
              </a:rPr>
              <a:t>), y esa preciosa planta es la que ha acabado por dar fama a la villa briocense.</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42.jpg"/>
          <p:cNvPicPr>
            <a:picLocks noChangeAspect="1"/>
          </p:cNvPicPr>
          <p:nvPr/>
        </p:nvPicPr>
        <p:blipFill>
          <a:blip r:embed="rId3" cstate="print"/>
          <a:stretch>
            <a:fillRect/>
          </a:stretch>
        </p:blipFill>
        <p:spPr bwMode="auto">
          <a:xfrm>
            <a:off x="0" y="-526876"/>
            <a:ext cx="9144000" cy="6241876"/>
          </a:xfrm>
          <a:prstGeom prst="rect">
            <a:avLst/>
          </a:prstGeom>
          <a:noFill/>
          <a:ln w="9525">
            <a:noFill/>
            <a:miter lim="800000"/>
            <a:headEnd/>
            <a:tailEnd/>
          </a:ln>
        </p:spPr>
      </p:pic>
      <p:sp>
        <p:nvSpPr>
          <p:cNvPr id="6" name="5 CuadroTexto"/>
          <p:cNvSpPr txBox="1"/>
          <p:nvPr/>
        </p:nvSpPr>
        <p:spPr>
          <a:xfrm>
            <a:off x="683569" y="4169419"/>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hace unas décadas, han potenciado el cultivo de  </a:t>
            </a:r>
            <a:r>
              <a:rPr lang="es-ES" i="1" dirty="0" smtClean="0">
                <a:effectLst>
                  <a:glow rad="101600">
                    <a:srgbClr val="C00000">
                      <a:alpha val="60000"/>
                    </a:srgbClr>
                  </a:glow>
                  <a:outerShdw blurRad="38100" dist="38100" dir="2700000" algn="tl">
                    <a:srgbClr val="000000">
                      <a:alpha val="43137"/>
                    </a:srgbClr>
                  </a:outerShdw>
                </a:effectLst>
              </a:rPr>
              <a:t>Lavanda </a:t>
            </a:r>
            <a:r>
              <a:rPr lang="es-ES" i="1" dirty="0" smtClean="0">
                <a:effectLst>
                  <a:glow rad="101600">
                    <a:srgbClr val="C00000">
                      <a:alpha val="60000"/>
                    </a:srgbClr>
                  </a:glow>
                  <a:outerShdw blurRad="38100" dist="38100" dir="2700000" algn="tl">
                    <a:srgbClr val="000000">
                      <a:alpha val="43137"/>
                    </a:srgbClr>
                  </a:outerShdw>
                </a:effectLst>
              </a:rPr>
              <a:t>en las colinas sitas a unos kilómetros de la ciudad –nada menos que mil hectáreas– y es en julio cuando alcanzan su máximo esplendor.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53000">
        <p:circle/>
      </p:transition>
    </mc:Choice>
    <mc:Fallback xmlns="">
      <p:transition spd="slow" advTm="53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par>
                                <p:cTn id="9" presetID="10"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0"/>
                                        <p:tgtEl>
                                          <p:spTgt spid="2"/>
                                        </p:tgtEl>
                                      </p:cBhvr>
                                    </p:animEffect>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49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10" presetClass="entr" presetSubtype="0" fill="hold" nodeType="withEffect">
                                  <p:stCondLst>
                                    <p:cond delay="200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5000"/>
                                        <p:tgtEl>
                                          <p:spTgt spid="4"/>
                                        </p:tgtEl>
                                      </p:cBhvr>
                                    </p:animEffect>
                                  </p:childTnLst>
                                </p:cTn>
                              </p:par>
                              <p:par>
                                <p:cTn id="25" presetID="23" presetClass="entr" presetSubtype="288" fill="hold" nodeType="withEffect">
                                  <p:stCondLst>
                                    <p:cond delay="2000"/>
                                  </p:stCondLst>
                                  <p:childTnLst>
                                    <p:set>
                                      <p:cBhvr>
                                        <p:cTn id="26" dur="1" fill="hold">
                                          <p:stCondLst>
                                            <p:cond delay="0"/>
                                          </p:stCondLst>
                                        </p:cTn>
                                        <p:tgtEl>
                                          <p:spTgt spid="4"/>
                                        </p:tgtEl>
                                        <p:attrNameLst>
                                          <p:attrName>style.visibility</p:attrName>
                                        </p:attrNameLst>
                                      </p:cBhvr>
                                      <p:to>
                                        <p:strVal val="visible"/>
                                      </p:to>
                                    </p:set>
                                    <p:anim calcmode="lin" valueType="num">
                                      <p:cBhvr>
                                        <p:cTn id="27" dur="5000" fill="hold"/>
                                        <p:tgtEl>
                                          <p:spTgt spid="4"/>
                                        </p:tgtEl>
                                        <p:attrNameLst>
                                          <p:attrName>ppt_w</p:attrName>
                                        </p:attrNameLst>
                                      </p:cBhvr>
                                      <p:tavLst>
                                        <p:tav tm="0">
                                          <p:val>
                                            <p:strVal val="4/3*#ppt_w"/>
                                          </p:val>
                                        </p:tav>
                                        <p:tav tm="100000">
                                          <p:val>
                                            <p:strVal val="#ppt_w"/>
                                          </p:val>
                                        </p:tav>
                                      </p:tavLst>
                                    </p:anim>
                                    <p:anim calcmode="lin" valueType="num">
                                      <p:cBhvr>
                                        <p:cTn id="28" dur="5000" fill="hold"/>
                                        <p:tgtEl>
                                          <p:spTgt spid="4"/>
                                        </p:tgtEl>
                                        <p:attrNameLst>
                                          <p:attrName>ppt_h</p:attrName>
                                        </p:attrNameLst>
                                      </p:cBhvr>
                                      <p:tavLst>
                                        <p:tav tm="0">
                                          <p:val>
                                            <p:strVal val="4/3*#ppt_h"/>
                                          </p:val>
                                        </p:tav>
                                        <p:tav tm="100000">
                                          <p:val>
                                            <p:strVal val="#ppt_h"/>
                                          </p:val>
                                        </p:tav>
                                      </p:tavLst>
                                    </p:anim>
                                  </p:childTnLst>
                                </p:cTn>
                              </p:par>
                            </p:childTnLst>
                          </p:cTn>
                        </p:par>
                        <p:par>
                          <p:cTn id="29" fill="hold">
                            <p:stCondLst>
                              <p:cond delay="319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1"/>
                                          </p:val>
                                        </p:tav>
                                        <p:tav tm="100000">
                                          <p:val>
                                            <p:strVal val="#ppt_x"/>
                                          </p:val>
                                        </p:tav>
                                      </p:tavLst>
                                    </p:anim>
                                    <p:anim calcmode="lin" valueType="num">
                                      <p:cBhvr>
                                        <p:cTn id="3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ras_Ionut_11_thum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Caras_Ionut_11_thum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Caras_Ionut_11_thum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683568" y="4585692"/>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Turismo Brihuega tienes un listado completo de la ubicación de los campos de </a:t>
            </a:r>
            <a:r>
              <a:rPr lang="es-ES" i="1" dirty="0" smtClean="0">
                <a:effectLst>
                  <a:glow rad="101600">
                    <a:srgbClr val="C00000">
                      <a:alpha val="60000"/>
                    </a:srgbClr>
                  </a:glow>
                  <a:outerShdw blurRad="38100" dist="38100" dir="2700000" algn="tl">
                    <a:srgbClr val="000000">
                      <a:alpha val="43137"/>
                    </a:srgbClr>
                  </a:outerShdw>
                </a:effectLst>
              </a:rPr>
              <a:t>Lavanda </a:t>
            </a:r>
            <a:r>
              <a:rPr lang="es-ES" i="1" dirty="0" smtClean="0">
                <a:effectLst>
                  <a:glow rad="101600">
                    <a:srgbClr val="C00000">
                      <a:alpha val="60000"/>
                    </a:srgbClr>
                  </a:glow>
                  <a:outerShdw blurRad="38100" dist="38100" dir="2700000" algn="tl">
                    <a:srgbClr val="000000">
                      <a:alpha val="43137"/>
                    </a:srgbClr>
                  </a:outerShdw>
                </a:effectLst>
              </a:rPr>
              <a:t>y sus accesos. Además, la propia Oficina de Turismo dispone de visitas guiadas a los campos de </a:t>
            </a:r>
            <a:r>
              <a:rPr lang="es-ES" i="1" dirty="0" smtClean="0">
                <a:effectLst>
                  <a:glow rad="101600">
                    <a:srgbClr val="C00000">
                      <a:alpha val="60000"/>
                    </a:srgbClr>
                  </a:glow>
                  <a:outerShdw blurRad="38100" dist="38100" dir="2700000" algn="tl">
                    <a:srgbClr val="000000">
                      <a:alpha val="43137"/>
                    </a:srgbClr>
                  </a:outerShdw>
                </a:effectLst>
              </a:rPr>
              <a:t>Lavanda</a:t>
            </a:r>
            <a:r>
              <a:rPr lang="es-ES" i="1" dirty="0" smtClean="0">
                <a:effectLst>
                  <a:glow rad="101600">
                    <a:srgbClr val="C00000">
                      <a:alpha val="60000"/>
                    </a:srgbClr>
                  </a:glow>
                  <a:outerShdw blurRad="38100" dist="38100" dir="2700000" algn="tl">
                    <a:srgbClr val="000000">
                      <a:alpha val="43137"/>
                    </a:srgbClr>
                  </a:outerShdw>
                </a:effectLst>
              </a:rPr>
              <a:t> durante ese mismo mes.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push dir="u"/>
      </p:transition>
    </mc:Choice>
    <mc:Fallback xmlns="">
      <p:transition spd="slow" advTm="27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plus(in)">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0" fill="hold"/>
                                        <p:tgtEl>
                                          <p:spTgt spid="6"/>
                                        </p:tgtEl>
                                        <p:attrNameLst>
                                          <p:attrName>ppt_w</p:attrName>
                                        </p:attrNameLst>
                                      </p:cBhvr>
                                      <p:tavLst>
                                        <p:tav tm="0">
                                          <p:val>
                                            <p:strVal val="4/3*#ppt_w"/>
                                          </p:val>
                                        </p:tav>
                                        <p:tav tm="100000">
                                          <p:val>
                                            <p:strVal val="#ppt_w"/>
                                          </p:val>
                                        </p:tav>
                                      </p:tavLst>
                                    </p:anim>
                                    <p:anim calcmode="lin" valueType="num">
                                      <p:cBhvr>
                                        <p:cTn id="22" dur="5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in)">
                                      <p:cBhvr>
                                        <p:cTn id="25" dur="5000"/>
                                        <p:tgtEl>
                                          <p:spTgt spid="6"/>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1 Imagen" descr="festival-arte-urbano-03-1.jpg"/>
          <p:cNvPicPr>
            <a:picLocks noGrp="1" noChangeAspect="1"/>
          </p:cNvPicPr>
          <p:nvPr isPhoto="1"/>
        </p:nvPicPr>
        <p:blipFill>
          <a:blip r:embed="rId2" cstate="print"/>
          <a:stretch>
            <a:fillRect/>
          </a:stretch>
        </p:blipFill>
        <p:spPr bwMode="auto">
          <a:xfrm>
            <a:off x="0" y="3175"/>
            <a:ext cx="9144000" cy="5711825"/>
          </a:xfrm>
          <a:prstGeom prst="rect">
            <a:avLst/>
          </a:prstGeom>
          <a:noFill/>
          <a:ln w="9525">
            <a:noFill/>
            <a:miter lim="800000"/>
            <a:headEnd/>
            <a:tailEnd/>
          </a:ln>
        </p:spPr>
      </p:pic>
      <p:sp>
        <p:nvSpPr>
          <p:cNvPr id="5" name="4 Rectángulo"/>
          <p:cNvSpPr/>
          <p:nvPr/>
        </p:nvSpPr>
        <p:spPr>
          <a:xfrm>
            <a:off x="0" y="0"/>
            <a:ext cx="9144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9" name="8 Rectángulo"/>
          <p:cNvSpPr/>
          <p:nvPr/>
        </p:nvSpPr>
        <p:spPr>
          <a:xfrm>
            <a:off x="0" y="1905000"/>
            <a:ext cx="9144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3" name="12 Rectángulo"/>
          <p:cNvSpPr/>
          <p:nvPr/>
        </p:nvSpPr>
        <p:spPr>
          <a:xfrm>
            <a:off x="0" y="3810000"/>
            <a:ext cx="9144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6" name="5 CuadroTexto"/>
          <p:cNvSpPr txBox="1"/>
          <p:nvPr/>
        </p:nvSpPr>
        <p:spPr>
          <a:xfrm>
            <a:off x="1115616" y="3145532"/>
            <a:ext cx="7056784" cy="1631216"/>
          </a:xfrm>
          <a:prstGeom prst="rect">
            <a:avLst/>
          </a:prstGeom>
          <a:noFill/>
        </p:spPr>
        <p:txBody>
          <a:bodyPr wrap="square" rtlCol="0">
            <a:spAutoFit/>
          </a:bodyPr>
          <a:lstStyle/>
          <a:p>
            <a:r>
              <a:rPr lang="es-ES" sz="2800" b="1" i="1" dirty="0" smtClean="0">
                <a:effectLst>
                  <a:glow rad="101600">
                    <a:srgbClr val="C00000">
                      <a:alpha val="60000"/>
                    </a:srgbClr>
                  </a:glow>
                  <a:outerShdw blurRad="38100" dist="38100" dir="2700000" algn="tl">
                    <a:srgbClr val="000000">
                      <a:alpha val="43137"/>
                    </a:srgbClr>
                  </a:outerShdw>
                </a:effectLst>
              </a:rPr>
              <a:t>«La Alcarria es ese bonito país al que a </a:t>
            </a:r>
          </a:p>
          <a:p>
            <a:r>
              <a:rPr lang="es-ES" sz="2800" b="1" i="1" dirty="0" smtClean="0">
                <a:effectLst>
                  <a:glow rad="101600">
                    <a:srgbClr val="C00000">
                      <a:alpha val="60000"/>
                    </a:srgbClr>
                  </a:glow>
                  <a:outerShdw blurRad="38100" dist="38100" dir="2700000" algn="tl">
                    <a:srgbClr val="000000">
                      <a:alpha val="43137"/>
                    </a:srgbClr>
                  </a:outerShdw>
                </a:effectLst>
              </a:rPr>
              <a:t>  la gente no le da la gana ir».</a:t>
            </a:r>
          </a:p>
          <a:p>
            <a:endParaRPr lang="es-ES" sz="2000" b="1" dirty="0" smtClean="0">
              <a:effectLst>
                <a:outerShdw blurRad="38100" dist="38100" dir="2700000" algn="tl">
                  <a:srgbClr val="000000">
                    <a:alpha val="43137"/>
                  </a:srgbClr>
                </a:outerShdw>
              </a:effectLst>
            </a:endParaRPr>
          </a:p>
          <a:p>
            <a:r>
              <a:rPr lang="es-ES" sz="2400" i="1" dirty="0" smtClean="0">
                <a:effectLst>
                  <a:glow rad="101600">
                    <a:srgbClr val="C00000">
                      <a:alpha val="60000"/>
                    </a:srgbClr>
                  </a:glow>
                  <a:outerShdw blurRad="38100" dist="38100" dir="2700000" algn="tl">
                    <a:srgbClr val="000000">
                      <a:alpha val="43137"/>
                    </a:srgbClr>
                  </a:outerShdw>
                </a:effectLst>
              </a:rPr>
              <a:t>  (Camilo José Cela, «Viaje a la Alcarria», 1948)</a:t>
            </a:r>
            <a:endParaRPr lang="es-ES" sz="24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19000">
        <p15:prstTrans prst="fallOver"/>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13"/>
                                        </p:tgtEl>
                                      </p:cBhvr>
                                    </p:animEffect>
                                    <p:set>
                                      <p:cBhvr>
                                        <p:cTn id="13" dur="1" fill="hold">
                                          <p:stCondLst>
                                            <p:cond delay="4999"/>
                                          </p:stCondLst>
                                        </p:cTn>
                                        <p:tgtEl>
                                          <p:spTgt spid="13"/>
                                        </p:tgtEl>
                                        <p:attrNameLst>
                                          <p:attrName>style.visibility</p:attrName>
                                        </p:attrNameLst>
                                      </p:cBhvr>
                                      <p:to>
                                        <p:strVal val="hidden"/>
                                      </p:to>
                                    </p:set>
                                  </p:childTnLst>
                                </p:cTn>
                              </p:par>
                              <p:par>
                                <p:cTn id="14" presetID="10" presetClass="entr" presetSubtype="0" fill="hold" nodeType="withEffect">
                                  <p:stCondLst>
                                    <p:cond delay="0"/>
                                  </p:stCondLst>
                                  <p:childTnLst>
                                    <p:set>
                                      <p:cBhvr>
                                        <p:cTn id="15" dur="1" fill="hold">
                                          <p:stCondLst>
                                            <p:cond delay="0"/>
                                          </p:stCondLst>
                                        </p:cTn>
                                        <p:tgtEl>
                                          <p:spTgt spid="33794"/>
                                        </p:tgtEl>
                                        <p:attrNameLst>
                                          <p:attrName>style.visibility</p:attrName>
                                        </p:attrNameLst>
                                      </p:cBhvr>
                                      <p:to>
                                        <p:strVal val="visible"/>
                                      </p:to>
                                    </p:set>
                                    <p:animEffect transition="in" filter="fade">
                                      <p:cBhvr>
                                        <p:cTn id="16" dur="5000"/>
                                        <p:tgtEl>
                                          <p:spTgt spid="33794"/>
                                        </p:tgtEl>
                                      </p:cBhvr>
                                    </p:animEffect>
                                  </p:childTnLst>
                                </p:cTn>
                              </p:par>
                              <p:par>
                                <p:cTn id="17" presetID="23" presetClass="entr" presetSubtype="288" fill="hold" nodeType="withEffect">
                                  <p:stCondLst>
                                    <p:cond delay="0"/>
                                  </p:stCondLst>
                                  <p:childTnLst>
                                    <p:set>
                                      <p:cBhvr>
                                        <p:cTn id="18" dur="1" fill="hold">
                                          <p:stCondLst>
                                            <p:cond delay="0"/>
                                          </p:stCondLst>
                                        </p:cTn>
                                        <p:tgtEl>
                                          <p:spTgt spid="33794"/>
                                        </p:tgtEl>
                                        <p:attrNameLst>
                                          <p:attrName>style.visibility</p:attrName>
                                        </p:attrNameLst>
                                      </p:cBhvr>
                                      <p:to>
                                        <p:strVal val="visible"/>
                                      </p:to>
                                    </p:set>
                                    <p:anim calcmode="lin" valueType="num">
                                      <p:cBhvr>
                                        <p:cTn id="19" dur="5000" fill="hold"/>
                                        <p:tgtEl>
                                          <p:spTgt spid="33794"/>
                                        </p:tgtEl>
                                        <p:attrNameLst>
                                          <p:attrName>ppt_w</p:attrName>
                                        </p:attrNameLst>
                                      </p:cBhvr>
                                      <p:tavLst>
                                        <p:tav tm="0">
                                          <p:val>
                                            <p:strVal val="4/3*#ppt_w"/>
                                          </p:val>
                                        </p:tav>
                                        <p:tav tm="100000">
                                          <p:val>
                                            <p:strVal val="#ppt_w"/>
                                          </p:val>
                                        </p:tav>
                                      </p:tavLst>
                                    </p:anim>
                                    <p:anim calcmode="lin" valueType="num">
                                      <p:cBhvr>
                                        <p:cTn id="20" dur="5000" fill="hold"/>
                                        <p:tgtEl>
                                          <p:spTgt spid="33794"/>
                                        </p:tgtEl>
                                        <p:attrNameLst>
                                          <p:attrName>ppt_h</p:attrName>
                                        </p:attrNameLst>
                                      </p:cBhvr>
                                      <p:tavLst>
                                        <p:tav tm="0">
                                          <p:val>
                                            <p:strVal val="4/3*#ppt_h"/>
                                          </p:val>
                                        </p:tav>
                                        <p:tav tm="100000">
                                          <p:val>
                                            <p:strVal val="#ppt_h"/>
                                          </p:val>
                                        </p:tav>
                                      </p:tavLst>
                                    </p:anim>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3" grpId="0" animBg="1"/>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ading_Mural.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11" name="10 Imagen" descr="Fading_Mural.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 te pierdas esta ruta por los Campos de Lavanda de Brihuega!. Siete décadas después del viaje que el premio nobel relató en su novela: «Viaje a La Alcarria», la comarca de La Alcarria es cada vez más conocida a nivel nacional e incluso internacional.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1000">
        <p14:ripple/>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0"/>
                                        <p:tgtEl>
                                          <p:spTgt spid="2"/>
                                        </p:tgtEl>
                                      </p:cBhvr>
                                    </p:animEffect>
                                  </p:childTnLst>
                                </p:cTn>
                              </p:par>
                              <p:par>
                                <p:cTn id="8" presetID="23" presetClass="entr" presetSubtype="32"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5000" fill="hold"/>
                                        <p:tgtEl>
                                          <p:spTgt spid="2"/>
                                        </p:tgtEl>
                                        <p:attrNameLst>
                                          <p:attrName>ppt_w</p:attrName>
                                        </p:attrNameLst>
                                      </p:cBhvr>
                                      <p:tavLst>
                                        <p:tav tm="0">
                                          <p:val>
                                            <p:strVal val="4*#ppt_w"/>
                                          </p:val>
                                        </p:tav>
                                        <p:tav tm="100000">
                                          <p:val>
                                            <p:strVal val="#ppt_w"/>
                                          </p:val>
                                        </p:tav>
                                      </p:tavLst>
                                    </p:anim>
                                    <p:anim calcmode="lin" valueType="num">
                                      <p:cBhvr>
                                        <p:cTn id="11" dur="5000" fill="hold"/>
                                        <p:tgtEl>
                                          <p:spTgt spid="2"/>
                                        </p:tgtEl>
                                        <p:attrNameLst>
                                          <p:attrName>ppt_h</p:attrName>
                                        </p:attrNameLst>
                                      </p:cBhvr>
                                      <p:tavLst>
                                        <p:tav tm="0">
                                          <p:val>
                                            <p:strVal val="4*#ppt_h"/>
                                          </p:val>
                                        </p:tav>
                                        <p:tav tm="100000">
                                          <p:val>
                                            <p:strVal val="#ppt_h"/>
                                          </p:val>
                                        </p:tav>
                                      </p:tavLst>
                                    </p:anim>
                                  </p:childTnLst>
                                </p:cTn>
                              </p:par>
                              <p:par>
                                <p:cTn id="12" presetID="42" presetClass="entr" presetSubtype="0" fill="hold"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5000"/>
                                        <p:tgtEl>
                                          <p:spTgt spid="11"/>
                                        </p:tgtEl>
                                      </p:cBhvr>
                                    </p:animEffect>
                                    <p:anim calcmode="lin" valueType="num">
                                      <p:cBhvr>
                                        <p:cTn id="15" dur="5000" fill="hold"/>
                                        <p:tgtEl>
                                          <p:spTgt spid="11"/>
                                        </p:tgtEl>
                                        <p:attrNameLst>
                                          <p:attrName>ppt_x</p:attrName>
                                        </p:attrNameLst>
                                      </p:cBhvr>
                                      <p:tavLst>
                                        <p:tav tm="0">
                                          <p:val>
                                            <p:strVal val="#ppt_x"/>
                                          </p:val>
                                        </p:tav>
                                        <p:tav tm="100000">
                                          <p:val>
                                            <p:strVal val="#ppt_x"/>
                                          </p:val>
                                        </p:tav>
                                      </p:tavLst>
                                    </p:anim>
                                    <p:anim calcmode="lin" valueType="num">
                                      <p:cBhvr>
                                        <p:cTn id="16" dur="5000" fill="hold"/>
                                        <p:tgtEl>
                                          <p:spTgt spid="11"/>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6000" fill="hold"/>
                                        <p:tgtEl>
                                          <p:spTgt spid="11"/>
                                        </p:tgtEl>
                                        <p:attrNameLst>
                                          <p:attrName>ppt_w</p:attrName>
                                        </p:attrNameLst>
                                      </p:cBhvr>
                                      <p:tavLst>
                                        <p:tav tm="0">
                                          <p:val>
                                            <p:strVal val="4/3*#ppt_w"/>
                                          </p:val>
                                        </p:tav>
                                        <p:tav tm="100000">
                                          <p:val>
                                            <p:strVal val="#ppt_w"/>
                                          </p:val>
                                        </p:tav>
                                      </p:tavLst>
                                    </p:anim>
                                    <p:anim calcmode="lin" valueType="num">
                                      <p:cBhvr>
                                        <p:cTn id="20" dur="6000" fill="hold"/>
                                        <p:tgtEl>
                                          <p:spTgt spid="11"/>
                                        </p:tgtEl>
                                        <p:attrNameLst>
                                          <p:attrName>ppt_h</p:attrName>
                                        </p:attrNameLst>
                                      </p:cBhvr>
                                      <p:tavLst>
                                        <p:tav tm="0">
                                          <p:val>
                                            <p:strVal val="4/3*#ppt_h"/>
                                          </p:val>
                                        </p:tav>
                                        <p:tav tm="100000">
                                          <p:val>
                                            <p:strVal val="#ppt_h"/>
                                          </p:val>
                                        </p:tav>
                                      </p:tavLst>
                                    </p:anim>
                                  </p:childTnLst>
                                </p:cTn>
                              </p:par>
                            </p:childTnLst>
                          </p:cTn>
                        </p:par>
                        <p:par>
                          <p:cTn id="21" fill="hold">
                            <p:stCondLst>
                              <p:cond delay="6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24.jpg"/>
          <p:cNvPicPr>
            <a:picLocks noChangeAspect="1"/>
          </p:cNvPicPr>
          <p:nvPr/>
        </p:nvPicPr>
        <p:blipFill>
          <a:blip r:embed="rId2" cstate="print"/>
          <a:stretch>
            <a:fillRect/>
          </a:stretch>
        </p:blipFill>
        <p:spPr bwMode="auto">
          <a:xfrm>
            <a:off x="1" y="0"/>
            <a:ext cx="9143999" cy="5715000"/>
          </a:xfrm>
          <a:prstGeom prst="rect">
            <a:avLst/>
          </a:prstGeom>
          <a:noFill/>
          <a:ln w="9525">
            <a:noFill/>
            <a:miter lim="800000"/>
            <a:headEnd/>
            <a:tailEnd/>
          </a:ln>
        </p:spPr>
      </p:pic>
      <p:sp>
        <p:nvSpPr>
          <p:cNvPr id="2" name="1 Rectángulo"/>
          <p:cNvSpPr/>
          <p:nvPr/>
        </p:nvSpPr>
        <p:spPr>
          <a:xfrm>
            <a:off x="1" y="0"/>
            <a:ext cx="9143999"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3" name="2 Rectángulo"/>
          <p:cNvSpPr/>
          <p:nvPr/>
        </p:nvSpPr>
        <p:spPr>
          <a:xfrm>
            <a:off x="1" y="1849438"/>
            <a:ext cx="9143999"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4" name="3 Rectángulo"/>
          <p:cNvSpPr/>
          <p:nvPr/>
        </p:nvSpPr>
        <p:spPr>
          <a:xfrm>
            <a:off x="1" y="3649663"/>
            <a:ext cx="9143999" cy="20653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6" name="5 CuadroTexto"/>
          <p:cNvSpPr txBox="1"/>
          <p:nvPr/>
        </p:nvSpPr>
        <p:spPr>
          <a:xfrm>
            <a:off x="611560" y="4873724"/>
            <a:ext cx="813690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Esto es gracias a un fenómeno que ocurre todos los años en el mes de julio y que atrae cada vez a más visitantes: la floración de la </a:t>
            </a:r>
            <a:r>
              <a:rPr lang="es-ES" i="1" dirty="0" smtClean="0">
                <a:effectLst>
                  <a:glow rad="101600">
                    <a:srgbClr val="C00000">
                      <a:alpha val="60000"/>
                    </a:srgbClr>
                  </a:glow>
                  <a:outerShdw blurRad="38100" dist="38100" dir="2700000" algn="tl">
                    <a:srgbClr val="000000">
                      <a:alpha val="43137"/>
                    </a:srgbClr>
                  </a:outerShdw>
                </a:effectLst>
              </a:rPr>
              <a:t>Lavanda </a:t>
            </a:r>
            <a:r>
              <a:rPr lang="es-ES" i="1" dirty="0" smtClean="0">
                <a:effectLst>
                  <a:glow rad="101600">
                    <a:srgbClr val="C00000">
                      <a:alpha val="60000"/>
                    </a:srgbClr>
                  </a:glow>
                  <a:outerShdw blurRad="38100" dist="38100" dir="2700000" algn="tl">
                    <a:srgbClr val="000000">
                      <a:alpha val="43137"/>
                    </a:srgbClr>
                  </a:outerShdw>
                </a:effectLst>
              </a:rPr>
              <a:t>en Brihuega.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wedge/>
      </p:transition>
    </mc:Choice>
    <mc:Fallback xmlns="">
      <p:transition spd="slow" advTm="22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grpId="0" nodeType="withEffect">
                                  <p:stCondLst>
                                    <p:cond delay="0"/>
                                  </p:stCondLst>
                                  <p:childTnLst>
                                    <p:animEffect transition="out" filter="checkerboard(across)">
                                      <p:cBhvr>
                                        <p:cTn id="6" dur="4000"/>
                                        <p:tgtEl>
                                          <p:spTgt spid="2"/>
                                        </p:tgtEl>
                                      </p:cBhvr>
                                    </p:animEffect>
                                    <p:set>
                                      <p:cBhvr>
                                        <p:cTn id="7" dur="1" fill="hold">
                                          <p:stCondLst>
                                            <p:cond delay="3999"/>
                                          </p:stCondLst>
                                        </p:cTn>
                                        <p:tgtEl>
                                          <p:spTgt spid="2"/>
                                        </p:tgtEl>
                                        <p:attrNameLst>
                                          <p:attrName>style.visibility</p:attrName>
                                        </p:attrNameLst>
                                      </p:cBhvr>
                                      <p:to>
                                        <p:strVal val="hidden"/>
                                      </p:to>
                                    </p:set>
                                  </p:childTnLst>
                                </p:cTn>
                              </p:par>
                              <p:par>
                                <p:cTn id="8" presetID="5" presetClass="exit" presetSubtype="10" fill="hold" grpId="0" nodeType="withEffect">
                                  <p:stCondLst>
                                    <p:cond delay="0"/>
                                  </p:stCondLst>
                                  <p:childTnLst>
                                    <p:animEffect transition="out" filter="checkerboard(across)">
                                      <p:cBhvr>
                                        <p:cTn id="9" dur="4000"/>
                                        <p:tgtEl>
                                          <p:spTgt spid="3"/>
                                        </p:tgtEl>
                                      </p:cBhvr>
                                    </p:animEffect>
                                    <p:set>
                                      <p:cBhvr>
                                        <p:cTn id="10" dur="1" fill="hold">
                                          <p:stCondLst>
                                            <p:cond delay="3999"/>
                                          </p:stCondLst>
                                        </p:cTn>
                                        <p:tgtEl>
                                          <p:spTgt spid="3"/>
                                        </p:tgtEl>
                                        <p:attrNameLst>
                                          <p:attrName>style.visibility</p:attrName>
                                        </p:attrNameLst>
                                      </p:cBhvr>
                                      <p:to>
                                        <p:strVal val="hidden"/>
                                      </p:to>
                                    </p:set>
                                  </p:childTnLst>
                                </p:cTn>
                              </p:par>
                              <p:par>
                                <p:cTn id="11" presetID="5" presetClass="exit" presetSubtype="10" fill="hold" grpId="0" nodeType="withEffect">
                                  <p:stCondLst>
                                    <p:cond delay="0"/>
                                  </p:stCondLst>
                                  <p:childTnLst>
                                    <p:animEffect transition="out" filter="checkerboard(across)">
                                      <p:cBhvr>
                                        <p:cTn id="12" dur="4000"/>
                                        <p:tgtEl>
                                          <p:spTgt spid="4"/>
                                        </p:tgtEl>
                                      </p:cBhvr>
                                    </p:animEffect>
                                    <p:set>
                                      <p:cBhvr>
                                        <p:cTn id="13" dur="1" fill="hold">
                                          <p:stCondLst>
                                            <p:cond delay="3999"/>
                                          </p:stCondLst>
                                        </p:cTn>
                                        <p:tgtEl>
                                          <p:spTgt spid="4"/>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0" fill="hold"/>
                                        <p:tgtEl>
                                          <p:spTgt spid="5"/>
                                        </p:tgtEl>
                                        <p:attrNameLst>
                                          <p:attrName>ppt_w</p:attrName>
                                        </p:attrNameLst>
                                      </p:cBhvr>
                                      <p:tavLst>
                                        <p:tav tm="0">
                                          <p:val>
                                            <p:strVal val="4/3*#ppt_w"/>
                                          </p:val>
                                        </p:tav>
                                        <p:tav tm="100000">
                                          <p:val>
                                            <p:strVal val="#ppt_w"/>
                                          </p:val>
                                        </p:tav>
                                      </p:tavLst>
                                    </p:anim>
                                    <p:anim calcmode="lin" valueType="num">
                                      <p:cBhvr>
                                        <p:cTn id="17" dur="5000" fill="hold"/>
                                        <p:tgtEl>
                                          <p:spTgt spid="5"/>
                                        </p:tgtEl>
                                        <p:attrNameLst>
                                          <p:attrName>ppt_h</p:attrName>
                                        </p:attrNameLst>
                                      </p:cBhvr>
                                      <p:tavLst>
                                        <p:tav tm="0">
                                          <p:val>
                                            <p:strVal val="4/3*#ppt_h"/>
                                          </p:val>
                                        </p:tav>
                                        <p:tav tm="100000">
                                          <p:val>
                                            <p:strVal val="#ppt_h"/>
                                          </p:val>
                                        </p:tav>
                                      </p:tavLst>
                                    </p:anim>
                                  </p:childTnLst>
                                </p:cTn>
                              </p:par>
                              <p:par>
                                <p:cTn id="18" presetID="10" presetClass="entr" presetSubtype="0"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0"/>
                                        <p:tgtEl>
                                          <p:spTgt spid="5"/>
                                        </p:tgtEl>
                                      </p:cBhvr>
                                    </p:animEffec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cbfd76a90add9ff398460947ac605f3.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7" name="6 Rectángulo"/>
          <p:cNvSpPr/>
          <p:nvPr/>
        </p:nvSpPr>
        <p:spPr>
          <a:xfrm>
            <a:off x="4572000" y="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2" name="11 Rectángulo"/>
          <p:cNvSpPr/>
          <p:nvPr/>
        </p:nvSpPr>
        <p:spPr>
          <a:xfrm>
            <a:off x="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5" name="14 Rectángulo"/>
          <p:cNvSpPr/>
          <p:nvPr/>
        </p:nvSpPr>
        <p:spPr>
          <a:xfrm>
            <a:off x="4572000" y="2857500"/>
            <a:ext cx="4572000" cy="2857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8" name="7 CuadroTexto"/>
          <p:cNvSpPr txBox="1"/>
          <p:nvPr/>
        </p:nvSpPr>
        <p:spPr>
          <a:xfrm>
            <a:off x="539552" y="4873724"/>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campos de </a:t>
            </a:r>
            <a:r>
              <a:rPr lang="es-ES" i="1" dirty="0" smtClean="0">
                <a:effectLst>
                  <a:glow rad="101600">
                    <a:srgbClr val="C00000">
                      <a:alpha val="60000"/>
                    </a:srgbClr>
                  </a:glow>
                  <a:outerShdw blurRad="38100" dist="38100" dir="2700000" algn="tl">
                    <a:srgbClr val="000000">
                      <a:alpha val="43137"/>
                    </a:srgbClr>
                  </a:outerShdw>
                </a:effectLst>
              </a:rPr>
              <a:t>Lavanda </a:t>
            </a:r>
            <a:r>
              <a:rPr lang="es-ES" i="1" dirty="0" smtClean="0">
                <a:effectLst>
                  <a:glow rad="101600">
                    <a:srgbClr val="C00000">
                      <a:alpha val="60000"/>
                    </a:srgbClr>
                  </a:glow>
                  <a:outerShdw blurRad="38100" dist="38100" dir="2700000" algn="tl">
                    <a:srgbClr val="000000">
                      <a:alpha val="43137"/>
                    </a:srgbClr>
                  </a:outerShdw>
                </a:effectLst>
              </a:rPr>
              <a:t>en Brihuega (Guadalajara) se han convertido en poco tiempo, en los campos de lavanda más populares de España.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0000">
        <p:blinds/>
      </p:transition>
    </mc:Choice>
    <mc:Fallback xmlns="">
      <p:transition spd="slow" advTm="20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4000"/>
                                        <p:tgtEl>
                                          <p:spTgt spid="12"/>
                                        </p:tgtEl>
                                      </p:cBhvr>
                                    </p:animEffect>
                                    <p:set>
                                      <p:cBhvr>
                                        <p:cTn id="13" dur="1" fill="hold">
                                          <p:stCondLst>
                                            <p:cond delay="3999"/>
                                          </p:stCondLst>
                                        </p:cTn>
                                        <p:tgtEl>
                                          <p:spTgt spid="12"/>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4000"/>
                                        <p:tgtEl>
                                          <p:spTgt spid="15"/>
                                        </p:tgtEl>
                                      </p:cBhvr>
                                    </p:animEffect>
                                    <p:set>
                                      <p:cBhvr>
                                        <p:cTn id="16" dur="1" fill="hold">
                                          <p:stCondLst>
                                            <p:cond delay="3999"/>
                                          </p:stCondLst>
                                        </p:cTn>
                                        <p:tgtEl>
                                          <p:spTgt spid="1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0"/>
                                        <p:tgtEl>
                                          <p:spTgt spid="2"/>
                                        </p:tgtEl>
                                      </p:cBhvr>
                                    </p:animEffect>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2" grpId="0" animBg="1"/>
      <p:bldP spid="15" grpId="0" animBg="1"/>
      <p:bldP spid="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9788_492887494104904_554425886_n.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5" name="4 Imagen" descr="389788_492887494104904_554425886_n.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6" name="5 Imagen" descr="389788_492887494104904_554425886_n.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8" name="7 CuadroTexto"/>
          <p:cNvSpPr txBox="1"/>
          <p:nvPr/>
        </p:nvSpPr>
        <p:spPr>
          <a:xfrm>
            <a:off x="395536"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Provenza francesa era tradicionalmente, la región europea asociada a los paisajes de color </a:t>
            </a:r>
            <a:r>
              <a:rPr lang="es-ES" i="1" dirty="0" smtClean="0">
                <a:effectLst>
                  <a:glow rad="101600">
                    <a:srgbClr val="C00000">
                      <a:alpha val="60000"/>
                    </a:srgbClr>
                  </a:glow>
                  <a:outerShdw blurRad="38100" dist="38100" dir="2700000" algn="tl">
                    <a:srgbClr val="000000">
                      <a:alpha val="43137"/>
                    </a:srgbClr>
                  </a:outerShdw>
                </a:effectLst>
              </a:rPr>
              <a:t>Lavanda</a:t>
            </a:r>
            <a:r>
              <a:rPr lang="es-ES" i="1" dirty="0" smtClean="0">
                <a:effectLst>
                  <a:glow rad="101600">
                    <a:srgbClr val="C00000">
                      <a:alpha val="60000"/>
                    </a:srgbClr>
                  </a:glow>
                  <a:outerShdw blurRad="38100" dist="38100" dir="2700000" algn="tl">
                    <a:srgbClr val="000000">
                      <a:alpha val="43137"/>
                    </a:srgbClr>
                  </a:outerShdw>
                </a:effectLst>
              </a:rPr>
              <a:t>. Pero hoy en día, ya no hace falta irse al país vecino para disfrutar de este maravilloso fenómeno aromático y visual.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flythrough/>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in)">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outVertical)">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0" fill="hold"/>
                                        <p:tgtEl>
                                          <p:spTgt spid="6"/>
                                        </p:tgtEl>
                                        <p:attrNameLst>
                                          <p:attrName>ppt_w</p:attrName>
                                        </p:attrNameLst>
                                      </p:cBhvr>
                                      <p:tavLst>
                                        <p:tav tm="0">
                                          <p:val>
                                            <p:strVal val="4/3*#ppt_w"/>
                                          </p:val>
                                        </p:tav>
                                        <p:tav tm="100000">
                                          <p:val>
                                            <p:strVal val="#ppt_w"/>
                                          </p:val>
                                        </p:tav>
                                      </p:tavLst>
                                    </p:anim>
                                    <p:anim calcmode="lin" valueType="num">
                                      <p:cBhvr>
                                        <p:cTn id="22" dur="5000" fill="hold"/>
                                        <p:tgtEl>
                                          <p:spTgt spid="6"/>
                                        </p:tgtEl>
                                        <p:attrNameLst>
                                          <p:attrName>ppt_h</p:attrName>
                                        </p:attrNameLst>
                                      </p:cBhvr>
                                      <p:tavLst>
                                        <p:tav tm="0">
                                          <p:val>
                                            <p:strVal val="4/3*#ppt_h"/>
                                          </p:val>
                                        </p:tav>
                                        <p:tav tm="100000">
                                          <p:val>
                                            <p:strVal val="#ppt_h"/>
                                          </p:val>
                                        </p:tav>
                                      </p:tavLst>
                                    </p:anim>
                                  </p:childTnLst>
                                </p:cTn>
                              </p:par>
                              <p:par>
                                <p:cTn id="23" presetID="21" presetClass="entr" presetSubtype="8"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heel(8)">
                                      <p:cBhvr>
                                        <p:cTn id="25" dur="5000"/>
                                        <p:tgtEl>
                                          <p:spTgt spid="6"/>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5934.jpg"/>
          <p:cNvPicPr>
            <a:picLocks noChangeAspect="1"/>
          </p:cNvPicPr>
          <p:nvPr/>
        </p:nvPicPr>
        <p:blipFill>
          <a:blip r:embed="rId2" cstate="print"/>
          <a:stretch>
            <a:fillRect/>
          </a:stretch>
        </p:blipFill>
        <p:spPr bwMode="auto">
          <a:xfrm>
            <a:off x="20782" y="0"/>
            <a:ext cx="9102436" cy="6026150"/>
          </a:xfrm>
          <a:prstGeom prst="rect">
            <a:avLst/>
          </a:prstGeom>
          <a:noFill/>
          <a:ln w="9525">
            <a:noFill/>
            <a:miter lim="800000"/>
            <a:headEnd/>
            <a:tailEnd/>
          </a:ln>
        </p:spPr>
      </p:pic>
      <p:pic>
        <p:nvPicPr>
          <p:cNvPr id="5" name="4 Imagen" descr="395934.jpg"/>
          <p:cNvPicPr>
            <a:picLocks noChangeAspect="1"/>
          </p:cNvPicPr>
          <p:nvPr/>
        </p:nvPicPr>
        <p:blipFill>
          <a:blip r:embed="rId2" cstate="print"/>
          <a:stretch>
            <a:fillRect/>
          </a:stretch>
        </p:blipFill>
        <p:spPr bwMode="auto">
          <a:xfrm>
            <a:off x="20782" y="0"/>
            <a:ext cx="9102436" cy="6026150"/>
          </a:xfrm>
          <a:prstGeom prst="rect">
            <a:avLst/>
          </a:prstGeom>
          <a:noFill/>
          <a:ln w="9525">
            <a:noFill/>
            <a:miter lim="800000"/>
            <a:headEnd/>
            <a:tailEnd/>
          </a:ln>
        </p:spPr>
      </p:pic>
      <p:pic>
        <p:nvPicPr>
          <p:cNvPr id="6" name="5 Imagen" descr="395934.jpg"/>
          <p:cNvPicPr>
            <a:picLocks noChangeAspect="1"/>
          </p:cNvPicPr>
          <p:nvPr/>
        </p:nvPicPr>
        <p:blipFill>
          <a:blip r:embed="rId2" cstate="print"/>
          <a:stretch>
            <a:fillRect/>
          </a:stretch>
        </p:blipFill>
        <p:spPr bwMode="auto">
          <a:xfrm>
            <a:off x="20782" y="0"/>
            <a:ext cx="9102436" cy="6026150"/>
          </a:xfrm>
          <a:prstGeom prst="rect">
            <a:avLst/>
          </a:prstGeom>
          <a:noFill/>
          <a:ln w="9525">
            <a:noFill/>
            <a:miter lim="800000"/>
            <a:headEnd/>
            <a:tailEnd/>
          </a:ln>
        </p:spPr>
      </p:pic>
      <p:sp>
        <p:nvSpPr>
          <p:cNvPr id="7" name="6 CuadroTexto"/>
          <p:cNvSpPr txBox="1"/>
          <p:nvPr/>
        </p:nvSpPr>
        <p:spPr>
          <a:xfrm>
            <a:off x="323528" y="4585692"/>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quieres disfrutar de inmensos campos teñidos de malva, puedes hacerlo en los campos de </a:t>
            </a:r>
            <a:r>
              <a:rPr lang="es-ES" i="1" dirty="0" smtClean="0">
                <a:effectLst>
                  <a:glow rad="101600">
                    <a:srgbClr val="C00000">
                      <a:alpha val="60000"/>
                    </a:srgbClr>
                  </a:glow>
                  <a:outerShdw blurRad="38100" dist="38100" dir="2700000" algn="tl">
                    <a:srgbClr val="000000">
                      <a:alpha val="43137"/>
                    </a:srgbClr>
                  </a:outerShdw>
                </a:effectLst>
              </a:rPr>
              <a:t>Lavanda </a:t>
            </a:r>
            <a:r>
              <a:rPr lang="es-ES" i="1" dirty="0" smtClean="0">
                <a:effectLst>
                  <a:glow rad="101600">
                    <a:srgbClr val="C00000">
                      <a:alpha val="60000"/>
                    </a:srgbClr>
                  </a:glow>
                  <a:outerShdw blurRad="38100" dist="38100" dir="2700000" algn="tl">
                    <a:srgbClr val="000000">
                      <a:alpha val="43137"/>
                    </a:srgbClr>
                  </a:outerShdw>
                </a:effectLst>
              </a:rPr>
              <a:t>de Brihuega, en Guadalajara. El corazón de La Alcarria es el lugar principal de cultivo y plantaciones de </a:t>
            </a:r>
            <a:r>
              <a:rPr lang="es-ES" i="1" dirty="0" smtClean="0">
                <a:effectLst>
                  <a:glow rad="101600">
                    <a:srgbClr val="C00000">
                      <a:alpha val="60000"/>
                    </a:srgbClr>
                  </a:glow>
                  <a:outerShdw blurRad="38100" dist="38100" dir="2700000" algn="tl">
                    <a:srgbClr val="000000">
                      <a:alpha val="43137"/>
                    </a:srgbClr>
                  </a:outerShdw>
                </a:effectLst>
              </a:rPr>
              <a:t>Lavanda </a:t>
            </a:r>
            <a:r>
              <a:rPr lang="es-ES" i="1" dirty="0" smtClean="0">
                <a:effectLst>
                  <a:glow rad="101600">
                    <a:srgbClr val="C00000">
                      <a:alpha val="60000"/>
                    </a:srgbClr>
                  </a:glow>
                  <a:outerShdw blurRad="38100" dist="38100" dir="2700000" algn="tl">
                    <a:srgbClr val="000000">
                      <a:alpha val="43137"/>
                    </a:srgbClr>
                  </a:outerShdw>
                </a:effectLst>
              </a:rPr>
              <a:t>en España,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warp dir="in"/>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in)">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4"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randombar(vertical)">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out)">
                                      <p:cBhvr>
                                        <p:cTn id="25" dur="5000"/>
                                        <p:tgtEl>
                                          <p:spTgt spid="6"/>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lklore-y-celebraciones.-interseccion-de-calle-santiago-concha-con-biobío..jp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Rectángulo"/>
          <p:cNvSpPr/>
          <p:nvPr/>
        </p:nvSpPr>
        <p:spPr>
          <a:xfrm>
            <a:off x="0" y="0"/>
            <a:ext cx="4572000" cy="18493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6" name="5 Rectángulo"/>
          <p:cNvSpPr/>
          <p:nvPr/>
        </p:nvSpPr>
        <p:spPr>
          <a:xfrm>
            <a:off x="4572000" y="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9" name="8 Rectángulo"/>
          <p:cNvSpPr/>
          <p:nvPr/>
        </p:nvSpPr>
        <p:spPr>
          <a:xfrm>
            <a:off x="0" y="1849388"/>
            <a:ext cx="4572000" cy="19764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0" name="9 Rectángulo"/>
          <p:cNvSpPr/>
          <p:nvPr/>
        </p:nvSpPr>
        <p:spPr>
          <a:xfrm>
            <a:off x="4572000" y="1849438"/>
            <a:ext cx="4572000" cy="19764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3" name="12 Rectángulo"/>
          <p:cNvSpPr/>
          <p:nvPr/>
        </p:nvSpPr>
        <p:spPr>
          <a:xfrm>
            <a:off x="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4" name="13 Rectángulo"/>
          <p:cNvSpPr/>
          <p:nvPr/>
        </p:nvSpPr>
        <p:spPr>
          <a:xfrm>
            <a:off x="457200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1" name="10 CuadroTexto"/>
          <p:cNvSpPr txBox="1"/>
          <p:nvPr/>
        </p:nvSpPr>
        <p:spPr>
          <a:xfrm>
            <a:off x="467544" y="4369668"/>
            <a:ext cx="79928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color morado también tiñe la ciudad: paseando por Brihuega descubrirás cómo la villa se ha entregado a la lavanda, con balcones, puertas, grafitis, ventanas en color malva... e incluso un mercado donde se venden perfumes de lavanda, jabones de lavanda o galletas de lavanda.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33000">
        <p15:prstTrans prst="origami"/>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13"/>
                                        </p:tgtEl>
                                      </p:cBhvr>
                                    </p:animEffect>
                                    <p:set>
                                      <p:cBhvr>
                                        <p:cTn id="13" dur="1" fill="hold">
                                          <p:stCondLst>
                                            <p:cond delay="4999"/>
                                          </p:stCondLst>
                                        </p:cTn>
                                        <p:tgtEl>
                                          <p:spTgt spid="13"/>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18" presetClass="exit" presetSubtype="6" fill="hold" grpId="0" nodeType="withEffect">
                                  <p:stCondLst>
                                    <p:cond delay="0"/>
                                  </p:stCondLst>
                                  <p:childTnLst>
                                    <p:animEffect transition="out" filter="strips(downRigh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18" presetClass="exit" presetSubtype="6" fill="hold" grpId="0" nodeType="withEffect">
                                  <p:stCondLst>
                                    <p:cond delay="0"/>
                                  </p:stCondLst>
                                  <p:childTnLst>
                                    <p:animEffect transition="out" filter="strips(downRigh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0" fill="hold"/>
                                        <p:tgtEl>
                                          <p:spTgt spid="2"/>
                                        </p:tgtEl>
                                        <p:attrNameLst>
                                          <p:attrName>ppt_w</p:attrName>
                                        </p:attrNameLst>
                                      </p:cBhvr>
                                      <p:tavLst>
                                        <p:tav tm="0">
                                          <p:val>
                                            <p:strVal val="4/3*#ppt_w"/>
                                          </p:val>
                                        </p:tav>
                                        <p:tav tm="100000">
                                          <p:val>
                                            <p:strVal val="#ppt_w"/>
                                          </p:val>
                                        </p:tav>
                                      </p:tavLst>
                                    </p:anim>
                                    <p:anim calcmode="lin" valueType="num">
                                      <p:cBhvr>
                                        <p:cTn id="26" dur="5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5000"/>
                                        <p:tgtEl>
                                          <p:spTgt spid="2"/>
                                        </p:tgtEl>
                                      </p:cBhvr>
                                    </p:animEffect>
                                  </p:childTnLst>
                                </p:cTn>
                              </p:par>
                            </p:childTnLst>
                          </p:cTn>
                        </p:par>
                        <p:par>
                          <p:cTn id="30" fill="hold">
                            <p:stCondLst>
                              <p:cond delay="5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1"/>
                                          </p:val>
                                        </p:tav>
                                        <p:tav tm="100000">
                                          <p:val>
                                            <p:strVal val="#ppt_x"/>
                                          </p:val>
                                        </p:tav>
                                      </p:tavLst>
                                    </p:anim>
                                    <p:anim calcmode="lin" valueType="num">
                                      <p:cBhvr>
                                        <p:cTn id="35"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animBg="1"/>
      <p:bldP spid="13" grpId="0" animBg="1"/>
      <p:bldP spid="14" grpId="0" animBg="1"/>
      <p:bldP spid="11"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g_6027_rec.jpg"/>
          <p:cNvPicPr>
            <a:picLocks noGrp="1" noChangeAspect="1"/>
          </p:cNvPicPr>
          <p:nvPr isPhoto="1"/>
        </p:nvPicPr>
        <p:blipFill>
          <a:blip r:embed="rId2" cstate="print"/>
          <a:stretch>
            <a:fillRect/>
          </a:stretch>
        </p:blipFill>
        <p:spPr bwMode="auto">
          <a:xfrm>
            <a:off x="0" y="3175"/>
            <a:ext cx="9144000" cy="5711825"/>
          </a:xfrm>
          <a:prstGeom prst="rect">
            <a:avLst/>
          </a:prstGeom>
          <a:noFill/>
          <a:ln w="9525">
            <a:noFill/>
            <a:miter lim="800000"/>
            <a:headEnd/>
            <a:tailEnd/>
          </a:ln>
        </p:spPr>
      </p:pic>
      <p:sp>
        <p:nvSpPr>
          <p:cNvPr id="4" name="3 Rectángulo"/>
          <p:cNvSpPr/>
          <p:nvPr/>
        </p:nvSpPr>
        <p:spPr>
          <a:xfrm>
            <a:off x="0" y="0"/>
            <a:ext cx="4644008" cy="19208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8" name="7 Rectángulo"/>
          <p:cNvSpPr/>
          <p:nvPr/>
        </p:nvSpPr>
        <p:spPr>
          <a:xfrm>
            <a:off x="0" y="1905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1" name="10 Rectángulo"/>
          <p:cNvSpPr/>
          <p:nvPr/>
        </p:nvSpPr>
        <p:spPr>
          <a:xfrm>
            <a:off x="4572000" y="1920875"/>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2" name="11 Rectángulo"/>
          <p:cNvSpPr/>
          <p:nvPr/>
        </p:nvSpPr>
        <p:spPr>
          <a:xfrm>
            <a:off x="0" y="3810000"/>
            <a:ext cx="4644008"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5" name="14 Rectángulo"/>
          <p:cNvSpPr/>
          <p:nvPr/>
        </p:nvSpPr>
        <p:spPr>
          <a:xfrm>
            <a:off x="457200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9" name="8 Rectángulo"/>
          <p:cNvSpPr/>
          <p:nvPr/>
        </p:nvSpPr>
        <p:spPr>
          <a:xfrm>
            <a:off x="4572000" y="0"/>
            <a:ext cx="4572000" cy="19208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3" name="12 CuadroTexto"/>
          <p:cNvSpPr txBox="1"/>
          <p:nvPr/>
        </p:nvSpPr>
        <p:spPr>
          <a:xfrm>
            <a:off x="683568" y="4369668"/>
            <a:ext cx="784887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Cada año, el Ayuntamiento suele hacer un concurso a la decoración de balcones para que los briocenses lo den todo decorando en tonos malvas. La imaginación y la creatividad de los lugareños bien vale la pena un paseo por la localidad.</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0" name="9 Imagen" descr="Fintan-Magee.jpg"/>
          <p:cNvPicPr>
            <a:picLocks noGrp="1" noChangeAspect="1"/>
          </p:cNvPicPr>
          <p:nvPr isPhoto="1"/>
        </p:nvPicPr>
        <p:blipFill>
          <a:blip r:embed="rId3" cstate="print"/>
          <a:stretch>
            <a:fillRect/>
          </a:stretch>
        </p:blipFill>
        <p:spPr bwMode="auto">
          <a:xfrm>
            <a:off x="0" y="0"/>
            <a:ext cx="9143999" cy="5714999"/>
          </a:xfrm>
          <a:prstGeom prst="rect">
            <a:avLst/>
          </a:prstGeom>
          <a:noFill/>
          <a:ln w="9525">
            <a:noFill/>
            <a:miter lim="800000"/>
            <a:headEnd/>
            <a:tailEnd/>
          </a:ln>
        </p:spPr>
      </p:pic>
      <p:sp>
        <p:nvSpPr>
          <p:cNvPr id="14" name="13 CuadroTexto"/>
          <p:cNvSpPr txBox="1"/>
          <p:nvPr/>
        </p:nvSpPr>
        <p:spPr>
          <a:xfrm>
            <a:off x="125760" y="4369668"/>
            <a:ext cx="89644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homenaje a cada nueva cosecha tiene lugar cada año el Festival de la Lavanda, con conciertos únicos al atardecer. Si deseas asistir a la Fiesta de la Lavanda de Brihuega en julio, encontrarás información sobre los eventos programados y adquisición de entradas en su página web oficial: Festival de la Lavanda de Brihuega.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66000">
        <p14:vortex dir="r"/>
      </p:transition>
    </mc:Choice>
    <mc:Fallback xmlns="">
      <p:transition spd="slow" advTm="6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12"/>
                                        </p:tgtEl>
                                      </p:cBhvr>
                                    </p:animEffect>
                                    <p:set>
                                      <p:cBhvr>
                                        <p:cTn id="10" dur="1" fill="hold">
                                          <p:stCondLst>
                                            <p:cond delay="4999"/>
                                          </p:stCondLst>
                                        </p:cTn>
                                        <p:tgtEl>
                                          <p:spTgt spid="12"/>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5000"/>
                                        <p:tgtEl>
                                          <p:spTgt spid="15"/>
                                        </p:tgtEl>
                                      </p:cBhvr>
                                    </p:animEffect>
                                    <p:set>
                                      <p:cBhvr>
                                        <p:cTn id="13" dur="1" fill="hold">
                                          <p:stCondLst>
                                            <p:cond delay="4999"/>
                                          </p:stCondLst>
                                        </p:cTn>
                                        <p:tgtEl>
                                          <p:spTgt spid="15"/>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5000"/>
                                        <p:tgtEl>
                                          <p:spTgt spid="11"/>
                                        </p:tgtEl>
                                      </p:cBhvr>
                                    </p:animEffect>
                                    <p:set>
                                      <p:cBhvr>
                                        <p:cTn id="19" dur="1" fill="hold">
                                          <p:stCondLst>
                                            <p:cond delay="4999"/>
                                          </p:stCondLst>
                                        </p:cTn>
                                        <p:tgtEl>
                                          <p:spTgt spid="11"/>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5000"/>
                                        <p:tgtEl>
                                          <p:spTgt spid="9"/>
                                        </p:tgtEl>
                                      </p:cBhvr>
                                    </p:animEffect>
                                    <p:set>
                                      <p:cBhvr>
                                        <p:cTn id="22" dur="1" fill="hold">
                                          <p:stCondLst>
                                            <p:cond delay="4999"/>
                                          </p:stCondLst>
                                        </p:cTn>
                                        <p:tgtEl>
                                          <p:spTgt spid="9"/>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0" fill="hold"/>
                                        <p:tgtEl>
                                          <p:spTgt spid="2"/>
                                        </p:tgtEl>
                                        <p:attrNameLst>
                                          <p:attrName>ppt_w</p:attrName>
                                        </p:attrNameLst>
                                      </p:cBhvr>
                                      <p:tavLst>
                                        <p:tav tm="0">
                                          <p:val>
                                            <p:strVal val="4/3*#ppt_w"/>
                                          </p:val>
                                        </p:tav>
                                        <p:tav tm="100000">
                                          <p:val>
                                            <p:strVal val="#ppt_w"/>
                                          </p:val>
                                        </p:tav>
                                      </p:tavLst>
                                    </p:anim>
                                    <p:anim calcmode="lin" valueType="num">
                                      <p:cBhvr>
                                        <p:cTn id="26" dur="5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5000"/>
                                        <p:tgtEl>
                                          <p:spTgt spid="2"/>
                                        </p:tgtEl>
                                      </p:cBhvr>
                                    </p:animEffect>
                                  </p:childTnLst>
                                </p:cTn>
                              </p:par>
                            </p:childTnLst>
                          </p:cTn>
                        </p:par>
                        <p:par>
                          <p:cTn id="30" fill="hold">
                            <p:stCondLst>
                              <p:cond delay="5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3"/>
                                        </p:tgtEl>
                                        <p:attrNameLst>
                                          <p:attrName>style.visibility</p:attrName>
                                        </p:attrNameLst>
                                      </p:cBhvr>
                                      <p:to>
                                        <p:strVal val="visible"/>
                                      </p:to>
                                    </p:set>
                                    <p:animEffect transition="in" filter="fade">
                                      <p:cBhvr>
                                        <p:cTn id="33" dur="1000"/>
                                        <p:tgtEl>
                                          <p:spTgt spid="13"/>
                                        </p:tgtEl>
                                      </p:cBhvr>
                                    </p:animEffect>
                                    <p:anim calcmode="lin" valueType="num">
                                      <p:cBhvr>
                                        <p:cTn id="34" dur="1000" fill="hold"/>
                                        <p:tgtEl>
                                          <p:spTgt spid="13"/>
                                        </p:tgtEl>
                                        <p:attrNameLst>
                                          <p:attrName>ppt_x</p:attrName>
                                        </p:attrNameLst>
                                      </p:cBhvr>
                                      <p:tavLst>
                                        <p:tav tm="0">
                                          <p:val>
                                            <p:strVal val="#ppt_x-.1"/>
                                          </p:val>
                                        </p:tav>
                                        <p:tav tm="100000">
                                          <p:val>
                                            <p:strVal val="#ppt_x"/>
                                          </p:val>
                                        </p:tav>
                                      </p:tavLst>
                                    </p:anim>
                                    <p:anim calcmode="lin" valueType="num">
                                      <p:cBhvr>
                                        <p:cTn id="35" dur="1000" fill="hold"/>
                                        <p:tgtEl>
                                          <p:spTgt spid="13"/>
                                        </p:tgtEl>
                                        <p:attrNameLst>
                                          <p:attrName>ppt_y</p:attrName>
                                        </p:attrNameLst>
                                      </p:cBhvr>
                                      <p:tavLst>
                                        <p:tav tm="0">
                                          <p:val>
                                            <p:strVal val="#ppt_y"/>
                                          </p:val>
                                        </p:tav>
                                        <p:tav tm="100000">
                                          <p:val>
                                            <p:strVal val="#ppt_y"/>
                                          </p:val>
                                        </p:tav>
                                      </p:tavLst>
                                    </p:anim>
                                  </p:childTnLst>
                                </p:cTn>
                              </p:par>
                            </p:childTnLst>
                          </p:cTn>
                        </p:par>
                        <p:par>
                          <p:cTn id="36" fill="hold">
                            <p:stCondLst>
                              <p:cond delay="25300"/>
                            </p:stCondLst>
                            <p:childTnLst>
                              <p:par>
                                <p:cTn id="37" presetID="10" presetClass="exit" presetSubtype="0" fill="hold" grpId="1" nodeType="afterEffect">
                                  <p:stCondLst>
                                    <p:cond delay="2000"/>
                                  </p:stCondLst>
                                  <p:iterate type="lt">
                                    <p:tmPct val="0"/>
                                  </p:iterate>
                                  <p:childTnLst>
                                    <p:animEffect transition="out" filter="fade">
                                      <p:cBhvr>
                                        <p:cTn id="38" dur="3000"/>
                                        <p:tgtEl>
                                          <p:spTgt spid="13"/>
                                        </p:tgtEl>
                                      </p:cBhvr>
                                    </p:animEffect>
                                    <p:set>
                                      <p:cBhvr>
                                        <p:cTn id="39" dur="1" fill="hold">
                                          <p:stCondLst>
                                            <p:cond delay="2999"/>
                                          </p:stCondLst>
                                        </p:cTn>
                                        <p:tgtEl>
                                          <p:spTgt spid="13"/>
                                        </p:tgtEl>
                                        <p:attrNameLst>
                                          <p:attrName>style.visibility</p:attrName>
                                        </p:attrNameLst>
                                      </p:cBhvr>
                                      <p:to>
                                        <p:strVal val="hidden"/>
                                      </p:to>
                                    </p:set>
                                  </p:childTnLst>
                                </p:cTn>
                              </p:par>
                              <p:par>
                                <p:cTn id="40" presetID="23" presetClass="exit" presetSubtype="288" fill="hold" nodeType="withEffect">
                                  <p:stCondLst>
                                    <p:cond delay="2000"/>
                                  </p:stCondLst>
                                  <p:childTnLst>
                                    <p:anim calcmode="lin" valueType="num">
                                      <p:cBhvr>
                                        <p:cTn id="41" dur="5000"/>
                                        <p:tgtEl>
                                          <p:spTgt spid="2"/>
                                        </p:tgtEl>
                                        <p:attrNameLst>
                                          <p:attrName>ppt_w</p:attrName>
                                        </p:attrNameLst>
                                      </p:cBhvr>
                                      <p:tavLst>
                                        <p:tav tm="0">
                                          <p:val>
                                            <p:strVal val="ppt_w"/>
                                          </p:val>
                                        </p:tav>
                                        <p:tav tm="100000">
                                          <p:val>
                                            <p:strVal val="2/3*ppt_w"/>
                                          </p:val>
                                        </p:tav>
                                      </p:tavLst>
                                    </p:anim>
                                    <p:anim calcmode="lin" valueType="num">
                                      <p:cBhvr>
                                        <p:cTn id="42" dur="5000"/>
                                        <p:tgtEl>
                                          <p:spTgt spid="2"/>
                                        </p:tgtEl>
                                        <p:attrNameLst>
                                          <p:attrName>ppt_h</p:attrName>
                                        </p:attrNameLst>
                                      </p:cBhvr>
                                      <p:tavLst>
                                        <p:tav tm="0">
                                          <p:val>
                                            <p:strVal val="ppt_h"/>
                                          </p:val>
                                        </p:tav>
                                        <p:tav tm="100000">
                                          <p:val>
                                            <p:strVal val="2/3*ppt_h"/>
                                          </p:val>
                                        </p:tav>
                                      </p:tavLst>
                                    </p:anim>
                                    <p:set>
                                      <p:cBhvr>
                                        <p:cTn id="43" dur="1" fill="hold">
                                          <p:stCondLst>
                                            <p:cond delay="4999"/>
                                          </p:stCondLst>
                                        </p:cTn>
                                        <p:tgtEl>
                                          <p:spTgt spid="2"/>
                                        </p:tgtEl>
                                        <p:attrNameLst>
                                          <p:attrName>style.visibility</p:attrName>
                                        </p:attrNameLst>
                                      </p:cBhvr>
                                      <p:to>
                                        <p:strVal val="hidden"/>
                                      </p:to>
                                    </p:set>
                                  </p:childTnLst>
                                </p:cTn>
                              </p:par>
                              <p:par>
                                <p:cTn id="44" presetID="10" presetClass="exit" presetSubtype="0" fill="hold" nodeType="withEffect">
                                  <p:stCondLst>
                                    <p:cond delay="2000"/>
                                  </p:stCondLst>
                                  <p:childTnLst>
                                    <p:animEffect transition="out" filter="fade">
                                      <p:cBhvr>
                                        <p:cTn id="45" dur="5000"/>
                                        <p:tgtEl>
                                          <p:spTgt spid="2"/>
                                        </p:tgtEl>
                                      </p:cBhvr>
                                    </p:animEffect>
                                    <p:set>
                                      <p:cBhvr>
                                        <p:cTn id="46" dur="1" fill="hold">
                                          <p:stCondLst>
                                            <p:cond delay="4999"/>
                                          </p:stCondLst>
                                        </p:cTn>
                                        <p:tgtEl>
                                          <p:spTgt spid="2"/>
                                        </p:tgtEl>
                                        <p:attrNameLst>
                                          <p:attrName>style.visibility</p:attrName>
                                        </p:attrNameLst>
                                      </p:cBhvr>
                                      <p:to>
                                        <p:strVal val="hidden"/>
                                      </p:to>
                                    </p:set>
                                  </p:childTnLst>
                                </p:cTn>
                              </p:par>
                              <p:par>
                                <p:cTn id="47" presetID="23" presetClass="entr" presetSubtype="272" fill="hold" nodeType="withEffect">
                                  <p:stCondLst>
                                    <p:cond delay="2000"/>
                                  </p:stCondLst>
                                  <p:childTnLst>
                                    <p:set>
                                      <p:cBhvr>
                                        <p:cTn id="48" dur="1" fill="hold">
                                          <p:stCondLst>
                                            <p:cond delay="0"/>
                                          </p:stCondLst>
                                        </p:cTn>
                                        <p:tgtEl>
                                          <p:spTgt spid="10"/>
                                        </p:tgtEl>
                                        <p:attrNameLst>
                                          <p:attrName>style.visibility</p:attrName>
                                        </p:attrNameLst>
                                      </p:cBhvr>
                                      <p:to>
                                        <p:strVal val="visible"/>
                                      </p:to>
                                    </p:set>
                                    <p:anim calcmode="lin" valueType="num">
                                      <p:cBhvr>
                                        <p:cTn id="49" dur="5000" fill="hold"/>
                                        <p:tgtEl>
                                          <p:spTgt spid="10"/>
                                        </p:tgtEl>
                                        <p:attrNameLst>
                                          <p:attrName>ppt_w</p:attrName>
                                        </p:attrNameLst>
                                      </p:cBhvr>
                                      <p:tavLst>
                                        <p:tav tm="0">
                                          <p:val>
                                            <p:strVal val="2/3*#ppt_w"/>
                                          </p:val>
                                        </p:tav>
                                        <p:tav tm="100000">
                                          <p:val>
                                            <p:strVal val="#ppt_w"/>
                                          </p:val>
                                        </p:tav>
                                      </p:tavLst>
                                    </p:anim>
                                    <p:anim calcmode="lin" valueType="num">
                                      <p:cBhvr>
                                        <p:cTn id="50" dur="5000" fill="hold"/>
                                        <p:tgtEl>
                                          <p:spTgt spid="10"/>
                                        </p:tgtEl>
                                        <p:attrNameLst>
                                          <p:attrName>ppt_h</p:attrName>
                                        </p:attrNameLst>
                                      </p:cBhvr>
                                      <p:tavLst>
                                        <p:tav tm="0">
                                          <p:val>
                                            <p:strVal val="2/3*#ppt_h"/>
                                          </p:val>
                                        </p:tav>
                                        <p:tav tm="100000">
                                          <p:val>
                                            <p:strVal val="#ppt_h"/>
                                          </p:val>
                                        </p:tav>
                                      </p:tavLst>
                                    </p:anim>
                                  </p:childTnLst>
                                </p:cTn>
                              </p:par>
                              <p:par>
                                <p:cTn id="51" presetID="10" presetClass="entr" presetSubtype="0" fill="hold" nodeType="withEffect">
                                  <p:stCondLst>
                                    <p:cond delay="2000"/>
                                  </p:stCondLst>
                                  <p:childTnLst>
                                    <p:set>
                                      <p:cBhvr>
                                        <p:cTn id="52" dur="1" fill="hold">
                                          <p:stCondLst>
                                            <p:cond delay="0"/>
                                          </p:stCondLst>
                                        </p:cTn>
                                        <p:tgtEl>
                                          <p:spTgt spid="10"/>
                                        </p:tgtEl>
                                        <p:attrNameLst>
                                          <p:attrName>style.visibility</p:attrName>
                                        </p:attrNameLst>
                                      </p:cBhvr>
                                      <p:to>
                                        <p:strVal val="visible"/>
                                      </p:to>
                                    </p:set>
                                    <p:animEffect transition="in" filter="fade">
                                      <p:cBhvr>
                                        <p:cTn id="53" dur="5000"/>
                                        <p:tgtEl>
                                          <p:spTgt spid="10"/>
                                        </p:tgtEl>
                                      </p:cBhvr>
                                    </p:animEffect>
                                  </p:childTnLst>
                                </p:cTn>
                              </p:par>
                            </p:childTnLst>
                          </p:cTn>
                        </p:par>
                        <p:par>
                          <p:cTn id="54" fill="hold">
                            <p:stCondLst>
                              <p:cond delay="32300"/>
                            </p:stCondLst>
                            <p:childTnLst>
                              <p:par>
                                <p:cTn id="55" presetID="40" presetClass="entr" presetSubtype="0" fill="hold" grpId="0" nodeType="afterEffect">
                                  <p:stCondLst>
                                    <p:cond delay="0"/>
                                  </p:stCondLst>
                                  <p:iterate type="lt">
                                    <p:tmPct val="10000"/>
                                  </p:iterate>
                                  <p:childTnLst>
                                    <p:set>
                                      <p:cBhvr>
                                        <p:cTn id="56" dur="1" fill="hold">
                                          <p:stCondLst>
                                            <p:cond delay="0"/>
                                          </p:stCondLst>
                                        </p:cTn>
                                        <p:tgtEl>
                                          <p:spTgt spid="14"/>
                                        </p:tgtEl>
                                        <p:attrNameLst>
                                          <p:attrName>style.visibility</p:attrName>
                                        </p:attrNameLst>
                                      </p:cBhvr>
                                      <p:to>
                                        <p:strVal val="visible"/>
                                      </p:to>
                                    </p:set>
                                    <p:animEffect transition="in" filter="fade">
                                      <p:cBhvr>
                                        <p:cTn id="57" dur="1000"/>
                                        <p:tgtEl>
                                          <p:spTgt spid="14"/>
                                        </p:tgtEl>
                                      </p:cBhvr>
                                    </p:animEffect>
                                    <p:anim calcmode="lin" valueType="num">
                                      <p:cBhvr>
                                        <p:cTn id="58" dur="1000" fill="hold"/>
                                        <p:tgtEl>
                                          <p:spTgt spid="14"/>
                                        </p:tgtEl>
                                        <p:attrNameLst>
                                          <p:attrName>ppt_x</p:attrName>
                                        </p:attrNameLst>
                                      </p:cBhvr>
                                      <p:tavLst>
                                        <p:tav tm="0">
                                          <p:val>
                                            <p:strVal val="#ppt_x-.1"/>
                                          </p:val>
                                        </p:tav>
                                        <p:tav tm="100000">
                                          <p:val>
                                            <p:strVal val="#ppt_x"/>
                                          </p:val>
                                        </p:tav>
                                      </p:tavLst>
                                    </p:anim>
                                    <p:anim calcmode="lin" valueType="num">
                                      <p:cBhvr>
                                        <p:cTn id="59"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11" grpId="0" animBg="1"/>
      <p:bldP spid="12" grpId="0" animBg="1"/>
      <p:bldP spid="15" grpId="0" animBg="1"/>
      <p:bldP spid="9" grpId="0" animBg="1"/>
      <p:bldP spid="13" grpId="0"/>
      <p:bldP spid="13" grpId="1"/>
      <p:bldP spid="1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547664" y="121196"/>
            <a:ext cx="6048672" cy="720080"/>
          </a:xfrm>
          <a:prstGeom prst="rect">
            <a:avLst/>
          </a:prstGeom>
        </p:spPr>
        <p:txBody>
          <a:bodyPr wrap="none" fromWordArt="1">
            <a:prstTxWarp prst="textCanUp">
              <a:avLst>
                <a:gd name="adj" fmla="val 76667"/>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1907704" y="985292"/>
            <a:ext cx="4681339" cy="573087"/>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75787" name="WordArt 11"/>
          <p:cNvSpPr>
            <a:spLocks noChangeArrowheads="1" noChangeShapeType="1" noTextEdit="1"/>
          </p:cNvSpPr>
          <p:nvPr/>
        </p:nvSpPr>
        <p:spPr bwMode="auto">
          <a:xfrm>
            <a:off x="971600" y="2569468"/>
            <a:ext cx="6264696" cy="720080"/>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África Bum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Bum</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Tony Canario )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8" name="WordArt 11"/>
          <p:cNvSpPr>
            <a:spLocks noChangeArrowheads="1" noChangeShapeType="1" noTextEdit="1"/>
          </p:cNvSpPr>
          <p:nvPr/>
        </p:nvSpPr>
        <p:spPr bwMode="auto">
          <a:xfrm>
            <a:off x="755576" y="1705372"/>
            <a:ext cx="6984776" cy="720080"/>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Habibi</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Dance ( Héctor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Césare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7" name="WordArt 11"/>
          <p:cNvSpPr>
            <a:spLocks noChangeArrowheads="1" noChangeShapeType="1" noTextEdit="1"/>
          </p:cNvSpPr>
          <p:nvPr/>
        </p:nvSpPr>
        <p:spPr bwMode="auto">
          <a:xfrm>
            <a:off x="899592" y="3577580"/>
            <a:ext cx="6480720" cy="720080"/>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Chaca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Chaca</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Kasubovci</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9" name="WordArt 11"/>
          <p:cNvSpPr>
            <a:spLocks noChangeArrowheads="1" noChangeShapeType="1" noTextEdit="1"/>
          </p:cNvSpPr>
          <p:nvPr/>
        </p:nvSpPr>
        <p:spPr bwMode="auto">
          <a:xfrm>
            <a:off x="899592" y="4657700"/>
            <a:ext cx="6984776" cy="648072"/>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Modern</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Talking</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Brother</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Louie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“98 versión” )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5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17" presetClass="entr" presetSubtype="10" fill="hold"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7000"/>
                            </p:stCondLst>
                            <p:childTnLst>
                              <p:par>
                                <p:cTn id="25" presetID="17" presetClass="entr" presetSubtype="10" fill="hold" nodeType="afterEffect">
                                  <p:stCondLst>
                                    <p:cond delay="500"/>
                                  </p:stCondLst>
                                  <p:childTnLst>
                                    <p:set>
                                      <p:cBhvr>
                                        <p:cTn id="26" dur="1" fill="hold">
                                          <p:stCondLst>
                                            <p:cond delay="0"/>
                                          </p:stCondLst>
                                        </p:cTn>
                                        <p:tgtEl>
                                          <p:spTgt spid="75787"/>
                                        </p:tgtEl>
                                        <p:attrNameLst>
                                          <p:attrName>style.visibility</p:attrName>
                                        </p:attrNameLst>
                                      </p:cBhvr>
                                      <p:to>
                                        <p:strVal val="visible"/>
                                      </p:to>
                                    </p:set>
                                    <p:anim calcmode="lin" valueType="num">
                                      <p:cBhvr>
                                        <p:cTn id="27" dur="2000" fill="hold"/>
                                        <p:tgtEl>
                                          <p:spTgt spid="75787"/>
                                        </p:tgtEl>
                                        <p:attrNameLst>
                                          <p:attrName>ppt_w</p:attrName>
                                        </p:attrNameLst>
                                      </p:cBhvr>
                                      <p:tavLst>
                                        <p:tav tm="0">
                                          <p:val>
                                            <p:fltVal val="0"/>
                                          </p:val>
                                        </p:tav>
                                        <p:tav tm="100000">
                                          <p:val>
                                            <p:strVal val="#ppt_w"/>
                                          </p:val>
                                        </p:tav>
                                      </p:tavLst>
                                    </p:anim>
                                    <p:anim calcmode="lin" valueType="num">
                                      <p:cBhvr>
                                        <p:cTn id="28" dur="2000" fill="hold"/>
                                        <p:tgtEl>
                                          <p:spTgt spid="75787"/>
                                        </p:tgtEl>
                                        <p:attrNameLst>
                                          <p:attrName>ppt_h</p:attrName>
                                        </p:attrNameLst>
                                      </p:cBhvr>
                                      <p:tavLst>
                                        <p:tav tm="0">
                                          <p:val>
                                            <p:strVal val="#ppt_h"/>
                                          </p:val>
                                        </p:tav>
                                        <p:tav tm="100000">
                                          <p:val>
                                            <p:strVal val="#ppt_h"/>
                                          </p:val>
                                        </p:tav>
                                      </p:tavLst>
                                    </p:anim>
                                  </p:childTnLst>
                                </p:cTn>
                              </p:par>
                            </p:childTnLst>
                          </p:cTn>
                        </p:par>
                        <p:par>
                          <p:cTn id="29" fill="hold">
                            <p:stCondLst>
                              <p:cond delay="9500"/>
                            </p:stCondLst>
                            <p:childTnLst>
                              <p:par>
                                <p:cTn id="30" presetID="17" presetClass="entr" presetSubtype="10" fill="hold" nodeType="afterEffect">
                                  <p:stCondLst>
                                    <p:cond delay="500"/>
                                  </p:stCondLst>
                                  <p:childTnLst>
                                    <p:set>
                                      <p:cBhvr>
                                        <p:cTn id="31" dur="1" fill="hold">
                                          <p:stCondLst>
                                            <p:cond delay="0"/>
                                          </p:stCondLst>
                                        </p:cTn>
                                        <p:tgtEl>
                                          <p:spTgt spid="7"/>
                                        </p:tgtEl>
                                        <p:attrNameLst>
                                          <p:attrName>style.visibility</p:attrName>
                                        </p:attrNameLst>
                                      </p:cBhvr>
                                      <p:to>
                                        <p:strVal val="visible"/>
                                      </p:to>
                                    </p:set>
                                    <p:anim calcmode="lin" valueType="num">
                                      <p:cBhvr>
                                        <p:cTn id="32" dur="2000" fill="hold"/>
                                        <p:tgtEl>
                                          <p:spTgt spid="7"/>
                                        </p:tgtEl>
                                        <p:attrNameLst>
                                          <p:attrName>ppt_w</p:attrName>
                                        </p:attrNameLst>
                                      </p:cBhvr>
                                      <p:tavLst>
                                        <p:tav tm="0">
                                          <p:val>
                                            <p:fltVal val="0"/>
                                          </p:val>
                                        </p:tav>
                                        <p:tav tm="100000">
                                          <p:val>
                                            <p:strVal val="#ppt_w"/>
                                          </p:val>
                                        </p:tav>
                                      </p:tavLst>
                                    </p:anim>
                                    <p:anim calcmode="lin" valueType="num">
                                      <p:cBhvr>
                                        <p:cTn id="33" dur="2000" fill="hold"/>
                                        <p:tgtEl>
                                          <p:spTgt spid="7"/>
                                        </p:tgtEl>
                                        <p:attrNameLst>
                                          <p:attrName>ppt_h</p:attrName>
                                        </p:attrNameLst>
                                      </p:cBhvr>
                                      <p:tavLst>
                                        <p:tav tm="0">
                                          <p:val>
                                            <p:strVal val="#ppt_h"/>
                                          </p:val>
                                        </p:tav>
                                        <p:tav tm="100000">
                                          <p:val>
                                            <p:strVal val="#ppt_h"/>
                                          </p:val>
                                        </p:tav>
                                      </p:tavLst>
                                    </p:anim>
                                  </p:childTnLst>
                                </p:cTn>
                              </p:par>
                            </p:childTnLst>
                          </p:cTn>
                        </p:par>
                        <p:par>
                          <p:cTn id="34" fill="hold">
                            <p:stCondLst>
                              <p:cond delay="12000"/>
                            </p:stCondLst>
                            <p:childTnLst>
                              <p:par>
                                <p:cTn id="35" presetID="17" presetClass="entr" presetSubtype="10" fill="hold" nodeType="afterEffect">
                                  <p:stCondLst>
                                    <p:cond delay="500"/>
                                  </p:stCondLst>
                                  <p:childTnLst>
                                    <p:set>
                                      <p:cBhvr>
                                        <p:cTn id="36" dur="1" fill="hold">
                                          <p:stCondLst>
                                            <p:cond delay="0"/>
                                          </p:stCondLst>
                                        </p:cTn>
                                        <p:tgtEl>
                                          <p:spTgt spid="9"/>
                                        </p:tgtEl>
                                        <p:attrNameLst>
                                          <p:attrName>style.visibility</p:attrName>
                                        </p:attrNameLst>
                                      </p:cBhvr>
                                      <p:to>
                                        <p:strVal val="visible"/>
                                      </p:to>
                                    </p:set>
                                    <p:anim calcmode="lin" valueType="num">
                                      <p:cBhvr>
                                        <p:cTn id="37" dur="2000" fill="hold"/>
                                        <p:tgtEl>
                                          <p:spTgt spid="9"/>
                                        </p:tgtEl>
                                        <p:attrNameLst>
                                          <p:attrName>ppt_w</p:attrName>
                                        </p:attrNameLst>
                                      </p:cBhvr>
                                      <p:tavLst>
                                        <p:tav tm="0">
                                          <p:val>
                                            <p:fltVal val="0"/>
                                          </p:val>
                                        </p:tav>
                                        <p:tav tm="100000">
                                          <p:val>
                                            <p:strVal val="#ppt_w"/>
                                          </p:val>
                                        </p:tav>
                                      </p:tavLst>
                                    </p:anim>
                                    <p:anim calcmode="lin" valueType="num">
                                      <p:cBhvr>
                                        <p:cTn id="38"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107082251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2514</TotalTime>
  <Words>2882</Words>
  <Application>Microsoft Office PowerPoint</Application>
  <PresentationFormat>Presentación en pantalla (16:10)</PresentationFormat>
  <Paragraphs>78</Paragraphs>
  <Slides>45</Slides>
  <Notes>1</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45</vt:i4>
      </vt:variant>
    </vt:vector>
  </HeadingPairs>
  <TitlesOfParts>
    <vt:vector size="55" baseType="lpstr">
      <vt:lpstr>Arial</vt:lpstr>
      <vt:lpstr>Arial Black</vt:lpstr>
      <vt:lpstr>Calibri</vt:lpstr>
      <vt:lpstr>Georgia</vt:lpstr>
      <vt:lpstr>High Tower Text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183</cp:revision>
  <dcterms:created xsi:type="dcterms:W3CDTF">2019-02-21T23:34:08Z</dcterms:created>
  <dcterms:modified xsi:type="dcterms:W3CDTF">2025-07-13T12:04:37Z</dcterms:modified>
</cp:coreProperties>
</file>