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74" r:id="rId3"/>
    <p:sldId id="375" r:id="rId4"/>
    <p:sldId id="388" r:id="rId5"/>
    <p:sldId id="257" r:id="rId6"/>
    <p:sldId id="387" r:id="rId7"/>
    <p:sldId id="258" r:id="rId8"/>
    <p:sldId id="264" r:id="rId9"/>
    <p:sldId id="385" r:id="rId10"/>
    <p:sldId id="386" r:id="rId11"/>
    <p:sldId id="262" r:id="rId12"/>
    <p:sldId id="263" r:id="rId13"/>
    <p:sldId id="384" r:id="rId14"/>
    <p:sldId id="265" r:id="rId15"/>
    <p:sldId id="383" r:id="rId16"/>
    <p:sldId id="266" r:id="rId17"/>
    <p:sldId id="382" r:id="rId18"/>
    <p:sldId id="267" r:id="rId19"/>
    <p:sldId id="381" r:id="rId20"/>
    <p:sldId id="268" r:id="rId21"/>
    <p:sldId id="380" r:id="rId22"/>
    <p:sldId id="271" r:id="rId23"/>
    <p:sldId id="379" r:id="rId24"/>
    <p:sldId id="273" r:id="rId25"/>
    <p:sldId id="378" r:id="rId26"/>
    <p:sldId id="274" r:id="rId27"/>
    <p:sldId id="281" r:id="rId28"/>
    <p:sldId id="276" r:id="rId29"/>
    <p:sldId id="277" r:id="rId30"/>
    <p:sldId id="389" r:id="rId31"/>
    <p:sldId id="275" r:id="rId32"/>
    <p:sldId id="278" r:id="rId33"/>
    <p:sldId id="390" r:id="rId34"/>
    <p:sldId id="413" r:id="rId35"/>
    <p:sldId id="414" r:id="rId36"/>
    <p:sldId id="397" r:id="rId37"/>
    <p:sldId id="393" r:id="rId38"/>
    <p:sldId id="392" r:id="rId39"/>
    <p:sldId id="400" r:id="rId40"/>
    <p:sldId id="410" r:id="rId41"/>
    <p:sldId id="319" r:id="rId42"/>
    <p:sldId id="394" r:id="rId43"/>
    <p:sldId id="395" r:id="rId44"/>
    <p:sldId id="396" r:id="rId45"/>
    <p:sldId id="398" r:id="rId46"/>
    <p:sldId id="399" r:id="rId47"/>
    <p:sldId id="401" r:id="rId48"/>
    <p:sldId id="402" r:id="rId49"/>
    <p:sldId id="405" r:id="rId50"/>
    <p:sldId id="412" r:id="rId51"/>
    <p:sldId id="406" r:id="rId52"/>
    <p:sldId id="407" r:id="rId53"/>
    <p:sldId id="408" r:id="rId54"/>
    <p:sldId id="409" r:id="rId55"/>
    <p:sldId id="391" r:id="rId56"/>
    <p:sldId id="411" r:id="rId57"/>
    <p:sldId id="403" r:id="rId58"/>
    <p:sldId id="377" r:id="rId59"/>
    <p:sldId id="415" r:id="rId60"/>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h7520DOCrqUmtMVMtyDOBQ==" hashData="uTsILLTJUCvXFhwraReOykyJXp6owZzp1SjKcyDhPV+RySBSCVCHQsqUkE7WP/99OMdeIljZe+1NObedOcEEd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17" autoAdjust="0"/>
    <p:restoredTop sz="94660"/>
  </p:normalViewPr>
  <p:slideViewPr>
    <p:cSldViewPr>
      <p:cViewPr>
        <p:scale>
          <a:sx n="60" d="100"/>
          <a:sy n="60" d="100"/>
        </p:scale>
        <p:origin x="619" y="475"/>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F679070-7820-4B80-B6DB-6CAA9E4A3345}" type="datetimeFigureOut">
              <a:rPr lang="es-ES"/>
              <a:pPr>
                <a:defRPr/>
              </a:pPr>
              <a:t>26/05/2025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AE3AC65-9A23-4845-9B08-5B919B72E3C3}"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A5FC28A-28B9-4516-B035-B79346AED612}" type="datetimeFigureOut">
              <a:rPr lang="es-ES"/>
              <a:pPr>
                <a:defRPr/>
              </a:pPr>
              <a:t>26/05/2025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41F34DA-A549-414C-88FD-41527EEFE64B}"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1D89811-A79D-4BB1-9243-C1EA2B1AE17D}" type="datetimeFigureOut">
              <a:rPr lang="es-ES"/>
              <a:pPr>
                <a:defRPr/>
              </a:pPr>
              <a:t>26/05/2025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05564AF-FA8F-40A1-8A04-59485EE050A7}"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DF445EAA-C252-4EE5-A9BA-8F59F4FBFB33}" type="datetimeFigureOut">
              <a:rPr lang="es-ES"/>
              <a:pPr>
                <a:defRPr/>
              </a:pPr>
              <a:t>26/05/2025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A4945D9-3CA4-420E-B3C4-0664E510AC15}"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C164187-7C64-4432-AF75-A6C70AD02C9B}" type="datetimeFigureOut">
              <a:rPr lang="es-ES"/>
              <a:pPr>
                <a:defRPr/>
              </a:pPr>
              <a:t>26/05/2025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AB0D8966-1B41-4DEB-B3C2-3978FD262F1F}"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07B55A9-8CA4-4858-8458-73FAE68141C5}" type="datetimeFigureOut">
              <a:rPr lang="es-ES"/>
              <a:pPr>
                <a:defRPr/>
              </a:pPr>
              <a:t>26/05/2025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F3967851-E659-48D0-B428-346888227AFB}"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A648F5B-E2B6-4797-ACA5-4D5DB5733287}" type="datetimeFigureOut">
              <a:rPr lang="es-ES"/>
              <a:pPr>
                <a:defRPr/>
              </a:pPr>
              <a:t>26/05/2025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41D9E2F-11BE-4313-A773-7CABDD5ED1F5}"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B938F13-5893-4329-B4FF-ACBBD6439168}" type="datetimeFigureOut">
              <a:rPr lang="es-ES"/>
              <a:pPr>
                <a:defRPr/>
              </a:pPr>
              <a:t>26/05/2025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C1925F2-1A70-4215-93D4-0C3120F9EB28}"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8FD2928-F9CB-48AC-866B-2376A4C4676C}" type="datetimeFigureOut">
              <a:rPr lang="es-ES"/>
              <a:pPr>
                <a:defRPr/>
              </a:pPr>
              <a:t>26/05/2025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8B0C602-0808-4928-8AE4-E7B037268A89}"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A745A92-6664-4F91-84B2-2CD3DCB619C8}" type="datetimeFigureOut">
              <a:rPr lang="es-ES"/>
              <a:pPr>
                <a:defRPr/>
              </a:pPr>
              <a:t>26/05/2025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6460F10-31A4-4873-ADC1-42BE2A76AD86}"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347E466-BD88-4B87-883C-9C9D04EFE6D0}" type="datetimeFigureOut">
              <a:rPr lang="es-ES"/>
              <a:pPr>
                <a:defRPr/>
              </a:pPr>
              <a:t>26/05/2025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E767C61-95F9-4BB5-9049-0B3A00EE7307}"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1980896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932B5C97-C7BE-4B32-81FD-647ABDA8E914}" type="datetimeFigureOut">
              <a:rPr lang="es-ES"/>
              <a:pPr>
                <a:defRPr/>
              </a:pPr>
              <a:t>26/05/2025</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2E3962CA-16BD-439F-A26D-E9EF0E9A3736}"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114881694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2.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WordArt 3"/>
          <p:cNvSpPr>
            <a:spLocks noChangeArrowheads="1" noChangeShapeType="1" noTextEdit="1"/>
          </p:cNvSpPr>
          <p:nvPr/>
        </p:nvSpPr>
        <p:spPr bwMode="auto">
          <a:xfrm>
            <a:off x="899594" y="123478"/>
            <a:ext cx="7416822" cy="936104"/>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w="38100" h="38100" prst="angle"/>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Bolbaite</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y Algar (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Valencia ) </a:t>
            </a:r>
          </a:p>
        </p:txBody>
      </p:sp>
      <p:sp>
        <p:nvSpPr>
          <p:cNvPr id="87044" name="WordArt 4"/>
          <p:cNvSpPr>
            <a:spLocks noChangeArrowheads="1" noChangeShapeType="1" noTextEdit="1"/>
          </p:cNvSpPr>
          <p:nvPr/>
        </p:nvSpPr>
        <p:spPr bwMode="auto">
          <a:xfrm>
            <a:off x="611562" y="1203598"/>
            <a:ext cx="7878763" cy="930821"/>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cs typeface="+mn-cs"/>
              </a:rPr>
              <a:t>Fotografía Recopilada de Internet </a:t>
            </a:r>
          </a:p>
        </p:txBody>
      </p:sp>
      <p:sp>
        <p:nvSpPr>
          <p:cNvPr id="87045" name="WordArt 5"/>
          <p:cNvSpPr>
            <a:spLocks noChangeArrowheads="1" noChangeShapeType="1" noTextEdit="1"/>
          </p:cNvSpPr>
          <p:nvPr/>
        </p:nvSpPr>
        <p:spPr bwMode="auto">
          <a:xfrm>
            <a:off x="971602" y="2355726"/>
            <a:ext cx="7126287" cy="594122"/>
          </a:xfrm>
          <a:prstGeom prst="rect">
            <a:avLst/>
          </a:prstGeom>
        </p:spPr>
        <p:txBody>
          <a:bodyPr wrap="none" fromWordArt="1">
            <a:prstTxWarp prst="textFadeUp">
              <a:avLst>
                <a:gd name="adj" fmla="val 588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cs typeface="+mn-cs"/>
              </a:rPr>
              <a:t>Creación y Diseño: </a:t>
            </a:r>
          </a:p>
        </p:txBody>
      </p:sp>
      <p:sp>
        <p:nvSpPr>
          <p:cNvPr id="87046" name="WordArt 6"/>
          <p:cNvSpPr>
            <a:spLocks noChangeArrowheads="1" noChangeShapeType="1" noTextEdit="1"/>
          </p:cNvSpPr>
          <p:nvPr/>
        </p:nvSpPr>
        <p:spPr bwMode="auto">
          <a:xfrm>
            <a:off x="1547664" y="3219822"/>
            <a:ext cx="5904656" cy="65955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2916241" y="4155926"/>
            <a:ext cx="3383953" cy="65777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cs typeface="+mn-cs"/>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2000" fill="hold"/>
                                        <p:tgtEl>
                                          <p:spTgt spid="87043"/>
                                        </p:tgtEl>
                                        <p:attrNameLst>
                                          <p:attrName>ppt_w</p:attrName>
                                        </p:attrNameLst>
                                      </p:cBhvr>
                                      <p:tavLst>
                                        <p:tav tm="0">
                                          <p:val>
                                            <p:strVal val="4*#ppt_w"/>
                                          </p:val>
                                        </p:tav>
                                        <p:tav tm="100000">
                                          <p:val>
                                            <p:strVal val="#ppt_w"/>
                                          </p:val>
                                        </p:tav>
                                      </p:tavLst>
                                    </p:anim>
                                    <p:anim calcmode="lin" valueType="num">
                                      <p:cBhvr>
                                        <p:cTn id="8" dur="2000" fill="hold"/>
                                        <p:tgtEl>
                                          <p:spTgt spid="87043"/>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7044"/>
                                        </p:tgtEl>
                                        <p:attrNameLst>
                                          <p:attrName>style.visibility</p:attrName>
                                        </p:attrNameLst>
                                      </p:cBhvr>
                                      <p:to>
                                        <p:strVal val="visible"/>
                                      </p:to>
                                    </p:set>
                                    <p:anim calcmode="lin" valueType="num">
                                      <p:cBhvr>
                                        <p:cTn id="12" dur="2000" fill="hold"/>
                                        <p:tgtEl>
                                          <p:spTgt spid="87044"/>
                                        </p:tgtEl>
                                        <p:attrNameLst>
                                          <p:attrName>ppt_w</p:attrName>
                                        </p:attrNameLst>
                                      </p:cBhvr>
                                      <p:tavLst>
                                        <p:tav tm="0">
                                          <p:val>
                                            <p:strVal val="#ppt_w*0.70"/>
                                          </p:val>
                                        </p:tav>
                                        <p:tav tm="100000">
                                          <p:val>
                                            <p:strVal val="#ppt_w"/>
                                          </p:val>
                                        </p:tav>
                                      </p:tavLst>
                                    </p:anim>
                                    <p:anim calcmode="lin" valueType="num">
                                      <p:cBhvr>
                                        <p:cTn id="13" dur="2000" fill="hold"/>
                                        <p:tgtEl>
                                          <p:spTgt spid="87044"/>
                                        </p:tgtEl>
                                        <p:attrNameLst>
                                          <p:attrName>ppt_h</p:attrName>
                                        </p:attrNameLst>
                                      </p:cBhvr>
                                      <p:tavLst>
                                        <p:tav tm="0">
                                          <p:val>
                                            <p:strVal val="#ppt_h"/>
                                          </p:val>
                                        </p:tav>
                                        <p:tav tm="100000">
                                          <p:val>
                                            <p:strVal val="#ppt_h"/>
                                          </p:val>
                                        </p:tav>
                                      </p:tavLst>
                                    </p:anim>
                                    <p:animEffect transition="in" filter="fade">
                                      <p:cBhvr>
                                        <p:cTn id="14" dur="2000"/>
                                        <p:tgtEl>
                                          <p:spTgt spid="87044"/>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7045"/>
                                        </p:tgtEl>
                                        <p:attrNameLst>
                                          <p:attrName>style.visibility</p:attrName>
                                        </p:attrNameLst>
                                      </p:cBhvr>
                                      <p:to>
                                        <p:strVal val="visible"/>
                                      </p:to>
                                    </p:set>
                                    <p:animEffect transition="in" filter="fade">
                                      <p:cBhvr>
                                        <p:cTn id="18" dur="2000"/>
                                        <p:tgtEl>
                                          <p:spTgt spid="87045"/>
                                        </p:tgtEl>
                                      </p:cBhvr>
                                    </p:animEffect>
                                    <p:anim calcmode="lin" valueType="num">
                                      <p:cBhvr>
                                        <p:cTn id="19" dur="2000" fill="hold"/>
                                        <p:tgtEl>
                                          <p:spTgt spid="87045"/>
                                        </p:tgtEl>
                                        <p:attrNameLst>
                                          <p:attrName>ppt_x</p:attrName>
                                        </p:attrNameLst>
                                      </p:cBhvr>
                                      <p:tavLst>
                                        <p:tav tm="0">
                                          <p:val>
                                            <p:strVal val="#ppt_x"/>
                                          </p:val>
                                        </p:tav>
                                        <p:tav tm="100000">
                                          <p:val>
                                            <p:strVal val="#ppt_x"/>
                                          </p:val>
                                        </p:tav>
                                      </p:tavLst>
                                    </p:anim>
                                    <p:anim calcmode="lin" valueType="num">
                                      <p:cBhvr>
                                        <p:cTn id="20" dur="2000" fill="hold"/>
                                        <p:tgtEl>
                                          <p:spTgt spid="8704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7046"/>
                                        </p:tgtEl>
                                        <p:attrNameLst>
                                          <p:attrName>style.visibility</p:attrName>
                                        </p:attrNameLst>
                                      </p:cBhvr>
                                      <p:to>
                                        <p:strVal val="visible"/>
                                      </p:to>
                                    </p:set>
                                    <p:anim from="(-#ppt_w/2)" to="(#ppt_x)" calcmode="lin" valueType="num">
                                      <p:cBhvr>
                                        <p:cTn id="24" dur="1200" fill="hold">
                                          <p:stCondLst>
                                            <p:cond delay="0"/>
                                          </p:stCondLst>
                                        </p:cTn>
                                        <p:tgtEl>
                                          <p:spTgt spid="87046"/>
                                        </p:tgtEl>
                                        <p:attrNameLst>
                                          <p:attrName>ppt_x</p:attrName>
                                        </p:attrNameLst>
                                      </p:cBhvr>
                                    </p:anim>
                                    <p:anim from="0" to="-1.0" calcmode="lin" valueType="num">
                                      <p:cBhvr>
                                        <p:cTn id="25" dur="400" decel="50000" autoRev="1" fill="hold">
                                          <p:stCondLst>
                                            <p:cond delay="1200"/>
                                          </p:stCondLst>
                                        </p:cTn>
                                        <p:tgtEl>
                                          <p:spTgt spid="87046"/>
                                        </p:tgtEl>
                                        <p:attrNameLst>
                                          <p:attrName>xshear</p:attrName>
                                        </p:attrNameLst>
                                      </p:cBhvr>
                                    </p:anim>
                                    <p:animScale>
                                      <p:cBhvr>
                                        <p:cTn id="26" dur="400" decel="100000" autoRev="1" fill="hold">
                                          <p:stCondLst>
                                            <p:cond delay="1200"/>
                                          </p:stCondLst>
                                        </p:cTn>
                                        <p:tgtEl>
                                          <p:spTgt spid="87046"/>
                                        </p:tgtEl>
                                      </p:cBhvr>
                                      <p:from x="100000" y="100000"/>
                                      <p:to x="80000" y="100000"/>
                                    </p:animScale>
                                    <p:anim by="(#ppt_h/3+#ppt_w*0.1)" calcmode="lin" valueType="num">
                                      <p:cBhvr additive="sum">
                                        <p:cTn id="27" dur="400" decel="100000" autoRev="1" fill="hold">
                                          <p:stCondLst>
                                            <p:cond delay="1200"/>
                                          </p:stCondLst>
                                        </p:cTn>
                                        <p:tgtEl>
                                          <p:spTgt spid="87046"/>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7047"/>
                                        </p:tgtEl>
                                        <p:attrNameLst>
                                          <p:attrName>style.visibility</p:attrName>
                                        </p:attrNameLst>
                                      </p:cBhvr>
                                      <p:to>
                                        <p:strVal val="visible"/>
                                      </p:to>
                                    </p:set>
                                    <p:anim calcmode="lin" valueType="num">
                                      <p:cBhvr>
                                        <p:cTn id="31" dur="1000" fill="hold"/>
                                        <p:tgtEl>
                                          <p:spTgt spid="87047"/>
                                        </p:tgtEl>
                                        <p:attrNameLst>
                                          <p:attrName>ppt_w</p:attrName>
                                        </p:attrNameLst>
                                      </p:cBhvr>
                                      <p:tavLst>
                                        <p:tav tm="0">
                                          <p:val>
                                            <p:fltVal val="0"/>
                                          </p:val>
                                        </p:tav>
                                        <p:tav tm="100000">
                                          <p:val>
                                            <p:strVal val="#ppt_w"/>
                                          </p:val>
                                        </p:tav>
                                      </p:tavLst>
                                    </p:anim>
                                    <p:anim calcmode="lin" valueType="num">
                                      <p:cBhvr>
                                        <p:cTn id="32" dur="1000" fill="hold"/>
                                        <p:tgtEl>
                                          <p:spTgt spid="870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0" y="0"/>
            <a:ext cx="9136480" cy="5143500"/>
          </a:xfrm>
          <a:prstGeom prst="rect">
            <a:avLst/>
          </a:prstGeom>
        </p:spPr>
      </p:pic>
      <p:sp>
        <p:nvSpPr>
          <p:cNvPr id="5" name="Rectángulo 4"/>
          <p:cNvSpPr/>
          <p:nvPr/>
        </p:nvSpPr>
        <p:spPr>
          <a:xfrm>
            <a:off x="0" y="0"/>
            <a:ext cx="9144000" cy="51435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87624" y="0"/>
            <a:ext cx="5904656" cy="923330"/>
          </a:xfrm>
          <a:prstGeom prst="rect">
            <a:avLst/>
          </a:prstGeom>
          <a:noFill/>
        </p:spPr>
        <p:txBody>
          <a:bodyPr>
            <a:prstTxWarp prst="textDeflateTop">
              <a:avLst>
                <a:gd name="adj" fmla="val 26183"/>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fontAlgn="auto">
              <a:spcBef>
                <a:spcPts val="0"/>
              </a:spcBef>
              <a:spcAft>
                <a:spcPts val="0"/>
              </a:spcAft>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latin typeface="+mn-lt"/>
                <a:cs typeface="+mn-cs"/>
              </a:rPr>
              <a:t> </a:t>
            </a:r>
            <a:r>
              <a:rPr lang="es-ES" sz="54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latin typeface="+mn-lt"/>
                <a:cs typeface="+mn-cs"/>
              </a:rPr>
              <a:t>Bolbaite</a:t>
            </a:r>
            <a:r>
              <a:rPr lang="es-E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latin typeface="+mn-lt"/>
                <a:cs typeface="+mn-cs"/>
              </a:rPr>
              <a:t>       </a:t>
            </a:r>
            <a:endPar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
        <p:nvSpPr>
          <p:cNvPr id="3" name="2 CuadroTexto"/>
          <p:cNvSpPr txBox="1"/>
          <p:nvPr/>
        </p:nvSpPr>
        <p:spPr>
          <a:xfrm>
            <a:off x="395536" y="987574"/>
            <a:ext cx="8496944" cy="1938992"/>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Bolbaite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se encuentra a 84 km de Valencia capital, en dirección 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Xàtiva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Este antiguo municipio descansa a orillas del río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Sellent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afluente del Júcar que discurre enteramente por la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Comunitat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Valenciana. El Río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Sellent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divide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Bolbaite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en dos partes (El Lugar y La Peña), que quedan unidas por dos puentes. A su paso por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Bolbaite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este río ofrece una gran variedad de paisajes.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95536" y="3219822"/>
            <a:ext cx="8424936"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medio del pueblo, bajo el </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Puente Viejo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hay multitud de patos, ocas y enormes carpas. Más arriba, el cauce del río se convierte en el ‘</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Paraje del Río </a:t>
            </a:r>
            <a:r>
              <a:rPr lang="es-ES" sz="20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Sellent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con 3 zonas de baño diferentes, cada una con su carácter y cada vez más salvaje.</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59000">
        <p14:vortex dir="r"/>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strVal val="#ppt_w*0.7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animEffect transition="in" filter="fade">
                                      <p:cBhvr>
                                        <p:cTn id="9" dur="2000"/>
                                        <p:tgtEl>
                                          <p:spTgt spid="7"/>
                                        </p:tgtEl>
                                      </p:cBhvr>
                                    </p:animEffect>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44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 Pueblo de Bolbaite.jpg"/>
          <p:cNvPicPr>
            <a:picLocks noChangeAspect="1"/>
          </p:cNvPicPr>
          <p:nvPr/>
        </p:nvPicPr>
        <p:blipFill>
          <a:blip r:embed="rId3" cstate="print"/>
          <a:srcRect/>
          <a:stretch>
            <a:fillRect/>
          </a:stretch>
        </p:blipFill>
        <p:spPr bwMode="auto">
          <a:xfrm>
            <a:off x="3175" y="0"/>
            <a:ext cx="9137650" cy="5143500"/>
          </a:xfrm>
          <a:prstGeom prst="rect">
            <a:avLst/>
          </a:prstGeom>
          <a:noFill/>
          <a:ln w="9525">
            <a:noFill/>
            <a:miter lim="800000"/>
            <a:headEnd/>
            <a:tailEnd/>
          </a:ln>
        </p:spPr>
      </p:pic>
      <p:sp>
        <p:nvSpPr>
          <p:cNvPr id="3" name="2 CuadroTexto"/>
          <p:cNvSpPr txBox="1"/>
          <p:nvPr/>
        </p:nvSpPr>
        <p:spPr>
          <a:xfrm>
            <a:off x="467544" y="3795886"/>
            <a:ext cx="8352928" cy="1200329"/>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Bolbaite</a:t>
            </a:r>
            <a:r>
              <a:rPr lang="es-ES" i="1" dirty="0" smtClean="0">
                <a:effectLst>
                  <a:glow rad="101600">
                    <a:srgbClr val="C00000">
                      <a:alpha val="60000"/>
                    </a:srgbClr>
                  </a:glow>
                  <a:outerShdw blurRad="38100" dist="38100" dir="2700000" algn="tl">
                    <a:srgbClr val="000000">
                      <a:alpha val="43137"/>
                    </a:srgbClr>
                  </a:outerShdw>
                </a:effectLst>
              </a:rPr>
              <a:t> es un municipio de la </a:t>
            </a:r>
            <a:r>
              <a:rPr lang="es-ES" b="1" i="1" dirty="0" smtClean="0">
                <a:effectLst>
                  <a:glow rad="101600">
                    <a:srgbClr val="C00000">
                      <a:alpha val="60000"/>
                    </a:srgbClr>
                  </a:glow>
                  <a:outerShdw blurRad="38100" dist="38100" dir="2700000" algn="tl">
                    <a:srgbClr val="000000">
                      <a:alpha val="43137"/>
                    </a:srgbClr>
                  </a:outerShdw>
                </a:effectLst>
              </a:rPr>
              <a:t>Comunidad Valenciana</a:t>
            </a:r>
            <a:r>
              <a:rPr lang="es-ES" i="1" dirty="0" smtClean="0">
                <a:effectLst>
                  <a:glow rad="101600">
                    <a:srgbClr val="C00000">
                      <a:alpha val="60000"/>
                    </a:srgbClr>
                  </a:glow>
                  <a:outerShdw blurRad="38100" dist="38100" dir="2700000" algn="tl">
                    <a:srgbClr val="000000">
                      <a:alpha val="43137"/>
                    </a:srgbClr>
                  </a:outerShdw>
                </a:effectLst>
              </a:rPr>
              <a:t> ubicado a 84 km y forma parte de la comarca del </a:t>
            </a:r>
            <a:r>
              <a:rPr lang="es-ES" b="1" i="1" dirty="0" smtClean="0">
                <a:effectLst>
                  <a:glow rad="101600">
                    <a:srgbClr val="C00000">
                      <a:alpha val="60000"/>
                    </a:srgbClr>
                  </a:glow>
                  <a:outerShdw blurRad="38100" dist="38100" dir="2700000" algn="tl">
                    <a:srgbClr val="000000">
                      <a:alpha val="43137"/>
                    </a:srgbClr>
                  </a:outerShdw>
                </a:effectLst>
              </a:rPr>
              <a:t>Canal de </a:t>
            </a:r>
            <a:r>
              <a:rPr lang="es-ES" b="1" i="1" dirty="0" err="1" smtClean="0">
                <a:effectLst>
                  <a:glow rad="101600">
                    <a:srgbClr val="C00000">
                      <a:alpha val="60000"/>
                    </a:srgbClr>
                  </a:glow>
                  <a:outerShdw blurRad="38100" dist="38100" dir="2700000" algn="tl">
                    <a:srgbClr val="000000">
                      <a:alpha val="43137"/>
                    </a:srgbClr>
                  </a:outerShdw>
                </a:effectLst>
              </a:rPr>
              <a:t>Navarrés</a:t>
            </a:r>
            <a:r>
              <a:rPr lang="es-ES" i="1" dirty="0" smtClean="0">
                <a:effectLst>
                  <a:glow rad="101600">
                    <a:srgbClr val="C00000">
                      <a:alpha val="60000"/>
                    </a:srgbClr>
                  </a:glow>
                  <a:outerShdw blurRad="38100" dist="38100" dir="2700000" algn="tl">
                    <a:srgbClr val="000000">
                      <a:alpha val="43137"/>
                    </a:srgbClr>
                  </a:outerShdw>
                </a:effectLst>
              </a:rPr>
              <a:t>. Curiosamente, el río     </a:t>
            </a:r>
            <a:r>
              <a:rPr lang="es-ES" b="1" i="1" dirty="0" err="1" smtClean="0">
                <a:effectLst>
                  <a:glow rad="101600">
                    <a:srgbClr val="C00000">
                      <a:alpha val="60000"/>
                    </a:srgbClr>
                  </a:glow>
                  <a:outerShdw blurRad="38100" dist="38100" dir="2700000" algn="tl">
                    <a:srgbClr val="000000">
                      <a:alpha val="43137"/>
                    </a:srgbClr>
                  </a:outerShdw>
                </a:effectLst>
              </a:rPr>
              <a:t>Sellent</a:t>
            </a:r>
            <a:r>
              <a:rPr lang="es-ES" i="1" dirty="0" smtClean="0">
                <a:effectLst>
                  <a:glow rad="101600">
                    <a:srgbClr val="C00000">
                      <a:alpha val="60000"/>
                    </a:srgbClr>
                  </a:glow>
                  <a:outerShdw blurRad="38100" dist="38100" dir="2700000" algn="tl">
                    <a:srgbClr val="000000">
                      <a:alpha val="43137"/>
                    </a:srgbClr>
                  </a:outerShdw>
                </a:effectLst>
              </a:rPr>
              <a:t> pasa por todo su centro, por lo que el pueblo está dividido en dos áreas conocidas como El Lugar y La Peña.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Rectángulo"/>
          <p:cNvSpPr/>
          <p:nvPr/>
        </p:nvSpPr>
        <p:spPr>
          <a:xfrm>
            <a:off x="1421013" y="2110085"/>
            <a:ext cx="6301982" cy="923330"/>
          </a:xfrm>
          <a:prstGeom prst="rect">
            <a:avLst/>
          </a:prstGeom>
          <a:noFill/>
        </p:spPr>
        <p:txBody>
          <a:bodyPr wrap="none" lIns="91440" tIns="45720" rIns="91440" bIns="45720">
            <a:spAutoFit/>
            <a:scene3d>
              <a:camera prst="perspectiveRelaxedModerately"/>
              <a:lightRig rig="flat" dir="tl"/>
            </a:scene3d>
            <a:sp3d extrusionH="57150" contourW="19050" prstMaterial="clear">
              <a:bevelT w="50800" h="50800" prst="angle"/>
              <a:contourClr>
                <a:schemeClr val="accent5">
                  <a:tint val="70000"/>
                  <a:satMod val="180000"/>
                  <a:alpha val="70000"/>
                </a:schemeClr>
              </a:contourClr>
            </a:sp3d>
          </a:bodyPr>
          <a:lstStyle/>
          <a:p>
            <a:pPr algn="ctr"/>
            <a:r>
              <a:rPr lang="es-ES" sz="5400" b="1" cap="none" spc="0" dirty="0" err="1" smtClean="0">
                <a:ln/>
                <a:solidFill>
                  <a:schemeClr val="accent5">
                    <a:tint val="50000"/>
                    <a:satMod val="180000"/>
                  </a:schemeClr>
                </a:solidFill>
                <a:effectLst/>
              </a:rPr>
              <a:t>Bolbaite</a:t>
            </a:r>
            <a:r>
              <a:rPr lang="es-ES" sz="5400" b="1" cap="none" spc="0" dirty="0" smtClean="0">
                <a:ln/>
                <a:solidFill>
                  <a:schemeClr val="accent5">
                    <a:tint val="50000"/>
                    <a:satMod val="180000"/>
                  </a:schemeClr>
                </a:solidFill>
                <a:effectLst/>
              </a:rPr>
              <a:t> - Valencia</a:t>
            </a:r>
            <a:endParaRPr lang="es-ES" sz="5400" b="1" cap="none" spc="0" dirty="0">
              <a:ln/>
              <a:solidFill>
                <a:schemeClr val="accent5">
                  <a:tint val="50000"/>
                  <a:satMod val="180000"/>
                </a:schemeClr>
              </a:solidFill>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vortex dir="r"/>
        <p:sndAc>
          <p:stSnd loop="1">
            <p:snd r:embed="rId2" name="Variadas.wav"/>
          </p:stSnd>
        </p:sndAc>
      </p:transition>
    </mc:Choice>
    <mc:Fallback xmlns="">
      <p:transition spd="slow" advTm="36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23" presetClass="entr" presetSubtype="288" fill="hold" grpId="0" nodeType="after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strVal val="4/3*#ppt_w"/>
                                          </p:val>
                                        </p:tav>
                                        <p:tav tm="100000">
                                          <p:val>
                                            <p:strVal val="#ppt_w"/>
                                          </p:val>
                                        </p:tav>
                                      </p:tavLst>
                                    </p:anim>
                                    <p:anim calcmode="lin" valueType="num">
                                      <p:cBhvr>
                                        <p:cTn id="16" dur="2000" fill="hold"/>
                                        <p:tgtEl>
                                          <p:spTgt spid="5"/>
                                        </p:tgtEl>
                                        <p:attrNameLst>
                                          <p:attrName>ppt_h</p:attrName>
                                        </p:attrNameLst>
                                      </p:cBhvr>
                                      <p:tavLst>
                                        <p:tav tm="0">
                                          <p:val>
                                            <p:strVal val="4/3*#ppt_h"/>
                                          </p:val>
                                        </p:tav>
                                        <p:tav tm="100000">
                                          <p:val>
                                            <p:strVal val="#ppt_h"/>
                                          </p:val>
                                        </p:tav>
                                      </p:tavLst>
                                    </p:anim>
                                  </p:childTnLst>
                                </p:cTn>
                              </p:par>
                            </p:childTnLst>
                          </p:cTn>
                        </p:par>
                        <p:par>
                          <p:cTn id="17" fill="hold">
                            <p:stCondLst>
                              <p:cond delay="6000"/>
                            </p:stCondLst>
                            <p:childTnLst>
                              <p:par>
                                <p:cTn id="18" presetID="23" presetClass="exit" presetSubtype="32" fill="hold" grpId="1" nodeType="afterEffect">
                                  <p:stCondLst>
                                    <p:cond delay="2500"/>
                                  </p:stCondLst>
                                  <p:childTnLst>
                                    <p:anim calcmode="lin" valueType="num">
                                      <p:cBhvr>
                                        <p:cTn id="19" dur="2000"/>
                                        <p:tgtEl>
                                          <p:spTgt spid="5"/>
                                        </p:tgtEl>
                                        <p:attrNameLst>
                                          <p:attrName>ppt_w</p:attrName>
                                        </p:attrNameLst>
                                      </p:cBhvr>
                                      <p:tavLst>
                                        <p:tav tm="0">
                                          <p:val>
                                            <p:strVal val="ppt_w"/>
                                          </p:val>
                                        </p:tav>
                                        <p:tav tm="100000">
                                          <p:val>
                                            <p:fltVal val="0"/>
                                          </p:val>
                                        </p:tav>
                                      </p:tavLst>
                                    </p:anim>
                                    <p:anim calcmode="lin" valueType="num">
                                      <p:cBhvr>
                                        <p:cTn id="20" dur="2000"/>
                                        <p:tgtEl>
                                          <p:spTgt spid="5"/>
                                        </p:tgtEl>
                                        <p:attrNameLst>
                                          <p:attrName>ppt_h</p:attrName>
                                        </p:attrNameLst>
                                      </p:cBhvr>
                                      <p:tavLst>
                                        <p:tav tm="0">
                                          <p:val>
                                            <p:strVal val="ppt_h"/>
                                          </p:val>
                                        </p:tav>
                                        <p:tav tm="100000">
                                          <p:val>
                                            <p:fltVal val="0"/>
                                          </p:val>
                                        </p:tav>
                                      </p:tavLst>
                                    </p:anim>
                                    <p:set>
                                      <p:cBhvr>
                                        <p:cTn id="21" dur="1" fill="hold">
                                          <p:stCondLst>
                                            <p:cond delay="1999"/>
                                          </p:stCondLst>
                                        </p:cTn>
                                        <p:tgtEl>
                                          <p:spTgt spid="5"/>
                                        </p:tgtEl>
                                        <p:attrNameLst>
                                          <p:attrName>style.visibility</p:attrName>
                                        </p:attrNameLst>
                                      </p:cBhvr>
                                      <p:to>
                                        <p:strVal val="hidden"/>
                                      </p:to>
                                    </p:set>
                                  </p:childTnLst>
                                </p:cTn>
                              </p:par>
                            </p:childTnLst>
                          </p:cTn>
                        </p:par>
                        <p:par>
                          <p:cTn id="22" fill="hold">
                            <p:stCondLst>
                              <p:cond delay="10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1"/>
                                          </p:val>
                                        </p:tav>
                                        <p:tav tm="100000">
                                          <p:val>
                                            <p:strVal val="#ppt_x"/>
                                          </p:val>
                                        </p:tav>
                                      </p:tavLst>
                                    </p:anim>
                                    <p:anim calcmode="lin" valueType="num">
                                      <p:cBhvr>
                                        <p:cTn id="2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5"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02.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467544" y="429994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Gracias a esta característica, </a:t>
            </a:r>
            <a:r>
              <a:rPr lang="es-ES" b="1" i="1" dirty="0" err="1" smtClean="0">
                <a:effectLst>
                  <a:glow rad="101600">
                    <a:srgbClr val="C00000">
                      <a:alpha val="60000"/>
                    </a:srgbClr>
                  </a:glow>
                  <a:outerShdw blurRad="38100" dist="38100" dir="2700000" algn="tl">
                    <a:srgbClr val="000000">
                      <a:alpha val="43137"/>
                    </a:srgbClr>
                  </a:outerShdw>
                </a:effectLst>
              </a:rPr>
              <a:t>Bolbaite</a:t>
            </a:r>
            <a:r>
              <a:rPr lang="es-ES" i="1" dirty="0" smtClean="0">
                <a:effectLst>
                  <a:glow rad="101600">
                    <a:srgbClr val="C00000">
                      <a:alpha val="60000"/>
                    </a:srgbClr>
                  </a:glow>
                  <a:outerShdw blurRad="38100" dist="38100" dir="2700000" algn="tl">
                    <a:srgbClr val="000000">
                      <a:alpha val="43137"/>
                    </a:srgbClr>
                  </a:outerShdw>
                </a:effectLst>
              </a:rPr>
              <a:t> adquiere una belleza única y espacios naturales ideales para recorrer en compañía de familiares y seres queridos.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outVertical)">
                                      <p:cBhvr>
                                        <p:cTn id="7" dur="3000"/>
                                        <p:tgtEl>
                                          <p:spTgt spid="6146"/>
                                        </p:tgtEl>
                                      </p:cBhvr>
                                    </p:animEffect>
                                  </p:childTnLst>
                                </p:cTn>
                              </p:par>
                              <p:par>
                                <p:cTn id="8" presetID="23" presetClass="entr" presetSubtype="28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3000" fill="hold"/>
                                        <p:tgtEl>
                                          <p:spTgt spid="6146"/>
                                        </p:tgtEl>
                                        <p:attrNameLst>
                                          <p:attrName>ppt_w</p:attrName>
                                        </p:attrNameLst>
                                      </p:cBhvr>
                                      <p:tavLst>
                                        <p:tav tm="0">
                                          <p:val>
                                            <p:strVal val="4/3*#ppt_w"/>
                                          </p:val>
                                        </p:tav>
                                        <p:tav tm="100000">
                                          <p:val>
                                            <p:strVal val="#ppt_w"/>
                                          </p:val>
                                        </p:tav>
                                      </p:tavLst>
                                    </p:anim>
                                    <p:anim calcmode="lin" valueType="num">
                                      <p:cBhvr>
                                        <p:cTn id="11" dur="3000" fill="hold"/>
                                        <p:tgtEl>
                                          <p:spTgt spid="614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323528" y="4371950"/>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entre todo, lo más impresionante es su lago natural, </a:t>
            </a:r>
            <a:r>
              <a:rPr lang="es-ES" i="1" dirty="0" err="1" smtClean="0">
                <a:effectLst>
                  <a:glow rad="101600">
                    <a:srgbClr val="C00000">
                      <a:alpha val="60000"/>
                    </a:srgbClr>
                  </a:glow>
                  <a:outerShdw blurRad="38100" dist="38100" dir="2700000" algn="tl">
                    <a:srgbClr val="000000">
                      <a:alpha val="43137"/>
                    </a:srgbClr>
                  </a:outerShdw>
                </a:effectLst>
              </a:rPr>
              <a:t>gorgos</a:t>
            </a:r>
            <a:r>
              <a:rPr lang="es-ES" i="1" dirty="0" smtClean="0">
                <a:effectLst>
                  <a:glow rad="101600">
                    <a:srgbClr val="C00000">
                      <a:alpha val="60000"/>
                    </a:srgbClr>
                  </a:glow>
                  <a:outerShdw blurRad="38100" dist="38100" dir="2700000" algn="tl">
                    <a:srgbClr val="000000">
                      <a:alpha val="43137"/>
                    </a:srgbClr>
                  </a:outerShdw>
                </a:effectLst>
              </a:rPr>
              <a:t> y cuevas sumergidas que lo convierten en uno de los </a:t>
            </a:r>
            <a:r>
              <a:rPr lang="es-ES" b="1" i="1" dirty="0" smtClean="0">
                <a:effectLst>
                  <a:glow rad="101600">
                    <a:srgbClr val="C00000">
                      <a:alpha val="60000"/>
                    </a:srgbClr>
                  </a:glow>
                  <a:outerShdw blurRad="38100" dist="38100" dir="2700000" algn="tl">
                    <a:srgbClr val="000000">
                      <a:alpha val="43137"/>
                    </a:srgbClr>
                  </a:outerShdw>
                </a:effectLst>
              </a:rPr>
              <a:t>pueblos más bonitos de Valencia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0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539552" y="4083918"/>
            <a:ext cx="7992888"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Bolbaite</a:t>
            </a:r>
            <a:r>
              <a:rPr lang="es-ES" i="1" dirty="0" smtClean="0">
                <a:effectLst>
                  <a:glow rad="101600">
                    <a:srgbClr val="C00000">
                      <a:alpha val="60000"/>
                    </a:srgbClr>
                  </a:glow>
                  <a:outerShdw blurRad="38100" dist="38100" dir="2700000" algn="tl">
                    <a:srgbClr val="000000">
                      <a:alpha val="43137"/>
                    </a:srgbClr>
                  </a:outerShdw>
                </a:effectLst>
              </a:rPr>
              <a:t> además de ser un pueblo pequeño y bonito, ofrece a sus visitantes un recorrido por diferentes siglos. Así lo podemos ver en su monumento insigne declarado </a:t>
            </a:r>
            <a:r>
              <a:rPr lang="es-ES" b="1" i="1" dirty="0" smtClean="0">
                <a:effectLst>
                  <a:glow rad="101600">
                    <a:srgbClr val="C00000">
                      <a:alpha val="60000"/>
                    </a:srgbClr>
                  </a:glow>
                  <a:outerShdw blurRad="38100" dist="38100" dir="2700000" algn="tl">
                    <a:srgbClr val="000000">
                      <a:alpha val="43137"/>
                    </a:srgbClr>
                  </a:outerShdw>
                </a:effectLst>
              </a:rPr>
              <a:t>Bien de Interés Cultural</a:t>
            </a:r>
            <a:r>
              <a:rPr lang="es-ES" i="1" dirty="0" smtClean="0">
                <a:effectLst>
                  <a:glow rad="101600">
                    <a:srgbClr val="C00000">
                      <a:alpha val="60000"/>
                    </a:srgbClr>
                  </a:glow>
                  <a:outerShdw blurRad="38100" dist="38100" dir="2700000" algn="tl">
                    <a:srgbClr val="000000">
                      <a:alpha val="43137"/>
                    </a:srgbClr>
                  </a:outerShdw>
                </a:effectLst>
              </a:rPr>
              <a:t> en 2002.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3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ppt_w</p:attrName>
                                        </p:attrNameLst>
                                      </p:cBhvr>
                                      <p:tavLst>
                                        <p:tav tm="0">
                                          <p:val>
                                            <p:strVal val="4/3*#ppt_w"/>
                                          </p:val>
                                        </p:tav>
                                        <p:tav tm="100000">
                                          <p:val>
                                            <p:strVal val="#ppt_w"/>
                                          </p:val>
                                        </p:tav>
                                      </p:tavLst>
                                    </p:anim>
                                    <p:anim calcmode="lin" valueType="num">
                                      <p:cBhvr>
                                        <p:cTn id="11" dur="3000" fill="hold"/>
                                        <p:tgtEl>
                                          <p:spTgt spid="7170"/>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09.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323528"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Hablamos del </a:t>
            </a:r>
            <a:r>
              <a:rPr lang="es-ES" b="1" i="1" dirty="0" smtClean="0">
                <a:effectLst>
                  <a:glow rad="101600">
                    <a:srgbClr val="C00000">
                      <a:alpha val="60000"/>
                    </a:srgbClr>
                  </a:glow>
                  <a:outerShdw blurRad="38100" dist="38100" dir="2700000" algn="tl">
                    <a:srgbClr val="000000">
                      <a:alpha val="43137"/>
                    </a:srgbClr>
                  </a:outerShdw>
                </a:effectLst>
              </a:rPr>
              <a:t>Castillo de </a:t>
            </a:r>
            <a:r>
              <a:rPr lang="es-ES" b="1" i="1" dirty="0" err="1" smtClean="0">
                <a:effectLst>
                  <a:glow rad="101600">
                    <a:srgbClr val="C00000">
                      <a:alpha val="60000"/>
                    </a:srgbClr>
                  </a:glow>
                  <a:outerShdw blurRad="38100" dist="38100" dir="2700000" algn="tl">
                    <a:srgbClr val="000000">
                      <a:alpha val="43137"/>
                    </a:srgbClr>
                  </a:outerShdw>
                </a:effectLst>
              </a:rPr>
              <a:t>Bolbaite</a:t>
            </a:r>
            <a:r>
              <a:rPr lang="es-ES" i="1" dirty="0" smtClean="0">
                <a:effectLst>
                  <a:glow rad="101600">
                    <a:srgbClr val="C00000">
                      <a:alpha val="60000"/>
                    </a:srgbClr>
                  </a:glow>
                  <a:outerShdw blurRad="38100" dist="38100" dir="2700000" algn="tl">
                    <a:srgbClr val="000000">
                      <a:alpha val="43137"/>
                    </a:srgbClr>
                  </a:outerShdw>
                </a:effectLst>
              </a:rPr>
              <a:t>, edificado en el siglo XII sobre las bases de una antigua fortaleza islámica. El castillo se encuentra en el punto más alto del casco urbano, específicamente sobre un cerro, desde donde se puede admirar todo el pueblo.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 name="2 Imagen" descr="12 Pueblo de Bolbaite.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755576" y="4083918"/>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aquí, se puede realizar un recorrido completo por cada una de las callejuelas del pueblo. Siendo el primer punto de reverencia el </a:t>
            </a:r>
            <a:r>
              <a:rPr lang="es-ES" b="1" i="1" dirty="0" smtClean="0">
                <a:effectLst>
                  <a:glow rad="101600">
                    <a:srgbClr val="C00000">
                      <a:alpha val="60000"/>
                    </a:srgbClr>
                  </a:glow>
                  <a:outerShdw blurRad="38100" dist="38100" dir="2700000" algn="tl">
                    <a:srgbClr val="000000">
                      <a:alpha val="43137"/>
                    </a:srgbClr>
                  </a:outerShdw>
                </a:effectLst>
              </a:rPr>
              <a:t>barrio del Castillo</a:t>
            </a:r>
            <a:r>
              <a:rPr lang="es-ES" i="1" dirty="0" smtClean="0">
                <a:effectLst>
                  <a:glow rad="101600">
                    <a:srgbClr val="C00000">
                      <a:alpha val="60000"/>
                    </a:srgbClr>
                  </a:glow>
                  <a:outerShdw blurRad="38100" dist="38100" dir="2700000" algn="tl">
                    <a:srgbClr val="000000">
                      <a:alpha val="43137"/>
                    </a:srgbClr>
                  </a:outerShdw>
                </a:effectLst>
              </a:rPr>
              <a:t>, cuyo descenso lo llevará hasta el </a:t>
            </a:r>
            <a:r>
              <a:rPr lang="es-ES" b="1" i="1" dirty="0" smtClean="0">
                <a:effectLst>
                  <a:glow rad="101600">
                    <a:srgbClr val="C00000">
                      <a:alpha val="60000"/>
                    </a:srgbClr>
                  </a:glow>
                  <a:outerShdw blurRad="38100" dist="38100" dir="2700000" algn="tl">
                    <a:srgbClr val="000000">
                      <a:alpha val="43137"/>
                    </a:srgbClr>
                  </a:outerShdw>
                </a:effectLst>
              </a:rPr>
              <a:t>lavadero de </a:t>
            </a:r>
            <a:r>
              <a:rPr lang="es-ES" b="1" i="1" dirty="0" err="1" smtClean="0">
                <a:effectLst>
                  <a:glow rad="101600">
                    <a:srgbClr val="C00000">
                      <a:alpha val="60000"/>
                    </a:srgbClr>
                  </a:glow>
                  <a:outerShdw blurRad="38100" dist="38100" dir="2700000" algn="tl">
                    <a:srgbClr val="000000">
                      <a:alpha val="43137"/>
                    </a:srgbClr>
                  </a:outerShdw>
                </a:effectLst>
              </a:rPr>
              <a:t>Bolbaite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5000">
        <p:split orient="vert"/>
      </p:transition>
    </mc:Choice>
    <mc:Fallback xmlns="">
      <p:transition spd="slow" advTm="5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outVertical)">
                                      <p:cBhvr>
                                        <p:cTn id="7" dur="3000"/>
                                        <p:tgtEl>
                                          <p:spTgt spid="13314"/>
                                        </p:tgtEl>
                                      </p:cBhvr>
                                    </p:animEffect>
                                  </p:childTnLst>
                                </p:cTn>
                              </p:par>
                              <p:par>
                                <p:cTn id="8" presetID="29"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 calcmode="lin" valueType="num">
                                      <p:cBhvr>
                                        <p:cTn id="10" dur="3000" fill="hold"/>
                                        <p:tgtEl>
                                          <p:spTgt spid="13314"/>
                                        </p:tgtEl>
                                        <p:attrNameLst>
                                          <p:attrName>ppt_x</p:attrName>
                                        </p:attrNameLst>
                                      </p:cBhvr>
                                      <p:tavLst>
                                        <p:tav tm="0">
                                          <p:val>
                                            <p:strVal val="#ppt_x-.2"/>
                                          </p:val>
                                        </p:tav>
                                        <p:tav tm="100000">
                                          <p:val>
                                            <p:strVal val="#ppt_x"/>
                                          </p:val>
                                        </p:tav>
                                      </p:tavLst>
                                    </p:anim>
                                    <p:anim calcmode="lin" valueType="num">
                                      <p:cBhvr>
                                        <p:cTn id="11" dur="3000" fill="hold"/>
                                        <p:tgtEl>
                                          <p:spTgt spid="1331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331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5000"/>
                            </p:stCondLst>
                            <p:childTnLst>
                              <p:par>
                                <p:cTn id="20" presetID="16" presetClass="entr" presetSubtype="37" fill="hold" nodeType="afterEffect">
                                  <p:stCondLst>
                                    <p:cond delay="300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3000"/>
                                        <p:tgtEl>
                                          <p:spTgt spid="3"/>
                                        </p:tgtEl>
                                      </p:cBhvr>
                                    </p:animEffect>
                                  </p:childTnLst>
                                </p:cTn>
                              </p:par>
                              <p:par>
                                <p:cTn id="23" presetID="29" presetClass="entr" presetSubtype="0" fill="hold" nodeType="withEffect">
                                  <p:stCondLst>
                                    <p:cond delay="3000"/>
                                  </p:stCondLst>
                                  <p:childTnLst>
                                    <p:set>
                                      <p:cBhvr>
                                        <p:cTn id="24" dur="1" fill="hold">
                                          <p:stCondLst>
                                            <p:cond delay="0"/>
                                          </p:stCondLst>
                                        </p:cTn>
                                        <p:tgtEl>
                                          <p:spTgt spid="3"/>
                                        </p:tgtEl>
                                        <p:attrNameLst>
                                          <p:attrName>style.visibility</p:attrName>
                                        </p:attrNameLst>
                                      </p:cBhvr>
                                      <p:to>
                                        <p:strVal val="visible"/>
                                      </p:to>
                                    </p:set>
                                    <p:anim calcmode="lin" valueType="num">
                                      <p:cBhvr>
                                        <p:cTn id="25" dur="3000" fill="hold"/>
                                        <p:tgtEl>
                                          <p:spTgt spid="3"/>
                                        </p:tgtEl>
                                        <p:attrNameLst>
                                          <p:attrName>ppt_x</p:attrName>
                                        </p:attrNameLst>
                                      </p:cBhvr>
                                      <p:tavLst>
                                        <p:tav tm="0">
                                          <p:val>
                                            <p:strVal val="#ppt_x-.2"/>
                                          </p:val>
                                        </p:tav>
                                        <p:tav tm="100000">
                                          <p:val>
                                            <p:strVal val="#ppt_x"/>
                                          </p:val>
                                        </p:tav>
                                      </p:tavLst>
                                    </p:anim>
                                    <p:anim calcmode="lin" valueType="num">
                                      <p:cBhvr>
                                        <p:cTn id="26" dur="3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7" dur="3000"/>
                                        <p:tgtEl>
                                          <p:spTgt spid="3"/>
                                        </p:tgtEl>
                                      </p:cBhvr>
                                    </p:animEffect>
                                  </p:childTnLst>
                                </p:cTn>
                              </p:par>
                            </p:childTnLst>
                          </p:cTn>
                        </p:par>
                        <p:par>
                          <p:cTn id="28" fill="hold">
                            <p:stCondLst>
                              <p:cond delay="31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8.jpg"/>
          <p:cNvPicPr>
            <a:picLocks noChangeAspect="1"/>
          </p:cNvPicPr>
          <p:nvPr/>
        </p:nvPicPr>
        <p:blipFill>
          <a:blip r:embed="rId2" cstate="print"/>
          <a:srcRect/>
          <a:stretch>
            <a:fillRect/>
          </a:stretch>
        </p:blipFill>
        <p:spPr bwMode="auto">
          <a:xfrm>
            <a:off x="0" y="0"/>
            <a:ext cx="9144000" cy="5160963"/>
          </a:xfrm>
          <a:prstGeom prst="rect">
            <a:avLst/>
          </a:prstGeom>
          <a:noFill/>
          <a:ln w="9525">
            <a:noFill/>
            <a:miter lim="800000"/>
            <a:headEnd/>
            <a:tailEnd/>
          </a:ln>
        </p:spPr>
      </p:pic>
      <p:sp>
        <p:nvSpPr>
          <p:cNvPr id="3" name="2 CuadroTexto"/>
          <p:cNvSpPr txBox="1"/>
          <p:nvPr/>
        </p:nvSpPr>
        <p:spPr>
          <a:xfrm>
            <a:off x="467544"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siguientes puntos emblemáticos, los encontramos al final de esas callejuelas donde se encuentra la </a:t>
            </a:r>
            <a:r>
              <a:rPr lang="es-ES" b="1" i="1" dirty="0" smtClean="0">
                <a:effectLst>
                  <a:glow rad="101600">
                    <a:srgbClr val="C00000">
                      <a:alpha val="60000"/>
                    </a:srgbClr>
                  </a:glow>
                  <a:outerShdw blurRad="38100" dist="38100" dir="2700000" algn="tl">
                    <a:srgbClr val="000000">
                      <a:alpha val="43137"/>
                    </a:srgbClr>
                  </a:outerShdw>
                </a:effectLst>
              </a:rPr>
              <a:t>Plaza de la Iglesia</a:t>
            </a:r>
            <a:r>
              <a:rPr lang="es-ES" i="1" dirty="0" smtClean="0">
                <a:effectLst>
                  <a:glow rad="101600">
                    <a:srgbClr val="C00000">
                      <a:alpha val="60000"/>
                    </a:srgbClr>
                  </a:glow>
                  <a:outerShdw blurRad="38100" dist="38100" dir="2700000" algn="tl">
                    <a:srgbClr val="000000">
                      <a:alpha val="43137"/>
                    </a:srgbClr>
                  </a:outerShdw>
                </a:effectLst>
              </a:rPr>
              <a:t>. A su lado, encontrará la </a:t>
            </a:r>
            <a:r>
              <a:rPr lang="es-ES" b="1" i="1" dirty="0" smtClean="0">
                <a:effectLst>
                  <a:glow rad="101600">
                    <a:srgbClr val="C00000">
                      <a:alpha val="60000"/>
                    </a:srgbClr>
                  </a:glow>
                  <a:outerShdw blurRad="38100" dist="38100" dir="2700000" algn="tl">
                    <a:srgbClr val="000000">
                      <a:alpha val="43137"/>
                    </a:srgbClr>
                  </a:outerShdw>
                </a:effectLst>
              </a:rPr>
              <a:t>Iglesia de </a:t>
            </a:r>
            <a:r>
              <a:rPr lang="es-ES" b="1" i="1" dirty="0" err="1" smtClean="0">
                <a:effectLst>
                  <a:glow rad="101600">
                    <a:srgbClr val="C00000">
                      <a:alpha val="60000"/>
                    </a:srgbClr>
                  </a:glow>
                  <a:outerShdw blurRad="38100" dist="38100" dir="2700000" algn="tl">
                    <a:srgbClr val="000000">
                      <a:alpha val="43137"/>
                    </a:srgbClr>
                  </a:outerShdw>
                </a:effectLst>
              </a:rPr>
              <a:t>Bolbaite</a:t>
            </a:r>
            <a:r>
              <a:rPr lang="es-ES" i="1" dirty="0" smtClean="0">
                <a:effectLst>
                  <a:glow rad="101600">
                    <a:srgbClr val="C00000">
                      <a:alpha val="60000"/>
                    </a:srgbClr>
                  </a:glow>
                  <a:outerShdw blurRad="38100" dist="38100" dir="2700000" algn="tl">
                    <a:srgbClr val="000000">
                      <a:alpha val="43137"/>
                    </a:srgbClr>
                  </a:outerShdw>
                </a:effectLst>
              </a:rPr>
              <a:t> construida en honor a </a:t>
            </a:r>
            <a:r>
              <a:rPr lang="es-ES" b="1" i="1" dirty="0" smtClean="0">
                <a:effectLst>
                  <a:glow rad="101600">
                    <a:srgbClr val="C00000">
                      <a:alpha val="60000"/>
                    </a:srgbClr>
                  </a:glow>
                  <a:outerShdw blurRad="38100" dist="38100" dir="2700000" algn="tl">
                    <a:srgbClr val="000000">
                      <a:alpha val="43137"/>
                    </a:srgbClr>
                  </a:outerShdw>
                </a:effectLst>
              </a:rPr>
              <a:t>San Francisco de Paula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wipe/>
      </p:transition>
    </mc:Choice>
    <mc:Fallback xmlns="">
      <p:transition spd="slow" advTm="2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 Pueblo de Bolbaite.jpg"/>
          <p:cNvPicPr>
            <a:picLocks noChangeAspect="1"/>
          </p:cNvPicPr>
          <p:nvPr/>
        </p:nvPicPr>
        <p:blipFill>
          <a:blip r:embed="rId2" cstate="print"/>
          <a:srcRect/>
          <a:stretch>
            <a:fillRect/>
          </a:stretch>
        </p:blipFill>
        <p:spPr bwMode="auto">
          <a:xfrm>
            <a:off x="3175" y="0"/>
            <a:ext cx="9137650" cy="5143500"/>
          </a:xfrm>
          <a:prstGeom prst="rect">
            <a:avLst/>
          </a:prstGeom>
          <a:noFill/>
          <a:ln w="9525">
            <a:noFill/>
            <a:miter lim="800000"/>
            <a:headEnd/>
            <a:tailEnd/>
          </a:ln>
        </p:spPr>
      </p:pic>
      <p:sp>
        <p:nvSpPr>
          <p:cNvPr id="3" name="2 CuadroTexto"/>
          <p:cNvSpPr txBox="1"/>
          <p:nvPr/>
        </p:nvSpPr>
        <p:spPr>
          <a:xfrm>
            <a:off x="539552"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 templo, fue de estilo renacentista construido en el siglo XVI. Tras los daños causados por un fuerte terremoto, fue necesaria su reconstrucción. Por otra parte, la plaza es el lugar donde cada año se celebra la fiesta de San Juan y fin de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blinds dir="vert"/>
      </p:transition>
    </mc:Choice>
    <mc:Fallback xmlns="">
      <p:transition spd="slow" advTm="2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07.jpg"/>
          <p:cNvPicPr>
            <a:picLocks noChangeAspect="1"/>
          </p:cNvPicPr>
          <p:nvPr/>
        </p:nvPicPr>
        <p:blipFill>
          <a:blip r:embed="rId2" cstate="print"/>
          <a:srcRect/>
          <a:stretch>
            <a:fillRect/>
          </a:stretch>
        </p:blipFill>
        <p:spPr bwMode="auto">
          <a:xfrm>
            <a:off x="3175" y="0"/>
            <a:ext cx="9137650" cy="5143500"/>
          </a:xfrm>
          <a:prstGeom prst="rect">
            <a:avLst/>
          </a:prstGeom>
          <a:noFill/>
          <a:ln w="9525">
            <a:noFill/>
            <a:miter lim="800000"/>
            <a:headEnd/>
            <a:tailEnd/>
          </a:ln>
        </p:spPr>
      </p:pic>
      <p:sp>
        <p:nvSpPr>
          <p:cNvPr id="3" name="2 CuadroTexto"/>
          <p:cNvSpPr txBox="1"/>
          <p:nvPr/>
        </p:nvSpPr>
        <p:spPr>
          <a:xfrm>
            <a:off x="539552"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un lado se encuentra el </a:t>
            </a:r>
            <a:r>
              <a:rPr lang="es-ES" b="1" i="1" dirty="0" smtClean="0">
                <a:effectLst>
                  <a:glow rad="101600">
                    <a:srgbClr val="C00000">
                      <a:alpha val="60000"/>
                    </a:srgbClr>
                  </a:glow>
                  <a:outerShdw blurRad="38100" dist="38100" dir="2700000" algn="tl">
                    <a:srgbClr val="000000">
                      <a:alpha val="43137"/>
                    </a:srgbClr>
                  </a:outerShdw>
                </a:effectLst>
              </a:rPr>
              <a:t>Ayuntamiento de </a:t>
            </a:r>
            <a:r>
              <a:rPr lang="es-ES" b="1" i="1" dirty="0" err="1" smtClean="0">
                <a:effectLst>
                  <a:glow rad="101600">
                    <a:srgbClr val="C00000">
                      <a:alpha val="60000"/>
                    </a:srgbClr>
                  </a:glow>
                  <a:outerShdw blurRad="38100" dist="38100" dir="2700000" algn="tl">
                    <a:srgbClr val="000000">
                      <a:alpha val="43137"/>
                    </a:srgbClr>
                  </a:outerShdw>
                </a:effectLst>
              </a:rPr>
              <a:t>Bolbaite</a:t>
            </a:r>
            <a:r>
              <a:rPr lang="es-ES" i="1" dirty="0" smtClean="0">
                <a:effectLst>
                  <a:glow rad="101600">
                    <a:srgbClr val="C00000">
                      <a:alpha val="60000"/>
                    </a:srgbClr>
                  </a:glow>
                  <a:outerShdw blurRad="38100" dist="38100" dir="2700000" algn="tl">
                    <a:srgbClr val="000000">
                      <a:alpha val="43137"/>
                    </a:srgbClr>
                  </a:outerShdw>
                </a:effectLst>
              </a:rPr>
              <a:t> también conocido como </a:t>
            </a:r>
            <a:r>
              <a:rPr lang="es-ES" b="1" i="1" dirty="0" smtClean="0">
                <a:effectLst>
                  <a:glow rad="101600">
                    <a:srgbClr val="C00000">
                      <a:alpha val="60000"/>
                    </a:srgbClr>
                  </a:glow>
                  <a:outerShdw blurRad="38100" dist="38100" dir="2700000" algn="tl">
                    <a:srgbClr val="000000">
                      <a:alpha val="43137"/>
                    </a:srgbClr>
                  </a:outerShdw>
                </a:effectLst>
              </a:rPr>
              <a:t>Casa de la Villa</a:t>
            </a:r>
            <a:r>
              <a:rPr lang="es-ES" i="1" dirty="0" smtClean="0">
                <a:effectLst>
                  <a:glow rad="101600">
                    <a:srgbClr val="C00000">
                      <a:alpha val="60000"/>
                    </a:srgbClr>
                  </a:glow>
                  <a:outerShdw blurRad="38100" dist="38100" dir="2700000" algn="tl">
                    <a:srgbClr val="000000">
                      <a:alpha val="43137"/>
                    </a:srgbClr>
                  </a:outerShdw>
                </a:effectLst>
              </a:rPr>
              <a:t>. Aunque se desconoce cuándo se construyó, según datos históricos fue un colegio a mediados de 1953.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outVertical)">
                                      <p:cBhvr>
                                        <p:cTn id="7" dur="3000"/>
                                        <p:tgtEl>
                                          <p:spTgt spid="11266"/>
                                        </p:tgtEl>
                                      </p:cBhvr>
                                    </p:animEffect>
                                  </p:childTnLst>
                                </p:cTn>
                              </p:par>
                              <p:par>
                                <p:cTn id="8" presetID="29" presetClass="entr" presetSubtype="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3000" fill="hold"/>
                                        <p:tgtEl>
                                          <p:spTgt spid="11266"/>
                                        </p:tgtEl>
                                        <p:attrNameLst>
                                          <p:attrName>ppt_x</p:attrName>
                                        </p:attrNameLst>
                                      </p:cBhvr>
                                      <p:tavLst>
                                        <p:tav tm="0">
                                          <p:val>
                                            <p:strVal val="#ppt_x-.2"/>
                                          </p:val>
                                        </p:tav>
                                        <p:tav tm="100000">
                                          <p:val>
                                            <p:strVal val="#ppt_x"/>
                                          </p:val>
                                        </p:tav>
                                      </p:tavLst>
                                    </p:anim>
                                    <p:anim calcmode="lin" valueType="num">
                                      <p:cBhvr>
                                        <p:cTn id="11" dur="3000" fill="hold"/>
                                        <p:tgtEl>
                                          <p:spTgt spid="11266"/>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1266"/>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08.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179512" y="4083918"/>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Dejando atrás el </a:t>
            </a:r>
            <a:r>
              <a:rPr lang="es-ES" b="1" i="1" dirty="0" smtClean="0">
                <a:effectLst>
                  <a:glow rad="101600">
                    <a:srgbClr val="C00000">
                      <a:alpha val="60000"/>
                    </a:srgbClr>
                  </a:glow>
                  <a:outerShdw blurRad="38100" dist="38100" dir="2700000" algn="tl">
                    <a:srgbClr val="000000">
                      <a:alpha val="43137"/>
                    </a:srgbClr>
                  </a:outerShdw>
                </a:effectLst>
              </a:rPr>
              <a:t>Ayuntamiento</a:t>
            </a:r>
            <a:r>
              <a:rPr lang="es-ES" i="1" dirty="0" smtClean="0">
                <a:effectLst>
                  <a:glow rad="101600">
                    <a:srgbClr val="C00000">
                      <a:alpha val="60000"/>
                    </a:srgbClr>
                  </a:glow>
                  <a:outerShdw blurRad="38100" dist="38100" dir="2700000" algn="tl">
                    <a:srgbClr val="000000">
                      <a:alpha val="43137"/>
                    </a:srgbClr>
                  </a:outerShdw>
                </a:effectLst>
              </a:rPr>
              <a:t>, debemos tomar la </a:t>
            </a:r>
            <a:r>
              <a:rPr lang="es-ES" b="1" i="1" dirty="0" smtClean="0">
                <a:effectLst>
                  <a:glow rad="101600">
                    <a:srgbClr val="C00000">
                      <a:alpha val="60000"/>
                    </a:srgbClr>
                  </a:glow>
                  <a:outerShdw blurRad="38100" dist="38100" dir="2700000" algn="tl">
                    <a:srgbClr val="000000">
                      <a:alpha val="43137"/>
                    </a:srgbClr>
                  </a:outerShdw>
                </a:effectLst>
              </a:rPr>
              <a:t>Calle Larga</a:t>
            </a:r>
            <a:r>
              <a:rPr lang="es-ES" i="1" dirty="0" smtClean="0">
                <a:effectLst>
                  <a:glow rad="101600">
                    <a:srgbClr val="C00000">
                      <a:alpha val="60000"/>
                    </a:srgbClr>
                  </a:glow>
                  <a:outerShdw blurRad="38100" dist="38100" dir="2700000" algn="tl">
                    <a:srgbClr val="000000">
                      <a:alpha val="43137"/>
                    </a:srgbClr>
                  </a:outerShdw>
                </a:effectLst>
              </a:rPr>
              <a:t> hasta llegar al primer puente, de los dos que posee </a:t>
            </a:r>
            <a:r>
              <a:rPr lang="es-ES" b="1" i="1" dirty="0" err="1" smtClean="0">
                <a:effectLst>
                  <a:glow rad="101600">
                    <a:srgbClr val="C00000">
                      <a:alpha val="60000"/>
                    </a:srgbClr>
                  </a:glow>
                  <a:outerShdw blurRad="38100" dist="38100" dir="2700000" algn="tl">
                    <a:srgbClr val="000000">
                      <a:alpha val="43137"/>
                    </a:srgbClr>
                  </a:outerShdw>
                </a:effectLst>
              </a:rPr>
              <a:t>Bolbaite</a:t>
            </a:r>
            <a:r>
              <a:rPr lang="es-ES" i="1" dirty="0" smtClean="0">
                <a:effectLst>
                  <a:glow rad="101600">
                    <a:srgbClr val="C00000">
                      <a:alpha val="60000"/>
                    </a:srgbClr>
                  </a:glow>
                  <a:outerShdw blurRad="38100" dist="38100" dir="2700000" algn="tl">
                    <a:srgbClr val="000000">
                      <a:alpha val="43137"/>
                    </a:srgbClr>
                  </a:outerShdw>
                </a:effectLst>
              </a:rPr>
              <a:t>. En este punto, se une el casco antiguo del pueblo con la parte baja y por supuesto, donde encontrará el </a:t>
            </a:r>
            <a:r>
              <a:rPr lang="es-ES" b="1" i="1" dirty="0" smtClean="0">
                <a:effectLst>
                  <a:glow rad="101600">
                    <a:srgbClr val="C00000">
                      <a:alpha val="60000"/>
                    </a:srgbClr>
                  </a:glow>
                  <a:outerShdw blurRad="38100" dist="38100" dir="2700000" algn="tl">
                    <a:srgbClr val="000000">
                      <a:alpha val="43137"/>
                    </a:srgbClr>
                  </a:outerShdw>
                </a:effectLst>
              </a:rPr>
              <a:t>río </a:t>
            </a:r>
            <a:r>
              <a:rPr lang="es-ES" b="1" i="1" dirty="0" err="1" smtClean="0">
                <a:effectLst>
                  <a:glow rad="101600">
                    <a:srgbClr val="C00000">
                      <a:alpha val="60000"/>
                    </a:srgbClr>
                  </a:glow>
                  <a:outerShdw blurRad="38100" dist="38100" dir="2700000" algn="tl">
                    <a:srgbClr val="000000">
                      <a:alpha val="43137"/>
                    </a:srgbClr>
                  </a:outerShdw>
                </a:effectLst>
              </a:rPr>
              <a:t>Sellent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blinds dir="vert"/>
      </p:transition>
    </mc:Choice>
    <mc:Fallback xmlns="">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outVertical)">
                                      <p:cBhvr>
                                        <p:cTn id="7" dur="3000"/>
                                        <p:tgtEl>
                                          <p:spTgt spid="12290"/>
                                        </p:tgtEl>
                                      </p:cBhvr>
                                    </p:animEffect>
                                  </p:childTnLst>
                                </p:cTn>
                              </p:par>
                              <p:par>
                                <p:cTn id="8" presetID="29" presetClass="entr" presetSubtype="0"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3000" fill="hold"/>
                                        <p:tgtEl>
                                          <p:spTgt spid="12290"/>
                                        </p:tgtEl>
                                        <p:attrNameLst>
                                          <p:attrName>ppt_x</p:attrName>
                                        </p:attrNameLst>
                                      </p:cBhvr>
                                      <p:tavLst>
                                        <p:tav tm="0">
                                          <p:val>
                                            <p:strVal val="#ppt_x-.2"/>
                                          </p:val>
                                        </p:tav>
                                        <p:tav tm="100000">
                                          <p:val>
                                            <p:strVal val="#ppt_x"/>
                                          </p:val>
                                        </p:tav>
                                      </p:tavLst>
                                    </p:anim>
                                    <p:anim calcmode="lin" valueType="num">
                                      <p:cBhvr>
                                        <p:cTn id="11" dur="3000" fill="hold"/>
                                        <p:tgtEl>
                                          <p:spTgt spid="1229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229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 Pueblo de Bolbaite.jpg"/>
          <p:cNvPicPr>
            <a:picLocks noChangeAspect="1"/>
          </p:cNvPicPr>
          <p:nvPr/>
        </p:nvPicPr>
        <p:blipFill>
          <a:blip r:embed="rId2" cstate="print"/>
          <a:srcRect/>
          <a:stretch>
            <a:fillRect/>
          </a:stretch>
        </p:blipFill>
        <p:spPr bwMode="auto">
          <a:xfrm>
            <a:off x="0" y="-236538"/>
            <a:ext cx="9144000" cy="5903913"/>
          </a:xfrm>
          <a:prstGeom prst="rect">
            <a:avLst/>
          </a:prstGeom>
          <a:noFill/>
          <a:ln w="9525">
            <a:noFill/>
            <a:miter lim="800000"/>
            <a:headEnd/>
            <a:tailEnd/>
          </a:ln>
        </p:spPr>
      </p:pic>
      <p:sp>
        <p:nvSpPr>
          <p:cNvPr id="3" name="2 CuadroTexto"/>
          <p:cNvSpPr txBox="1"/>
          <p:nvPr/>
        </p:nvSpPr>
        <p:spPr>
          <a:xfrm>
            <a:off x="323528"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suerte, podremos observar diferentes tipos de aves y peces de gran belleza. Al continuar el descenso, llegaremos a su desembocadura donde se encuentra ubicado el </a:t>
            </a:r>
            <a:r>
              <a:rPr lang="es-ES" b="1" i="1" dirty="0" smtClean="0">
                <a:effectLst>
                  <a:glow rad="101600">
                    <a:srgbClr val="C00000">
                      <a:alpha val="60000"/>
                    </a:srgbClr>
                  </a:glow>
                  <a:outerShdw blurRad="38100" dist="38100" dir="2700000" algn="tl">
                    <a:srgbClr val="000000">
                      <a:alpha val="43137"/>
                    </a:srgbClr>
                  </a:outerShdw>
                </a:effectLst>
              </a:rPr>
              <a:t>Paraje del Río </a:t>
            </a:r>
            <a:r>
              <a:rPr lang="es-ES" b="1" i="1" dirty="0" err="1" smtClean="0">
                <a:effectLst>
                  <a:glow rad="101600">
                    <a:srgbClr val="C00000">
                      <a:alpha val="60000"/>
                    </a:srgbClr>
                  </a:glow>
                  <a:outerShdw blurRad="38100" dist="38100" dir="2700000" algn="tl">
                    <a:srgbClr val="000000">
                      <a:alpha val="43137"/>
                    </a:srgbClr>
                  </a:outerShdw>
                </a:effectLst>
              </a:rPr>
              <a:t>Sellent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4000">
        <p15:prstTrans prst="peelOff" invX="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2"/>
                                          </p:val>
                                        </p:tav>
                                        <p:tav tm="100000">
                                          <p:val>
                                            <p:strVal val="#ppt_x"/>
                                          </p:val>
                                        </p:tav>
                                      </p:tavLst>
                                    </p:anim>
                                    <p:anim calcmode="lin" valueType="num">
                                      <p:cBhvr>
                                        <p:cTn id="11"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10.jpg"/>
          <p:cNvPicPr>
            <a:picLocks noChangeAspect="1"/>
          </p:cNvPicPr>
          <p:nvPr/>
        </p:nvPicPr>
        <p:blipFill>
          <a:blip r:embed="rId2" cstate="print"/>
          <a:srcRect/>
          <a:stretch>
            <a:fillRect/>
          </a:stretch>
        </p:blipFill>
        <p:spPr bwMode="auto">
          <a:xfrm>
            <a:off x="0" y="-165100"/>
            <a:ext cx="9144000" cy="5616575"/>
          </a:xfrm>
          <a:prstGeom prst="rect">
            <a:avLst/>
          </a:prstGeom>
          <a:noFill/>
          <a:ln w="9525">
            <a:noFill/>
            <a:miter lim="800000"/>
            <a:headEnd/>
            <a:tailEnd/>
          </a:ln>
        </p:spPr>
      </p:pic>
      <p:sp>
        <p:nvSpPr>
          <p:cNvPr id="3" name="2 CuadroTexto"/>
          <p:cNvSpPr txBox="1"/>
          <p:nvPr/>
        </p:nvSpPr>
        <p:spPr>
          <a:xfrm>
            <a:off x="323528"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lugar es un área recreativa acondicionada con merenderos, zonas de baño, entre otros. En las inmediaciones, podrás encontrar el lago natural del </a:t>
            </a:r>
            <a:r>
              <a:rPr lang="es-ES" b="1" i="1" dirty="0" err="1" smtClean="0">
                <a:effectLst>
                  <a:glow rad="101600">
                    <a:srgbClr val="C00000">
                      <a:alpha val="60000"/>
                    </a:srgbClr>
                  </a:glow>
                  <a:outerShdw blurRad="38100" dist="38100" dir="2700000" algn="tl">
                    <a:srgbClr val="000000">
                      <a:alpha val="43137"/>
                    </a:srgbClr>
                  </a:outerShdw>
                </a:effectLst>
              </a:rPr>
              <a:t>Bolbaite</a:t>
            </a:r>
            <a:r>
              <a:rPr lang="es-ES" i="1" dirty="0" smtClean="0">
                <a:effectLst>
                  <a:glow rad="101600">
                    <a:srgbClr val="C00000">
                      <a:alpha val="60000"/>
                    </a:srgbClr>
                  </a:glow>
                  <a:outerShdw blurRad="38100" dist="38100" dir="2700000" algn="tl">
                    <a:srgbClr val="000000">
                      <a:alpha val="43137"/>
                    </a:srgbClr>
                  </a:outerShdw>
                </a:effectLst>
              </a:rPr>
              <a:t>     donde podrás darte un chapuzón y disfrutar del entorno apacible.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checker/>
      </p:transition>
    </mc:Choice>
    <mc:Fallback xmlns="">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arn(outVertical)">
                                      <p:cBhvr>
                                        <p:cTn id="7" dur="3000"/>
                                        <p:tgtEl>
                                          <p:spTgt spid="14338"/>
                                        </p:tgtEl>
                                      </p:cBhvr>
                                    </p:animEffect>
                                  </p:childTnLst>
                                </p:cTn>
                              </p:par>
                              <p:par>
                                <p:cTn id="8" presetID="29" presetClass="entr" presetSubtype="0"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 calcmode="lin" valueType="num">
                                      <p:cBhvr>
                                        <p:cTn id="10" dur="3000" fill="hold"/>
                                        <p:tgtEl>
                                          <p:spTgt spid="14338"/>
                                        </p:tgtEl>
                                        <p:attrNameLst>
                                          <p:attrName>ppt_x</p:attrName>
                                        </p:attrNameLst>
                                      </p:cBhvr>
                                      <p:tavLst>
                                        <p:tav tm="0">
                                          <p:val>
                                            <p:strVal val="#ppt_x-.2"/>
                                          </p:val>
                                        </p:tav>
                                        <p:tav tm="100000">
                                          <p:val>
                                            <p:strVal val="#ppt_x"/>
                                          </p:val>
                                        </p:tav>
                                      </p:tavLst>
                                    </p:anim>
                                    <p:anim calcmode="lin" valueType="num">
                                      <p:cBhvr>
                                        <p:cTn id="11" dur="3000" fill="hold"/>
                                        <p:tgtEl>
                                          <p:spTgt spid="14338"/>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4338"/>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 Imagen" descr="10.jpg"/>
          <p:cNvPicPr>
            <a:picLocks noChangeAspect="1"/>
          </p:cNvPicPr>
          <p:nvPr/>
        </p:nvPicPr>
        <p:blipFill>
          <a:blip r:embed="rId2" cstate="print"/>
          <a:srcRect/>
          <a:stretch>
            <a:fillRect/>
          </a:stretch>
        </p:blipFill>
        <p:spPr bwMode="auto">
          <a:xfrm>
            <a:off x="0" y="-165100"/>
            <a:ext cx="9144000" cy="5616575"/>
          </a:xfrm>
          <a:prstGeom prst="rect">
            <a:avLst/>
          </a:prstGeom>
          <a:noFill/>
          <a:ln w="9525">
            <a:noFill/>
            <a:miter lim="800000"/>
            <a:headEnd/>
            <a:tailEnd/>
          </a:ln>
        </p:spPr>
      </p:pic>
      <p:sp>
        <p:nvSpPr>
          <p:cNvPr id="3" name="2 CuadroTexto"/>
          <p:cNvSpPr txBox="1"/>
          <p:nvPr/>
        </p:nvSpPr>
        <p:spPr>
          <a:xfrm>
            <a:off x="827584" y="4083918"/>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aquí no termina el recorrido, pues a unos metros encontrarás una segunda poza en la que debes cruzar un puente para disfrutar del </a:t>
            </a:r>
            <a:r>
              <a:rPr lang="es-ES" b="1" i="1" dirty="0" err="1" smtClean="0">
                <a:effectLst>
                  <a:glow rad="101600">
                    <a:srgbClr val="C00000">
                      <a:alpha val="60000"/>
                    </a:srgbClr>
                  </a:glow>
                  <a:outerShdw blurRad="38100" dist="38100" dir="2700000" algn="tl">
                    <a:srgbClr val="000000">
                      <a:alpha val="43137"/>
                    </a:srgbClr>
                  </a:outerShdw>
                </a:effectLst>
              </a:rPr>
              <a:t>Gorgo</a:t>
            </a:r>
            <a:r>
              <a:rPr lang="es-ES" b="1" i="1" dirty="0" smtClean="0">
                <a:effectLst>
                  <a:glow rad="101600">
                    <a:srgbClr val="C00000">
                      <a:alpha val="60000"/>
                    </a:srgbClr>
                  </a:glow>
                  <a:outerShdw blurRad="38100" dist="38100" dir="2700000" algn="tl">
                    <a:srgbClr val="000000">
                      <a:alpha val="43137"/>
                    </a:srgbClr>
                  </a:outerShdw>
                </a:effectLst>
              </a:rPr>
              <a:t> Caracol</a:t>
            </a:r>
            <a:r>
              <a:rPr lang="es-ES" i="1" dirty="0" smtClean="0">
                <a:effectLst>
                  <a:glow rad="101600">
                    <a:srgbClr val="C00000">
                      <a:alpha val="60000"/>
                    </a:srgbClr>
                  </a:glow>
                  <a:outerShdw blurRad="38100" dist="38100" dir="2700000" algn="tl">
                    <a:srgbClr val="000000">
                      <a:alpha val="43137"/>
                    </a:srgbClr>
                  </a:outerShdw>
                </a:effectLst>
              </a:rPr>
              <a:t> adornado por estalactitas en su interior.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checker/>
      </p:transition>
    </mc:Choice>
    <mc:Fallback xmlns="">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2"/>
                                          </p:val>
                                        </p:tav>
                                        <p:tav tm="100000">
                                          <p:val>
                                            <p:strVal val="#ppt_x"/>
                                          </p:val>
                                        </p:tav>
                                      </p:tavLst>
                                    </p:anim>
                                    <p:anim calcmode="lin" valueType="num">
                                      <p:cBhvr>
                                        <p:cTn id="11"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1.jpg"/>
          <p:cNvPicPr>
            <a:picLocks noChangeAspect="1"/>
          </p:cNvPicPr>
          <p:nvPr/>
        </p:nvPicPr>
        <p:blipFill>
          <a:blip r:embed="rId2" cstate="print"/>
          <a:srcRect/>
          <a:stretch>
            <a:fillRect/>
          </a:stretch>
        </p:blipFill>
        <p:spPr bwMode="auto">
          <a:xfrm>
            <a:off x="0" y="-307975"/>
            <a:ext cx="9144000" cy="5903913"/>
          </a:xfrm>
          <a:prstGeom prst="rect">
            <a:avLst/>
          </a:prstGeom>
          <a:noFill/>
          <a:ln w="9525">
            <a:noFill/>
            <a:miter lim="800000"/>
            <a:headEnd/>
            <a:tailEnd/>
          </a:ln>
        </p:spPr>
      </p:pic>
      <p:sp>
        <p:nvSpPr>
          <p:cNvPr id="4" name="3 CuadroTexto"/>
          <p:cNvSpPr txBox="1"/>
          <p:nvPr/>
        </p:nvSpPr>
        <p:spPr>
          <a:xfrm>
            <a:off x="827584" y="4299942"/>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podrás nadar hasta la cueva sumergida, cuya formación es de gran interés para la geología y más aún para la espeleología.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8000">
        <p:checker/>
      </p:transition>
    </mc:Choice>
    <mc:Fallback xmlns="">
      <p:transition spd="slow" advTm="1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 Imagen" descr="11.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p:spPr>
      </p:pic>
      <p:sp>
        <p:nvSpPr>
          <p:cNvPr id="3" name="2 CuadroTexto"/>
          <p:cNvSpPr txBox="1"/>
          <p:nvPr/>
        </p:nvSpPr>
        <p:spPr>
          <a:xfrm>
            <a:off x="1331640" y="4299942"/>
            <a:ext cx="705678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 otro lugar digno de conocer, pues es aquí donde se realiza la </a:t>
            </a:r>
            <a:r>
              <a:rPr lang="es-ES" b="1" i="1" dirty="0" smtClean="0">
                <a:effectLst>
                  <a:glow rad="101600">
                    <a:srgbClr val="C00000">
                      <a:alpha val="60000"/>
                    </a:srgbClr>
                  </a:glow>
                  <a:outerShdw blurRad="38100" dist="38100" dir="2700000" algn="tl">
                    <a:srgbClr val="000000">
                      <a:alpha val="43137"/>
                    </a:srgbClr>
                  </a:outerShdw>
                </a:effectLst>
              </a:rPr>
              <a:t>Hoguera de San Antón</a:t>
            </a:r>
            <a:r>
              <a:rPr lang="es-ES" i="1" dirty="0" smtClean="0">
                <a:effectLst>
                  <a:glow rad="101600">
                    <a:srgbClr val="C00000">
                      <a:alpha val="60000"/>
                    </a:srgbClr>
                  </a:glow>
                  <a:outerShdw blurRad="38100" dist="38100" dir="2700000" algn="tl">
                    <a:srgbClr val="000000">
                      <a:alpha val="43137"/>
                    </a:srgbClr>
                  </a:outerShdw>
                </a:effectLst>
              </a:rPr>
              <a:t> cada mes de enero.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6000">
        <p14:honeycomb/>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2.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sp>
        <p:nvSpPr>
          <p:cNvPr id="3" name="2 CuadroTexto"/>
          <p:cNvSpPr txBox="1"/>
          <p:nvPr/>
        </p:nvSpPr>
        <p:spPr>
          <a:xfrm>
            <a:off x="611560" y="3943171"/>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Siendo la mejor de todas, la </a:t>
            </a:r>
            <a:r>
              <a:rPr lang="es-ES" b="1" i="1" dirty="0" smtClean="0">
                <a:effectLst>
                  <a:glow rad="101600">
                    <a:srgbClr val="C00000">
                      <a:alpha val="60000"/>
                    </a:srgbClr>
                  </a:glow>
                  <a:outerShdw blurRad="38100" dist="38100" dir="2700000" algn="tl">
                    <a:srgbClr val="000000">
                      <a:alpha val="43137"/>
                    </a:srgbClr>
                  </a:outerShdw>
                </a:effectLst>
              </a:rPr>
              <a:t>Ermita de Santa Bárbara</a:t>
            </a:r>
            <a:r>
              <a:rPr lang="es-ES" i="1" dirty="0" smtClean="0">
                <a:effectLst>
                  <a:glow rad="101600">
                    <a:srgbClr val="C00000">
                      <a:alpha val="60000"/>
                    </a:srgbClr>
                  </a:glow>
                  <a:outerShdw blurRad="38100" dist="38100" dir="2700000" algn="tl">
                    <a:srgbClr val="000000">
                      <a:alpha val="43137"/>
                    </a:srgbClr>
                  </a:outerShdw>
                </a:effectLst>
              </a:rPr>
              <a:t> patrona de </a:t>
            </a:r>
            <a:r>
              <a:rPr lang="es-ES" b="1" i="1" dirty="0" err="1" smtClean="0">
                <a:effectLst>
                  <a:glow rad="101600">
                    <a:srgbClr val="C00000">
                      <a:alpha val="60000"/>
                    </a:srgbClr>
                  </a:glow>
                  <a:outerShdw blurRad="38100" dist="38100" dir="2700000" algn="tl">
                    <a:srgbClr val="000000">
                      <a:alpha val="43137"/>
                    </a:srgbClr>
                  </a:outerShdw>
                </a:effectLst>
              </a:rPr>
              <a:t>Bolbaite</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   ubicada en las afueras del pueblo. Aquí también podrás encontrar un área recreativa, podrás disfrutar de un bosque de pinos, una vista panorámica del pueblo y mucho más.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dir="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in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 Imagen" descr="12.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sp>
        <p:nvSpPr>
          <p:cNvPr id="3" name="2 CuadroTexto"/>
          <p:cNvSpPr txBox="1"/>
          <p:nvPr/>
        </p:nvSpPr>
        <p:spPr>
          <a:xfrm>
            <a:off x="683568" y="4497169"/>
            <a:ext cx="7920880" cy="646331"/>
          </a:xfrm>
          <a:prstGeom prst="rect">
            <a:avLst/>
          </a:prstGeom>
          <a:noFill/>
        </p:spPr>
        <p:txBody>
          <a:bodyPr wrap="square" rtlCol="0">
            <a:spAutoFit/>
          </a:bodyPr>
          <a:lstStyle/>
          <a:p>
            <a:pPr fontAlgn="auto"/>
            <a:r>
              <a:rPr lang="es-ES" i="1" dirty="0" smtClean="0">
                <a:effectLst>
                  <a:glow rad="101600">
                    <a:srgbClr val="C00000">
                      <a:alpha val="60000"/>
                    </a:srgbClr>
                  </a:glow>
                  <a:outerShdw blurRad="38100" dist="38100" dir="2700000" algn="tl">
                    <a:srgbClr val="000000">
                      <a:alpha val="43137"/>
                    </a:srgbClr>
                  </a:outerShdw>
                </a:effectLst>
              </a:rPr>
              <a:t>A veces no hace falta cruzar el charco para ver los espacios naturales más impresionantes sino que los tienes más cerca de casa de lo que pensabas.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ripple dir="r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descr="13.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p:spPr>
      </p:pic>
      <p:sp>
        <p:nvSpPr>
          <p:cNvPr id="3" name="2 CuadroTexto"/>
          <p:cNvSpPr txBox="1"/>
          <p:nvPr/>
        </p:nvSpPr>
        <p:spPr>
          <a:xfrm>
            <a:off x="539552" y="4371950"/>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a:t>
            </a:r>
            <a:r>
              <a:rPr lang="es-ES" i="1" dirty="0" smtClean="0">
                <a:effectLst>
                  <a:glow rad="101600">
                    <a:srgbClr val="C00000">
                      <a:alpha val="60000"/>
                    </a:srgbClr>
                  </a:glow>
                  <a:outerShdw blurRad="38100" dist="38100" dir="2700000" algn="tl">
                    <a:srgbClr val="000000">
                      <a:alpha val="43137"/>
                    </a:srgbClr>
                  </a:outerShdw>
                </a:effectLst>
              </a:rPr>
              <a:t>lleg</a:t>
            </a:r>
            <a:r>
              <a:rPr lang="es-ES" i="1" dirty="0" smtClean="0">
                <a:effectLst>
                  <a:glow rad="101600">
                    <a:srgbClr val="C00000">
                      <a:alpha val="60000"/>
                    </a:srgbClr>
                  </a:glow>
                  <a:outerShdw blurRad="38100" dist="38100" dir="2700000" algn="tl">
                    <a:srgbClr val="000000">
                      <a:alpha val="43137"/>
                    </a:srgbClr>
                  </a:outerShdw>
                </a:effectLst>
              </a:rPr>
              <a:t>ó </a:t>
            </a:r>
            <a:r>
              <a:rPr lang="es-ES" i="1" dirty="0" smtClean="0">
                <a:effectLst>
                  <a:glow rad="101600">
                    <a:srgbClr val="C00000">
                      <a:alpha val="60000"/>
                    </a:srgbClr>
                  </a:glow>
                  <a:outerShdw blurRad="38100" dist="38100" dir="2700000" algn="tl">
                    <a:srgbClr val="000000">
                      <a:alpha val="43137"/>
                    </a:srgbClr>
                  </a:outerShdw>
                </a:effectLst>
              </a:rPr>
              <a:t>el verano </a:t>
            </a:r>
            <a:r>
              <a:rPr lang="es-ES" i="1" dirty="0" smtClean="0">
                <a:effectLst>
                  <a:glow rad="101600">
                    <a:srgbClr val="C00000">
                      <a:alpha val="60000"/>
                    </a:srgbClr>
                  </a:glow>
                  <a:outerShdw blurRad="38100" dist="38100" dir="2700000" algn="tl">
                    <a:srgbClr val="000000">
                      <a:alpha val="43137"/>
                    </a:srgbClr>
                  </a:outerShdw>
                </a:effectLst>
              </a:rPr>
              <a:t>y </a:t>
            </a:r>
            <a:r>
              <a:rPr lang="es-ES" i="1" dirty="0" smtClean="0">
                <a:effectLst>
                  <a:glow rad="101600">
                    <a:srgbClr val="C00000">
                      <a:alpha val="60000"/>
                    </a:srgbClr>
                  </a:glow>
                  <a:outerShdw blurRad="38100" dist="38100" dir="2700000" algn="tl">
                    <a:srgbClr val="000000">
                      <a:alpha val="43137"/>
                    </a:srgbClr>
                  </a:outerShdw>
                </a:effectLst>
              </a:rPr>
              <a:t>en general, las vacaciones. </a:t>
            </a:r>
            <a:r>
              <a:rPr lang="es-ES" i="1" dirty="0">
                <a:effectLst>
                  <a:glow rad="101600">
                    <a:srgbClr val="C00000">
                      <a:alpha val="60000"/>
                    </a:srgbClr>
                  </a:glow>
                  <a:outerShdw blurRad="38100" dist="38100" dir="2700000" algn="tl">
                    <a:srgbClr val="000000">
                      <a:alpha val="43137"/>
                    </a:srgbClr>
                  </a:outerShdw>
                </a:effectLst>
              </a:rPr>
              <a:t>E</a:t>
            </a:r>
            <a:r>
              <a:rPr lang="es-ES" i="1" dirty="0" smtClean="0">
                <a:effectLst>
                  <a:glow rad="101600">
                    <a:srgbClr val="C00000">
                      <a:alpha val="60000"/>
                    </a:srgbClr>
                  </a:glow>
                  <a:outerShdw blurRad="38100" dist="38100" dir="2700000" algn="tl">
                    <a:srgbClr val="000000">
                      <a:alpha val="43137"/>
                    </a:srgbClr>
                  </a:outerShdw>
                </a:effectLst>
              </a:rPr>
              <a:t>s </a:t>
            </a:r>
            <a:r>
              <a:rPr lang="es-ES" i="1" dirty="0" smtClean="0">
                <a:effectLst>
                  <a:glow rad="101600">
                    <a:srgbClr val="C00000">
                      <a:alpha val="60000"/>
                    </a:srgbClr>
                  </a:glow>
                  <a:outerShdw blurRad="38100" dist="38100" dir="2700000" algn="tl">
                    <a:srgbClr val="000000">
                      <a:alpha val="43137"/>
                    </a:srgbClr>
                  </a:outerShdw>
                </a:effectLst>
              </a:rPr>
              <a:t>un hecho que </a:t>
            </a:r>
            <a:r>
              <a:rPr lang="es-ES" i="1" dirty="0" smtClean="0">
                <a:effectLst>
                  <a:glow rad="101600">
                    <a:srgbClr val="C00000">
                      <a:alpha val="60000"/>
                    </a:srgbClr>
                  </a:glow>
                  <a:outerShdw blurRad="38100" dist="38100" dir="2700000" algn="tl">
                    <a:srgbClr val="000000">
                      <a:alpha val="43137"/>
                    </a:srgbClr>
                  </a:outerShdw>
                </a:effectLst>
              </a:rPr>
              <a:t>hay que</a:t>
            </a:r>
            <a:r>
              <a:rPr lang="es-ES" i="1" dirty="0" smtClean="0">
                <a:effectLst>
                  <a:glow rad="101600">
                    <a:srgbClr val="C00000">
                      <a:alpha val="60000"/>
                    </a:srgbClr>
                  </a:glow>
                  <a:outerShdw blurRad="38100" dist="38100" dir="2700000" algn="tl">
                    <a:srgbClr val="000000">
                      <a:alpha val="43137"/>
                    </a:srgbClr>
                  </a:outerShdw>
                </a:effectLst>
              </a:rPr>
              <a:t> aprovechar, </a:t>
            </a:r>
            <a:r>
              <a:rPr lang="es-ES" i="1" dirty="0" smtClean="0">
                <a:effectLst>
                  <a:glow rad="101600">
                    <a:srgbClr val="C00000">
                      <a:alpha val="60000"/>
                    </a:srgbClr>
                  </a:glow>
                  <a:outerShdw blurRad="38100" dist="38100" dir="2700000" algn="tl">
                    <a:srgbClr val="000000">
                      <a:alpha val="43137"/>
                    </a:srgbClr>
                  </a:outerShdw>
                </a:effectLst>
              </a:rPr>
              <a:t>un buen fin de semana o puente para disfrutar de una escapada.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ripple dir="ru"/>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3000"/>
                                        <p:tgtEl>
                                          <p:spTgt spid="16386"/>
                                        </p:tgtEl>
                                      </p:cBhvr>
                                    </p:animEffect>
                                  </p:childTnLst>
                                </p:cTn>
                              </p:par>
                              <p:par>
                                <p:cTn id="8" presetID="23" presetClass="entr" presetSubtype="272"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3000" fill="hold"/>
                                        <p:tgtEl>
                                          <p:spTgt spid="16386"/>
                                        </p:tgtEl>
                                        <p:attrNameLst>
                                          <p:attrName>ppt_w</p:attrName>
                                        </p:attrNameLst>
                                      </p:cBhvr>
                                      <p:tavLst>
                                        <p:tav tm="0">
                                          <p:val>
                                            <p:strVal val="2/3*#ppt_w"/>
                                          </p:val>
                                        </p:tav>
                                        <p:tav tm="100000">
                                          <p:val>
                                            <p:strVal val="#ppt_w"/>
                                          </p:val>
                                        </p:tav>
                                      </p:tavLst>
                                    </p:anim>
                                    <p:anim calcmode="lin" valueType="num">
                                      <p:cBhvr>
                                        <p:cTn id="11" dur="3000" fill="hold"/>
                                        <p:tgtEl>
                                          <p:spTgt spid="1638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 Imagen" descr="13.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p:spPr>
      </p:pic>
      <p:sp>
        <p:nvSpPr>
          <p:cNvPr id="3" name="2 CuadroTexto"/>
          <p:cNvSpPr txBox="1"/>
          <p:nvPr/>
        </p:nvSpPr>
        <p:spPr>
          <a:xfrm>
            <a:off x="359532" y="4155926"/>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todos nos gustan los destinos lejanos, exóticos y paradisiacos, pero lamentablemente no están al alcance de cualquier bolsillo. </a:t>
            </a:r>
            <a:r>
              <a:rPr lang="es-ES" i="1" dirty="0" smtClean="0">
                <a:effectLst>
                  <a:glow rad="101600">
                    <a:srgbClr val="C00000">
                      <a:alpha val="60000"/>
                    </a:srgbClr>
                  </a:glow>
                  <a:outerShdw blurRad="38100" dist="38100" dir="2700000" algn="tl">
                    <a:srgbClr val="000000">
                      <a:alpha val="43137"/>
                    </a:srgbClr>
                  </a:outerShdw>
                </a:effectLst>
              </a:rPr>
              <a:t>Sin </a:t>
            </a:r>
            <a:r>
              <a:rPr lang="es-ES" i="1" dirty="0" smtClean="0">
                <a:effectLst>
                  <a:glow rad="101600">
                    <a:srgbClr val="C00000">
                      <a:alpha val="60000"/>
                    </a:srgbClr>
                  </a:glow>
                  <a:outerShdw blurRad="38100" dist="38100" dir="2700000" algn="tl">
                    <a:srgbClr val="000000">
                      <a:alpha val="43137"/>
                    </a:srgbClr>
                  </a:outerShdw>
                </a:effectLst>
              </a:rPr>
              <a:t>embargo siempre hay </a:t>
            </a:r>
            <a:r>
              <a:rPr lang="es-ES" b="1" i="1" dirty="0" smtClean="0">
                <a:effectLst>
                  <a:glow rad="101600">
                    <a:srgbClr val="C00000">
                      <a:alpha val="60000"/>
                    </a:srgbClr>
                  </a:glow>
                  <a:outerShdw blurRad="38100" dist="38100" dir="2700000" algn="tl">
                    <a:srgbClr val="000000">
                      <a:alpha val="43137"/>
                    </a:srgbClr>
                  </a:outerShdw>
                </a:effectLst>
              </a:rPr>
              <a:t>alternativas </a:t>
            </a:r>
            <a:r>
              <a:rPr lang="es-ES" b="1" i="1" dirty="0" err="1" smtClean="0">
                <a:effectLst>
                  <a:glow rad="101600">
                    <a:srgbClr val="C00000">
                      <a:alpha val="60000"/>
                    </a:srgbClr>
                  </a:glow>
                  <a:outerShdw blurRad="38100" dist="38100" dir="2700000" algn="tl">
                    <a:srgbClr val="000000">
                      <a:alpha val="43137"/>
                    </a:srgbClr>
                  </a:outerShdw>
                </a:effectLst>
              </a:rPr>
              <a:t>low</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cost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rippl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descr="16.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3" name="2 CuadroTexto"/>
          <p:cNvSpPr txBox="1"/>
          <p:nvPr/>
        </p:nvSpPr>
        <p:spPr>
          <a:xfrm>
            <a:off x="467544" y="422017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lugar que todo turista quiere visitar alguna vez en su vida son las cataratas del Niágara. Ubicadas en la frontera de Estados Unidos con Canadá, estas </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impresionantes cascadas no dejan indiferente a nadie.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wheel spokes="1"/>
      </p:transition>
    </mc:Choice>
    <mc:Fallback xmlns="">
      <p:transition spd="slow" advTm="2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arn(inVertical)">
                                      <p:cBhvr>
                                        <p:cTn id="7" dur="3000"/>
                                        <p:tgtEl>
                                          <p:spTgt spid="19458"/>
                                        </p:tgtEl>
                                      </p:cBhvr>
                                    </p:animEffect>
                                  </p:childTnLst>
                                </p:cTn>
                              </p:par>
                              <p:par>
                                <p:cTn id="8" presetID="23" presetClass="entr" presetSubtype="272" fill="hold" nodeType="withEffect">
                                  <p:stCondLst>
                                    <p:cond delay="0"/>
                                  </p:stCondLst>
                                  <p:childTnLst>
                                    <p:set>
                                      <p:cBhvr>
                                        <p:cTn id="9" dur="1" fill="hold">
                                          <p:stCondLst>
                                            <p:cond delay="0"/>
                                          </p:stCondLst>
                                        </p:cTn>
                                        <p:tgtEl>
                                          <p:spTgt spid="19458"/>
                                        </p:tgtEl>
                                        <p:attrNameLst>
                                          <p:attrName>style.visibility</p:attrName>
                                        </p:attrNameLst>
                                      </p:cBhvr>
                                      <p:to>
                                        <p:strVal val="visible"/>
                                      </p:to>
                                    </p:set>
                                    <p:anim calcmode="lin" valueType="num">
                                      <p:cBhvr>
                                        <p:cTn id="10" dur="3000" fill="hold"/>
                                        <p:tgtEl>
                                          <p:spTgt spid="19458"/>
                                        </p:tgtEl>
                                        <p:attrNameLst>
                                          <p:attrName>ppt_w</p:attrName>
                                        </p:attrNameLst>
                                      </p:cBhvr>
                                      <p:tavLst>
                                        <p:tav tm="0">
                                          <p:val>
                                            <p:strVal val="2/3*#ppt_w"/>
                                          </p:val>
                                        </p:tav>
                                        <p:tav tm="100000">
                                          <p:val>
                                            <p:strVal val="#ppt_w"/>
                                          </p:val>
                                        </p:tav>
                                      </p:tavLst>
                                    </p:anim>
                                    <p:anim calcmode="lin" valueType="num">
                                      <p:cBhvr>
                                        <p:cTn id="11" dur="3000" fill="hold"/>
                                        <p:tgtEl>
                                          <p:spTgt spid="19458"/>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 Imagen" descr="13.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3" name="2 CuadroTexto"/>
          <p:cNvSpPr txBox="1"/>
          <p:nvPr/>
        </p:nvSpPr>
        <p:spPr>
          <a:xfrm>
            <a:off x="1187624" y="4497169"/>
            <a:ext cx="69127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caída es de unos cincuenta metros y ofrece una estampa que nada puede igualar... ¿o sí?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5000">
        <p:wheel spokes="1"/>
      </p:transition>
    </mc:Choice>
    <mc:Fallback xmlns="">
      <p:transition spd="slow" advTm="1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18.jpg"/>
          <p:cNvPicPr>
            <a:picLocks noChangeAspect="1"/>
          </p:cNvPicPr>
          <p:nvPr/>
        </p:nvPicPr>
        <p:blipFill>
          <a:blip r:embed="rId2" cstate="print"/>
          <a:srcRect/>
          <a:stretch>
            <a:fillRect/>
          </a:stretch>
        </p:blipFill>
        <p:spPr bwMode="auto">
          <a:xfrm>
            <a:off x="0" y="-38100"/>
            <a:ext cx="9144000" cy="5148263"/>
          </a:xfrm>
          <a:prstGeom prst="rect">
            <a:avLst/>
          </a:prstGeom>
          <a:noFill/>
          <a:ln w="9525">
            <a:noFill/>
            <a:miter lim="800000"/>
            <a:headEnd/>
            <a:tailEnd/>
          </a:ln>
        </p:spPr>
      </p:pic>
      <p:sp>
        <p:nvSpPr>
          <p:cNvPr id="3" name="2 CuadroTexto"/>
          <p:cNvSpPr txBox="1"/>
          <p:nvPr/>
        </p:nvSpPr>
        <p:spPr>
          <a:xfrm>
            <a:off x="251520" y="372387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no lo creas hay muchas cascadas preciosas en España. Las más famosas probablemente sean las del Parque Nacional de </a:t>
            </a:r>
            <a:r>
              <a:rPr lang="es-ES" i="1" dirty="0" err="1" smtClean="0">
                <a:effectLst>
                  <a:glow rad="101600">
                    <a:srgbClr val="C00000">
                      <a:alpha val="60000"/>
                    </a:srgbClr>
                  </a:glow>
                  <a:outerShdw blurRad="38100" dist="38100" dir="2700000" algn="tl">
                    <a:srgbClr val="000000">
                      <a:alpha val="43137"/>
                    </a:srgbClr>
                  </a:outerShdw>
                </a:effectLst>
              </a:rPr>
              <a:t>Ordesa</a:t>
            </a:r>
            <a:r>
              <a:rPr lang="es-ES" i="1" dirty="0" smtClean="0">
                <a:effectLst>
                  <a:glow rad="101600">
                    <a:srgbClr val="C00000">
                      <a:alpha val="60000"/>
                    </a:srgbClr>
                  </a:glow>
                  <a:outerShdw blurRad="38100" dist="38100" dir="2700000" algn="tl">
                    <a:srgbClr val="000000">
                      <a:alpha val="43137"/>
                    </a:srgbClr>
                  </a:outerShdw>
                </a:effectLst>
              </a:rPr>
              <a:t> y Monte Perdido, en el Pirineo aragonés, o el impresionante Salto del Nervión, entre las provincias de Álava y Burgos.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wheel spokes="1"/>
      </p:transition>
    </mc:Choice>
    <mc:Fallback xmlns="">
      <p:transition spd="slow" advTm="29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outHorizontal)">
                                      <p:cBhvr>
                                        <p:cTn id="7" dur="3000"/>
                                        <p:tgtEl>
                                          <p:spTgt spid="21506"/>
                                        </p:tgtEl>
                                      </p:cBhvr>
                                    </p:animEffect>
                                  </p:childTnLst>
                                </p:cTn>
                              </p:par>
                              <p:par>
                                <p:cTn id="8" presetID="23" presetClass="entr" presetSubtype="288" fill="hold" nodeType="withEffect">
                                  <p:stCondLst>
                                    <p:cond delay="0"/>
                                  </p:stCondLst>
                                  <p:childTnLst>
                                    <p:set>
                                      <p:cBhvr>
                                        <p:cTn id="9" dur="1" fill="hold">
                                          <p:stCondLst>
                                            <p:cond delay="0"/>
                                          </p:stCondLst>
                                        </p:cTn>
                                        <p:tgtEl>
                                          <p:spTgt spid="21506"/>
                                        </p:tgtEl>
                                        <p:attrNameLst>
                                          <p:attrName>style.visibility</p:attrName>
                                        </p:attrNameLst>
                                      </p:cBhvr>
                                      <p:to>
                                        <p:strVal val="visible"/>
                                      </p:to>
                                    </p:set>
                                    <p:anim calcmode="lin" valueType="num">
                                      <p:cBhvr>
                                        <p:cTn id="10" dur="3000" fill="hold"/>
                                        <p:tgtEl>
                                          <p:spTgt spid="21506"/>
                                        </p:tgtEl>
                                        <p:attrNameLst>
                                          <p:attrName>ppt_w</p:attrName>
                                        </p:attrNameLst>
                                      </p:cBhvr>
                                      <p:tavLst>
                                        <p:tav tm="0">
                                          <p:val>
                                            <p:strVal val="4/3*#ppt_w"/>
                                          </p:val>
                                        </p:tav>
                                        <p:tav tm="100000">
                                          <p:val>
                                            <p:strVal val="#ppt_w"/>
                                          </p:val>
                                        </p:tav>
                                      </p:tavLst>
                                    </p:anim>
                                    <p:anim calcmode="lin" valueType="num">
                                      <p:cBhvr>
                                        <p:cTn id="11" dur="3000" fill="hold"/>
                                        <p:tgtEl>
                                          <p:spTgt spid="2150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 Imagen" descr="19.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sp>
        <p:nvSpPr>
          <p:cNvPr id="3" name="2 CuadroTexto"/>
          <p:cNvSpPr txBox="1"/>
          <p:nvPr/>
        </p:nvSpPr>
        <p:spPr>
          <a:xfrm>
            <a:off x="1115616" y="4371950"/>
            <a:ext cx="720080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prácticamente todas las provincias tienen parajes naturales que merece la pena visitar.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6000">
        <p14:wheelReverse spokes="1"/>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1 Imagen" descr="19.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p:spPr>
      </p:pic>
      <p:sp>
        <p:nvSpPr>
          <p:cNvPr id="4" name="3 CuadroTexto"/>
          <p:cNvSpPr txBox="1"/>
          <p:nvPr/>
        </p:nvSpPr>
        <p:spPr>
          <a:xfrm>
            <a:off x="539552" y="429994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Valencia hay que destacar </a:t>
            </a:r>
            <a:r>
              <a:rPr lang="es-ES" b="1" i="1" dirty="0" err="1" smtClean="0">
                <a:effectLst>
                  <a:glow rad="101600">
                    <a:srgbClr val="C00000">
                      <a:alpha val="60000"/>
                    </a:srgbClr>
                  </a:glow>
                  <a:outerShdw blurRad="38100" dist="38100" dir="2700000" algn="tl">
                    <a:srgbClr val="000000">
                      <a:alpha val="43137"/>
                    </a:srgbClr>
                  </a:outerShdw>
                </a:effectLst>
              </a:rPr>
              <a:t>Bolbaite</a:t>
            </a:r>
            <a:r>
              <a:rPr lang="es-ES" i="1" dirty="0" smtClean="0">
                <a:effectLst>
                  <a:glow rad="101600">
                    <a:srgbClr val="C00000">
                      <a:alpha val="60000"/>
                    </a:srgbClr>
                  </a:glow>
                  <a:outerShdw blurRad="38100" dist="38100" dir="2700000" algn="tl">
                    <a:srgbClr val="000000">
                      <a:alpha val="43137"/>
                    </a:srgbClr>
                  </a:outerShdw>
                </a:effectLst>
              </a:rPr>
              <a:t>. Es un municipio de apenas 1.347 habitantes que se encuentra al sudeste de la provincia y tiene origen medieval.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wheelReverse spokes="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20.jpg"/>
          <p:cNvPicPr>
            <a:picLocks noChangeAspect="1"/>
          </p:cNvPicPr>
          <p:nvPr/>
        </p:nvPicPr>
        <p:blipFill>
          <a:blip r:embed="rId2" cstate="print"/>
          <a:srcRect/>
          <a:stretch>
            <a:fillRect/>
          </a:stretch>
        </p:blipFill>
        <p:spPr bwMode="auto">
          <a:xfrm>
            <a:off x="0" y="-307975"/>
            <a:ext cx="9144000" cy="5975350"/>
          </a:xfrm>
          <a:prstGeom prst="rect">
            <a:avLst/>
          </a:prstGeom>
          <a:noFill/>
          <a:ln w="9525">
            <a:noFill/>
            <a:miter lim="800000"/>
            <a:headEnd/>
            <a:tailEnd/>
          </a:ln>
        </p:spPr>
      </p:pic>
      <p:sp>
        <p:nvSpPr>
          <p:cNvPr id="3" name="2 CuadroTexto"/>
          <p:cNvSpPr txBox="1"/>
          <p:nvPr/>
        </p:nvSpPr>
        <p:spPr>
          <a:xfrm>
            <a:off x="323528" y="4299942"/>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Tanto su naturaleza como su arquitectura, destacando</a:t>
            </a:r>
            <a:r>
              <a:rPr lang="es-ES" b="1" i="1" dirty="0" smtClean="0">
                <a:effectLst>
                  <a:glow rad="101600">
                    <a:srgbClr val="C00000">
                      <a:alpha val="60000"/>
                    </a:srgbClr>
                  </a:glow>
                  <a:outerShdw blurRad="38100" dist="38100" dir="2700000" algn="tl">
                    <a:srgbClr val="000000">
                      <a:alpha val="43137"/>
                    </a:srgbClr>
                  </a:outerShdw>
                </a:effectLst>
              </a:rPr>
              <a:t> un castillo del siglo XIII    </a:t>
            </a:r>
            <a:r>
              <a:rPr lang="es-ES" i="1" dirty="0" smtClean="0">
                <a:effectLst>
                  <a:glow rad="101600">
                    <a:srgbClr val="C00000">
                      <a:alpha val="60000"/>
                    </a:srgbClr>
                  </a:glow>
                  <a:outerShdw blurRad="38100" dist="38100" dir="2700000" algn="tl">
                    <a:srgbClr val="000000">
                      <a:alpha val="43137"/>
                    </a:srgbClr>
                  </a:outerShdw>
                </a:effectLst>
              </a:rPr>
              <a:t>que está construido sobre una antigua fortaleza islámica, bien merecen la pena.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1000">
        <p15:prstTrans prst="prestig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outVertical)">
                                      <p:cBhvr>
                                        <p:cTn id="7" dur="3000"/>
                                        <p:tgtEl>
                                          <p:spTgt spid="23554"/>
                                        </p:tgtEl>
                                      </p:cBhvr>
                                    </p:animEffect>
                                  </p:childTnLst>
                                </p:cTn>
                              </p:par>
                              <p:par>
                                <p:cTn id="8" presetID="23" presetClass="entr" presetSubtype="288" fill="hold" nodeType="withEffect">
                                  <p:stCondLst>
                                    <p:cond delay="0"/>
                                  </p:stCondLst>
                                  <p:childTnLst>
                                    <p:set>
                                      <p:cBhvr>
                                        <p:cTn id="9" dur="1" fill="hold">
                                          <p:stCondLst>
                                            <p:cond delay="0"/>
                                          </p:stCondLst>
                                        </p:cTn>
                                        <p:tgtEl>
                                          <p:spTgt spid="23554"/>
                                        </p:tgtEl>
                                        <p:attrNameLst>
                                          <p:attrName>style.visibility</p:attrName>
                                        </p:attrNameLst>
                                      </p:cBhvr>
                                      <p:to>
                                        <p:strVal val="visible"/>
                                      </p:to>
                                    </p:set>
                                    <p:anim calcmode="lin" valueType="num">
                                      <p:cBhvr>
                                        <p:cTn id="10" dur="3000" fill="hold"/>
                                        <p:tgtEl>
                                          <p:spTgt spid="23554"/>
                                        </p:tgtEl>
                                        <p:attrNameLst>
                                          <p:attrName>ppt_w</p:attrName>
                                        </p:attrNameLst>
                                      </p:cBhvr>
                                      <p:tavLst>
                                        <p:tav tm="0">
                                          <p:val>
                                            <p:strVal val="4/3*#ppt_w"/>
                                          </p:val>
                                        </p:tav>
                                        <p:tav tm="100000">
                                          <p:val>
                                            <p:strVal val="#ppt_w"/>
                                          </p:val>
                                        </p:tav>
                                      </p:tavLst>
                                    </p:anim>
                                    <p:anim calcmode="lin" valueType="num">
                                      <p:cBhvr>
                                        <p:cTn id="11" dur="3000" fill="hold"/>
                                        <p:tgtEl>
                                          <p:spTgt spid="2355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25.jpg"/>
          <p:cNvPicPr>
            <a:picLocks noChangeAspect="1"/>
          </p:cNvPicPr>
          <p:nvPr/>
        </p:nvPicPr>
        <p:blipFill>
          <a:blip r:embed="rId2" cstate="print"/>
          <a:srcRect/>
          <a:stretch>
            <a:fillRect/>
          </a:stretch>
        </p:blipFill>
        <p:spPr bwMode="auto">
          <a:xfrm>
            <a:off x="0" y="0"/>
            <a:ext cx="9144000" cy="5216525"/>
          </a:xfrm>
          <a:prstGeom prst="rect">
            <a:avLst/>
          </a:prstGeom>
          <a:noFill/>
          <a:ln w="9525">
            <a:noFill/>
            <a:miter lim="800000"/>
            <a:headEnd/>
            <a:tailEnd/>
          </a:ln>
        </p:spPr>
      </p:pic>
      <p:sp>
        <p:nvSpPr>
          <p:cNvPr id="3" name="2 CuadroTexto"/>
          <p:cNvSpPr txBox="1"/>
          <p:nvPr/>
        </p:nvSpPr>
        <p:spPr>
          <a:xfrm>
            <a:off x="323528" y="3908097"/>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puede decir que las cascadas de este pueblo son aún mejor que las del Niágara, (bueno, yo no diría tanto), porque son mucho más tranquilas y puedes bañarte en las pozas del río </a:t>
            </a:r>
            <a:r>
              <a:rPr lang="es-ES" i="1" dirty="0" err="1" smtClean="0">
                <a:effectLst>
                  <a:glow rad="101600">
                    <a:srgbClr val="C00000">
                      <a:alpha val="60000"/>
                    </a:srgbClr>
                  </a:glow>
                  <a:outerShdw blurRad="38100" dist="38100" dir="2700000" algn="tl">
                    <a:srgbClr val="000000">
                      <a:alpha val="43137"/>
                    </a:srgbClr>
                  </a:outerShdw>
                </a:effectLst>
              </a:rPr>
              <a:t>Sellent</a:t>
            </a:r>
            <a:r>
              <a:rPr lang="es-ES" i="1" dirty="0" smtClean="0">
                <a:effectLst>
                  <a:glow rad="101600">
                    <a:srgbClr val="C00000">
                      <a:alpha val="60000"/>
                    </a:srgbClr>
                  </a:glow>
                  <a:outerShdw blurRad="38100" dist="38100" dir="2700000" algn="tl">
                    <a:srgbClr val="000000">
                      <a:alpha val="43137"/>
                    </a:srgbClr>
                  </a:outerShdw>
                </a:effectLst>
              </a:rPr>
              <a:t> y disfrutar más del paraje desde dentro, además de refrescarte en épocas de calor.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14:shre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outVertical)">
                                      <p:cBhvr>
                                        <p:cTn id="7" dur="3000"/>
                                        <p:tgtEl>
                                          <p:spTgt spid="28674"/>
                                        </p:tgtEl>
                                      </p:cBhvr>
                                    </p:animEffect>
                                  </p:childTnLst>
                                </p:cTn>
                              </p:par>
                              <p:par>
                                <p:cTn id="8" presetID="29" presetClass="entr" presetSubtype="0"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3000" fill="hold"/>
                                        <p:tgtEl>
                                          <p:spTgt spid="28674"/>
                                        </p:tgtEl>
                                        <p:attrNameLst>
                                          <p:attrName>ppt_x</p:attrName>
                                        </p:attrNameLst>
                                      </p:cBhvr>
                                      <p:tavLst>
                                        <p:tav tm="0">
                                          <p:val>
                                            <p:strVal val="#ppt_x-.2"/>
                                          </p:val>
                                        </p:tav>
                                        <p:tav tm="100000">
                                          <p:val>
                                            <p:strVal val="#ppt_x"/>
                                          </p:val>
                                        </p:tav>
                                      </p:tavLst>
                                    </p:anim>
                                    <p:anim calcmode="lin" valueType="num">
                                      <p:cBhvr>
                                        <p:cTn id="11" dur="3000" fill="hold"/>
                                        <p:tgtEl>
                                          <p:spTgt spid="2867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867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24.jpg"/>
          <p:cNvPicPr>
            <a:picLocks noChangeAspect="1"/>
          </p:cNvPicPr>
          <p:nvPr/>
        </p:nvPicPr>
        <p:blipFill>
          <a:blip r:embed="rId2" cstate="print"/>
          <a:srcRect/>
          <a:stretch>
            <a:fillRect/>
          </a:stretch>
        </p:blipFill>
        <p:spPr bwMode="auto">
          <a:xfrm>
            <a:off x="0" y="-34925"/>
            <a:ext cx="9144000" cy="5140325"/>
          </a:xfrm>
          <a:prstGeom prst="rect">
            <a:avLst/>
          </a:prstGeom>
          <a:noFill/>
          <a:ln w="9525">
            <a:noFill/>
            <a:miter lim="800000"/>
            <a:headEnd/>
            <a:tailEnd/>
          </a:ln>
        </p:spPr>
      </p:pic>
      <p:sp>
        <p:nvSpPr>
          <p:cNvPr id="4" name="3 CuadroTexto"/>
          <p:cNvSpPr txBox="1"/>
          <p:nvPr/>
        </p:nvSpPr>
        <p:spPr>
          <a:xfrm>
            <a:off x="467544" y="401191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exploras te encontrarás la fabulosa Cascada del Caracol y si sigues el recorrido te toparás con el Salto de </a:t>
            </a:r>
            <a:r>
              <a:rPr lang="es-ES" i="1" dirty="0" err="1" smtClean="0">
                <a:effectLst>
                  <a:glow rad="101600">
                    <a:srgbClr val="C00000">
                      <a:alpha val="60000"/>
                    </a:srgbClr>
                  </a:glow>
                  <a:outerShdw blurRad="38100" dist="38100" dir="2700000" algn="tl">
                    <a:srgbClr val="000000">
                      <a:alpha val="43137"/>
                    </a:srgbClr>
                  </a:outerShdw>
                </a:effectLst>
              </a:rPr>
              <a:t>Chella</a:t>
            </a:r>
            <a:r>
              <a:rPr lang="es-ES" i="1" dirty="0" smtClean="0">
                <a:effectLst>
                  <a:glow rad="101600">
                    <a:srgbClr val="C00000">
                      <a:alpha val="60000"/>
                    </a:srgbClr>
                  </a:glow>
                  <a:outerShdw blurRad="38100" dist="38100" dir="2700000" algn="tl">
                    <a:srgbClr val="000000">
                      <a:alpha val="43137"/>
                    </a:srgbClr>
                  </a:outerShdw>
                </a:effectLst>
              </a:rPr>
              <a:t>, que tiene un salto de 25 metros, llegando a la mitad de altura que sus homólogas americanas.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outVertical)">
                                      <p:cBhvr>
                                        <p:cTn id="7" dur="3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3000" fill="hold"/>
                                        <p:tgtEl>
                                          <p:spTgt spid="27650"/>
                                        </p:tgtEl>
                                        <p:attrNameLst>
                                          <p:attrName>ppt_x</p:attrName>
                                        </p:attrNameLst>
                                      </p:cBhvr>
                                      <p:tavLst>
                                        <p:tav tm="0">
                                          <p:val>
                                            <p:strVal val="#ppt_x-.2"/>
                                          </p:val>
                                        </p:tav>
                                        <p:tav tm="100000">
                                          <p:val>
                                            <p:strVal val="#ppt_x"/>
                                          </p:val>
                                        </p:tav>
                                      </p:tavLst>
                                    </p:anim>
                                    <p:anim calcmode="lin" valueType="num">
                                      <p:cBhvr>
                                        <p:cTn id="11" dur="3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765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 Imagen" descr="25.jpg"/>
          <p:cNvPicPr>
            <a:picLocks noChangeAspect="1"/>
          </p:cNvPicPr>
          <p:nvPr/>
        </p:nvPicPr>
        <p:blipFill>
          <a:blip r:embed="rId2" cstate="print"/>
          <a:srcRect/>
          <a:stretch>
            <a:fillRect/>
          </a:stretch>
        </p:blipFill>
        <p:spPr bwMode="auto">
          <a:xfrm>
            <a:off x="0" y="0"/>
            <a:ext cx="9144000" cy="5216525"/>
          </a:xfrm>
          <a:prstGeom prst="rect">
            <a:avLst/>
          </a:prstGeom>
          <a:noFill/>
          <a:ln w="9525">
            <a:noFill/>
            <a:miter lim="800000"/>
            <a:headEnd/>
            <a:tailEnd/>
          </a:ln>
        </p:spPr>
      </p:pic>
      <p:sp>
        <p:nvSpPr>
          <p:cNvPr id="3" name="2 CuadroTexto"/>
          <p:cNvSpPr txBox="1"/>
          <p:nvPr/>
        </p:nvSpPr>
        <p:spPr>
          <a:xfrm>
            <a:off x="395536" y="4371950"/>
            <a:ext cx="7920880" cy="646331"/>
          </a:xfrm>
          <a:prstGeom prst="rect">
            <a:avLst/>
          </a:prstGeom>
          <a:noFill/>
        </p:spPr>
        <p:txBody>
          <a:bodyPr wrap="square" rtlCol="0">
            <a:spAutoFit/>
          </a:bodyPr>
          <a:lstStyle/>
          <a:p>
            <a:pPr fontAlgn="auto"/>
            <a:r>
              <a:rPr lang="es-ES" i="1" dirty="0" smtClean="0">
                <a:effectLst>
                  <a:glow rad="101600">
                    <a:srgbClr val="C00000">
                      <a:alpha val="60000"/>
                    </a:srgbClr>
                  </a:glow>
                  <a:outerShdw blurRad="38100" dist="38100" dir="2700000" algn="tl">
                    <a:srgbClr val="000000">
                      <a:alpha val="43137"/>
                    </a:srgbClr>
                  </a:outerShdw>
                </a:effectLst>
              </a:rPr>
              <a:t>Además, las vistas son inigualables. Poco que envidiar y una opción mucho más barata para irte de excursión.</a:t>
            </a:r>
          </a:p>
        </p:txBody>
      </p:sp>
    </p:spTree>
  </p:cSld>
  <p:clrMapOvr>
    <a:masterClrMapping/>
  </p:clrMapOvr>
  <mc:AlternateContent xmlns:mc="http://schemas.openxmlformats.org/markup-compatibility/2006" xmlns:p14="http://schemas.microsoft.com/office/powerpoint/2010/main">
    <mc:Choice Requires="p14">
      <p:transition spd="slow" p14:dur="3000" advTm="16000">
        <p14:shred dir="out"/>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2"/>
                                          </p:val>
                                        </p:tav>
                                        <p:tav tm="100000">
                                          <p:val>
                                            <p:strVal val="#ppt_x"/>
                                          </p:val>
                                        </p:tav>
                                      </p:tavLst>
                                    </p:anim>
                                    <p:anim calcmode="lin" valueType="num">
                                      <p:cBhvr>
                                        <p:cTn id="11"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26.jpg"/>
          <p:cNvPicPr>
            <a:picLocks noChangeAspect="1"/>
          </p:cNvPicPr>
          <p:nvPr/>
        </p:nvPicPr>
        <p:blipFill>
          <a:blip r:embed="rId2" cstate="print"/>
          <a:srcRect/>
          <a:stretch>
            <a:fillRect/>
          </a:stretch>
        </p:blipFill>
        <p:spPr bwMode="auto">
          <a:xfrm>
            <a:off x="0" y="-523875"/>
            <a:ext cx="9144000" cy="6048375"/>
          </a:xfrm>
          <a:prstGeom prst="rect">
            <a:avLst/>
          </a:prstGeom>
          <a:noFill/>
          <a:ln w="9525">
            <a:noFill/>
            <a:miter lim="800000"/>
            <a:headEnd/>
            <a:tailEnd/>
          </a:ln>
        </p:spPr>
      </p:pic>
      <p:sp>
        <p:nvSpPr>
          <p:cNvPr id="3" name="2 CuadroTexto"/>
          <p:cNvSpPr txBox="1"/>
          <p:nvPr/>
        </p:nvSpPr>
        <p:spPr>
          <a:xfrm>
            <a:off x="179512"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Salto de </a:t>
            </a:r>
            <a:r>
              <a:rPr lang="es-ES" i="1" dirty="0" err="1" smtClean="0">
                <a:effectLst>
                  <a:glow rad="101600">
                    <a:srgbClr val="C00000">
                      <a:alpha val="60000"/>
                    </a:srgbClr>
                  </a:glow>
                  <a:outerShdw blurRad="38100" dist="38100" dir="2700000" algn="tl">
                    <a:srgbClr val="000000">
                      <a:alpha val="43137"/>
                    </a:srgbClr>
                  </a:outerShdw>
                </a:effectLst>
              </a:rPr>
              <a:t>Chella</a:t>
            </a:r>
            <a:r>
              <a:rPr lang="es-ES" i="1" dirty="0" smtClean="0">
                <a:effectLst>
                  <a:glow rad="101600">
                    <a:srgbClr val="C00000">
                      <a:alpha val="60000"/>
                    </a:srgbClr>
                  </a:glow>
                  <a:outerShdw blurRad="38100" dist="38100" dir="2700000" algn="tl">
                    <a:srgbClr val="000000">
                      <a:alpha val="43137"/>
                    </a:srgbClr>
                  </a:outerShdw>
                </a:effectLst>
              </a:rPr>
              <a:t>, una impresionante cascada de 25 metros de altura que, además, esconde cerca de ella una antigua central hidroeléctrica, una casa de veraneo, un viejo molino, “la Cueva que Llueve” o “El Paraíso».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comb/>
      </p:transition>
    </mc:Choice>
    <mc:Fallback xmlns="">
      <p:transition spd="slow" advTm="2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arn(inVertical)">
                                      <p:cBhvr>
                                        <p:cTn id="7" dur="3000"/>
                                        <p:tgtEl>
                                          <p:spTgt spid="29698"/>
                                        </p:tgtEl>
                                      </p:cBhvr>
                                    </p:animEffect>
                                  </p:childTnLst>
                                </p:cTn>
                              </p:par>
                              <p:par>
                                <p:cTn id="8" presetID="29" presetClass="entr" presetSubtype="0"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3000" fill="hold"/>
                                        <p:tgtEl>
                                          <p:spTgt spid="29698"/>
                                        </p:tgtEl>
                                        <p:attrNameLst>
                                          <p:attrName>ppt_x</p:attrName>
                                        </p:attrNameLst>
                                      </p:cBhvr>
                                      <p:tavLst>
                                        <p:tav tm="0">
                                          <p:val>
                                            <p:strVal val="#ppt_x-.2"/>
                                          </p:val>
                                        </p:tav>
                                        <p:tav tm="100000">
                                          <p:val>
                                            <p:strVal val="#ppt_x"/>
                                          </p:val>
                                        </p:tav>
                                      </p:tavLst>
                                    </p:anim>
                                    <p:anim calcmode="lin" valueType="num">
                                      <p:cBhvr>
                                        <p:cTn id="11" dur="3000" fill="hold"/>
                                        <p:tgtEl>
                                          <p:spTgt spid="29698"/>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9698"/>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3.jpg"/>
          <p:cNvPicPr>
            <a:picLocks noChangeAspect="1"/>
          </p:cNvPicPr>
          <p:nvPr/>
        </p:nvPicPr>
        <p:blipFill>
          <a:blip r:embed="rId2" cstate="print"/>
          <a:srcRect/>
          <a:stretch>
            <a:fillRect/>
          </a:stretch>
        </p:blipFill>
        <p:spPr bwMode="auto">
          <a:xfrm>
            <a:off x="0" y="-1588"/>
            <a:ext cx="9144000" cy="5146676"/>
          </a:xfrm>
          <a:prstGeom prst="rect">
            <a:avLst/>
          </a:prstGeom>
          <a:noFill/>
          <a:ln w="9525">
            <a:noFill/>
            <a:miter lim="800000"/>
            <a:headEnd/>
            <a:tailEnd/>
          </a:ln>
        </p:spPr>
      </p:pic>
      <p:sp>
        <p:nvSpPr>
          <p:cNvPr id="3" name="2 CuadroTexto"/>
          <p:cNvSpPr txBox="1"/>
          <p:nvPr/>
        </p:nvSpPr>
        <p:spPr>
          <a:xfrm>
            <a:off x="539552"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Destacar, sin embargo, que dependiendo del caudal de esta cascada, la cual toma caudal de la depuradora y del río </a:t>
            </a:r>
            <a:r>
              <a:rPr lang="es-ES" i="1" dirty="0" err="1" smtClean="0">
                <a:effectLst>
                  <a:glow rad="101600">
                    <a:srgbClr val="C00000">
                      <a:alpha val="60000"/>
                    </a:srgbClr>
                  </a:glow>
                  <a:outerShdw blurRad="38100" dist="38100" dir="2700000" algn="tl">
                    <a:srgbClr val="000000">
                      <a:alpha val="43137"/>
                    </a:srgbClr>
                  </a:outerShdw>
                </a:effectLst>
              </a:rPr>
              <a:t>Sellent</a:t>
            </a:r>
            <a:r>
              <a:rPr lang="es-ES" i="1" dirty="0" smtClean="0">
                <a:effectLst>
                  <a:glow rad="101600">
                    <a:srgbClr val="C00000">
                      <a:alpha val="60000"/>
                    </a:srgbClr>
                  </a:glow>
                  <a:outerShdw blurRad="38100" dist="38100" dir="2700000" algn="tl">
                    <a:srgbClr val="000000">
                      <a:alpha val="43137"/>
                    </a:srgbClr>
                  </a:outerShdw>
                </a:effectLst>
              </a:rPr>
              <a:t>, podremos avanzar o no en la parte baja de la cascada y acercarnos más a ella hasta su “playa”.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comb/>
      </p:transition>
    </mc:Choice>
    <mc:Fallback xmlns="">
      <p:transition spd="slow" advTm="27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outVertical)">
                                      <p:cBhvr>
                                        <p:cTn id="7" dur="3000"/>
                                        <p:tgtEl>
                                          <p:spTgt spid="26626"/>
                                        </p:tgtEl>
                                      </p:cBhvr>
                                    </p:animEffect>
                                  </p:childTnLst>
                                </p:cTn>
                              </p:par>
                              <p:par>
                                <p:cTn id="8" presetID="23" presetClass="entr" presetSubtype="288"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3000" fill="hold"/>
                                        <p:tgtEl>
                                          <p:spTgt spid="26626"/>
                                        </p:tgtEl>
                                        <p:attrNameLst>
                                          <p:attrName>ppt_w</p:attrName>
                                        </p:attrNameLst>
                                      </p:cBhvr>
                                      <p:tavLst>
                                        <p:tav tm="0">
                                          <p:val>
                                            <p:strVal val="4/3*#ppt_w"/>
                                          </p:val>
                                        </p:tav>
                                        <p:tav tm="100000">
                                          <p:val>
                                            <p:strVal val="#ppt_w"/>
                                          </p:val>
                                        </p:tav>
                                      </p:tavLst>
                                    </p:anim>
                                    <p:anim calcmode="lin" valueType="num">
                                      <p:cBhvr>
                                        <p:cTn id="11" dur="3000" fill="hold"/>
                                        <p:tgtEl>
                                          <p:spTgt spid="2662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Rectángulo 5"/>
          <p:cNvSpPr/>
          <p:nvPr/>
        </p:nvSpPr>
        <p:spPr>
          <a:xfrm>
            <a:off x="0" y="0"/>
            <a:ext cx="9144000" cy="51435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339752" y="0"/>
            <a:ext cx="3096344" cy="923330"/>
          </a:xfrm>
          <a:prstGeom prst="rect">
            <a:avLst/>
          </a:prstGeom>
          <a:noFill/>
        </p:spPr>
        <p:txBody>
          <a:bodyPr>
            <a:prstTxWarp prst="textDeflateTop">
              <a:avLst>
                <a:gd name="adj" fmla="val 26182"/>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fontAlgn="auto">
              <a:spcBef>
                <a:spcPts val="0"/>
              </a:spcBef>
              <a:spcAft>
                <a:spcPts val="0"/>
              </a:spcAft>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 </a:t>
            </a:r>
            <a:r>
              <a:rPr lang="es-E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latin typeface="+mn-lt"/>
                <a:cs typeface="+mn-cs"/>
              </a:rPr>
              <a:t>Algar      </a:t>
            </a:r>
            <a:endPar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
        <p:nvSpPr>
          <p:cNvPr id="3" name="2 CuadroTexto"/>
          <p:cNvSpPr txBox="1"/>
          <p:nvPr/>
        </p:nvSpPr>
        <p:spPr>
          <a:xfrm>
            <a:off x="323528" y="987574"/>
            <a:ext cx="8424936"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Las </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Cascadas del Algar</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combinan la belleza salvaje del agua con el espectacular y tranquilo paisaje de la sierra del Ferrer. Muy cerca de la localidad de Callosa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d’en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Sarrià</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 unos 10 minutos en coche, nos espera un recorrido de casi 2 kilómetros entre espectaculares saltos de agua, pozas de color azul turquesa y pequeños riachuelos que descienden desde las montañas, llaman la atención de vecinos y turistas.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3435846"/>
            <a:ext cx="8640960"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 cada paso del </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río Algar</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que nace en las fuentes, el paisaje se torna más verde, serpenteando entre la espesa vegetación hasta desembocar en el mar Mediterráneo, unos 12 kilómetros hacia la costa.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59000">
        <p14:doors dir="vert"/>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ppt_w*0.7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animEffect transition="in" filter="fade">
                                      <p:cBhvr>
                                        <p:cTn id="9" dur="2000"/>
                                        <p:tgtEl>
                                          <p:spTgt spid="4"/>
                                        </p:tgtEl>
                                      </p:cBhvr>
                                    </p:animEffect>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73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1 Imagen" descr="63.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Rectángulo"/>
          <p:cNvSpPr/>
          <p:nvPr/>
        </p:nvSpPr>
        <p:spPr>
          <a:xfrm>
            <a:off x="1267253" y="2110085"/>
            <a:ext cx="6609503" cy="923330"/>
          </a:xfrm>
          <a:prstGeom prst="rect">
            <a:avLst/>
          </a:prstGeom>
          <a:noFill/>
        </p:spPr>
        <p:txBody>
          <a:bodyPr wrap="none" lIns="91440" tIns="45720" rIns="91440" bIns="45720">
            <a:spAutoFit/>
            <a:scene3d>
              <a:camera prst="perspectiveRelaxedModerately"/>
              <a:lightRig rig="flat" dir="tl"/>
            </a:scene3d>
            <a:sp3d extrusionH="57150" contourW="19050" prstMaterial="clear">
              <a:bevelT w="50800" h="50800" prst="angle"/>
              <a:contourClr>
                <a:schemeClr val="accent5">
                  <a:tint val="70000"/>
                  <a:satMod val="180000"/>
                  <a:alpha val="70000"/>
                </a:schemeClr>
              </a:contourClr>
            </a:sp3d>
          </a:bodyPr>
          <a:lstStyle/>
          <a:p>
            <a:pPr algn="ctr"/>
            <a:r>
              <a:rPr lang="es-ES" sz="5400" b="1" cap="none" spc="0" dirty="0" smtClean="0">
                <a:ln/>
                <a:solidFill>
                  <a:schemeClr val="accent5">
                    <a:tint val="50000"/>
                    <a:satMod val="180000"/>
                  </a:schemeClr>
                </a:solidFill>
                <a:effectLst>
                  <a:reflection blurRad="6350" stA="60000" endA="900" endPos="58000" dir="5400000" sy="-100000" algn="bl" rotWithShape="0"/>
                </a:effectLst>
              </a:rPr>
              <a:t>Callosa de </a:t>
            </a:r>
            <a:r>
              <a:rPr lang="es-ES" sz="5400" b="1" cap="none" spc="0" dirty="0" err="1" smtClean="0">
                <a:ln/>
                <a:solidFill>
                  <a:schemeClr val="accent5">
                    <a:tint val="50000"/>
                    <a:satMod val="180000"/>
                  </a:schemeClr>
                </a:solidFill>
                <a:effectLst>
                  <a:reflection blurRad="6350" stA="60000" endA="900" endPos="58000" dir="5400000" sy="-100000" algn="bl" rotWithShape="0"/>
                </a:effectLst>
              </a:rPr>
              <a:t>Ensarriá</a:t>
            </a:r>
            <a:endParaRPr lang="es-ES" sz="5400" b="1" cap="none" spc="0" dirty="0">
              <a:ln/>
              <a:solidFill>
                <a:schemeClr val="accent5">
                  <a:tint val="50000"/>
                  <a:satMod val="180000"/>
                </a:schemeClr>
              </a:solidFill>
              <a:effectLst>
                <a:reflection blurRad="6350" stA="60000" endA="900" endPos="58000" dir="5400000" sy="-100000" algn="bl" rotWithShape="0"/>
              </a:effectLst>
            </a:endParaRPr>
          </a:p>
        </p:txBody>
      </p:sp>
      <p:sp>
        <p:nvSpPr>
          <p:cNvPr id="4" name="3 CuadroTexto"/>
          <p:cNvSpPr txBox="1"/>
          <p:nvPr/>
        </p:nvSpPr>
        <p:spPr>
          <a:xfrm>
            <a:off x="467544" y="3795886"/>
            <a:ext cx="820891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Callosa de </a:t>
            </a:r>
            <a:r>
              <a:rPr lang="es-ES" b="1" i="1" dirty="0" err="1" smtClean="0">
                <a:effectLst>
                  <a:glow rad="101600">
                    <a:srgbClr val="C00000">
                      <a:alpha val="60000"/>
                    </a:srgbClr>
                  </a:glow>
                  <a:outerShdw blurRad="38100" dist="38100" dir="2700000" algn="tl">
                    <a:srgbClr val="000000">
                      <a:alpha val="43137"/>
                    </a:srgbClr>
                  </a:outerShdw>
                </a:effectLst>
              </a:rPr>
              <a:t>Ensarriá</a:t>
            </a:r>
            <a:r>
              <a:rPr lang="es-ES" i="1" dirty="0" smtClean="0">
                <a:effectLst>
                  <a:glow rad="101600">
                    <a:srgbClr val="C00000">
                      <a:alpha val="60000"/>
                    </a:srgbClr>
                  </a:glow>
                  <a:outerShdw blurRad="38100" dist="38100" dir="2700000" algn="tl">
                    <a:srgbClr val="000000">
                      <a:alpha val="43137"/>
                    </a:srgbClr>
                  </a:outerShdw>
                </a:effectLst>
              </a:rPr>
              <a:t> (oficialmente en valenciano </a:t>
            </a:r>
            <a:r>
              <a:rPr lang="es-ES" b="1" i="1" dirty="0" smtClean="0">
                <a:effectLst>
                  <a:glow rad="101600">
                    <a:srgbClr val="C00000">
                      <a:alpha val="60000"/>
                    </a:srgbClr>
                  </a:glow>
                  <a:outerShdw blurRad="38100" dist="38100" dir="2700000" algn="tl">
                    <a:srgbClr val="000000">
                      <a:alpha val="43137"/>
                    </a:srgbClr>
                  </a:outerShdw>
                </a:effectLst>
              </a:rPr>
              <a:t>Callosa </a:t>
            </a:r>
            <a:r>
              <a:rPr lang="es-ES" b="1" i="1" dirty="0" err="1" smtClean="0">
                <a:effectLst>
                  <a:glow rad="101600">
                    <a:srgbClr val="C00000">
                      <a:alpha val="60000"/>
                    </a:srgbClr>
                  </a:glow>
                  <a:outerShdw blurRad="38100" dist="38100" dir="2700000" algn="tl">
                    <a:srgbClr val="000000">
                      <a:alpha val="43137"/>
                    </a:srgbClr>
                  </a:outerShdw>
                </a:effectLst>
              </a:rPr>
              <a:t>d’en</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Sarrià</a:t>
            </a:r>
            <a:r>
              <a:rPr lang="es-ES" i="1" dirty="0" smtClean="0">
                <a:effectLst>
                  <a:glow rad="101600">
                    <a:srgbClr val="C00000">
                      <a:alpha val="60000"/>
                    </a:srgbClr>
                  </a:glow>
                  <a:outerShdw blurRad="38100" dist="38100" dir="2700000" algn="tl">
                    <a:srgbClr val="000000">
                      <a:alpha val="43137"/>
                    </a:srgbClr>
                  </a:outerShdw>
                </a:effectLst>
              </a:rPr>
              <a:t>) es un municipio de la Comunidad Valenciana. Situado en el norte de la provincia de Alicante. Cuenta con 7.653 habitantes (INE 2022). La economía de Callosa se basa principalmente en el turismo y la agricultura.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doors dir="vert"/>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barn(inVertical)">
                                      <p:cBhvr>
                                        <p:cTn id="7" dur="3000"/>
                                        <p:tgtEl>
                                          <p:spTgt spid="67586"/>
                                        </p:tgtEl>
                                      </p:cBhvr>
                                    </p:animEffect>
                                  </p:childTnLst>
                                </p:cTn>
                              </p:par>
                              <p:par>
                                <p:cTn id="8" presetID="23" presetClass="entr" presetSubtype="272" fill="hold" nodeType="withEffect">
                                  <p:stCondLst>
                                    <p:cond delay="0"/>
                                  </p:stCondLst>
                                  <p:childTnLst>
                                    <p:set>
                                      <p:cBhvr>
                                        <p:cTn id="9" dur="1" fill="hold">
                                          <p:stCondLst>
                                            <p:cond delay="0"/>
                                          </p:stCondLst>
                                        </p:cTn>
                                        <p:tgtEl>
                                          <p:spTgt spid="67586"/>
                                        </p:tgtEl>
                                        <p:attrNameLst>
                                          <p:attrName>style.visibility</p:attrName>
                                        </p:attrNameLst>
                                      </p:cBhvr>
                                      <p:to>
                                        <p:strVal val="visible"/>
                                      </p:to>
                                    </p:set>
                                    <p:anim calcmode="lin" valueType="num">
                                      <p:cBhvr>
                                        <p:cTn id="10" dur="3000" fill="hold"/>
                                        <p:tgtEl>
                                          <p:spTgt spid="67586"/>
                                        </p:tgtEl>
                                        <p:attrNameLst>
                                          <p:attrName>ppt_w</p:attrName>
                                        </p:attrNameLst>
                                      </p:cBhvr>
                                      <p:tavLst>
                                        <p:tav tm="0">
                                          <p:val>
                                            <p:strVal val="2/3*#ppt_w"/>
                                          </p:val>
                                        </p:tav>
                                        <p:tav tm="100000">
                                          <p:val>
                                            <p:strVal val="#ppt_w"/>
                                          </p:val>
                                        </p:tav>
                                      </p:tavLst>
                                    </p:anim>
                                    <p:anim calcmode="lin" valueType="num">
                                      <p:cBhvr>
                                        <p:cTn id="11" dur="3000" fill="hold"/>
                                        <p:tgtEl>
                                          <p:spTgt spid="6758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23" presetClass="entr" presetSubtype="288" fill="hold" grpId="0" nodeType="afterEffect">
                                  <p:stCondLst>
                                    <p:cond delay="100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ppt_w</p:attrName>
                                        </p:attrNameLst>
                                      </p:cBhvr>
                                      <p:tavLst>
                                        <p:tav tm="0">
                                          <p:val>
                                            <p:strVal val="4/3*#ppt_w"/>
                                          </p:val>
                                        </p:tav>
                                        <p:tav tm="100000">
                                          <p:val>
                                            <p:strVal val="#ppt_w"/>
                                          </p:val>
                                        </p:tav>
                                      </p:tavLst>
                                    </p:anim>
                                    <p:anim calcmode="lin" valueType="num">
                                      <p:cBhvr>
                                        <p:cTn id="16" dur="2000" fill="hold"/>
                                        <p:tgtEl>
                                          <p:spTgt spid="3"/>
                                        </p:tgtEl>
                                        <p:attrNameLst>
                                          <p:attrName>ppt_h</p:attrName>
                                        </p:attrNameLst>
                                      </p:cBhvr>
                                      <p:tavLst>
                                        <p:tav tm="0">
                                          <p:val>
                                            <p:strVal val="4/3*#ppt_h"/>
                                          </p:val>
                                        </p:tav>
                                        <p:tav tm="100000">
                                          <p:val>
                                            <p:strVal val="#ppt_h"/>
                                          </p:val>
                                        </p:tav>
                                      </p:tavLst>
                                    </p:anim>
                                  </p:childTnLst>
                                </p:cTn>
                              </p:par>
                            </p:childTnLst>
                          </p:cTn>
                        </p:par>
                        <p:par>
                          <p:cTn id="17" fill="hold">
                            <p:stCondLst>
                              <p:cond delay="6000"/>
                            </p:stCondLst>
                            <p:childTnLst>
                              <p:par>
                                <p:cTn id="18" presetID="23" presetClass="exit" presetSubtype="32" fill="hold" grpId="1" nodeType="afterEffect">
                                  <p:stCondLst>
                                    <p:cond delay="2500"/>
                                  </p:stCondLst>
                                  <p:childTnLst>
                                    <p:anim calcmode="lin" valueType="num">
                                      <p:cBhvr>
                                        <p:cTn id="19" dur="2000"/>
                                        <p:tgtEl>
                                          <p:spTgt spid="3"/>
                                        </p:tgtEl>
                                        <p:attrNameLst>
                                          <p:attrName>ppt_w</p:attrName>
                                        </p:attrNameLst>
                                      </p:cBhvr>
                                      <p:tavLst>
                                        <p:tav tm="0">
                                          <p:val>
                                            <p:strVal val="ppt_w"/>
                                          </p:val>
                                        </p:tav>
                                        <p:tav tm="100000">
                                          <p:val>
                                            <p:fltVal val="0"/>
                                          </p:val>
                                        </p:tav>
                                      </p:tavLst>
                                    </p:anim>
                                    <p:anim calcmode="lin" valueType="num">
                                      <p:cBhvr>
                                        <p:cTn id="20" dur="2000"/>
                                        <p:tgtEl>
                                          <p:spTgt spid="3"/>
                                        </p:tgtEl>
                                        <p:attrNameLst>
                                          <p:attrName>ppt_h</p:attrName>
                                        </p:attrNameLst>
                                      </p:cBhvr>
                                      <p:tavLst>
                                        <p:tav tm="0">
                                          <p:val>
                                            <p:strVal val="ppt_h"/>
                                          </p:val>
                                        </p:tav>
                                        <p:tav tm="100000">
                                          <p:val>
                                            <p:fltVal val="0"/>
                                          </p:val>
                                        </p:tav>
                                      </p:tavLst>
                                    </p:anim>
                                    <p:set>
                                      <p:cBhvr>
                                        <p:cTn id="21" dur="1" fill="hold">
                                          <p:stCondLst>
                                            <p:cond delay="1999"/>
                                          </p:stCondLst>
                                        </p:cTn>
                                        <p:tgtEl>
                                          <p:spTgt spid="3"/>
                                        </p:tgtEl>
                                        <p:attrNameLst>
                                          <p:attrName>style.visibility</p:attrName>
                                        </p:attrNameLst>
                                      </p:cBhvr>
                                      <p:to>
                                        <p:strVal val="hidden"/>
                                      </p:to>
                                    </p:set>
                                  </p:childTnLst>
                                </p:cTn>
                              </p:par>
                            </p:childTnLst>
                          </p:cTn>
                        </p:par>
                        <p:par>
                          <p:cTn id="22" fill="hold">
                            <p:stCondLst>
                              <p:cond delay="10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1 Imagen" descr="8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3" name="1 Imagen" descr="8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683568"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Callosa está situada a 10 km de la costa en el cruce de la comarcal C-3318 que une Benidorm con Pego y la carretera que lleva de Benidorm a Alcoy por </a:t>
            </a:r>
            <a:r>
              <a:rPr lang="es-ES" i="1" dirty="0" err="1" smtClean="0">
                <a:effectLst>
                  <a:glow rad="101600">
                    <a:srgbClr val="C00000">
                      <a:alpha val="60000"/>
                    </a:srgbClr>
                  </a:glow>
                  <a:outerShdw blurRad="38100" dist="38100" dir="2700000" algn="tl">
                    <a:srgbClr val="000000">
                      <a:alpha val="43137"/>
                    </a:srgbClr>
                  </a:outerShdw>
                </a:effectLst>
              </a:rPr>
              <a:t>Guadalest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doors dir="ver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4994"/>
                                        </p:tgtEl>
                                        <p:attrNameLst>
                                          <p:attrName>style.visibility</p:attrName>
                                        </p:attrNameLst>
                                      </p:cBhvr>
                                      <p:to>
                                        <p:strVal val="visible"/>
                                      </p:to>
                                    </p:set>
                                    <p:animEffect transition="in" filter="barn(outVertical)">
                                      <p:cBhvr>
                                        <p:cTn id="7" dur="3000"/>
                                        <p:tgtEl>
                                          <p:spTgt spid="84994"/>
                                        </p:tgtEl>
                                      </p:cBhvr>
                                    </p:animEffect>
                                  </p:childTnLst>
                                </p:cTn>
                              </p:par>
                              <p:par>
                                <p:cTn id="8" presetID="23" presetClass="entr" presetSubtype="288" fill="hold" nodeType="withEffect">
                                  <p:stCondLst>
                                    <p:cond delay="0"/>
                                  </p:stCondLst>
                                  <p:childTnLst>
                                    <p:set>
                                      <p:cBhvr>
                                        <p:cTn id="9" dur="1" fill="hold">
                                          <p:stCondLst>
                                            <p:cond delay="0"/>
                                          </p:stCondLst>
                                        </p:cTn>
                                        <p:tgtEl>
                                          <p:spTgt spid="84994"/>
                                        </p:tgtEl>
                                        <p:attrNameLst>
                                          <p:attrName>style.visibility</p:attrName>
                                        </p:attrNameLst>
                                      </p:cBhvr>
                                      <p:to>
                                        <p:strVal val="visible"/>
                                      </p:to>
                                    </p:set>
                                    <p:anim calcmode="lin" valueType="num">
                                      <p:cBhvr>
                                        <p:cTn id="10" dur="3000" fill="hold"/>
                                        <p:tgtEl>
                                          <p:spTgt spid="84994"/>
                                        </p:tgtEl>
                                        <p:attrNameLst>
                                          <p:attrName>ppt_w</p:attrName>
                                        </p:attrNameLst>
                                      </p:cBhvr>
                                      <p:tavLst>
                                        <p:tav tm="0">
                                          <p:val>
                                            <p:strVal val="4/3*#ppt_w"/>
                                          </p:val>
                                        </p:tav>
                                        <p:tav tm="100000">
                                          <p:val>
                                            <p:strVal val="#ppt_w"/>
                                          </p:val>
                                        </p:tav>
                                      </p:tavLst>
                                    </p:anim>
                                    <p:anim calcmode="lin" valueType="num">
                                      <p:cBhvr>
                                        <p:cTn id="11" dur="3000" fill="hold"/>
                                        <p:tgtEl>
                                          <p:spTgt spid="84994"/>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18.jpg"/>
          <p:cNvPicPr>
            <a:picLocks noChangeAspect="1"/>
          </p:cNvPicPr>
          <p:nvPr/>
        </p:nvPicPr>
        <p:blipFill>
          <a:blip r:embed="rId2" cstate="print"/>
          <a:stretch>
            <a:fillRect/>
          </a:stretch>
        </p:blipFill>
        <p:spPr bwMode="auto">
          <a:xfrm>
            <a:off x="0" y="-308570"/>
            <a:ext cx="9144000" cy="5452070"/>
          </a:xfrm>
          <a:prstGeom prst="rect">
            <a:avLst/>
          </a:prstGeom>
          <a:noFill/>
          <a:ln w="9525">
            <a:noFill/>
            <a:miter lim="800000"/>
            <a:headEnd/>
            <a:tailEnd/>
          </a:ln>
        </p:spPr>
      </p:pic>
      <p:sp>
        <p:nvSpPr>
          <p:cNvPr id="3" name="2 CuadroTexto"/>
          <p:cNvSpPr txBox="1"/>
          <p:nvPr/>
        </p:nvSpPr>
        <p:spPr>
          <a:xfrm>
            <a:off x="323528"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Fuentes del Algar están situadas a 3 km del centro urbano de Callosa, en dirección a </a:t>
            </a:r>
            <a:r>
              <a:rPr lang="es-ES" i="1" dirty="0" err="1" smtClean="0">
                <a:effectLst>
                  <a:glow rad="101600">
                    <a:srgbClr val="C00000">
                      <a:alpha val="60000"/>
                    </a:srgbClr>
                  </a:glow>
                  <a:outerShdw blurRad="38100" dist="38100" dir="2700000" algn="tl">
                    <a:srgbClr val="000000">
                      <a:alpha val="43137"/>
                    </a:srgbClr>
                  </a:outerShdw>
                </a:effectLst>
              </a:rPr>
              <a:t>Bolulla</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Tárbena</a:t>
            </a:r>
            <a:r>
              <a:rPr lang="es-ES" i="1" dirty="0" smtClean="0">
                <a:effectLst>
                  <a:glow rad="101600">
                    <a:srgbClr val="C00000">
                      <a:alpha val="60000"/>
                    </a:srgbClr>
                  </a:glow>
                  <a:outerShdw blurRad="38100" dist="38100" dir="2700000" algn="tl">
                    <a:srgbClr val="000000">
                      <a:alpha val="43137"/>
                    </a:srgbClr>
                  </a:outerShdw>
                </a:effectLst>
              </a:rPr>
              <a:t>. Las fuentes del río Algar constituyen un paraje natural con un elevado grado de conservación de la riqueza ecológica y dotado, a la vez, de servicios turísticos y de educación medioambiental.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3000">
        <p14:glitter pattern="hexago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outVertical)">
                                      <p:cBhvr>
                                        <p:cTn id="7" dur="3000"/>
                                        <p:tgtEl>
                                          <p:spTgt spid="21506"/>
                                        </p:tgtEl>
                                      </p:cBhvr>
                                    </p:animEffect>
                                  </p:childTnLst>
                                </p:cTn>
                              </p:par>
                              <p:par>
                                <p:cTn id="8" presetID="23" presetClass="entr" presetSubtype="288" fill="hold" nodeType="withEffect">
                                  <p:stCondLst>
                                    <p:cond delay="0"/>
                                  </p:stCondLst>
                                  <p:childTnLst>
                                    <p:set>
                                      <p:cBhvr>
                                        <p:cTn id="9" dur="1" fill="hold">
                                          <p:stCondLst>
                                            <p:cond delay="0"/>
                                          </p:stCondLst>
                                        </p:cTn>
                                        <p:tgtEl>
                                          <p:spTgt spid="21506"/>
                                        </p:tgtEl>
                                        <p:attrNameLst>
                                          <p:attrName>style.visibility</p:attrName>
                                        </p:attrNameLst>
                                      </p:cBhvr>
                                      <p:to>
                                        <p:strVal val="visible"/>
                                      </p:to>
                                    </p:set>
                                    <p:anim calcmode="lin" valueType="num">
                                      <p:cBhvr>
                                        <p:cTn id="10" dur="3000" fill="hold"/>
                                        <p:tgtEl>
                                          <p:spTgt spid="21506"/>
                                        </p:tgtEl>
                                        <p:attrNameLst>
                                          <p:attrName>ppt_w</p:attrName>
                                        </p:attrNameLst>
                                      </p:cBhvr>
                                      <p:tavLst>
                                        <p:tav tm="0">
                                          <p:val>
                                            <p:strVal val="4/3*#ppt_w"/>
                                          </p:val>
                                        </p:tav>
                                        <p:tav tm="100000">
                                          <p:val>
                                            <p:strVal val="#ppt_w"/>
                                          </p:val>
                                        </p:tav>
                                      </p:tavLst>
                                    </p:anim>
                                    <p:anim calcmode="lin" valueType="num">
                                      <p:cBhvr>
                                        <p:cTn id="11" dur="3000" fill="hold"/>
                                        <p:tgtEl>
                                          <p:spTgt spid="2150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0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395536" y="3795886"/>
            <a:ext cx="763284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visitante, después de recorrer el casco antiguo formado por las típicas construcciones de los pueblos mediterráneos, puede visitar el "</a:t>
            </a:r>
            <a:r>
              <a:rPr lang="es-ES" i="1" dirty="0" err="1" smtClean="0">
                <a:effectLst>
                  <a:glow rad="101600">
                    <a:srgbClr val="C00000">
                      <a:alpha val="60000"/>
                    </a:srgbClr>
                  </a:glow>
                  <a:outerShdw blurRad="38100" dist="38100" dir="2700000" algn="tl">
                    <a:srgbClr val="000000">
                      <a:alpha val="43137"/>
                    </a:srgbClr>
                  </a:outerShdw>
                </a:effectLst>
              </a:rPr>
              <a:t>poador</a:t>
            </a:r>
            <a:r>
              <a:rPr lang="es-ES" i="1" dirty="0" smtClean="0">
                <a:effectLst>
                  <a:glow rad="101600">
                    <a:srgbClr val="C00000">
                      <a:alpha val="60000"/>
                    </a:srgbClr>
                  </a:glow>
                  <a:outerShdw blurRad="38100" dist="38100" dir="2700000" algn="tl">
                    <a:srgbClr val="000000">
                      <a:alpha val="43137"/>
                    </a:srgbClr>
                  </a:outerShdw>
                </a:effectLst>
              </a:rPr>
              <a:t>", donde las mujeres iban a lavar la ropa y a llenar los cántaros para acarrear agua a las casas.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outVertical)">
                                      <p:cBhvr>
                                        <p:cTn id="7" dur="3000"/>
                                        <p:tgtEl>
                                          <p:spTgt spid="13314"/>
                                        </p:tgtEl>
                                      </p:cBhvr>
                                    </p:animEffect>
                                  </p:childTnLst>
                                </p:cTn>
                              </p:par>
                              <p:par>
                                <p:cTn id="8" presetID="29"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 calcmode="lin" valueType="num">
                                      <p:cBhvr>
                                        <p:cTn id="10" dur="3000" fill="hold"/>
                                        <p:tgtEl>
                                          <p:spTgt spid="13314"/>
                                        </p:tgtEl>
                                        <p:attrNameLst>
                                          <p:attrName>ppt_x</p:attrName>
                                        </p:attrNameLst>
                                      </p:cBhvr>
                                      <p:tavLst>
                                        <p:tav tm="0">
                                          <p:val>
                                            <p:strVal val="#ppt_x-.2"/>
                                          </p:val>
                                        </p:tav>
                                        <p:tav tm="100000">
                                          <p:val>
                                            <p:strVal val="#ppt_x"/>
                                          </p:val>
                                        </p:tav>
                                      </p:tavLst>
                                    </p:anim>
                                    <p:anim calcmode="lin" valueType="num">
                                      <p:cBhvr>
                                        <p:cTn id="11" dur="3000" fill="hold"/>
                                        <p:tgtEl>
                                          <p:spTgt spid="1331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331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07.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611560"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Actualmente todavía muchas mujeres del pueblo se reúnen en él para lavar la ropa emulando a sus abuelas, y el </a:t>
            </a:r>
            <a:r>
              <a:rPr lang="es-ES" i="1" dirty="0" err="1" smtClean="0">
                <a:effectLst>
                  <a:glow rad="101600">
                    <a:srgbClr val="C00000">
                      <a:alpha val="60000"/>
                    </a:srgbClr>
                  </a:glow>
                  <a:outerShdw blurRad="38100" dist="38100" dir="2700000" algn="tl">
                    <a:srgbClr val="000000">
                      <a:alpha val="43137"/>
                    </a:srgbClr>
                  </a:outerShdw>
                </a:effectLst>
              </a:rPr>
              <a:t>Poador</a:t>
            </a:r>
            <a:r>
              <a:rPr lang="es-ES" i="1" dirty="0" smtClean="0">
                <a:effectLst>
                  <a:glow rad="101600">
                    <a:srgbClr val="C00000">
                      <a:alpha val="60000"/>
                    </a:srgbClr>
                  </a:glow>
                  <a:outerShdw blurRad="38100" dist="38100" dir="2700000" algn="tl">
                    <a:srgbClr val="000000">
                      <a:alpha val="43137"/>
                    </a:srgbClr>
                  </a:outerShdw>
                </a:effectLst>
              </a:rPr>
              <a:t> se llena de vida de nuevo, como si el tiempo no hubiese pasado.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3000">
        <p14:glitter dir="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outVertical)">
                                      <p:cBhvr>
                                        <p:cTn id="7" dur="3000"/>
                                        <p:tgtEl>
                                          <p:spTgt spid="11266"/>
                                        </p:tgtEl>
                                      </p:cBhvr>
                                    </p:animEffect>
                                  </p:childTnLst>
                                </p:cTn>
                              </p:par>
                              <p:par>
                                <p:cTn id="8" presetID="29" presetClass="entr" presetSubtype="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3000" fill="hold"/>
                                        <p:tgtEl>
                                          <p:spTgt spid="11266"/>
                                        </p:tgtEl>
                                        <p:attrNameLst>
                                          <p:attrName>ppt_x</p:attrName>
                                        </p:attrNameLst>
                                      </p:cBhvr>
                                      <p:tavLst>
                                        <p:tav tm="0">
                                          <p:val>
                                            <p:strVal val="#ppt_x-.2"/>
                                          </p:val>
                                        </p:tav>
                                        <p:tav tm="100000">
                                          <p:val>
                                            <p:strVal val="#ppt_x"/>
                                          </p:val>
                                        </p:tav>
                                      </p:tavLst>
                                    </p:anim>
                                    <p:anim calcmode="lin" valueType="num">
                                      <p:cBhvr>
                                        <p:cTn id="11" dur="3000" fill="hold"/>
                                        <p:tgtEl>
                                          <p:spTgt spid="11266"/>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1266"/>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descr="2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323528"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t>
            </a:r>
            <a:r>
              <a:rPr lang="es-ES" b="1" i="1" dirty="0" smtClean="0">
                <a:effectLst>
                  <a:glow rad="101600">
                    <a:srgbClr val="C00000">
                      <a:alpha val="60000"/>
                    </a:srgbClr>
                  </a:glow>
                  <a:outerShdw blurRad="38100" dist="38100" dir="2700000" algn="tl">
                    <a:srgbClr val="000000">
                      <a:alpha val="43137"/>
                    </a:srgbClr>
                  </a:outerShdw>
                </a:effectLst>
              </a:rPr>
              <a:t>parque acuático natural</a:t>
            </a:r>
            <a:r>
              <a:rPr lang="es-ES" i="1" dirty="0" smtClean="0">
                <a:effectLst>
                  <a:glow rad="101600">
                    <a:srgbClr val="C00000">
                      <a:alpha val="60000"/>
                    </a:srgbClr>
                  </a:glow>
                  <a:outerShdw blurRad="38100" dist="38100" dir="2700000" algn="tl">
                    <a:srgbClr val="000000">
                      <a:alpha val="43137"/>
                    </a:srgbClr>
                  </a:outerShdw>
                </a:effectLst>
              </a:rPr>
              <a:t>, esculpido por la fuerza del agua que ha ido erosionando la roca caliza, es un espacio protegido desde 2002. Cuenta con varios saltos de agua y agradables piscinas naturales donde refrescarse sobre todo en verano.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8000">
        <p14:glitter dir="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arn(inVertical)">
                                      <p:cBhvr>
                                        <p:cTn id="7" dur="3000"/>
                                        <p:tgtEl>
                                          <p:spTgt spid="31746"/>
                                        </p:tgtEl>
                                      </p:cBhvr>
                                    </p:animEffect>
                                  </p:childTnLst>
                                </p:cTn>
                              </p:par>
                              <p:par>
                                <p:cTn id="8" presetID="29" presetClass="entr" presetSubtype="0" fill="hold" nodeType="withEffect">
                                  <p:stCondLst>
                                    <p:cond delay="0"/>
                                  </p:stCondLst>
                                  <p:childTnLst>
                                    <p:set>
                                      <p:cBhvr>
                                        <p:cTn id="9" dur="1" fill="hold">
                                          <p:stCondLst>
                                            <p:cond delay="0"/>
                                          </p:stCondLst>
                                        </p:cTn>
                                        <p:tgtEl>
                                          <p:spTgt spid="31746"/>
                                        </p:tgtEl>
                                        <p:attrNameLst>
                                          <p:attrName>style.visibility</p:attrName>
                                        </p:attrNameLst>
                                      </p:cBhvr>
                                      <p:to>
                                        <p:strVal val="visible"/>
                                      </p:to>
                                    </p:set>
                                    <p:anim calcmode="lin" valueType="num">
                                      <p:cBhvr>
                                        <p:cTn id="10" dur="3000" fill="hold"/>
                                        <p:tgtEl>
                                          <p:spTgt spid="31746"/>
                                        </p:tgtEl>
                                        <p:attrNameLst>
                                          <p:attrName>ppt_x</p:attrName>
                                        </p:attrNameLst>
                                      </p:cBhvr>
                                      <p:tavLst>
                                        <p:tav tm="0">
                                          <p:val>
                                            <p:strVal val="#ppt_x-.2"/>
                                          </p:val>
                                        </p:tav>
                                        <p:tav tm="100000">
                                          <p:val>
                                            <p:strVal val="#ppt_x"/>
                                          </p:val>
                                        </p:tav>
                                      </p:tavLst>
                                    </p:anim>
                                    <p:anim calcmode="lin" valueType="num">
                                      <p:cBhvr>
                                        <p:cTn id="11" dur="3000" fill="hold"/>
                                        <p:tgtEl>
                                          <p:spTgt spid="31746"/>
                                        </p:tgtEl>
                                        <p:attrNameLst>
                                          <p:attrName>ppt_y</p:attrName>
                                        </p:attrNameLst>
                                      </p:cBhvr>
                                      <p:tavLst>
                                        <p:tav tm="0">
                                          <p:val>
                                            <p:strVal val="#ppt_y"/>
                                          </p:val>
                                        </p:tav>
                                        <p:tav tm="100000">
                                          <p:val>
                                            <p:strVal val="#ppt_y"/>
                                          </p:val>
                                        </p:tav>
                                      </p:tavLst>
                                    </p:anim>
                                    <p:animEffect transition="in" filter="wipe(right)" prLst="gradientSize: 0.1">
                                      <p:cBhvr>
                                        <p:cTn id="12" dur="3000"/>
                                        <p:tgtEl>
                                          <p:spTgt spid="31746"/>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1 Imagen" descr="7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611560" y="429994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Eso sí, el agua viene directamente desde la montaña por lo que, además de estar limpia y cristalina, también esta fresquita durante todo el año.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flythrough/>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barn(outVertical)">
                                      <p:cBhvr>
                                        <p:cTn id="7" dur="3000"/>
                                        <p:tgtEl>
                                          <p:spTgt spid="83970"/>
                                        </p:tgtEl>
                                      </p:cBhvr>
                                    </p:animEffect>
                                  </p:childTnLst>
                                </p:cTn>
                              </p:par>
                              <p:par>
                                <p:cTn id="8" presetID="23" presetClass="entr" presetSubtype="288" fill="hold" nodeType="withEffect">
                                  <p:stCondLst>
                                    <p:cond delay="0"/>
                                  </p:stCondLst>
                                  <p:childTnLst>
                                    <p:set>
                                      <p:cBhvr>
                                        <p:cTn id="9" dur="1" fill="hold">
                                          <p:stCondLst>
                                            <p:cond delay="0"/>
                                          </p:stCondLst>
                                        </p:cTn>
                                        <p:tgtEl>
                                          <p:spTgt spid="83970"/>
                                        </p:tgtEl>
                                        <p:attrNameLst>
                                          <p:attrName>style.visibility</p:attrName>
                                        </p:attrNameLst>
                                      </p:cBhvr>
                                      <p:to>
                                        <p:strVal val="visible"/>
                                      </p:to>
                                    </p:set>
                                    <p:anim calcmode="lin" valueType="num">
                                      <p:cBhvr>
                                        <p:cTn id="10" dur="3000" fill="hold"/>
                                        <p:tgtEl>
                                          <p:spTgt spid="83970"/>
                                        </p:tgtEl>
                                        <p:attrNameLst>
                                          <p:attrName>ppt_w</p:attrName>
                                        </p:attrNameLst>
                                      </p:cBhvr>
                                      <p:tavLst>
                                        <p:tav tm="0">
                                          <p:val>
                                            <p:strVal val="4/3*#ppt_w"/>
                                          </p:val>
                                        </p:tav>
                                        <p:tav tm="100000">
                                          <p:val>
                                            <p:strVal val="#ppt_w"/>
                                          </p:val>
                                        </p:tav>
                                      </p:tavLst>
                                    </p:anim>
                                    <p:anim calcmode="lin" valueType="num">
                                      <p:cBhvr>
                                        <p:cTn id="11" dur="3000" fill="hold"/>
                                        <p:tgtEl>
                                          <p:spTgt spid="83970"/>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1 Imagen" descr="106.jpg"/>
          <p:cNvPicPr>
            <a:picLocks noChangeAspect="1"/>
          </p:cNvPicPr>
          <p:nvPr/>
        </p:nvPicPr>
        <p:blipFill>
          <a:blip r:embed="rId2" cstate="print"/>
          <a:stretch>
            <a:fillRect/>
          </a:stretch>
        </p:blipFill>
        <p:spPr bwMode="auto">
          <a:xfrm>
            <a:off x="0" y="-139700"/>
            <a:ext cx="9144000" cy="5638800"/>
          </a:xfrm>
          <a:prstGeom prst="rect">
            <a:avLst/>
          </a:prstGeom>
          <a:noFill/>
          <a:ln w="9525">
            <a:noFill/>
            <a:miter lim="800000"/>
            <a:headEnd/>
            <a:tailEnd/>
          </a:ln>
        </p:spPr>
      </p:pic>
      <p:sp>
        <p:nvSpPr>
          <p:cNvPr id="3" name="2 CuadroTexto"/>
          <p:cNvSpPr txBox="1"/>
          <p:nvPr/>
        </p:nvSpPr>
        <p:spPr>
          <a:xfrm>
            <a:off x="683568"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principio del recorrido se encuentra el principal atractivo de las </a:t>
            </a:r>
            <a:r>
              <a:rPr lang="es-ES" b="1" i="1" dirty="0" smtClean="0">
                <a:effectLst>
                  <a:glow rad="101600">
                    <a:srgbClr val="C00000">
                      <a:alpha val="60000"/>
                    </a:srgbClr>
                  </a:glow>
                  <a:outerShdw blurRad="38100" dist="38100" dir="2700000" algn="tl">
                    <a:srgbClr val="000000">
                      <a:alpha val="43137"/>
                    </a:srgbClr>
                  </a:outerShdw>
                </a:effectLst>
              </a:rPr>
              <a:t>Fuentes del río Algar</a:t>
            </a:r>
            <a:r>
              <a:rPr lang="es-ES" i="1" dirty="0" smtClean="0">
                <a:effectLst>
                  <a:glow rad="101600">
                    <a:srgbClr val="C00000">
                      <a:alpha val="60000"/>
                    </a:srgbClr>
                  </a:glow>
                  <a:outerShdw blurRad="38100" dist="38100" dir="2700000" algn="tl">
                    <a:srgbClr val="000000">
                      <a:alpha val="43137"/>
                    </a:srgbClr>
                  </a:outerShdw>
                </a:effectLst>
              </a:rPr>
              <a:t>, una impresionante </a:t>
            </a:r>
            <a:r>
              <a:rPr lang="es-ES" b="1" i="1" dirty="0" smtClean="0">
                <a:effectLst>
                  <a:glow rad="101600">
                    <a:srgbClr val="C00000">
                      <a:alpha val="60000"/>
                    </a:srgbClr>
                  </a:glow>
                  <a:outerShdw blurRad="38100" dist="38100" dir="2700000" algn="tl">
                    <a:srgbClr val="000000">
                      <a:alpha val="43137"/>
                    </a:srgbClr>
                  </a:outerShdw>
                </a:effectLst>
              </a:rPr>
              <a:t>cascada de 10 metros de altura</a:t>
            </a:r>
            <a:r>
              <a:rPr lang="es-ES" i="1" dirty="0" smtClean="0">
                <a:effectLst>
                  <a:glow rad="101600">
                    <a:srgbClr val="C00000">
                      <a:alpha val="60000"/>
                    </a:srgbClr>
                  </a:glow>
                  <a:outerShdw blurRad="38100" dist="38100" dir="2700000" algn="tl">
                    <a:srgbClr val="000000">
                      <a:alpha val="43137"/>
                    </a:srgbClr>
                  </a:outerShdw>
                </a:effectLst>
              </a:rPr>
              <a:t> a la que se puede acceder nadando.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lythroug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90114"/>
                                        </p:tgtEl>
                                        <p:attrNameLst>
                                          <p:attrName>style.visibility</p:attrName>
                                        </p:attrNameLst>
                                      </p:cBhvr>
                                      <p:to>
                                        <p:strVal val="visible"/>
                                      </p:to>
                                    </p:set>
                                    <p:anim calcmode="lin" valueType="num">
                                      <p:cBhvr>
                                        <p:cTn id="7" dur="4000" fill="hold"/>
                                        <p:tgtEl>
                                          <p:spTgt spid="90114"/>
                                        </p:tgtEl>
                                        <p:attrNameLst>
                                          <p:attrName>ppt_x</p:attrName>
                                        </p:attrNameLst>
                                      </p:cBhvr>
                                      <p:tavLst>
                                        <p:tav tm="0">
                                          <p:val>
                                            <p:strVal val="#ppt_x-.2"/>
                                          </p:val>
                                        </p:tav>
                                        <p:tav tm="100000">
                                          <p:val>
                                            <p:strVal val="#ppt_x"/>
                                          </p:val>
                                        </p:tav>
                                      </p:tavLst>
                                    </p:anim>
                                    <p:anim calcmode="lin" valueType="num">
                                      <p:cBhvr>
                                        <p:cTn id="8" dur="4000" fill="hold"/>
                                        <p:tgtEl>
                                          <p:spTgt spid="90114"/>
                                        </p:tgtEl>
                                        <p:attrNameLst>
                                          <p:attrName>ppt_y</p:attrName>
                                        </p:attrNameLst>
                                      </p:cBhvr>
                                      <p:tavLst>
                                        <p:tav tm="0">
                                          <p:val>
                                            <p:strVal val="#ppt_y"/>
                                          </p:val>
                                        </p:tav>
                                        <p:tav tm="100000">
                                          <p:val>
                                            <p:strVal val="#ppt_y"/>
                                          </p:val>
                                        </p:tav>
                                      </p:tavLst>
                                    </p:anim>
                                    <p:animEffect transition="in" filter="wipe(right)" prLst="gradientSize: 0.1">
                                      <p:cBhvr>
                                        <p:cTn id="9" dur="4000"/>
                                        <p:tgtEl>
                                          <p:spTgt spid="90114"/>
                                        </p:tgtEl>
                                      </p:cBhvr>
                                    </p:animEffect>
                                  </p:childTnLst>
                                </p:cTn>
                              </p:par>
                            </p:childTnLst>
                          </p:cTn>
                        </p:par>
                        <p:par>
                          <p:cTn id="10" fill="hold">
                            <p:stCondLst>
                              <p:cond delay="4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395536"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zona es conocida como </a:t>
            </a:r>
            <a:r>
              <a:rPr lang="es-ES" i="1" dirty="0" err="1" smtClean="0">
                <a:effectLst>
                  <a:glow rad="101600">
                    <a:srgbClr val="C00000">
                      <a:alpha val="60000"/>
                    </a:srgbClr>
                  </a:glow>
                  <a:outerShdw blurRad="38100" dist="38100" dir="2700000" algn="tl">
                    <a:srgbClr val="000000">
                      <a:alpha val="43137"/>
                    </a:srgbClr>
                  </a:outerShdw>
                </a:effectLst>
              </a:rPr>
              <a:t>toll</a:t>
            </a:r>
            <a:r>
              <a:rPr lang="es-ES" i="1" dirty="0" smtClean="0">
                <a:effectLst>
                  <a:glow rad="101600">
                    <a:srgbClr val="C00000">
                      <a:alpha val="60000"/>
                    </a:srgbClr>
                  </a:glow>
                  <a:outerShdw blurRad="38100" dist="38100" dir="2700000" algn="tl">
                    <a:srgbClr val="000000">
                      <a:alpha val="43137"/>
                    </a:srgbClr>
                  </a:outerShdw>
                </a:effectLst>
              </a:rPr>
              <a:t> de la Caldera. </a:t>
            </a:r>
            <a:r>
              <a:rPr lang="es-ES" i="1" dirty="0" err="1" smtClean="0">
                <a:effectLst>
                  <a:glow rad="101600">
                    <a:srgbClr val="C00000">
                      <a:alpha val="60000"/>
                    </a:srgbClr>
                  </a:glow>
                  <a:outerShdw blurRad="38100" dist="38100" dir="2700000" algn="tl">
                    <a:srgbClr val="000000">
                      <a:alpha val="43137"/>
                    </a:srgbClr>
                  </a:outerShdw>
                </a:effectLst>
              </a:rPr>
              <a:t>Toll</a:t>
            </a:r>
            <a:r>
              <a:rPr lang="es-ES" i="1" dirty="0" smtClean="0">
                <a:effectLst>
                  <a:glow rad="101600">
                    <a:srgbClr val="C00000">
                      <a:alpha val="60000"/>
                    </a:srgbClr>
                  </a:glow>
                  <a:outerShdw blurRad="38100" dist="38100" dir="2700000" algn="tl">
                    <a:srgbClr val="000000">
                      <a:alpha val="43137"/>
                    </a:srgbClr>
                  </a:outerShdw>
                </a:effectLst>
              </a:rPr>
              <a:t>, que en valenciano significa poza, hace referencia al estado en el que se encuentra el agua en el piso inferior: absoluta calma.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lythroug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2.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683568" y="429994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amantes de la fotografía se trata de un escenario mágico con mil posibilidades.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15000">
        <p15:prstTrans prst="curtains"/>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in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descr="13.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p:spPr>
      </p:pic>
      <p:sp>
        <p:nvSpPr>
          <p:cNvPr id="3" name="2 CuadroTexto"/>
          <p:cNvSpPr txBox="1"/>
          <p:nvPr/>
        </p:nvSpPr>
        <p:spPr>
          <a:xfrm>
            <a:off x="467544"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Dejando atrás la cascada y siguiendo el camino de madera a orillas del río, que cuenta con escaleras y barandilla, se llega a una gran piscina con trampolín desde donde saltan los más intrépidos.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indow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3000"/>
                                        <p:tgtEl>
                                          <p:spTgt spid="16386"/>
                                        </p:tgtEl>
                                      </p:cBhvr>
                                    </p:animEffect>
                                  </p:childTnLst>
                                </p:cTn>
                              </p:par>
                              <p:par>
                                <p:cTn id="8" presetID="23" presetClass="entr" presetSubtype="272"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3000" fill="hold"/>
                                        <p:tgtEl>
                                          <p:spTgt spid="16386"/>
                                        </p:tgtEl>
                                        <p:attrNameLst>
                                          <p:attrName>ppt_w</p:attrName>
                                        </p:attrNameLst>
                                      </p:cBhvr>
                                      <p:tavLst>
                                        <p:tav tm="0">
                                          <p:val>
                                            <p:strVal val="2/3*#ppt_w"/>
                                          </p:val>
                                        </p:tav>
                                        <p:tav tm="100000">
                                          <p:val>
                                            <p:strVal val="#ppt_w"/>
                                          </p:val>
                                        </p:tav>
                                      </p:tavLst>
                                    </p:anim>
                                    <p:anim calcmode="lin" valueType="num">
                                      <p:cBhvr>
                                        <p:cTn id="11" dur="3000" fill="hold"/>
                                        <p:tgtEl>
                                          <p:spTgt spid="1638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24.jpg"/>
          <p:cNvPicPr>
            <a:picLocks noChangeAspect="1"/>
          </p:cNvPicPr>
          <p:nvPr/>
        </p:nvPicPr>
        <p:blipFill>
          <a:blip r:embed="rId2" cstate="print"/>
          <a:stretch>
            <a:fillRect/>
          </a:stretch>
        </p:blipFill>
        <p:spPr bwMode="auto">
          <a:xfrm>
            <a:off x="0" y="0"/>
            <a:ext cx="4427984" cy="5143500"/>
          </a:xfrm>
          <a:prstGeom prst="rect">
            <a:avLst/>
          </a:prstGeom>
          <a:noFill/>
          <a:ln w="9525">
            <a:noFill/>
            <a:miter lim="800000"/>
            <a:headEnd/>
            <a:tailEnd/>
          </a:ln>
        </p:spPr>
      </p:pic>
      <p:sp>
        <p:nvSpPr>
          <p:cNvPr id="3" name="2 CuadroTexto"/>
          <p:cNvSpPr txBox="1"/>
          <p:nvPr/>
        </p:nvSpPr>
        <p:spPr>
          <a:xfrm>
            <a:off x="4572000" y="1635646"/>
            <a:ext cx="439248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Se trata del </a:t>
            </a:r>
            <a:r>
              <a:rPr lang="es-ES" sz="2000" b="1" i="1" dirty="0" err="1" smtClean="0">
                <a:effectLst>
                  <a:glow rad="101600">
                    <a:srgbClr val="C00000">
                      <a:alpha val="60000"/>
                    </a:srgbClr>
                  </a:glow>
                  <a:outerShdw blurRad="38100" dist="38100" dir="2700000" algn="tl">
                    <a:srgbClr val="000000">
                      <a:alpha val="43137"/>
                    </a:srgbClr>
                  </a:outerShdw>
                </a:effectLst>
              </a:rPr>
              <a:t>toll</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Blau</a:t>
            </a:r>
            <a:r>
              <a:rPr lang="es-ES" sz="2000" i="1" dirty="0" smtClean="0">
                <a:effectLst>
                  <a:glow rad="101600">
                    <a:srgbClr val="C00000">
                      <a:alpha val="60000"/>
                    </a:srgbClr>
                  </a:glow>
                  <a:outerShdw blurRad="38100" dist="38100" dir="2700000" algn="tl">
                    <a:srgbClr val="000000">
                      <a:alpha val="43137"/>
                    </a:srgbClr>
                  </a:outerShdw>
                </a:effectLst>
              </a:rPr>
              <a:t>, una piscina de aguas profundas con un hermoso color turquesa. Le siguen el </a:t>
            </a:r>
            <a:r>
              <a:rPr lang="es-ES" sz="2000" b="1" i="1" dirty="0" err="1" smtClean="0">
                <a:effectLst>
                  <a:glow rad="101600">
                    <a:srgbClr val="C00000">
                      <a:alpha val="60000"/>
                    </a:srgbClr>
                  </a:glow>
                  <a:outerShdw blurRad="38100" dist="38100" dir="2700000" algn="tl">
                    <a:srgbClr val="000000">
                      <a:alpha val="43137"/>
                    </a:srgbClr>
                  </a:outerShdw>
                </a:effectLst>
              </a:rPr>
              <a:t>toll</a:t>
            </a:r>
            <a:r>
              <a:rPr lang="es-ES" sz="2000" b="1" i="1" dirty="0" smtClean="0">
                <a:effectLst>
                  <a:glow rad="101600">
                    <a:srgbClr val="C00000">
                      <a:alpha val="60000"/>
                    </a:srgbClr>
                  </a:glow>
                  <a:outerShdw blurRad="38100" dist="38100" dir="2700000" algn="tl">
                    <a:srgbClr val="000000">
                      <a:alpha val="43137"/>
                    </a:srgbClr>
                  </a:outerShdw>
                </a:effectLst>
              </a:rPr>
              <a:t> del Baladre</a:t>
            </a:r>
            <a:r>
              <a:rPr lang="es-ES" sz="2000" i="1" dirty="0" smtClean="0">
                <a:effectLst>
                  <a:glow rad="101600">
                    <a:srgbClr val="C00000">
                      <a:alpha val="60000"/>
                    </a:srgbClr>
                  </a:glow>
                  <a:outerShdw blurRad="38100" dist="38100" dir="2700000" algn="tl">
                    <a:srgbClr val="000000">
                      <a:alpha val="43137"/>
                    </a:srgbClr>
                  </a:outerShdw>
                </a:effectLst>
              </a:rPr>
              <a:t> y </a:t>
            </a:r>
            <a:r>
              <a:rPr lang="es-ES" sz="2000" b="1" i="1" dirty="0" err="1" smtClean="0">
                <a:effectLst>
                  <a:glow rad="101600">
                    <a:srgbClr val="C00000">
                      <a:alpha val="60000"/>
                    </a:srgbClr>
                  </a:glow>
                  <a:outerShdw blurRad="38100" dist="38100" dir="2700000" algn="tl">
                    <a:srgbClr val="000000">
                      <a:alpha val="43137"/>
                    </a:srgbClr>
                  </a:outerShdw>
                </a:effectLst>
              </a:rPr>
              <a:t>toll</a:t>
            </a:r>
            <a:r>
              <a:rPr lang="es-ES" sz="2000" b="1" i="1" dirty="0" smtClean="0">
                <a:effectLst>
                  <a:glow rad="101600">
                    <a:srgbClr val="C00000">
                      <a:alpha val="60000"/>
                    </a:srgbClr>
                  </a:glow>
                  <a:outerShdw blurRad="38100" dist="38100" dir="2700000" algn="tl">
                    <a:srgbClr val="000000">
                      <a:alpha val="43137"/>
                    </a:srgbClr>
                  </a:outerShdw>
                </a:effectLst>
              </a:rPr>
              <a:t> de la Presa</a:t>
            </a:r>
            <a:r>
              <a:rPr lang="es-ES" sz="2000" i="1" dirty="0" smtClean="0">
                <a:effectLst>
                  <a:glow rad="101600">
                    <a:srgbClr val="C00000">
                      <a:alpha val="60000"/>
                    </a:srgbClr>
                  </a:glow>
                  <a:outerShdw blurRad="38100" dist="38100" dir="2700000" algn="tl">
                    <a:srgbClr val="000000">
                      <a:alpha val="43137"/>
                    </a:srgbClr>
                  </a:outerShdw>
                </a:effectLst>
              </a:rPr>
              <a:t>, donde la pared de la presa crea un salto de agua en forma de cortina.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indow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outVertical)">
                                      <p:cBhvr>
                                        <p:cTn id="7" dur="3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3000" fill="hold"/>
                                        <p:tgtEl>
                                          <p:spTgt spid="27650"/>
                                        </p:tgtEl>
                                        <p:attrNameLst>
                                          <p:attrName>ppt_x</p:attrName>
                                        </p:attrNameLst>
                                      </p:cBhvr>
                                      <p:tavLst>
                                        <p:tav tm="0">
                                          <p:val>
                                            <p:strVal val="#ppt_x-.2"/>
                                          </p:val>
                                        </p:tav>
                                        <p:tav tm="100000">
                                          <p:val>
                                            <p:strVal val="#ppt_x"/>
                                          </p:val>
                                        </p:tav>
                                      </p:tavLst>
                                    </p:anim>
                                    <p:anim calcmode="lin" valueType="num">
                                      <p:cBhvr>
                                        <p:cTn id="11" dur="3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765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26.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539552"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medida que se asciende por el camino hasta el nacimiento del río Algar, se puede disfrutar de la tranquilidad y belleza del entorno sin tanta gente, sobre todo entre semana.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window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arn(inVertical)">
                                      <p:cBhvr>
                                        <p:cTn id="7" dur="3000"/>
                                        <p:tgtEl>
                                          <p:spTgt spid="29698"/>
                                        </p:tgtEl>
                                      </p:cBhvr>
                                    </p:animEffect>
                                  </p:childTnLst>
                                </p:cTn>
                              </p:par>
                              <p:par>
                                <p:cTn id="8" presetID="29" presetClass="entr" presetSubtype="0"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3000" fill="hold"/>
                                        <p:tgtEl>
                                          <p:spTgt spid="29698"/>
                                        </p:tgtEl>
                                        <p:attrNameLst>
                                          <p:attrName>ppt_x</p:attrName>
                                        </p:attrNameLst>
                                      </p:cBhvr>
                                      <p:tavLst>
                                        <p:tav tm="0">
                                          <p:val>
                                            <p:strVal val="#ppt_x-.2"/>
                                          </p:val>
                                        </p:tav>
                                        <p:tav tm="100000">
                                          <p:val>
                                            <p:strVal val="#ppt_x"/>
                                          </p:val>
                                        </p:tav>
                                      </p:tavLst>
                                    </p:anim>
                                    <p:anim calcmode="lin" valueType="num">
                                      <p:cBhvr>
                                        <p:cTn id="11" dur="3000" fill="hold"/>
                                        <p:tgtEl>
                                          <p:spTgt spid="29698"/>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9698"/>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3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395536"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zona conocida como la </a:t>
            </a:r>
            <a:r>
              <a:rPr lang="es-ES" b="1" i="1" dirty="0" smtClean="0">
                <a:effectLst>
                  <a:glow rad="101600">
                    <a:srgbClr val="C00000">
                      <a:alpha val="60000"/>
                    </a:srgbClr>
                  </a:glow>
                  <a:outerShdw blurRad="38100" dist="38100" dir="2700000" algn="tl">
                    <a:srgbClr val="000000">
                      <a:alpha val="43137"/>
                    </a:srgbClr>
                  </a:outerShdw>
                </a:effectLst>
              </a:rPr>
              <a:t>playa de la Tribu</a:t>
            </a:r>
            <a:r>
              <a:rPr lang="es-ES" i="1" dirty="0" smtClean="0">
                <a:effectLst>
                  <a:glow rad="101600">
                    <a:srgbClr val="C00000">
                      <a:alpha val="60000"/>
                    </a:srgbClr>
                  </a:glow>
                  <a:outerShdw blurRad="38100" dist="38100" dir="2700000" algn="tl">
                    <a:srgbClr val="000000">
                      <a:alpha val="43137"/>
                    </a:srgbClr>
                  </a:outerShdw>
                </a:effectLst>
              </a:rPr>
              <a:t>, una pequeña isla rocosa en medio del canal, se encuentra el </a:t>
            </a:r>
            <a:r>
              <a:rPr lang="es-ES" b="1" i="1" dirty="0" err="1" smtClean="0">
                <a:effectLst>
                  <a:glow rad="101600">
                    <a:srgbClr val="C00000">
                      <a:alpha val="60000"/>
                    </a:srgbClr>
                  </a:glow>
                  <a:outerShdw blurRad="38100" dist="38100" dir="2700000" algn="tl">
                    <a:srgbClr val="000000">
                      <a:alpha val="43137"/>
                    </a:srgbClr>
                  </a:outerShdw>
                </a:effectLst>
              </a:rPr>
              <a:t>toll</a:t>
            </a:r>
            <a:r>
              <a:rPr lang="es-ES" b="1" i="1" dirty="0" smtClean="0">
                <a:effectLst>
                  <a:glow rad="101600">
                    <a:srgbClr val="C00000">
                      <a:alpha val="60000"/>
                    </a:srgbClr>
                  </a:glow>
                  <a:outerShdw blurRad="38100" dist="38100" dir="2700000" algn="tl">
                    <a:srgbClr val="000000">
                      <a:alpha val="43137"/>
                    </a:srgbClr>
                  </a:outerShdw>
                </a:effectLst>
              </a:rPr>
              <a:t> de la Figuera</a:t>
            </a:r>
            <a:r>
              <a:rPr lang="es-ES" i="1" dirty="0" smtClean="0">
                <a:effectLst>
                  <a:glow rad="101600">
                    <a:srgbClr val="C00000">
                      <a:alpha val="60000"/>
                    </a:srgbClr>
                  </a:glow>
                  <a:outerShdw blurRad="38100" dist="38100" dir="2700000" algn="tl">
                    <a:srgbClr val="000000">
                      <a:alpha val="43137"/>
                    </a:srgbClr>
                  </a:outerShdw>
                </a:effectLst>
              </a:rPr>
              <a:t> y el </a:t>
            </a:r>
            <a:r>
              <a:rPr lang="es-ES" b="1" i="1" dirty="0" err="1" smtClean="0">
                <a:effectLst>
                  <a:glow rad="101600">
                    <a:srgbClr val="C00000">
                      <a:alpha val="60000"/>
                    </a:srgbClr>
                  </a:glow>
                  <a:outerShdw blurRad="38100" dist="38100" dir="2700000" algn="tl">
                    <a:srgbClr val="000000">
                      <a:alpha val="43137"/>
                    </a:srgbClr>
                  </a:outerShdw>
                </a:effectLst>
              </a:rPr>
              <a:t>toll</a:t>
            </a:r>
            <a:r>
              <a:rPr lang="es-ES" b="1" i="1" dirty="0" smtClean="0">
                <a:effectLst>
                  <a:glow rad="101600">
                    <a:srgbClr val="C00000">
                      <a:alpha val="60000"/>
                    </a:srgbClr>
                  </a:glow>
                  <a:outerShdw blurRad="38100" dist="38100" dir="2700000" algn="tl">
                    <a:srgbClr val="000000">
                      <a:alpha val="43137"/>
                    </a:srgbClr>
                  </a:outerShdw>
                </a:effectLst>
              </a:rPr>
              <a:t> de la Parra</a:t>
            </a:r>
            <a:r>
              <a:rPr lang="es-ES" i="1" dirty="0" smtClean="0">
                <a:effectLst>
                  <a:glow rad="101600">
                    <a:srgbClr val="C00000">
                      <a:alpha val="60000"/>
                    </a:srgbClr>
                  </a:glow>
                  <a:outerShdw blurRad="38100" dist="38100" dir="2700000" algn="tl">
                    <a:srgbClr val="000000">
                      <a:alpha val="43137"/>
                    </a:srgbClr>
                  </a:outerShdw>
                </a:effectLst>
              </a:rPr>
              <a:t>, el último punto accesible donde bañarse.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split orient="vert"/>
      </p:transition>
    </mc:Choice>
    <mc:Fallback xmlns="">
      <p:transition spd="slow" advTm="2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arn(inHorizontal)">
                                      <p:cBhvr>
                                        <p:cTn id="7" dur="3000"/>
                                        <p:tgtEl>
                                          <p:spTgt spid="41986"/>
                                        </p:tgtEl>
                                      </p:cBhvr>
                                    </p:animEffect>
                                  </p:childTnLst>
                                </p:cTn>
                              </p:par>
                              <p:par>
                                <p:cTn id="8" presetID="23" presetClass="entr" presetSubtype="288" fill="hold" nodeType="withEffect">
                                  <p:stCondLst>
                                    <p:cond delay="0"/>
                                  </p:stCondLst>
                                  <p:childTnLst>
                                    <p:set>
                                      <p:cBhvr>
                                        <p:cTn id="9" dur="1" fill="hold">
                                          <p:stCondLst>
                                            <p:cond delay="0"/>
                                          </p:stCondLst>
                                        </p:cTn>
                                        <p:tgtEl>
                                          <p:spTgt spid="41986"/>
                                        </p:tgtEl>
                                        <p:attrNameLst>
                                          <p:attrName>style.visibility</p:attrName>
                                        </p:attrNameLst>
                                      </p:cBhvr>
                                      <p:to>
                                        <p:strVal val="visible"/>
                                      </p:to>
                                    </p:set>
                                    <p:anim calcmode="lin" valueType="num">
                                      <p:cBhvr>
                                        <p:cTn id="10" dur="3000" fill="hold"/>
                                        <p:tgtEl>
                                          <p:spTgt spid="41986"/>
                                        </p:tgtEl>
                                        <p:attrNameLst>
                                          <p:attrName>ppt_w</p:attrName>
                                        </p:attrNameLst>
                                      </p:cBhvr>
                                      <p:tavLst>
                                        <p:tav tm="0">
                                          <p:val>
                                            <p:strVal val="4/3*#ppt_w"/>
                                          </p:val>
                                        </p:tav>
                                        <p:tav tm="100000">
                                          <p:val>
                                            <p:strVal val="#ppt_w"/>
                                          </p:val>
                                        </p:tav>
                                      </p:tavLst>
                                    </p:anim>
                                    <p:anim calcmode="lin" valueType="num">
                                      <p:cBhvr>
                                        <p:cTn id="11" dur="3000" fill="hold"/>
                                        <p:tgtEl>
                                          <p:spTgt spid="4198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4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3" name="1 Imagen" descr="4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683568" y="429994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tramo, el agua apenas cubre, por lo que es un lugar ideal para que los niños jueguen sin preocuparse por las corrientes o caídas.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prism isContent="1" isInverted="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barn(outVertical)">
                                      <p:cBhvr>
                                        <p:cTn id="7" dur="3000"/>
                                        <p:tgtEl>
                                          <p:spTgt spid="48130"/>
                                        </p:tgtEl>
                                      </p:cBhvr>
                                    </p:animEffect>
                                  </p:childTnLst>
                                </p:cTn>
                              </p:par>
                              <p:par>
                                <p:cTn id="8" presetID="23" presetClass="entr" presetSubtype="288" fill="hold" nodeType="withEffect">
                                  <p:stCondLst>
                                    <p:cond delay="0"/>
                                  </p:stCondLst>
                                  <p:childTnLst>
                                    <p:set>
                                      <p:cBhvr>
                                        <p:cTn id="9" dur="1" fill="hold">
                                          <p:stCondLst>
                                            <p:cond delay="0"/>
                                          </p:stCondLst>
                                        </p:cTn>
                                        <p:tgtEl>
                                          <p:spTgt spid="48130"/>
                                        </p:tgtEl>
                                        <p:attrNameLst>
                                          <p:attrName>style.visibility</p:attrName>
                                        </p:attrNameLst>
                                      </p:cBhvr>
                                      <p:to>
                                        <p:strVal val="visible"/>
                                      </p:to>
                                    </p:set>
                                    <p:anim calcmode="lin" valueType="num">
                                      <p:cBhvr>
                                        <p:cTn id="10" dur="3000" fill="hold"/>
                                        <p:tgtEl>
                                          <p:spTgt spid="48130"/>
                                        </p:tgtEl>
                                        <p:attrNameLst>
                                          <p:attrName>ppt_w</p:attrName>
                                        </p:attrNameLst>
                                      </p:cBhvr>
                                      <p:tavLst>
                                        <p:tav tm="0">
                                          <p:val>
                                            <p:strVal val="4/3*#ppt_w"/>
                                          </p:val>
                                        </p:tav>
                                        <p:tav tm="100000">
                                          <p:val>
                                            <p:strVal val="#ppt_w"/>
                                          </p:val>
                                        </p:tav>
                                      </p:tavLst>
                                    </p:anim>
                                    <p:anim calcmode="lin" valueType="num">
                                      <p:cBhvr>
                                        <p:cTn id="11" dur="3000" fill="hold"/>
                                        <p:tgtEl>
                                          <p:spTgt spid="48130"/>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1 Imagen" descr="53.jpg"/>
          <p:cNvPicPr>
            <a:picLocks noChangeAspect="1"/>
          </p:cNvPicPr>
          <p:nvPr/>
        </p:nvPicPr>
        <p:blipFill>
          <a:blip r:embed="rId2" cstate="print"/>
          <a:stretch>
            <a:fillRect/>
          </a:stretch>
        </p:blipFill>
        <p:spPr bwMode="auto">
          <a:xfrm>
            <a:off x="3760" y="0"/>
            <a:ext cx="9136480" cy="5143500"/>
          </a:xfrm>
          <a:prstGeom prst="rect">
            <a:avLst/>
          </a:prstGeom>
          <a:noFill/>
          <a:ln w="9525">
            <a:noFill/>
            <a:miter lim="800000"/>
            <a:headEnd/>
            <a:tailEnd/>
          </a:ln>
        </p:spPr>
      </p:pic>
      <p:sp>
        <p:nvSpPr>
          <p:cNvPr id="3" name="2 CuadroTexto"/>
          <p:cNvSpPr txBox="1"/>
          <p:nvPr/>
        </p:nvSpPr>
        <p:spPr>
          <a:xfrm>
            <a:off x="467544"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la entrada, en la parte alta de las fuentes, un jardín arbolado repleto de especies de la zona mediterránea como el azahar, la manzanilla o el romero, marca el sendero hasta el primer </a:t>
            </a:r>
            <a:r>
              <a:rPr lang="es-ES" i="1" dirty="0" err="1" smtClean="0">
                <a:effectLst>
                  <a:glow rad="101600">
                    <a:srgbClr val="C00000">
                      <a:alpha val="60000"/>
                    </a:srgbClr>
                  </a:glow>
                  <a:outerShdw blurRad="38100" dist="38100" dir="2700000" algn="tl">
                    <a:srgbClr val="000000">
                      <a:alpha val="43137"/>
                    </a:srgbClr>
                  </a:outerShdw>
                </a:effectLst>
              </a:rPr>
              <a:t>toll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outVertical)">
                                      <p:cBhvr>
                                        <p:cTn id="7" dur="3000"/>
                                        <p:tgtEl>
                                          <p:spTgt spid="57346"/>
                                        </p:tgtEl>
                                      </p:cBhvr>
                                    </p:animEffect>
                                  </p:childTnLst>
                                </p:cTn>
                              </p:par>
                              <p:par>
                                <p:cTn id="8" presetID="29" presetClass="entr" presetSubtype="0" fill="hold" nodeType="withEffect">
                                  <p:stCondLst>
                                    <p:cond delay="0"/>
                                  </p:stCondLst>
                                  <p:childTnLst>
                                    <p:set>
                                      <p:cBhvr>
                                        <p:cTn id="9" dur="1" fill="hold">
                                          <p:stCondLst>
                                            <p:cond delay="0"/>
                                          </p:stCondLst>
                                        </p:cTn>
                                        <p:tgtEl>
                                          <p:spTgt spid="57346"/>
                                        </p:tgtEl>
                                        <p:attrNameLst>
                                          <p:attrName>style.visibility</p:attrName>
                                        </p:attrNameLst>
                                      </p:cBhvr>
                                      <p:to>
                                        <p:strVal val="visible"/>
                                      </p:to>
                                    </p:set>
                                    <p:anim calcmode="lin" valueType="num">
                                      <p:cBhvr>
                                        <p:cTn id="10" dur="3000" fill="hold"/>
                                        <p:tgtEl>
                                          <p:spTgt spid="57346"/>
                                        </p:tgtEl>
                                        <p:attrNameLst>
                                          <p:attrName>ppt_x</p:attrName>
                                        </p:attrNameLst>
                                      </p:cBhvr>
                                      <p:tavLst>
                                        <p:tav tm="0">
                                          <p:val>
                                            <p:strVal val="#ppt_x-.2"/>
                                          </p:val>
                                        </p:tav>
                                        <p:tav tm="100000">
                                          <p:val>
                                            <p:strVal val="#ppt_x"/>
                                          </p:val>
                                        </p:tav>
                                      </p:tavLst>
                                    </p:anim>
                                    <p:anim calcmode="lin" valueType="num">
                                      <p:cBhvr>
                                        <p:cTn id="11" dur="3000" fill="hold"/>
                                        <p:tgtEl>
                                          <p:spTgt spid="57346"/>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7346"/>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2 Imagen" descr="la-tentacion-vive-arriba-1955-ievenn-3.jpg"/>
          <p:cNvPicPr>
            <a:picLocks noChangeAspect="1"/>
          </p:cNvPicPr>
          <p:nvPr/>
        </p:nvPicPr>
        <p:blipFill>
          <a:blip r:embed="rId2" cstate="print"/>
          <a:stretch>
            <a:fillRect/>
          </a:stretch>
        </p:blipFill>
        <p:spPr bwMode="auto">
          <a:xfrm>
            <a:off x="0" y="0"/>
            <a:ext cx="5004048" cy="5143500"/>
          </a:xfrm>
          <a:prstGeom prst="rect">
            <a:avLst/>
          </a:prstGeom>
          <a:noFill/>
          <a:ln w="9525">
            <a:noFill/>
            <a:miter lim="800000"/>
            <a:headEnd/>
            <a:tailEnd/>
          </a:ln>
        </p:spPr>
      </p:pic>
      <p:pic>
        <p:nvPicPr>
          <p:cNvPr id="3" name="2 Imagen" descr="la-tentacion-vive-arriba-1955-ievenn-3.jpg"/>
          <p:cNvPicPr>
            <a:picLocks noChangeAspect="1"/>
          </p:cNvPicPr>
          <p:nvPr/>
        </p:nvPicPr>
        <p:blipFill>
          <a:blip r:embed="rId2" cstate="print"/>
          <a:stretch>
            <a:fillRect/>
          </a:stretch>
        </p:blipFill>
        <p:spPr bwMode="auto">
          <a:xfrm>
            <a:off x="0" y="0"/>
            <a:ext cx="5004048" cy="5143500"/>
          </a:xfrm>
          <a:prstGeom prst="rect">
            <a:avLst/>
          </a:prstGeom>
          <a:noFill/>
          <a:ln w="9525">
            <a:noFill/>
            <a:miter lim="800000"/>
            <a:headEnd/>
            <a:tailEnd/>
          </a:ln>
        </p:spPr>
      </p:pic>
      <p:sp>
        <p:nvSpPr>
          <p:cNvPr id="4" name="3 CuadroTexto"/>
          <p:cNvSpPr txBox="1"/>
          <p:nvPr/>
        </p:nvSpPr>
        <p:spPr>
          <a:xfrm>
            <a:off x="5220072" y="1707654"/>
            <a:ext cx="324036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Más de 200 plantas dan la bienvenida cada día a los visitantes con sus aromas, contribuyendo además al aprovechamiento y conservación del medio natural.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prism dir="r" isContent="1" isInverted="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barn(outVertical)">
                                      <p:cBhvr>
                                        <p:cTn id="7" dur="3000"/>
                                        <p:tgtEl>
                                          <p:spTgt spid="86018"/>
                                        </p:tgtEl>
                                      </p:cBhvr>
                                    </p:animEffect>
                                  </p:childTnLst>
                                </p:cTn>
                              </p:par>
                              <p:par>
                                <p:cTn id="8" presetID="23" presetClass="entr" presetSubtype="288" fill="hold" nodeType="withEffect">
                                  <p:stCondLst>
                                    <p:cond delay="0"/>
                                  </p:stCondLst>
                                  <p:childTnLst>
                                    <p:set>
                                      <p:cBhvr>
                                        <p:cTn id="9" dur="1" fill="hold">
                                          <p:stCondLst>
                                            <p:cond delay="0"/>
                                          </p:stCondLst>
                                        </p:cTn>
                                        <p:tgtEl>
                                          <p:spTgt spid="86018"/>
                                        </p:tgtEl>
                                        <p:attrNameLst>
                                          <p:attrName>style.visibility</p:attrName>
                                        </p:attrNameLst>
                                      </p:cBhvr>
                                      <p:to>
                                        <p:strVal val="visible"/>
                                      </p:to>
                                    </p:set>
                                    <p:anim calcmode="lin" valueType="num">
                                      <p:cBhvr>
                                        <p:cTn id="10" dur="3000" fill="hold"/>
                                        <p:tgtEl>
                                          <p:spTgt spid="86018"/>
                                        </p:tgtEl>
                                        <p:attrNameLst>
                                          <p:attrName>ppt_w</p:attrName>
                                        </p:attrNameLst>
                                      </p:cBhvr>
                                      <p:tavLst>
                                        <p:tav tm="0">
                                          <p:val>
                                            <p:strVal val="4/3*#ppt_w"/>
                                          </p:val>
                                        </p:tav>
                                        <p:tav tm="100000">
                                          <p:val>
                                            <p:strVal val="#ppt_w"/>
                                          </p:val>
                                        </p:tav>
                                      </p:tavLst>
                                    </p:anim>
                                    <p:anim calcmode="lin" valueType="num">
                                      <p:cBhvr>
                                        <p:cTn id="11" dur="3000" fill="hold"/>
                                        <p:tgtEl>
                                          <p:spTgt spid="86018"/>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1 Imagen" descr="63.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539552"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final de este </a:t>
            </a:r>
            <a:r>
              <a:rPr lang="es-ES" b="1" i="1" dirty="0" err="1" smtClean="0">
                <a:effectLst>
                  <a:glow rad="101600">
                    <a:srgbClr val="C00000">
                      <a:alpha val="60000"/>
                    </a:srgbClr>
                  </a:glow>
                  <a:outerShdw blurRad="38100" dist="38100" dir="2700000" algn="tl">
                    <a:srgbClr val="000000">
                      <a:alpha val="43137"/>
                    </a:srgbClr>
                  </a:outerShdw>
                </a:effectLst>
              </a:rPr>
              <a:t>Arboretum</a:t>
            </a:r>
            <a:r>
              <a:rPr lang="es-ES" i="1" dirty="0" smtClean="0">
                <a:effectLst>
                  <a:glow rad="101600">
                    <a:srgbClr val="C00000">
                      <a:alpha val="60000"/>
                    </a:srgbClr>
                  </a:glow>
                  <a:outerShdw blurRad="38100" dist="38100" dir="2700000" algn="tl">
                    <a:srgbClr val="000000">
                      <a:alpha val="43137"/>
                    </a:srgbClr>
                  </a:outerShdw>
                </a:effectLst>
              </a:rPr>
              <a:t> se llega al antiguo canal que discurre hasta las instalaciones de las Fuentes del Algar, donde se encuentran los aseos y la caseta de primeros auxilios.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rism dir="r"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barn(inVertical)">
                                      <p:cBhvr>
                                        <p:cTn id="7" dur="3000"/>
                                        <p:tgtEl>
                                          <p:spTgt spid="67586"/>
                                        </p:tgtEl>
                                      </p:cBhvr>
                                    </p:animEffect>
                                  </p:childTnLst>
                                </p:cTn>
                              </p:par>
                              <p:par>
                                <p:cTn id="8" presetID="23" presetClass="entr" presetSubtype="272" fill="hold" nodeType="withEffect">
                                  <p:stCondLst>
                                    <p:cond delay="0"/>
                                  </p:stCondLst>
                                  <p:childTnLst>
                                    <p:set>
                                      <p:cBhvr>
                                        <p:cTn id="9" dur="1" fill="hold">
                                          <p:stCondLst>
                                            <p:cond delay="0"/>
                                          </p:stCondLst>
                                        </p:cTn>
                                        <p:tgtEl>
                                          <p:spTgt spid="67586"/>
                                        </p:tgtEl>
                                        <p:attrNameLst>
                                          <p:attrName>style.visibility</p:attrName>
                                        </p:attrNameLst>
                                      </p:cBhvr>
                                      <p:to>
                                        <p:strVal val="visible"/>
                                      </p:to>
                                    </p:set>
                                    <p:anim calcmode="lin" valueType="num">
                                      <p:cBhvr>
                                        <p:cTn id="10" dur="3000" fill="hold"/>
                                        <p:tgtEl>
                                          <p:spTgt spid="67586"/>
                                        </p:tgtEl>
                                        <p:attrNameLst>
                                          <p:attrName>ppt_w</p:attrName>
                                        </p:attrNameLst>
                                      </p:cBhvr>
                                      <p:tavLst>
                                        <p:tav tm="0">
                                          <p:val>
                                            <p:strVal val="2/3*#ppt_w"/>
                                          </p:val>
                                        </p:tav>
                                        <p:tav tm="100000">
                                          <p:val>
                                            <p:strVal val="#ppt_w"/>
                                          </p:val>
                                        </p:tav>
                                      </p:tavLst>
                                    </p:anim>
                                    <p:anim calcmode="lin" valueType="num">
                                      <p:cBhvr>
                                        <p:cTn id="11" dur="3000" fill="hold"/>
                                        <p:tgtEl>
                                          <p:spTgt spid="6758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1 Imagen" descr="67.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611560" y="4371950"/>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el parque cuenta con una </a:t>
            </a:r>
            <a:r>
              <a:rPr lang="es-ES" b="1" i="1" dirty="0" smtClean="0">
                <a:effectLst>
                  <a:glow rad="101600">
                    <a:srgbClr val="C00000">
                      <a:alpha val="60000"/>
                    </a:srgbClr>
                  </a:glow>
                  <a:outerShdw blurRad="38100" dist="38100" dir="2700000" algn="tl">
                    <a:srgbClr val="000000">
                      <a:alpha val="43137"/>
                    </a:srgbClr>
                  </a:outerShdw>
                </a:effectLst>
              </a:rPr>
              <a:t>zona de acampada</a:t>
            </a:r>
            <a:r>
              <a:rPr lang="es-ES" i="1" dirty="0" smtClean="0">
                <a:effectLst>
                  <a:glow rad="101600">
                    <a:srgbClr val="C00000">
                      <a:alpha val="60000"/>
                    </a:srgbClr>
                  </a:glow>
                  <a:outerShdw blurRad="38100" dist="38100" dir="2700000" algn="tl">
                    <a:srgbClr val="000000">
                      <a:alpha val="43137"/>
                    </a:srgbClr>
                  </a:outerShdw>
                </a:effectLst>
              </a:rPr>
              <a:t> con parcelas para tiendas y caravanas, así como un área para barbacoas y recreo infantil.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warp dir="i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barn(outVertical)">
                                      <p:cBhvr>
                                        <p:cTn id="7" dur="3000"/>
                                        <p:tgtEl>
                                          <p:spTgt spid="71682"/>
                                        </p:tgtEl>
                                      </p:cBhvr>
                                    </p:animEffect>
                                  </p:childTnLst>
                                </p:cTn>
                              </p:par>
                              <p:par>
                                <p:cTn id="8" presetID="23" presetClass="entr" presetSubtype="272" fill="hold" nodeType="withEffect">
                                  <p:stCondLst>
                                    <p:cond delay="0"/>
                                  </p:stCondLst>
                                  <p:childTnLst>
                                    <p:set>
                                      <p:cBhvr>
                                        <p:cTn id="9" dur="1" fill="hold">
                                          <p:stCondLst>
                                            <p:cond delay="0"/>
                                          </p:stCondLst>
                                        </p:cTn>
                                        <p:tgtEl>
                                          <p:spTgt spid="71682"/>
                                        </p:tgtEl>
                                        <p:attrNameLst>
                                          <p:attrName>style.visibility</p:attrName>
                                        </p:attrNameLst>
                                      </p:cBhvr>
                                      <p:to>
                                        <p:strVal val="visible"/>
                                      </p:to>
                                    </p:set>
                                    <p:anim calcmode="lin" valueType="num">
                                      <p:cBhvr>
                                        <p:cTn id="10" dur="3000" fill="hold"/>
                                        <p:tgtEl>
                                          <p:spTgt spid="71682"/>
                                        </p:tgtEl>
                                        <p:attrNameLst>
                                          <p:attrName>ppt_w</p:attrName>
                                        </p:attrNameLst>
                                      </p:cBhvr>
                                      <p:tavLst>
                                        <p:tav tm="0">
                                          <p:val>
                                            <p:strVal val="2/3*#ppt_w"/>
                                          </p:val>
                                        </p:tav>
                                        <p:tav tm="100000">
                                          <p:val>
                                            <p:strVal val="#ppt_w"/>
                                          </p:val>
                                        </p:tav>
                                      </p:tavLst>
                                    </p:anim>
                                    <p:anim calcmode="lin" valueType="num">
                                      <p:cBhvr>
                                        <p:cTn id="11" dur="3000" fill="hold"/>
                                        <p:tgtEl>
                                          <p:spTgt spid="7168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1 Imagen" descr="76.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827584" y="4083918"/>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Muy cerca de este espectacular paraje se encuentra </a:t>
            </a:r>
            <a:r>
              <a:rPr lang="es-ES" b="1" i="1" dirty="0" err="1" smtClean="0">
                <a:effectLst>
                  <a:glow rad="101600">
                    <a:srgbClr val="C00000">
                      <a:alpha val="60000"/>
                    </a:srgbClr>
                  </a:glow>
                  <a:outerShdw blurRad="38100" dist="38100" dir="2700000" algn="tl">
                    <a:srgbClr val="000000">
                      <a:alpha val="43137"/>
                    </a:srgbClr>
                  </a:outerShdw>
                </a:effectLst>
              </a:rPr>
              <a:t>DinoPark</a:t>
            </a:r>
            <a:r>
              <a:rPr lang="es-ES" i="1" dirty="0" smtClean="0">
                <a:effectLst>
                  <a:glow rad="101600">
                    <a:srgbClr val="C00000">
                      <a:alpha val="60000"/>
                    </a:srgbClr>
                  </a:glow>
                  <a:outerShdw blurRad="38100" dist="38100" dir="2700000" algn="tl">
                    <a:srgbClr val="000000">
                      <a:alpha val="43137"/>
                    </a:srgbClr>
                  </a:outerShdw>
                </a:effectLst>
              </a:rPr>
              <a:t>, un lugar para familias y para los amantes de los dinosaurios que tiene modelos estáticos, robóticos y sonoros a tamaño real.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0898"/>
                                        </p:tgtEl>
                                        <p:attrNameLst>
                                          <p:attrName>style.visibility</p:attrName>
                                        </p:attrNameLst>
                                      </p:cBhvr>
                                      <p:to>
                                        <p:strVal val="visible"/>
                                      </p:to>
                                    </p:set>
                                    <p:animEffect transition="in" filter="barn(outVertical)">
                                      <p:cBhvr>
                                        <p:cTn id="7" dur="3000"/>
                                        <p:tgtEl>
                                          <p:spTgt spid="80898"/>
                                        </p:tgtEl>
                                      </p:cBhvr>
                                    </p:animEffect>
                                  </p:childTnLst>
                                </p:cTn>
                              </p:par>
                              <p:par>
                                <p:cTn id="8" presetID="23" presetClass="entr" presetSubtype="288" fill="hold" nodeType="withEffect">
                                  <p:stCondLst>
                                    <p:cond delay="0"/>
                                  </p:stCondLst>
                                  <p:childTnLst>
                                    <p:set>
                                      <p:cBhvr>
                                        <p:cTn id="9" dur="1" fill="hold">
                                          <p:stCondLst>
                                            <p:cond delay="0"/>
                                          </p:stCondLst>
                                        </p:cTn>
                                        <p:tgtEl>
                                          <p:spTgt spid="80898"/>
                                        </p:tgtEl>
                                        <p:attrNameLst>
                                          <p:attrName>style.visibility</p:attrName>
                                        </p:attrNameLst>
                                      </p:cBhvr>
                                      <p:to>
                                        <p:strVal val="visible"/>
                                      </p:to>
                                    </p:set>
                                    <p:anim calcmode="lin" valueType="num">
                                      <p:cBhvr>
                                        <p:cTn id="10" dur="3000" fill="hold"/>
                                        <p:tgtEl>
                                          <p:spTgt spid="80898"/>
                                        </p:tgtEl>
                                        <p:attrNameLst>
                                          <p:attrName>ppt_w</p:attrName>
                                        </p:attrNameLst>
                                      </p:cBhvr>
                                      <p:tavLst>
                                        <p:tav tm="0">
                                          <p:val>
                                            <p:strVal val="4/3*#ppt_w"/>
                                          </p:val>
                                        </p:tav>
                                        <p:tav tm="100000">
                                          <p:val>
                                            <p:strVal val="#ppt_w"/>
                                          </p:val>
                                        </p:tav>
                                      </p:tavLst>
                                    </p:anim>
                                    <p:anim calcmode="lin" valueType="num">
                                      <p:cBhvr>
                                        <p:cTn id="11" dur="3000" fill="hold"/>
                                        <p:tgtEl>
                                          <p:spTgt spid="80898"/>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1 Imagen" descr="77.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467544"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refugios naturales más atractivos de toda la </a:t>
            </a:r>
            <a:r>
              <a:rPr lang="es-ES" b="1" i="1" dirty="0" smtClean="0">
                <a:effectLst>
                  <a:glow rad="101600">
                    <a:srgbClr val="C00000">
                      <a:alpha val="60000"/>
                    </a:srgbClr>
                  </a:glow>
                  <a:outerShdw blurRad="38100" dist="38100" dir="2700000" algn="tl">
                    <a:srgbClr val="000000">
                      <a:alpha val="43137"/>
                    </a:srgbClr>
                  </a:outerShdw>
                </a:effectLst>
              </a:rPr>
              <a:t>Costa Blanca</a:t>
            </a:r>
            <a:r>
              <a:rPr lang="es-ES" i="1" dirty="0" smtClean="0">
                <a:effectLst>
                  <a:glow rad="101600">
                    <a:srgbClr val="C00000">
                      <a:alpha val="60000"/>
                    </a:srgbClr>
                  </a:glow>
                  <a:outerShdw blurRad="38100" dist="38100" dir="2700000" algn="tl">
                    <a:srgbClr val="000000">
                      <a:alpha val="43137"/>
                    </a:srgbClr>
                  </a:outerShdw>
                </a:effectLst>
              </a:rPr>
              <a:t> son las </a:t>
            </a:r>
            <a:r>
              <a:rPr lang="es-ES" b="1" i="1" dirty="0" smtClean="0">
                <a:effectLst>
                  <a:glow rad="101600">
                    <a:srgbClr val="C00000">
                      <a:alpha val="60000"/>
                    </a:srgbClr>
                  </a:glow>
                  <a:outerShdw blurRad="38100" dist="38100" dir="2700000" algn="tl">
                    <a:srgbClr val="000000">
                      <a:alpha val="43137"/>
                    </a:srgbClr>
                  </a:outerShdw>
                </a:effectLst>
              </a:rPr>
              <a:t>Fuentes del Algar</a:t>
            </a:r>
            <a:r>
              <a:rPr lang="es-ES" i="1" dirty="0" smtClean="0">
                <a:effectLst>
                  <a:glow rad="101600">
                    <a:srgbClr val="C00000">
                      <a:alpha val="60000"/>
                    </a:srgbClr>
                  </a:glow>
                  <a:outerShdw blurRad="38100" dist="38100" dir="2700000" algn="tl">
                    <a:srgbClr val="000000">
                      <a:alpha val="43137"/>
                    </a:srgbClr>
                  </a:outerShdw>
                </a:effectLst>
              </a:rPr>
              <a:t> en la localidad de Callosa </a:t>
            </a:r>
            <a:r>
              <a:rPr lang="es-ES" i="1" dirty="0" err="1" smtClean="0">
                <a:effectLst>
                  <a:glow rad="101600">
                    <a:srgbClr val="C00000">
                      <a:alpha val="60000"/>
                    </a:srgbClr>
                  </a:glow>
                  <a:outerShdw blurRad="38100" dist="38100" dir="2700000" algn="tl">
                    <a:srgbClr val="000000">
                      <a:alpha val="43137"/>
                    </a:srgbClr>
                  </a:outerShdw>
                </a:effectLst>
              </a:rPr>
              <a:t>d’en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Sarrià</a:t>
            </a:r>
            <a:r>
              <a:rPr lang="es-ES" i="1" dirty="0" smtClean="0">
                <a:effectLst>
                  <a:glow rad="101600">
                    <a:srgbClr val="C00000">
                      <a:alpha val="60000"/>
                    </a:srgbClr>
                  </a:glow>
                  <a:outerShdw blurRad="38100" dist="38100" dir="2700000" algn="tl">
                    <a:srgbClr val="000000">
                      <a:alpha val="43137"/>
                    </a:srgbClr>
                  </a:outerShdw>
                </a:effectLst>
              </a:rPr>
              <a:t>, a 15 kilómetros de Benidorm.</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warp dir="i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barn(outVertical)">
                                      <p:cBhvr>
                                        <p:cTn id="7" dur="3000"/>
                                        <p:tgtEl>
                                          <p:spTgt spid="81922"/>
                                        </p:tgtEl>
                                      </p:cBhvr>
                                    </p:animEffect>
                                  </p:childTnLst>
                                </p:cTn>
                              </p:par>
                              <p:par>
                                <p:cTn id="8" presetID="23" presetClass="entr" presetSubtype="288" fill="hold" nodeType="withEffect">
                                  <p:stCondLst>
                                    <p:cond delay="0"/>
                                  </p:stCondLst>
                                  <p:childTnLst>
                                    <p:set>
                                      <p:cBhvr>
                                        <p:cTn id="9" dur="1" fill="hold">
                                          <p:stCondLst>
                                            <p:cond delay="0"/>
                                          </p:stCondLst>
                                        </p:cTn>
                                        <p:tgtEl>
                                          <p:spTgt spid="81922"/>
                                        </p:tgtEl>
                                        <p:attrNameLst>
                                          <p:attrName>style.visibility</p:attrName>
                                        </p:attrNameLst>
                                      </p:cBhvr>
                                      <p:to>
                                        <p:strVal val="visible"/>
                                      </p:to>
                                    </p:set>
                                    <p:anim calcmode="lin" valueType="num">
                                      <p:cBhvr>
                                        <p:cTn id="10" dur="3000" fill="hold"/>
                                        <p:tgtEl>
                                          <p:spTgt spid="81922"/>
                                        </p:tgtEl>
                                        <p:attrNameLst>
                                          <p:attrName>ppt_w</p:attrName>
                                        </p:attrNameLst>
                                      </p:cBhvr>
                                      <p:tavLst>
                                        <p:tav tm="0">
                                          <p:val>
                                            <p:strVal val="4/3*#ppt_w"/>
                                          </p:val>
                                        </p:tav>
                                        <p:tav tm="100000">
                                          <p:val>
                                            <p:strVal val="#ppt_w"/>
                                          </p:val>
                                        </p:tav>
                                      </p:tavLst>
                                    </p:anim>
                                    <p:anim calcmode="lin" valueType="num">
                                      <p:cBhvr>
                                        <p:cTn id="11" dur="3000" fill="hold"/>
                                        <p:tgtEl>
                                          <p:spTgt spid="8192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01.jpg"/>
          <p:cNvPicPr>
            <a:picLocks noChangeAspect="1"/>
          </p:cNvPicPr>
          <p:nvPr/>
        </p:nvPicPr>
        <p:blipFill>
          <a:blip r:embed="rId2" cstate="print"/>
          <a:stretch>
            <a:fillRect/>
          </a:stretch>
        </p:blipFill>
        <p:spPr bwMode="auto">
          <a:xfrm>
            <a:off x="0" y="-308570"/>
            <a:ext cx="9144000" cy="6120680"/>
          </a:xfrm>
          <a:prstGeom prst="rect">
            <a:avLst/>
          </a:prstGeom>
          <a:noFill/>
          <a:ln w="9525">
            <a:noFill/>
            <a:miter lim="800000"/>
            <a:headEnd/>
            <a:tailEnd/>
          </a:ln>
        </p:spPr>
      </p:pic>
      <p:sp>
        <p:nvSpPr>
          <p:cNvPr id="3" name="2 CuadroTexto"/>
          <p:cNvSpPr txBox="1"/>
          <p:nvPr/>
        </p:nvSpPr>
        <p:spPr>
          <a:xfrm>
            <a:off x="467544"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sucesión de cascadas y piscinas hacen que sea un lugar de referencia para todos los turistas. Además, es un espacio que fue declarado </a:t>
            </a:r>
            <a:r>
              <a:rPr lang="es-ES" b="1" i="1" dirty="0" smtClean="0">
                <a:effectLst>
                  <a:glow rad="101600">
                    <a:srgbClr val="C00000">
                      <a:alpha val="60000"/>
                    </a:srgbClr>
                  </a:glow>
                  <a:outerShdw blurRad="38100" dist="38100" dir="2700000" algn="tl">
                    <a:srgbClr val="000000">
                      <a:alpha val="43137"/>
                    </a:srgbClr>
                  </a:outerShdw>
                </a:effectLst>
              </a:rPr>
              <a:t>Zona Húmeda </a:t>
            </a:r>
            <a:r>
              <a:rPr lang="es-ES" i="1" dirty="0" smtClean="0">
                <a:effectLst>
                  <a:glow rad="101600">
                    <a:srgbClr val="C00000">
                      <a:alpha val="60000"/>
                    </a:srgbClr>
                  </a:glow>
                  <a:outerShdw blurRad="38100" dist="38100" dir="2700000" algn="tl">
                    <a:srgbClr val="000000">
                      <a:alpha val="43137"/>
                    </a:srgbClr>
                  </a:outerShdw>
                </a:effectLst>
              </a:rPr>
              <a:t>protegida por Acuerdo del Gobierno Valenciano del 10 de septiembre de 2002.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ageCurlDoub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outVertical)">
                                      <p:cBhvr>
                                        <p:cTn id="7" dur="3000"/>
                                        <p:tgtEl>
                                          <p:spTgt spid="5122"/>
                                        </p:tgtEl>
                                      </p:cBhvr>
                                    </p:animEffect>
                                  </p:childTnLst>
                                </p:cTn>
                              </p:par>
                              <p:par>
                                <p:cTn id="8" presetID="23" presetClass="entr" presetSubtype="288"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3000" fill="hold"/>
                                        <p:tgtEl>
                                          <p:spTgt spid="5122"/>
                                        </p:tgtEl>
                                        <p:attrNameLst>
                                          <p:attrName>ppt_w</p:attrName>
                                        </p:attrNameLst>
                                      </p:cBhvr>
                                      <p:tavLst>
                                        <p:tav tm="0">
                                          <p:val>
                                            <p:strVal val="4/3*#ppt_w"/>
                                          </p:val>
                                        </p:tav>
                                        <p:tav tm="100000">
                                          <p:val>
                                            <p:strVal val="#ppt_w"/>
                                          </p:val>
                                        </p:tav>
                                      </p:tavLst>
                                    </p:anim>
                                    <p:anim calcmode="lin" valueType="num">
                                      <p:cBhvr>
                                        <p:cTn id="11" dur="3000" fill="hold"/>
                                        <p:tgtEl>
                                          <p:spTgt spid="512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1 Imagen" descr="8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3" name="1 Imagen" descr="8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395536"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recorrido </a:t>
            </a:r>
            <a:r>
              <a:rPr lang="es-ES" b="1" i="1" dirty="0" smtClean="0">
                <a:effectLst>
                  <a:glow rad="101600">
                    <a:srgbClr val="C00000">
                      <a:alpha val="60000"/>
                    </a:srgbClr>
                  </a:glow>
                  <a:outerShdw blurRad="38100" dist="38100" dir="2700000" algn="tl">
                    <a:srgbClr val="000000">
                      <a:alpha val="43137"/>
                    </a:srgbClr>
                  </a:outerShdw>
                </a:effectLst>
              </a:rPr>
              <a:t>de 1,5 km de longitud a lo largo del río Algar</a:t>
            </a:r>
            <a:r>
              <a:rPr lang="es-ES" i="1" dirty="0" smtClean="0">
                <a:effectLst>
                  <a:glow rad="101600">
                    <a:srgbClr val="C00000">
                      <a:alpha val="60000"/>
                    </a:srgbClr>
                  </a:glow>
                  <a:outerShdw blurRad="38100" dist="38100" dir="2700000" algn="tl">
                    <a:srgbClr val="000000">
                      <a:alpha val="43137"/>
                    </a:srgbClr>
                  </a:outerShdw>
                </a:effectLst>
              </a:rPr>
              <a:t>, presenciando todas las maravillas acuáticas: </a:t>
            </a:r>
            <a:r>
              <a:rPr lang="es-ES" b="1" i="1" dirty="0" smtClean="0">
                <a:effectLst>
                  <a:glow rad="101600">
                    <a:srgbClr val="C00000">
                      <a:alpha val="60000"/>
                    </a:srgbClr>
                  </a:glow>
                  <a:outerShdw blurRad="38100" dist="38100" dir="2700000" algn="tl">
                    <a:srgbClr val="000000">
                      <a:alpha val="43137"/>
                    </a:srgbClr>
                  </a:outerShdw>
                </a:effectLst>
              </a:rPr>
              <a:t>cascadas, fuentes manantiales, </a:t>
            </a:r>
            <a:r>
              <a:rPr lang="es-ES" b="1" i="1" dirty="0" err="1" smtClean="0">
                <a:effectLst>
                  <a:glow rad="101600">
                    <a:srgbClr val="C00000">
                      <a:alpha val="60000"/>
                    </a:srgbClr>
                  </a:glow>
                  <a:outerShdw blurRad="38100" dist="38100" dir="2700000" algn="tl">
                    <a:srgbClr val="000000">
                      <a:alpha val="43137"/>
                    </a:srgbClr>
                  </a:outerShdw>
                </a:effectLst>
              </a:rPr>
              <a:t>tolls</a:t>
            </a:r>
            <a:r>
              <a:rPr lang="es-ES" b="1" i="1" dirty="0" smtClean="0">
                <a:effectLst>
                  <a:glow rad="101600">
                    <a:srgbClr val="C00000">
                      <a:alpha val="60000"/>
                    </a:srgbClr>
                  </a:glow>
                  <a:outerShdw blurRad="38100" dist="38100" dir="2700000" algn="tl">
                    <a:srgbClr val="000000">
                      <a:alpha val="43137"/>
                    </a:srgbClr>
                  </a:outerShdw>
                </a:effectLst>
              </a:rPr>
              <a:t> y aguas cristalinas</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wipe/>
      </p:transition>
    </mc:Choice>
    <mc:Fallback xmlns="">
      <p:transition spd="slow" advTm="2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4994"/>
                                        </p:tgtEl>
                                        <p:attrNameLst>
                                          <p:attrName>style.visibility</p:attrName>
                                        </p:attrNameLst>
                                      </p:cBhvr>
                                      <p:to>
                                        <p:strVal val="visible"/>
                                      </p:to>
                                    </p:set>
                                    <p:animEffect transition="in" filter="barn(outVertical)">
                                      <p:cBhvr>
                                        <p:cTn id="7" dur="3000"/>
                                        <p:tgtEl>
                                          <p:spTgt spid="84994"/>
                                        </p:tgtEl>
                                      </p:cBhvr>
                                    </p:animEffect>
                                  </p:childTnLst>
                                </p:cTn>
                              </p:par>
                              <p:par>
                                <p:cTn id="8" presetID="23" presetClass="entr" presetSubtype="288" fill="hold" nodeType="withEffect">
                                  <p:stCondLst>
                                    <p:cond delay="0"/>
                                  </p:stCondLst>
                                  <p:childTnLst>
                                    <p:set>
                                      <p:cBhvr>
                                        <p:cTn id="9" dur="1" fill="hold">
                                          <p:stCondLst>
                                            <p:cond delay="0"/>
                                          </p:stCondLst>
                                        </p:cTn>
                                        <p:tgtEl>
                                          <p:spTgt spid="84994"/>
                                        </p:tgtEl>
                                        <p:attrNameLst>
                                          <p:attrName>style.visibility</p:attrName>
                                        </p:attrNameLst>
                                      </p:cBhvr>
                                      <p:to>
                                        <p:strVal val="visible"/>
                                      </p:to>
                                    </p:set>
                                    <p:anim calcmode="lin" valueType="num">
                                      <p:cBhvr>
                                        <p:cTn id="10" dur="3000" fill="hold"/>
                                        <p:tgtEl>
                                          <p:spTgt spid="84994"/>
                                        </p:tgtEl>
                                        <p:attrNameLst>
                                          <p:attrName>ppt_w</p:attrName>
                                        </p:attrNameLst>
                                      </p:cBhvr>
                                      <p:tavLst>
                                        <p:tav tm="0">
                                          <p:val>
                                            <p:strVal val="4/3*#ppt_w"/>
                                          </p:val>
                                        </p:tav>
                                        <p:tav tm="100000">
                                          <p:val>
                                            <p:strVal val="#ppt_w"/>
                                          </p:val>
                                        </p:tav>
                                      </p:tavLst>
                                    </p:anim>
                                    <p:anim calcmode="lin" valueType="num">
                                      <p:cBhvr>
                                        <p:cTn id="11" dur="3000" fill="hold"/>
                                        <p:tgtEl>
                                          <p:spTgt spid="84994"/>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1 Imagen" descr="4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611560"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disfrutar de esta visita se deben sacar previamente unos tickets. </a:t>
            </a:r>
            <a:r>
              <a:rPr lang="es-ES" b="1" i="1" dirty="0" smtClean="0">
                <a:effectLst>
                  <a:glow rad="101600">
                    <a:srgbClr val="C00000">
                      <a:alpha val="60000"/>
                    </a:srgbClr>
                  </a:glow>
                  <a:outerShdw blurRad="38100" dist="38100" dir="2700000" algn="tl">
                    <a:srgbClr val="000000">
                      <a:alpha val="43137"/>
                    </a:srgbClr>
                  </a:outerShdw>
                </a:effectLst>
              </a:rPr>
              <a:t>La entrada general tiene un valor de 5€</a:t>
            </a:r>
            <a:r>
              <a:rPr lang="es-ES" i="1" dirty="0" smtClean="0">
                <a:effectLst>
                  <a:glow rad="101600">
                    <a:srgbClr val="C00000">
                      <a:alpha val="60000"/>
                    </a:srgbClr>
                  </a:glow>
                  <a:outerShdw blurRad="38100" dist="38100" dir="2700000" algn="tl">
                    <a:srgbClr val="000000">
                      <a:alpha val="43137"/>
                    </a:srgbClr>
                  </a:outerShdw>
                </a:effectLst>
              </a:rPr>
              <a:t>. No obstante, los niños de entre 4 y 10 años pagan 2€, mientras que los menores de 4 tienen acceso gratuito. Los jubilados, mayores de 65 años y los que disponen de carnet joven pagan 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arn(outVertical)">
                                      <p:cBhvr>
                                        <p:cTn id="7" dur="3000"/>
                                        <p:tgtEl>
                                          <p:spTgt spid="53250"/>
                                        </p:tgtEl>
                                      </p:cBhvr>
                                    </p:animEffect>
                                  </p:childTnLst>
                                </p:cTn>
                              </p:par>
                              <p:par>
                                <p:cTn id="8" presetID="29" presetClass="entr" presetSubtype="0" fill="hold" nodeType="withEffect">
                                  <p:stCondLst>
                                    <p:cond delay="0"/>
                                  </p:stCondLst>
                                  <p:childTnLst>
                                    <p:set>
                                      <p:cBhvr>
                                        <p:cTn id="9" dur="1" fill="hold">
                                          <p:stCondLst>
                                            <p:cond delay="0"/>
                                          </p:stCondLst>
                                        </p:cTn>
                                        <p:tgtEl>
                                          <p:spTgt spid="53250"/>
                                        </p:tgtEl>
                                        <p:attrNameLst>
                                          <p:attrName>style.visibility</p:attrName>
                                        </p:attrNameLst>
                                      </p:cBhvr>
                                      <p:to>
                                        <p:strVal val="visible"/>
                                      </p:to>
                                    </p:set>
                                    <p:anim calcmode="lin" valueType="num">
                                      <p:cBhvr>
                                        <p:cTn id="10" dur="3000" fill="hold"/>
                                        <p:tgtEl>
                                          <p:spTgt spid="53250"/>
                                        </p:tgtEl>
                                        <p:attrNameLst>
                                          <p:attrName>ppt_x</p:attrName>
                                        </p:attrNameLst>
                                      </p:cBhvr>
                                      <p:tavLst>
                                        <p:tav tm="0">
                                          <p:val>
                                            <p:strVal val="#ppt_x-.2"/>
                                          </p:val>
                                        </p:tav>
                                        <p:tav tm="100000">
                                          <p:val>
                                            <p:strVal val="#ppt_x"/>
                                          </p:val>
                                        </p:tav>
                                      </p:tavLst>
                                    </p:anim>
                                    <p:anim calcmode="lin" valueType="num">
                                      <p:cBhvr>
                                        <p:cTn id="11" dur="3000" fill="hold"/>
                                        <p:tgtEl>
                                          <p:spTgt spid="532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325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476375" y="195264"/>
            <a:ext cx="6337300" cy="756047"/>
          </a:xfrm>
          <a:prstGeom prst="rect">
            <a:avLst/>
          </a:prstGeom>
        </p:spPr>
        <p:txBody>
          <a:bodyPr wrap="none" fromWordArt="1">
            <a:prstTxWarp prst="textCanUp">
              <a:avLst>
                <a:gd name="adj" fmla="val 70306"/>
              </a:avLst>
            </a:prstTxWarp>
            <a:scene3d>
              <a:camera prst="legacyPerspectiveBottom"/>
              <a:lightRig rig="legacyHarsh3" dir="t"/>
            </a:scene3d>
            <a:sp3d extrusionH="887400" prstMaterial="legacyMatte">
              <a:bevelT h="25400" prst="softRound"/>
              <a:extrusionClr>
                <a:srgbClr val="FF6600"/>
              </a:extrusionClr>
            </a:sp3d>
          </a:bodyPr>
          <a:lstStyle/>
          <a:p>
            <a:pPr algn="ctr" fontAlgn="auto">
              <a:spcBef>
                <a:spcPts val="0"/>
              </a:spcBef>
              <a:spcAft>
                <a:spcPts val="0"/>
              </a:spcAft>
              <a:defRPr/>
            </a:pPr>
            <a:r>
              <a:rPr lang="es-ES" sz="3600" kern="10" dirty="0">
                <a:ln w="9525">
                  <a:round/>
                  <a:headEnd/>
                  <a:tailEnd/>
                </a:ln>
                <a:gradFill rotWithShape="1">
                  <a:gsLst>
                    <a:gs pos="0">
                      <a:srgbClr val="FFE701"/>
                    </a:gs>
                    <a:gs pos="100000">
                      <a:srgbClr val="FE3E02"/>
                    </a:gs>
                  </a:gsLst>
                  <a:lin ang="5400000" scaled="1"/>
                </a:gradFill>
                <a:latin typeface="High Tower Text"/>
                <a:cs typeface="+mn-cs"/>
              </a:rPr>
              <a:t> Música Enlazada </a:t>
            </a:r>
          </a:p>
        </p:txBody>
      </p:sp>
      <p:sp>
        <p:nvSpPr>
          <p:cNvPr id="86019" name="WordArt 3"/>
          <p:cNvSpPr>
            <a:spLocks noChangeArrowheads="1" noChangeShapeType="1" noTextEdit="1"/>
          </p:cNvSpPr>
          <p:nvPr/>
        </p:nvSpPr>
        <p:spPr bwMode="auto">
          <a:xfrm>
            <a:off x="1763713" y="987575"/>
            <a:ext cx="5473700" cy="907901"/>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h="25400" prst="softRound"/>
              <a:extrusionClr>
                <a:srgbClr val="939676"/>
              </a:extrusionClr>
            </a:sp3d>
          </a:bodyPr>
          <a:lstStyle/>
          <a:p>
            <a:pPr algn="ctr" fontAlgn="auto">
              <a:spcBef>
                <a:spcPts val="0"/>
              </a:spcBef>
              <a:spcAft>
                <a:spcPts val="0"/>
              </a:spcAft>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Títulos: </a:t>
            </a:r>
          </a:p>
        </p:txBody>
      </p:sp>
      <p:sp>
        <p:nvSpPr>
          <p:cNvPr id="86020" name="WordArt 4"/>
          <p:cNvSpPr>
            <a:spLocks noChangeArrowheads="1" noChangeShapeType="1" noTextEdit="1"/>
          </p:cNvSpPr>
          <p:nvPr/>
        </p:nvSpPr>
        <p:spPr bwMode="auto">
          <a:xfrm>
            <a:off x="755576" y="1863524"/>
            <a:ext cx="7920880" cy="894184"/>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effectLst>
                <a:latin typeface="High Tower Text"/>
                <a:cs typeface="+mn-cs"/>
              </a:rPr>
              <a:t>Fantasy</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effectLst>
                <a:latin typeface="High Tower Text"/>
                <a:cs typeface="+mn-cs"/>
              </a:rPr>
              <a:t>on</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 </a:t>
            </a:r>
            <a:r>
              <a:rPr lang="es-ES" sz="3600" kern="10" dirty="0" err="1" smtClean="0">
                <a:ln w="19050">
                  <a:noFill/>
                  <a:round/>
                  <a:headEnd/>
                  <a:tailEnd/>
                </a:ln>
                <a:solidFill>
                  <a:srgbClr val="0066CC"/>
                </a:solidFill>
                <a:effectLst>
                  <a:prstShdw prst="shdw17" dist="17961" dir="13500000">
                    <a:srgbClr val="003D7A"/>
                  </a:prstShdw>
                </a:effectLst>
                <a:latin typeface="High Tower Text"/>
                <a:cs typeface="+mn-cs"/>
              </a:rPr>
              <a:t>theme</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effectLst>
                <a:latin typeface="High Tower Text"/>
                <a:cs typeface="+mn-cs"/>
              </a:rPr>
              <a:t>From</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effectLst>
                <a:latin typeface="High Tower Text"/>
                <a:cs typeface="+mn-cs"/>
              </a:rPr>
              <a:t>Caravans</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endParaRPr lang="es-ES" sz="3600" kern="10" dirty="0">
              <a:ln w="19050">
                <a:noFill/>
                <a:round/>
                <a:headEnd/>
                <a:tailEnd/>
              </a:ln>
              <a:solidFill>
                <a:srgbClr val="0066CC"/>
              </a:solidFill>
              <a:effectLst>
                <a:prstShdw prst="shdw17" dist="17961" dir="13500000">
                  <a:srgbClr val="003D7A"/>
                </a:prstShdw>
              </a:effectLst>
              <a:latin typeface="High Tower Text"/>
              <a:cs typeface="+mn-cs"/>
            </a:endParaRPr>
          </a:p>
        </p:txBody>
      </p:sp>
      <p:sp>
        <p:nvSpPr>
          <p:cNvPr id="86021" name="WordArt 5"/>
          <p:cNvSpPr>
            <a:spLocks noChangeArrowheads="1" noChangeShapeType="1" noTextEdit="1"/>
          </p:cNvSpPr>
          <p:nvPr/>
        </p:nvSpPr>
        <p:spPr bwMode="auto">
          <a:xfrm>
            <a:off x="744001" y="2843089"/>
            <a:ext cx="7416824" cy="73709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err="1"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Phantom</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of </a:t>
            </a:r>
            <a:r>
              <a:rPr lang="es-ES" sz="3600" kern="10" dirty="0" err="1"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the</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Opera     </a:t>
            </a:r>
            <a:endPar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endParaRPr>
          </a:p>
        </p:txBody>
      </p:sp>
      <p:sp>
        <p:nvSpPr>
          <p:cNvPr id="86022" name="WordArt 6"/>
          <p:cNvSpPr>
            <a:spLocks noChangeArrowheads="1" noChangeShapeType="1" noTextEdit="1"/>
          </p:cNvSpPr>
          <p:nvPr/>
        </p:nvSpPr>
        <p:spPr bwMode="auto">
          <a:xfrm>
            <a:off x="827584" y="3579862"/>
            <a:ext cx="6840760" cy="622028"/>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Romeo &amp;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Juliet</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endParaRPr>
          </a:p>
        </p:txBody>
      </p:sp>
      <p:sp>
        <p:nvSpPr>
          <p:cNvPr id="86023" name="WordArt 7"/>
          <p:cNvSpPr>
            <a:spLocks noChangeArrowheads="1" noChangeShapeType="1" noTextEdit="1"/>
          </p:cNvSpPr>
          <p:nvPr/>
        </p:nvSpPr>
        <p:spPr bwMode="auto">
          <a:xfrm>
            <a:off x="971600" y="4386352"/>
            <a:ext cx="5904656" cy="539354"/>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Vanessa </a:t>
            </a:r>
            <a:r>
              <a:rPr lang="es-ES" sz="3600" kern="10" dirty="0" err="1"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Mae</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   </a:t>
            </a:r>
            <a:endPar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500"/>
                            </p:stCondLst>
                            <p:childTnLst>
                              <p:par>
                                <p:cTn id="20" presetID="2" presetClass="entr" presetSubtype="8" fill="hold" nodeType="afterEffect">
                                  <p:stCondLst>
                                    <p:cond delay="500"/>
                                  </p:stCondLst>
                                  <p:childTnLst>
                                    <p:set>
                                      <p:cBhvr>
                                        <p:cTn id="21" dur="1" fill="hold">
                                          <p:stCondLst>
                                            <p:cond delay="0"/>
                                          </p:stCondLst>
                                        </p:cTn>
                                        <p:tgtEl>
                                          <p:spTgt spid="86020"/>
                                        </p:tgtEl>
                                        <p:attrNameLst>
                                          <p:attrName>style.visibility</p:attrName>
                                        </p:attrNameLst>
                                      </p:cBhvr>
                                      <p:to>
                                        <p:strVal val="visible"/>
                                      </p:to>
                                    </p:set>
                                    <p:anim calcmode="lin" valueType="num">
                                      <p:cBhvr additive="base">
                                        <p:cTn id="22" dur="2000" fill="hold"/>
                                        <p:tgtEl>
                                          <p:spTgt spid="86020"/>
                                        </p:tgtEl>
                                        <p:attrNameLst>
                                          <p:attrName>ppt_x</p:attrName>
                                        </p:attrNameLst>
                                      </p:cBhvr>
                                      <p:tavLst>
                                        <p:tav tm="0">
                                          <p:val>
                                            <p:strVal val="0-#ppt_w/2"/>
                                          </p:val>
                                        </p:tav>
                                        <p:tav tm="100000">
                                          <p:val>
                                            <p:strVal val="#ppt_x"/>
                                          </p:val>
                                        </p:tav>
                                      </p:tavLst>
                                    </p:anim>
                                    <p:anim calcmode="lin" valueType="num">
                                      <p:cBhvr additive="base">
                                        <p:cTn id="23" dur="2000" fill="hold"/>
                                        <p:tgtEl>
                                          <p:spTgt spid="8602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7000"/>
                            </p:stCondLst>
                            <p:childTnLst>
                              <p:par>
                                <p:cTn id="25" presetID="2" presetClass="entr" presetSubtype="2" fill="hold" nodeType="afterEffect">
                                  <p:stCondLst>
                                    <p:cond delay="500"/>
                                  </p:stCondLst>
                                  <p:childTnLst>
                                    <p:set>
                                      <p:cBhvr>
                                        <p:cTn id="26" dur="1" fill="hold">
                                          <p:stCondLst>
                                            <p:cond delay="0"/>
                                          </p:stCondLst>
                                        </p:cTn>
                                        <p:tgtEl>
                                          <p:spTgt spid="86021"/>
                                        </p:tgtEl>
                                        <p:attrNameLst>
                                          <p:attrName>style.visibility</p:attrName>
                                        </p:attrNameLst>
                                      </p:cBhvr>
                                      <p:to>
                                        <p:strVal val="visible"/>
                                      </p:to>
                                    </p:set>
                                    <p:anim calcmode="lin" valueType="num">
                                      <p:cBhvr additive="base">
                                        <p:cTn id="27" dur="2000" fill="hold"/>
                                        <p:tgtEl>
                                          <p:spTgt spid="86021"/>
                                        </p:tgtEl>
                                        <p:attrNameLst>
                                          <p:attrName>ppt_x</p:attrName>
                                        </p:attrNameLst>
                                      </p:cBhvr>
                                      <p:tavLst>
                                        <p:tav tm="0">
                                          <p:val>
                                            <p:strVal val="1+#ppt_w/2"/>
                                          </p:val>
                                        </p:tav>
                                        <p:tav tm="100000">
                                          <p:val>
                                            <p:strVal val="#ppt_x"/>
                                          </p:val>
                                        </p:tav>
                                      </p:tavLst>
                                    </p:anim>
                                    <p:anim calcmode="lin" valueType="num">
                                      <p:cBhvr additive="base">
                                        <p:cTn id="28" dur="2000" fill="hold"/>
                                        <p:tgtEl>
                                          <p:spTgt spid="8602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9500"/>
                            </p:stCondLst>
                            <p:childTnLst>
                              <p:par>
                                <p:cTn id="30" presetID="2" presetClass="entr" presetSubtype="4" fill="hold" nodeType="afterEffect">
                                  <p:stCondLst>
                                    <p:cond delay="500"/>
                                  </p:stCondLst>
                                  <p:childTnLst>
                                    <p:set>
                                      <p:cBhvr>
                                        <p:cTn id="31" dur="1" fill="hold">
                                          <p:stCondLst>
                                            <p:cond delay="0"/>
                                          </p:stCondLst>
                                        </p:cTn>
                                        <p:tgtEl>
                                          <p:spTgt spid="86022"/>
                                        </p:tgtEl>
                                        <p:attrNameLst>
                                          <p:attrName>style.visibility</p:attrName>
                                        </p:attrNameLst>
                                      </p:cBhvr>
                                      <p:to>
                                        <p:strVal val="visible"/>
                                      </p:to>
                                    </p:set>
                                    <p:anim calcmode="lin" valueType="num">
                                      <p:cBhvr additive="base">
                                        <p:cTn id="32" dur="2000" fill="hold"/>
                                        <p:tgtEl>
                                          <p:spTgt spid="86022"/>
                                        </p:tgtEl>
                                        <p:attrNameLst>
                                          <p:attrName>ppt_x</p:attrName>
                                        </p:attrNameLst>
                                      </p:cBhvr>
                                      <p:tavLst>
                                        <p:tav tm="0">
                                          <p:val>
                                            <p:strVal val="#ppt_x"/>
                                          </p:val>
                                        </p:tav>
                                        <p:tav tm="100000">
                                          <p:val>
                                            <p:strVal val="#ppt_x"/>
                                          </p:val>
                                        </p:tav>
                                      </p:tavLst>
                                    </p:anim>
                                    <p:anim calcmode="lin" valueType="num">
                                      <p:cBhvr additive="base">
                                        <p:cTn id="33" dur="2000" fill="hold"/>
                                        <p:tgtEl>
                                          <p:spTgt spid="86022"/>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2000"/>
                            </p:stCondLst>
                            <p:childTnLst>
                              <p:par>
                                <p:cTn id="35" presetID="39" presetClass="entr" presetSubtype="0" accel="100000" fill="hold" nodeType="afterEffect">
                                  <p:stCondLst>
                                    <p:cond delay="500"/>
                                  </p:stCondLst>
                                  <p:childTnLst>
                                    <p:set>
                                      <p:cBhvr>
                                        <p:cTn id="36" dur="1" fill="hold">
                                          <p:stCondLst>
                                            <p:cond delay="0"/>
                                          </p:stCondLst>
                                        </p:cTn>
                                        <p:tgtEl>
                                          <p:spTgt spid="86023"/>
                                        </p:tgtEl>
                                        <p:attrNameLst>
                                          <p:attrName>style.visibility</p:attrName>
                                        </p:attrNameLst>
                                      </p:cBhvr>
                                      <p:to>
                                        <p:strVal val="visible"/>
                                      </p:to>
                                    </p:set>
                                    <p:anim calcmode="lin" valueType="num">
                                      <p:cBhvr>
                                        <p:cTn id="37" dur="2000" fill="hold"/>
                                        <p:tgtEl>
                                          <p:spTgt spid="86023"/>
                                        </p:tgtEl>
                                        <p:attrNameLst>
                                          <p:attrName>ppt_h</p:attrName>
                                        </p:attrNameLst>
                                      </p:cBhvr>
                                      <p:tavLst>
                                        <p:tav tm="0">
                                          <p:val>
                                            <p:strVal val="#ppt_h/20"/>
                                          </p:val>
                                        </p:tav>
                                        <p:tav tm="50000">
                                          <p:val>
                                            <p:strVal val="#ppt_h/20"/>
                                          </p:val>
                                        </p:tav>
                                        <p:tav tm="100000">
                                          <p:val>
                                            <p:strVal val="#ppt_h"/>
                                          </p:val>
                                        </p:tav>
                                      </p:tavLst>
                                    </p:anim>
                                    <p:anim calcmode="lin" valueType="num">
                                      <p:cBhvr>
                                        <p:cTn id="38" dur="2000" fill="hold"/>
                                        <p:tgtEl>
                                          <p:spTgt spid="86023"/>
                                        </p:tgtEl>
                                        <p:attrNameLst>
                                          <p:attrName>ppt_w</p:attrName>
                                        </p:attrNameLst>
                                      </p:cBhvr>
                                      <p:tavLst>
                                        <p:tav tm="0">
                                          <p:val>
                                            <p:strVal val="#ppt_w+.3"/>
                                          </p:val>
                                        </p:tav>
                                        <p:tav tm="50000">
                                          <p:val>
                                            <p:strVal val="#ppt_w+.3"/>
                                          </p:val>
                                        </p:tav>
                                        <p:tav tm="100000">
                                          <p:val>
                                            <p:strVal val="#ppt_w"/>
                                          </p:val>
                                        </p:tav>
                                      </p:tavLst>
                                    </p:anim>
                                    <p:anim calcmode="lin" valueType="num">
                                      <p:cBhvr>
                                        <p:cTn id="39" dur="2000" fill="hold"/>
                                        <p:tgtEl>
                                          <p:spTgt spid="86023"/>
                                        </p:tgtEl>
                                        <p:attrNameLst>
                                          <p:attrName>ppt_x</p:attrName>
                                        </p:attrNameLst>
                                      </p:cBhvr>
                                      <p:tavLst>
                                        <p:tav tm="0">
                                          <p:val>
                                            <p:strVal val="#ppt_x-.3"/>
                                          </p:val>
                                        </p:tav>
                                        <p:tav tm="50000">
                                          <p:val>
                                            <p:strVal val="#ppt_x"/>
                                          </p:val>
                                        </p:tav>
                                        <p:tav tm="100000">
                                          <p:val>
                                            <p:strVal val="#ppt_x"/>
                                          </p:val>
                                        </p:tav>
                                      </p:tavLst>
                                    </p:anim>
                                    <p:anim calcmode="lin" valueType="num">
                                      <p:cBhvr>
                                        <p:cTn id="40" dur="2000" fill="hold"/>
                                        <p:tgtEl>
                                          <p:spTgt spid="860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2970176"/>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2419</TotalTime>
  <Words>2440</Words>
  <Application>Microsoft Office PowerPoint</Application>
  <PresentationFormat>Presentación en pantalla (16:9)</PresentationFormat>
  <Paragraphs>75</Paragraphs>
  <Slides>58</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58</vt:i4>
      </vt:variant>
    </vt:vector>
  </HeadingPairs>
  <TitlesOfParts>
    <vt:vector size="67"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267</cp:revision>
  <dcterms:created xsi:type="dcterms:W3CDTF">2021-08-31T22:22:05Z</dcterms:created>
  <dcterms:modified xsi:type="dcterms:W3CDTF">2025-05-26T18:49:39Z</dcterms:modified>
</cp:coreProperties>
</file>