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404" r:id="rId3"/>
    <p:sldId id="403" r:id="rId4"/>
    <p:sldId id="328" r:id="rId5"/>
    <p:sldId id="396" r:id="rId6"/>
    <p:sldId id="329" r:id="rId7"/>
    <p:sldId id="331" r:id="rId8"/>
    <p:sldId id="336" r:id="rId9"/>
    <p:sldId id="402" r:id="rId10"/>
    <p:sldId id="395" r:id="rId11"/>
    <p:sldId id="401" r:id="rId12"/>
    <p:sldId id="337" r:id="rId13"/>
    <p:sldId id="338" r:id="rId14"/>
    <p:sldId id="340" r:id="rId15"/>
    <p:sldId id="348" r:id="rId16"/>
    <p:sldId id="349" r:id="rId17"/>
    <p:sldId id="351" r:id="rId18"/>
    <p:sldId id="353" r:id="rId19"/>
    <p:sldId id="354" r:id="rId20"/>
    <p:sldId id="355" r:id="rId21"/>
    <p:sldId id="357" r:id="rId22"/>
    <p:sldId id="406" r:id="rId23"/>
    <p:sldId id="341" r:id="rId24"/>
    <p:sldId id="344" r:id="rId25"/>
    <p:sldId id="342" r:id="rId26"/>
    <p:sldId id="346" r:id="rId27"/>
    <p:sldId id="358" r:id="rId28"/>
    <p:sldId id="359" r:id="rId29"/>
    <p:sldId id="360" r:id="rId30"/>
    <p:sldId id="362" r:id="rId31"/>
    <p:sldId id="363" r:id="rId32"/>
    <p:sldId id="364" r:id="rId33"/>
    <p:sldId id="365" r:id="rId34"/>
    <p:sldId id="366" r:id="rId35"/>
    <p:sldId id="368" r:id="rId36"/>
    <p:sldId id="369" r:id="rId37"/>
    <p:sldId id="370" r:id="rId38"/>
    <p:sldId id="372" r:id="rId39"/>
    <p:sldId id="373" r:id="rId40"/>
    <p:sldId id="374" r:id="rId41"/>
    <p:sldId id="375" r:id="rId42"/>
    <p:sldId id="377" r:id="rId43"/>
    <p:sldId id="378" r:id="rId44"/>
    <p:sldId id="379" r:id="rId45"/>
    <p:sldId id="380" r:id="rId46"/>
    <p:sldId id="382" r:id="rId47"/>
    <p:sldId id="383" r:id="rId48"/>
    <p:sldId id="384" r:id="rId49"/>
    <p:sldId id="385" r:id="rId50"/>
    <p:sldId id="397" r:id="rId51"/>
    <p:sldId id="386" r:id="rId52"/>
    <p:sldId id="387" r:id="rId53"/>
    <p:sldId id="388" r:id="rId54"/>
    <p:sldId id="389" r:id="rId55"/>
    <p:sldId id="390" r:id="rId56"/>
    <p:sldId id="391" r:id="rId57"/>
    <p:sldId id="392" r:id="rId58"/>
    <p:sldId id="393" r:id="rId59"/>
    <p:sldId id="405" r:id="rId60"/>
    <p:sldId id="407" r:id="rId61"/>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Ic3palEyDm5zNOKPNnu8Uw==" hashData="U8ybT/wAFq7S7qs1KhSwPftYdvk="/>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A277"/>
    <a:srgbClr val="CC7C40"/>
    <a:srgbClr val="009900"/>
    <a:srgbClr val="33CC33"/>
    <a:srgbClr val="00FF00"/>
    <a:srgbClr val="EB6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10" autoAdjust="0"/>
    <p:restoredTop sz="9466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27E4C4A-FCB2-4961-A936-11B8C0993D05}" type="datetimeFigureOut">
              <a:rPr lang="es-ES"/>
              <a:pPr/>
              <a:t>07/06/2024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B77A61B-F030-41B2-B5FB-FFA5488B64C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43370910-8452-4708-B472-5075FA580A7A}" type="slidenum">
              <a:rPr lang="es-ES"/>
              <a:pPr/>
              <a:t>9</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88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a:lstStyle/>
          <a:p>
            <a:fld id="{888825A1-875D-49D4-9196-9FCAF2FF42A5}" type="slidenum">
              <a:rPr lang="es-ES"/>
              <a:pPr/>
              <a:t>21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782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a:lstStyle/>
          <a:p>
            <a:fld id="{0BE50152-3B28-4E8D-A9E1-97CA8DEB2DC9}" type="slidenum">
              <a:rPr lang="es-ES"/>
              <a:pPr/>
              <a:t>30</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88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a:lstStyle/>
          <a:p>
            <a:fld id="{888825A1-875D-49D4-9196-9FCAF2FF42A5}" type="slidenum">
              <a:rPr lang="es-ES"/>
              <a:pPr/>
              <a:t>54</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523B6AC5-45B5-478F-8778-9A7E9C1FDEDE}" type="slidenum">
              <a:rPr lang="es-ES"/>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7716A37-709E-4B5E-ACC0-6F8089974AD8}" type="datetimeFigureOut">
              <a:rPr lang="es-ES"/>
              <a:pPr/>
              <a:t>07/06/2024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FCC6277-DECD-41F1-B7E1-27BA7521FB73}"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12C201C-319C-4395-B887-55873AE88EEC}" type="datetimeFigureOut">
              <a:rPr lang="es-ES"/>
              <a:pPr/>
              <a:t>07/06/2024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9716FCA-3A2E-4EE1-AF9B-0EA5793ADF98}"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6BE63DC-8461-4BCB-A67A-1D41CAC53E7F}" type="datetimeFigureOut">
              <a:rPr lang="es-ES"/>
              <a:pPr/>
              <a:t>07/06/2024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A48E068-70F8-4937-A4E5-78C4A9DB7D57}"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8B27243-6626-4A9F-B20C-7F46F02CC507}" type="datetimeFigureOut">
              <a:rPr lang="es-ES"/>
              <a:pPr/>
              <a:t>07/06/2024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7868481-43EE-4591-B2C0-41EB51041845}"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1801ED0-3307-4C76-AF26-421CB9508B6E}" type="datetimeFigureOut">
              <a:rPr lang="es-ES"/>
              <a:pPr/>
              <a:t>07/06/2024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0D3DF28-DF72-4D91-AA5F-BA7EFC470F7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0BA5835-4718-42BE-B79F-6B601F3562A9}" type="datetimeFigureOut">
              <a:rPr lang="es-ES"/>
              <a:pPr/>
              <a:t>07/06/2024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C460904-7679-4A4F-BC51-A6A708111539}"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26CF54C-5A8F-4F8F-8D1C-88F6213B9BD6}" type="datetimeFigureOut">
              <a:rPr lang="es-ES"/>
              <a:pPr/>
              <a:t>07/06/2024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C14B557-2FBE-408E-9339-E79750F0BB18}"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DEFB4AD-760D-47AB-BCE2-0F0BE690CA98}" type="datetimeFigureOut">
              <a:rPr lang="es-ES"/>
              <a:pPr/>
              <a:t>07/06/2024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BC2FD8A-A968-4AE9-A1DC-9529B4B1D8CA}"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A0A2FC1-A11B-4181-B613-8D953D96823E}" type="datetimeFigureOut">
              <a:rPr lang="es-ES"/>
              <a:pPr/>
              <a:t>07/06/2024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12B2B36-A2F1-4E2C-99C1-9D60A887C2F7}"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2A44C70-4A79-4E1D-B790-496E2CEE3EBC}" type="datetimeFigureOut">
              <a:rPr lang="es-ES"/>
              <a:pPr/>
              <a:t>07/06/2024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08769D8-1046-4D2D-90E0-FA80B3794BE0}"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364F92-2ED2-4EFE-9866-F02840684E2E}" type="datetimeFigureOut">
              <a:rPr lang="es-ES"/>
              <a:pPr/>
              <a:t>07/06/2024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CB8400D-ACC1-40AC-B3C1-47F48BFF3D2D}"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265910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4AE01FA5-1226-4263-AC09-E6043D756727}" type="datetimeFigureOut">
              <a:rPr lang="es-ES"/>
              <a:pPr/>
              <a:t>07/06/2024</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581C75FC-9DD4-4C92-8E0F-5423977EC0DB}"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49233584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6.jpeg"/><Relationship Id="rId7" Type="http://schemas.openxmlformats.org/officeDocument/2006/relationships/image" Target="../media/image39.jpe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hyperlink" Target="http://vicentejesusmota.blogspot.com.es/" TargetMode="Externa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900113" y="193675"/>
            <a:ext cx="7200900" cy="1152525"/>
          </a:xfrm>
          <a:prstGeom prst="rect">
            <a:avLst/>
          </a:prstGeom>
        </p:spPr>
        <p:txBody>
          <a:bodyPr wrap="none" fromWordArt="1">
            <a:prstTxWarp prst="textTriangle">
              <a:avLst>
                <a:gd name="adj" fmla="val 32370"/>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Barrancos y Cañones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8612" name="WordArt 4"/>
          <p:cNvSpPr>
            <a:spLocks noChangeArrowheads="1" noChangeShapeType="1" noTextEdit="1"/>
          </p:cNvSpPr>
          <p:nvPr/>
        </p:nvSpPr>
        <p:spPr bwMode="auto">
          <a:xfrm>
            <a:off x="1042988" y="1489075"/>
            <a:ext cx="6913562" cy="938213"/>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68613" name="WordArt 5"/>
          <p:cNvSpPr>
            <a:spLocks noChangeArrowheads="1" noChangeShapeType="1" noTextEdit="1"/>
          </p:cNvSpPr>
          <p:nvPr/>
        </p:nvSpPr>
        <p:spPr bwMode="auto">
          <a:xfrm>
            <a:off x="1042988" y="2713038"/>
            <a:ext cx="7343775" cy="936625"/>
          </a:xfrm>
          <a:prstGeom prst="rect">
            <a:avLst/>
          </a:prstGeom>
        </p:spPr>
        <p:txBody>
          <a:bodyPr wrap="none" fromWordArt="1">
            <a:prstTxWarp prst="textFadeUp">
              <a:avLst>
                <a:gd name="adj" fmla="val 6310"/>
              </a:avLst>
            </a:prstTxWarp>
            <a:scene3d>
              <a:camera prst="perspectiveRelaxedModerately"/>
              <a:lightRig rig="threePt" dir="t"/>
            </a:scene3d>
            <a:sp3d extrusionH="57150">
              <a:bevelT w="38100" h="38100" prst="angle"/>
            </a:sp3d>
          </a:bodyPr>
          <a:lstStyle/>
          <a:p>
            <a:pPr algn="ct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68614" name="WordArt 6"/>
          <p:cNvSpPr>
            <a:spLocks noChangeArrowheads="1" noChangeShapeType="1" noTextEdit="1"/>
          </p:cNvSpPr>
          <p:nvPr/>
        </p:nvSpPr>
        <p:spPr bwMode="auto">
          <a:xfrm>
            <a:off x="1908175" y="3865563"/>
            <a:ext cx="5543550" cy="7461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VICENTE GARCÍA </a:t>
            </a:r>
          </a:p>
        </p:txBody>
      </p:sp>
      <p:sp>
        <p:nvSpPr>
          <p:cNvPr id="68616" name="WordArt 8"/>
          <p:cNvSpPr>
            <a:spLocks noChangeArrowheads="1" noChangeShapeType="1" noTextEdit="1"/>
          </p:cNvSpPr>
          <p:nvPr/>
        </p:nvSpPr>
        <p:spPr bwMode="auto">
          <a:xfrm>
            <a:off x="2699792" y="4729708"/>
            <a:ext cx="4032448" cy="57730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kern="10" dirty="0">
                <a:ln w="9525">
                  <a:noFill/>
                  <a:round/>
                  <a:headEnd/>
                  <a:tailEnd/>
                </a:ln>
                <a:solidFill>
                  <a:srgbClr val="FF0000"/>
                </a:solidFill>
                <a:effectLst>
                  <a:prstShdw prst="shdw17" dist="17961" dir="2700000">
                    <a:srgbClr val="990000"/>
                  </a:prstShdw>
                </a:effectLst>
                <a:latin typeface="Arial Black"/>
              </a:rPr>
              <a:t> </a:t>
            </a:r>
            <a:r>
              <a:rPr lang="es-ES" sz="2800" kern="10" dirty="0">
                <a:ln w="9525">
                  <a:noFill/>
                  <a:round/>
                  <a:headEnd/>
                  <a:tailEnd/>
                </a:ln>
                <a:effectLst>
                  <a:prstShdw prst="shdw17" dist="17961" dir="2700000">
                    <a:srgbClr val="990000"/>
                  </a:prstShdw>
                  <a:reflection blurRad="6350" stA="60000" endA="900" endPos="58000" dir="5400000" sy="-100000" algn="bl" rotWithShape="0"/>
                </a:effectLst>
                <a:latin typeface="Lucida Bright" pitchFamily="18" charset="0"/>
              </a:rPr>
              <a:t>Automático</a:t>
            </a:r>
            <a:r>
              <a:rPr lang="es-ES" sz="2800" kern="10" dirty="0">
                <a:ln w="9525">
                  <a:noFill/>
                  <a:round/>
                  <a:headEnd/>
                  <a:tailEnd/>
                </a:ln>
                <a:solidFill>
                  <a:srgbClr val="FF0000"/>
                </a:solidFill>
                <a:effectLst>
                  <a:prstShdw prst="shdw17" dist="17961" dir="2700000">
                    <a:srgbClr val="990000"/>
                  </a:prstShdw>
                </a:effectLst>
                <a:latin typeface="Arial Black"/>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nodeType="afterGroup">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6" presetClass="entr" presetSubtype="0" fill="hold" grpId="0"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Effect transition="in" filter="wipe(down)">
                                      <p:cBhvr>
                                        <p:cTn id="24" dur="580">
                                          <p:stCondLst>
                                            <p:cond delay="0"/>
                                          </p:stCondLst>
                                        </p:cTn>
                                        <p:tgtEl>
                                          <p:spTgt spid="68614"/>
                                        </p:tgtEl>
                                      </p:cBhvr>
                                    </p:animEffect>
                                    <p:anim calcmode="lin" valueType="num">
                                      <p:cBhvr>
                                        <p:cTn id="25" dur="1822" tmFilter="0,0; 0.14,0.36; 0.43,0.73; 0.71,0.91; 1.0,1.0">
                                          <p:stCondLst>
                                            <p:cond delay="0"/>
                                          </p:stCondLst>
                                        </p:cTn>
                                        <p:tgtEl>
                                          <p:spTgt spid="686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86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86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86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8614"/>
                                        </p:tgtEl>
                                        <p:attrNameLst>
                                          <p:attrName>ppt_y</p:attrName>
                                        </p:attrNameLst>
                                      </p:cBhvr>
                                      <p:tavLst>
                                        <p:tav tm="0" fmla="#ppt_y-sin(pi*$)/81">
                                          <p:val>
                                            <p:fltVal val="0"/>
                                          </p:val>
                                        </p:tav>
                                        <p:tav tm="100000">
                                          <p:val>
                                            <p:fltVal val="1"/>
                                          </p:val>
                                        </p:tav>
                                      </p:tavLst>
                                    </p:anim>
                                    <p:animScale>
                                      <p:cBhvr>
                                        <p:cTn id="30" dur="26">
                                          <p:stCondLst>
                                            <p:cond delay="650"/>
                                          </p:stCondLst>
                                        </p:cTn>
                                        <p:tgtEl>
                                          <p:spTgt spid="68614"/>
                                        </p:tgtEl>
                                      </p:cBhvr>
                                      <p:to x="100000" y="60000"/>
                                    </p:animScale>
                                    <p:animScale>
                                      <p:cBhvr>
                                        <p:cTn id="31" dur="166" decel="50000">
                                          <p:stCondLst>
                                            <p:cond delay="676"/>
                                          </p:stCondLst>
                                        </p:cTn>
                                        <p:tgtEl>
                                          <p:spTgt spid="68614"/>
                                        </p:tgtEl>
                                      </p:cBhvr>
                                      <p:to x="100000" y="100000"/>
                                    </p:animScale>
                                    <p:animScale>
                                      <p:cBhvr>
                                        <p:cTn id="32" dur="26">
                                          <p:stCondLst>
                                            <p:cond delay="1312"/>
                                          </p:stCondLst>
                                        </p:cTn>
                                        <p:tgtEl>
                                          <p:spTgt spid="68614"/>
                                        </p:tgtEl>
                                      </p:cBhvr>
                                      <p:to x="100000" y="80000"/>
                                    </p:animScale>
                                    <p:animScale>
                                      <p:cBhvr>
                                        <p:cTn id="33" dur="166" decel="50000">
                                          <p:stCondLst>
                                            <p:cond delay="1338"/>
                                          </p:stCondLst>
                                        </p:cTn>
                                        <p:tgtEl>
                                          <p:spTgt spid="68614"/>
                                        </p:tgtEl>
                                      </p:cBhvr>
                                      <p:to x="100000" y="100000"/>
                                    </p:animScale>
                                    <p:animScale>
                                      <p:cBhvr>
                                        <p:cTn id="34" dur="26">
                                          <p:stCondLst>
                                            <p:cond delay="1642"/>
                                          </p:stCondLst>
                                        </p:cTn>
                                        <p:tgtEl>
                                          <p:spTgt spid="68614"/>
                                        </p:tgtEl>
                                      </p:cBhvr>
                                      <p:to x="100000" y="90000"/>
                                    </p:animScale>
                                    <p:animScale>
                                      <p:cBhvr>
                                        <p:cTn id="35" dur="166" decel="50000">
                                          <p:stCondLst>
                                            <p:cond delay="1668"/>
                                          </p:stCondLst>
                                        </p:cTn>
                                        <p:tgtEl>
                                          <p:spTgt spid="68614"/>
                                        </p:tgtEl>
                                      </p:cBhvr>
                                      <p:to x="100000" y="100000"/>
                                    </p:animScale>
                                    <p:animScale>
                                      <p:cBhvr>
                                        <p:cTn id="36" dur="26">
                                          <p:stCondLst>
                                            <p:cond delay="1808"/>
                                          </p:stCondLst>
                                        </p:cTn>
                                        <p:tgtEl>
                                          <p:spTgt spid="68614"/>
                                        </p:tgtEl>
                                      </p:cBhvr>
                                      <p:to x="100000" y="95000"/>
                                    </p:animScale>
                                    <p:animScale>
                                      <p:cBhvr>
                                        <p:cTn id="37" dur="166" decel="50000">
                                          <p:stCondLst>
                                            <p:cond delay="1834"/>
                                          </p:stCondLst>
                                        </p:cTn>
                                        <p:tgtEl>
                                          <p:spTgt spid="68614"/>
                                        </p:tgtEl>
                                      </p:cBhvr>
                                      <p:to x="100000" y="100000"/>
                                    </p:animScale>
                                  </p:childTnLst>
                                </p:cTn>
                              </p:par>
                            </p:childTnLst>
                          </p:cTn>
                        </p:par>
                        <p:par>
                          <p:cTn id="38" fill="hold" nodeType="afterGroup">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68616"/>
                                        </p:tgtEl>
                                        <p:attrNameLst>
                                          <p:attrName>style.visibility</p:attrName>
                                        </p:attrNameLst>
                                      </p:cBhvr>
                                      <p:to>
                                        <p:strVal val="visible"/>
                                      </p:to>
                                    </p:set>
                                    <p:anim calcmode="lin" valueType="num">
                                      <p:cBhvr>
                                        <p:cTn id="41" dur="1000" fill="hold"/>
                                        <p:tgtEl>
                                          <p:spTgt spid="68616"/>
                                        </p:tgtEl>
                                        <p:attrNameLst>
                                          <p:attrName>ppt_w</p:attrName>
                                        </p:attrNameLst>
                                      </p:cBhvr>
                                      <p:tavLst>
                                        <p:tav tm="0">
                                          <p:val>
                                            <p:fltVal val="0"/>
                                          </p:val>
                                        </p:tav>
                                        <p:tav tm="100000">
                                          <p:val>
                                            <p:strVal val="#ppt_w"/>
                                          </p:val>
                                        </p:tav>
                                      </p:tavLst>
                                    </p:anim>
                                    <p:anim calcmode="lin" valueType="num">
                                      <p:cBhvr>
                                        <p:cTn id="4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P spid="68612" grpId="0" animBg="1"/>
      <p:bldP spid="68613" grpId="0" animBg="1"/>
      <p:bldP spid="686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Barrancos y Cañones.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755576" y="1"/>
            <a:ext cx="7686721" cy="913284"/>
          </a:xfrm>
          <a:prstGeom prst="rect">
            <a:avLst/>
          </a:prstGeom>
          <a:noFill/>
        </p:spPr>
        <p:txBody>
          <a:bodyPr wrap="none" lIns="91440" tIns="45720" rIns="91440" bIns="45720">
            <a:prstTxWarp prst="textDeflateTop">
              <a:avLst>
                <a:gd name="adj" fmla="val 18365"/>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Barrancos y Cañones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251520" y="1201316"/>
            <a:ext cx="8712968" cy="2554545"/>
          </a:xfrm>
          <a:prstGeom prst="rect">
            <a:avLst/>
          </a:prstGeom>
          <a:noFill/>
        </p:spPr>
        <p:txBody>
          <a:bodyPr wrap="square" rtlCol="0">
            <a:spAutoFit/>
          </a:bodyPr>
          <a:lstStyle/>
          <a:p>
            <a:r>
              <a:rPr lang="es-ES" sz="2000" i="1" dirty="0" smtClean="0">
                <a:solidFill>
                  <a:srgbClr val="DBA277"/>
                </a:solidFill>
                <a:effectLst>
                  <a:outerShdw blurRad="38100" dist="38100" dir="2700000" algn="tl">
                    <a:srgbClr val="000000">
                      <a:alpha val="43137"/>
                    </a:srgbClr>
                  </a:outerShdw>
                </a:effectLst>
                <a:latin typeface="Lucida Bright" pitchFamily="18" charset="0"/>
              </a:rPr>
              <a:t>El </a:t>
            </a:r>
            <a:r>
              <a:rPr lang="es-ES" sz="2000" i="1" dirty="0" err="1" smtClean="0">
                <a:solidFill>
                  <a:srgbClr val="DBA277"/>
                </a:solidFill>
                <a:effectLst>
                  <a:outerShdw blurRad="38100" dist="38100" dir="2700000" algn="tl">
                    <a:srgbClr val="000000">
                      <a:alpha val="43137"/>
                    </a:srgbClr>
                  </a:outerShdw>
                </a:effectLst>
                <a:latin typeface="Lucida Bright" pitchFamily="18" charset="0"/>
              </a:rPr>
              <a:t>barranquismo</a:t>
            </a:r>
            <a:r>
              <a:rPr lang="es-ES" sz="2000" i="1" dirty="0" smtClean="0">
                <a:solidFill>
                  <a:srgbClr val="DBA277"/>
                </a:solidFill>
                <a:effectLst>
                  <a:outerShdw blurRad="38100" dist="38100" dir="2700000" algn="tl">
                    <a:srgbClr val="000000">
                      <a:alpha val="43137"/>
                    </a:srgbClr>
                  </a:outerShdw>
                </a:effectLst>
                <a:latin typeface="Lucida Bright" pitchFamily="18" charset="0"/>
              </a:rPr>
              <a:t> es un deporte de aventura que se </a:t>
            </a:r>
            <a:r>
              <a:rPr lang="es-ES" sz="2000" i="1" dirty="0" smtClean="0">
                <a:solidFill>
                  <a:srgbClr val="DBA277"/>
                </a:solidFill>
                <a:effectLst>
                  <a:outerShdw blurRad="38100" dist="38100" dir="2700000" algn="tl">
                    <a:srgbClr val="000000">
                      <a:alpha val="43137"/>
                    </a:srgbClr>
                  </a:outerShdw>
                </a:effectLst>
                <a:latin typeface="Lucida Bright" pitchFamily="18" charset="0"/>
              </a:rPr>
              <a:t>practica </a:t>
            </a:r>
            <a:r>
              <a:rPr lang="es-ES" sz="2000" i="1" dirty="0" smtClean="0">
                <a:solidFill>
                  <a:srgbClr val="DBA277"/>
                </a:solidFill>
                <a:effectLst>
                  <a:outerShdw blurRad="38100" dist="38100" dir="2700000" algn="tl">
                    <a:srgbClr val="000000">
                      <a:alpha val="43137"/>
                    </a:srgbClr>
                  </a:outerShdw>
                </a:effectLst>
                <a:latin typeface="Lucida Bright" pitchFamily="18" charset="0"/>
              </a:rPr>
              <a:t>en los cañones o barrancos de un río. Puede presentar un recorrido muy variado: se encuentran terrenos de vegetación o desérticos, pero también tramos con poco caudal e incluso secos; consiste en superar estos cambios de recorrido caminando, nadando, etc. Asimismo, muchas veces es necesario, conveniente, y quizás lo más oportuno, saltar a pozas de agua o sortear los diversos obstáculos naturales que se van encontrando.</a:t>
            </a:r>
            <a:endParaRPr lang="es-ES" sz="2000" i="1" dirty="0">
              <a:solidFill>
                <a:srgbClr val="DBA277"/>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23528" y="4009628"/>
            <a:ext cx="8424936" cy="1323439"/>
          </a:xfrm>
          <a:prstGeom prst="rect">
            <a:avLst/>
          </a:prstGeom>
          <a:noFill/>
        </p:spPr>
        <p:txBody>
          <a:bodyPr wrap="square" rtlCol="0">
            <a:spAutoFit/>
          </a:bodyPr>
          <a:lstStyle/>
          <a:p>
            <a:r>
              <a:rPr lang="es-ES" sz="2000" i="1" dirty="0" smtClean="0">
                <a:solidFill>
                  <a:srgbClr val="DBA277"/>
                </a:solidFill>
                <a:effectLst>
                  <a:outerShdw blurRad="38100" dist="38100" dir="2700000" algn="tl">
                    <a:srgbClr val="000000">
                      <a:alpha val="43137"/>
                    </a:srgbClr>
                  </a:outerShdw>
                </a:effectLst>
                <a:latin typeface="Lucida Bright" pitchFamily="18" charset="0"/>
              </a:rPr>
              <a:t>El equipo para practicar </a:t>
            </a:r>
            <a:r>
              <a:rPr lang="es-ES" sz="2000" i="1" dirty="0" err="1" smtClean="0">
                <a:solidFill>
                  <a:srgbClr val="DBA277"/>
                </a:solidFill>
                <a:effectLst>
                  <a:outerShdw blurRad="38100" dist="38100" dir="2700000" algn="tl">
                    <a:srgbClr val="000000">
                      <a:alpha val="43137"/>
                    </a:srgbClr>
                  </a:outerShdw>
                </a:effectLst>
                <a:latin typeface="Lucida Bright" pitchFamily="18" charset="0"/>
              </a:rPr>
              <a:t>barranquismo</a:t>
            </a:r>
            <a:r>
              <a:rPr lang="es-ES" sz="2000" i="1" dirty="0" smtClean="0">
                <a:solidFill>
                  <a:srgbClr val="DBA277"/>
                </a:solidFill>
                <a:effectLst>
                  <a:outerShdw blurRad="38100" dist="38100" dir="2700000" algn="tl">
                    <a:srgbClr val="000000">
                      <a:alpha val="43137"/>
                    </a:srgbClr>
                  </a:outerShdw>
                </a:effectLst>
                <a:latin typeface="Lucida Bright" pitchFamily="18" charset="0"/>
              </a:rPr>
              <a:t> consta cuando menos de un casco, un traje y escarpines de neopreno, calzado adecuado, un arnés, bloqueadores mecánicos, cuerda especialmente diseñada para la actividad, una navaja y un silbato.</a:t>
            </a:r>
            <a:endParaRPr lang="es-ES" sz="2000" i="1" dirty="0">
              <a:solidFill>
                <a:srgbClr val="DBA277"/>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8000">
        <p:wipe/>
      </p:transition>
    </mc:Choice>
    <mc:Fallback xmlns="">
      <p:transition spd="slow" advTm="6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44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ombinar"/>
          <p:cNvSpPr/>
          <p:nvPr/>
        </p:nvSpPr>
        <p:spPr>
          <a:xfrm rot="16200000">
            <a:off x="-571500" y="511527"/>
            <a:ext cx="5715000" cy="4572000"/>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mbinar"/>
          <p:cNvSpPr/>
          <p:nvPr/>
        </p:nvSpPr>
        <p:spPr>
          <a:xfrm rot="5400000">
            <a:off x="4000499" y="571502"/>
            <a:ext cx="5715003" cy="4572000"/>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mbinar"/>
          <p:cNvSpPr/>
          <p:nvPr/>
        </p:nvSpPr>
        <p:spPr>
          <a:xfrm rot="16200000">
            <a:off x="-964406" y="904433"/>
            <a:ext cx="5715000" cy="3786188"/>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mbinar"/>
          <p:cNvSpPr/>
          <p:nvPr/>
        </p:nvSpPr>
        <p:spPr>
          <a:xfrm rot="5400000">
            <a:off x="4357686" y="928689"/>
            <a:ext cx="5715003" cy="3857625"/>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mbinar"/>
          <p:cNvSpPr/>
          <p:nvPr/>
        </p:nvSpPr>
        <p:spPr>
          <a:xfrm rot="16200000">
            <a:off x="-1357310" y="1297339"/>
            <a:ext cx="5715000" cy="3000375"/>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mbinar"/>
          <p:cNvSpPr/>
          <p:nvPr/>
        </p:nvSpPr>
        <p:spPr>
          <a:xfrm rot="5400000">
            <a:off x="4750593" y="1321596"/>
            <a:ext cx="5715003" cy="3071812"/>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mbinar"/>
          <p:cNvSpPr/>
          <p:nvPr/>
        </p:nvSpPr>
        <p:spPr>
          <a:xfrm rot="16200000">
            <a:off x="-1714500" y="1654528"/>
            <a:ext cx="5715000" cy="2286000"/>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ombinar"/>
          <p:cNvSpPr/>
          <p:nvPr/>
        </p:nvSpPr>
        <p:spPr>
          <a:xfrm rot="5400000">
            <a:off x="5072062" y="1643065"/>
            <a:ext cx="5715001" cy="2428875"/>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ombinar"/>
          <p:cNvSpPr/>
          <p:nvPr/>
        </p:nvSpPr>
        <p:spPr>
          <a:xfrm rot="16200000">
            <a:off x="-2071687" y="2011715"/>
            <a:ext cx="5715004" cy="1571625"/>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ombinar"/>
          <p:cNvSpPr/>
          <p:nvPr/>
        </p:nvSpPr>
        <p:spPr>
          <a:xfrm rot="5400000">
            <a:off x="5393531" y="1964534"/>
            <a:ext cx="5715001" cy="1785937"/>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ombinar"/>
          <p:cNvSpPr/>
          <p:nvPr/>
        </p:nvSpPr>
        <p:spPr>
          <a:xfrm rot="16200000">
            <a:off x="-2393157" y="2333185"/>
            <a:ext cx="5715002" cy="928688"/>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ombinar"/>
          <p:cNvSpPr/>
          <p:nvPr/>
        </p:nvSpPr>
        <p:spPr>
          <a:xfrm rot="5400000">
            <a:off x="5714999" y="2286002"/>
            <a:ext cx="5715003" cy="1143000"/>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Combinar"/>
          <p:cNvSpPr/>
          <p:nvPr/>
        </p:nvSpPr>
        <p:spPr>
          <a:xfrm rot="16200000">
            <a:off x="-2607467" y="2607469"/>
            <a:ext cx="5715003" cy="500063"/>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Combinar"/>
          <p:cNvSpPr/>
          <p:nvPr/>
        </p:nvSpPr>
        <p:spPr>
          <a:xfrm rot="5400000">
            <a:off x="6000750" y="2571752"/>
            <a:ext cx="5715002" cy="571500"/>
          </a:xfrm>
          <a:prstGeom prst="flowChartMerge">
            <a:avLst/>
          </a:prstGeom>
          <a:solidFill>
            <a:srgbClr val="DBA277">
              <a:alpha val="60000"/>
            </a:srgb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“Presentación”, quiero enseñarte un tesoro canario, situado en la isla de Gran Canaria: el Barranco de las Vacas. Esta formación rocosa se parece al Cañón del Colorado de Estados Unidos. Tobas de Colores, Barranco de las Vacas, como se suele llamar.</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21" name="20 CuadroTexto"/>
          <p:cNvSpPr txBox="1"/>
          <p:nvPr/>
        </p:nvSpPr>
        <p:spPr>
          <a:xfrm>
            <a:off x="1259632" y="913284"/>
            <a:ext cx="6202467" cy="400110"/>
          </a:xfrm>
          <a:prstGeom prst="rect">
            <a:avLst/>
          </a:prstGeom>
          <a:noFill/>
        </p:spPr>
        <p:txBody>
          <a:bodyPr wrap="none" rtlCol="0">
            <a:spAutoFit/>
            <a:scene3d>
              <a:camera prst="perspectiveRelaxedModerately"/>
              <a:lightRig rig="threePt" dir="t"/>
            </a:scene3d>
          </a:bodyPr>
          <a:lstStyle/>
          <a:p>
            <a:r>
              <a:rPr lang="es-ES" sz="20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Gran Cañón de Canarias - Barranco de las Vacas</a:t>
            </a:r>
            <a:endParaRPr lang="es-ES" sz="20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8000">
        <p15:prstTrans prst="peelOff"/>
        <p:sndAc>
          <p:stSnd loop="1">
            <p:snd r:embed="rId2" name="Variadas.wav"/>
          </p:stSnd>
        </p:sndAc>
      </p:transition>
    </mc:Choice>
    <mc:Fallback xmlns="">
      <p:transition spd="slow" advTm="3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1+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1+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10"/>
                                        </p:tgtEl>
                                      </p:cBhvr>
                                    </p:animEffect>
                                    <p:set>
                                      <p:cBhvr>
                                        <p:cTn id="196" dur="1" fill="hold">
                                          <p:stCondLst>
                                            <p:cond delay="2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12"/>
                                        </p:tgtEl>
                                      </p:cBhvr>
                                    </p:animEffect>
                                    <p:set>
                                      <p:cBhvr>
                                        <p:cTn id="199" dur="1" fill="hold">
                                          <p:stCondLst>
                                            <p:cond delay="2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6"/>
                                        </p:tgtEl>
                                      </p:cBhvr>
                                    </p:animEffect>
                                    <p:set>
                                      <p:cBhvr>
                                        <p:cTn id="205" dur="1" fill="hold">
                                          <p:stCondLst>
                                            <p:cond delay="2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8"/>
                                        </p:tgtEl>
                                      </p:cBhvr>
                                    </p:animEffect>
                                    <p:set>
                                      <p:cBhvr>
                                        <p:cTn id="208" dur="1" fill="hold">
                                          <p:stCondLst>
                                            <p:cond delay="2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7"/>
                                        </p:tgtEl>
                                      </p:cBhvr>
                                    </p:animEffect>
                                    <p:set>
                                      <p:cBhvr>
                                        <p:cTn id="211" dur="1" fill="hold">
                                          <p:stCondLst>
                                            <p:cond delay="2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9"/>
                                        </p:tgtEl>
                                      </p:cBhvr>
                                    </p:animEffect>
                                    <p:set>
                                      <p:cBhvr>
                                        <p:cTn id="214" dur="1" fill="hold">
                                          <p:stCondLst>
                                            <p:cond delay="2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11"/>
                                        </p:tgtEl>
                                      </p:cBhvr>
                                    </p:animEffect>
                                    <p:set>
                                      <p:cBhvr>
                                        <p:cTn id="217" dur="1" fill="hold">
                                          <p:stCondLst>
                                            <p:cond delay="2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13"/>
                                        </p:tgtEl>
                                      </p:cBhvr>
                                    </p:animEffect>
                                    <p:set>
                                      <p:cBhvr>
                                        <p:cTn id="220" dur="1" fill="hold">
                                          <p:stCondLst>
                                            <p:cond delay="2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3" presetClass="entr" presetSubtype="16" fill="hold"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p:cTn id="232" dur="3000" fill="hold"/>
                                        <p:tgtEl>
                                          <p:spTgt spid="5"/>
                                        </p:tgtEl>
                                        <p:attrNameLst>
                                          <p:attrName>ppt_w</p:attrName>
                                        </p:attrNameLst>
                                      </p:cBhvr>
                                      <p:tavLst>
                                        <p:tav tm="0">
                                          <p:val>
                                            <p:fltVal val="0"/>
                                          </p:val>
                                        </p:tav>
                                        <p:tav tm="100000">
                                          <p:val>
                                            <p:strVal val="#ppt_w"/>
                                          </p:val>
                                        </p:tav>
                                      </p:tavLst>
                                    </p:anim>
                                    <p:anim calcmode="lin" valueType="num">
                                      <p:cBhvr>
                                        <p:cTn id="233" dur="3000" fill="hold"/>
                                        <p:tgtEl>
                                          <p:spTgt spid="5"/>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5"/>
                                        </p:tgtEl>
                                        <p:attrNameLst>
                                          <p:attrName>style.visibility</p:attrName>
                                        </p:attrNameLst>
                                      </p:cBhvr>
                                      <p:to>
                                        <p:strVal val="visible"/>
                                      </p:to>
                                    </p:set>
                                    <p:animEffect transition="in" filter="barn(outVertical)">
                                      <p:cBhvr>
                                        <p:cTn id="236" dur="3000"/>
                                        <p:tgtEl>
                                          <p:spTgt spid="5"/>
                                        </p:tgtEl>
                                      </p:cBhvr>
                                    </p:animEffect>
                                  </p:childTnLst>
                                </p:cTn>
                              </p:par>
                            </p:childTnLst>
                          </p:cTn>
                        </p:par>
                        <p:par>
                          <p:cTn id="237" fill="hold">
                            <p:stCondLst>
                              <p:cond delay="6000"/>
                            </p:stCondLst>
                            <p:childTnLst>
                              <p:par>
                                <p:cTn id="238" presetID="56" presetClass="entr" presetSubtype="0" fill="hold" grpId="0" nodeType="afterEffect">
                                  <p:stCondLst>
                                    <p:cond delay="0"/>
                                  </p:stCondLst>
                                  <p:iterate type="lt">
                                    <p:tmPct val="10000"/>
                                  </p:iterate>
                                  <p:childTnLst>
                                    <p:set>
                                      <p:cBhvr>
                                        <p:cTn id="239" dur="1" fill="hold">
                                          <p:stCondLst>
                                            <p:cond delay="0"/>
                                          </p:stCondLst>
                                        </p:cTn>
                                        <p:tgtEl>
                                          <p:spTgt spid="21"/>
                                        </p:tgtEl>
                                        <p:attrNameLst>
                                          <p:attrName>style.visibility</p:attrName>
                                        </p:attrNameLst>
                                      </p:cBhvr>
                                      <p:to>
                                        <p:strVal val="visible"/>
                                      </p:to>
                                    </p:set>
                                    <p:anim by="(-#ppt_w*2)" calcmode="lin" valueType="num">
                                      <p:cBhvr rctx="PPT">
                                        <p:cTn id="240" dur="500" autoRev="1" fill="hold">
                                          <p:stCondLst>
                                            <p:cond delay="0"/>
                                          </p:stCondLst>
                                        </p:cTn>
                                        <p:tgtEl>
                                          <p:spTgt spid="21"/>
                                        </p:tgtEl>
                                        <p:attrNameLst>
                                          <p:attrName>ppt_w</p:attrName>
                                        </p:attrNameLst>
                                      </p:cBhvr>
                                    </p:anim>
                                    <p:anim by="(#ppt_w*0.50)" calcmode="lin" valueType="num">
                                      <p:cBhvr>
                                        <p:cTn id="241" dur="500" decel="50000" autoRev="1" fill="hold">
                                          <p:stCondLst>
                                            <p:cond delay="0"/>
                                          </p:stCondLst>
                                        </p:cTn>
                                        <p:tgtEl>
                                          <p:spTgt spid="21"/>
                                        </p:tgtEl>
                                        <p:attrNameLst>
                                          <p:attrName>ppt_x</p:attrName>
                                        </p:attrNameLst>
                                      </p:cBhvr>
                                    </p:anim>
                                    <p:anim from="(-#ppt_h/2)" to="(#ppt_y)" calcmode="lin" valueType="num">
                                      <p:cBhvr>
                                        <p:cTn id="242" dur="1000" fill="hold">
                                          <p:stCondLst>
                                            <p:cond delay="0"/>
                                          </p:stCondLst>
                                        </p:cTn>
                                        <p:tgtEl>
                                          <p:spTgt spid="21"/>
                                        </p:tgtEl>
                                        <p:attrNameLst>
                                          <p:attrName>ppt_y</p:attrName>
                                        </p:attrNameLst>
                                      </p:cBhvr>
                                    </p:anim>
                                    <p:animRot by="21600000">
                                      <p:cBhvr>
                                        <p:cTn id="243" dur="1000" fill="hold">
                                          <p:stCondLst>
                                            <p:cond delay="0"/>
                                          </p:stCondLst>
                                        </p:cTn>
                                        <p:tgtEl>
                                          <p:spTgt spid="21"/>
                                        </p:tgtEl>
                                        <p:attrNameLst>
                                          <p:attrName>r</p:attrName>
                                        </p:attrNameLst>
                                      </p:cBhvr>
                                    </p:animRot>
                                  </p:childTnLst>
                                </p:cTn>
                              </p:par>
                            </p:childTnLst>
                          </p:cTn>
                        </p:par>
                        <p:par>
                          <p:cTn id="244" fill="hold">
                            <p:stCondLst>
                              <p:cond delay="10700"/>
                            </p:stCondLst>
                            <p:childTnLst>
                              <p:par>
                                <p:cTn id="245" presetID="40" presetClass="entr" presetSubtype="0" fill="hold" grpId="0" nodeType="afterEffect">
                                  <p:stCondLst>
                                    <p:cond delay="500"/>
                                  </p:stCondLst>
                                  <p:iterate type="lt">
                                    <p:tmPct val="10000"/>
                                  </p:iterate>
                                  <p:childTnLst>
                                    <p:set>
                                      <p:cBhvr>
                                        <p:cTn id="246" dur="1" fill="hold">
                                          <p:stCondLst>
                                            <p:cond delay="0"/>
                                          </p:stCondLst>
                                        </p:cTn>
                                        <p:tgtEl>
                                          <p:spTgt spid="20"/>
                                        </p:tgtEl>
                                        <p:attrNameLst>
                                          <p:attrName>style.visibility</p:attrName>
                                        </p:attrNameLst>
                                      </p:cBhvr>
                                      <p:to>
                                        <p:strVal val="visible"/>
                                      </p:to>
                                    </p:set>
                                    <p:animEffect transition="in" filter="fade">
                                      <p:cBhvr>
                                        <p:cTn id="247" dur="1000"/>
                                        <p:tgtEl>
                                          <p:spTgt spid="20"/>
                                        </p:tgtEl>
                                      </p:cBhvr>
                                    </p:animEffect>
                                    <p:anim calcmode="lin" valueType="num">
                                      <p:cBhvr>
                                        <p:cTn id="248" dur="1000" fill="hold"/>
                                        <p:tgtEl>
                                          <p:spTgt spid="20"/>
                                        </p:tgtEl>
                                        <p:attrNameLst>
                                          <p:attrName>ppt_x</p:attrName>
                                        </p:attrNameLst>
                                      </p:cBhvr>
                                      <p:tavLst>
                                        <p:tav tm="0">
                                          <p:val>
                                            <p:strVal val="#ppt_x-.1"/>
                                          </p:val>
                                        </p:tav>
                                        <p:tav tm="100000">
                                          <p:val>
                                            <p:strVal val="#ppt_x"/>
                                          </p:val>
                                        </p:tav>
                                      </p:tavLst>
                                    </p:anim>
                                    <p:anim calcmode="lin" valueType="num">
                                      <p:cBhvr>
                                        <p:cTn id="249"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6 Barranco-de-las-Vacas-Gran Canaria3.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llegar al Barranco de las Vacas, sigue el sendero que deja la carretera a la izquierda. Una vez abajo en el barranco, sigue el camino debajo del puente de la carretera. El Barranco las Vacas no es muy grande, por lo que lo puedes recorrer en menos de una hora. Esta excursión también es apta para niños.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8" presetClass="emph" presetSubtype="0" accel="50000" autoRev="1" fill="hold" nodeType="withEffect">
                                  <p:stCondLst>
                                    <p:cond delay="0"/>
                                  </p:stCondLst>
                                  <p:childTnLst>
                                    <p:animRot by="-3600000">
                                      <p:cBhvr>
                                        <p:cTn id="9" dur="2000" fill="hold"/>
                                        <p:tgtEl>
                                          <p:spTgt spid="3"/>
                                        </p:tgtEl>
                                        <p:attrNameLst>
                                          <p:attrName>r</p:attrName>
                                        </p:attrNameLst>
                                      </p:cBhvr>
                                    </p:animRot>
                                  </p:childTnLst>
                                </p:cTn>
                              </p:par>
                              <p:par>
                                <p:cTn id="10" presetID="17" presetClass="entr" presetSubtype="2"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ppt_x</p:attrName>
                                        </p:attrNameLst>
                                      </p:cBhvr>
                                      <p:tavLst>
                                        <p:tav tm="0">
                                          <p:val>
                                            <p:strVal val="#ppt_x+#ppt_w/2"/>
                                          </p:val>
                                        </p:tav>
                                        <p:tav tm="100000">
                                          <p:val>
                                            <p:strVal val="#ppt_x"/>
                                          </p:val>
                                        </p:tav>
                                      </p:tavLst>
                                    </p:anim>
                                    <p:anim calcmode="lin" valueType="num">
                                      <p:cBhvr>
                                        <p:cTn id="13" dur="5000" fill="hold"/>
                                        <p:tgtEl>
                                          <p:spTgt spid="3"/>
                                        </p:tgtEl>
                                        <p:attrNameLst>
                                          <p:attrName>ppt_y</p:attrName>
                                        </p:attrNameLst>
                                      </p:cBhvr>
                                      <p:tavLst>
                                        <p:tav tm="0">
                                          <p:val>
                                            <p:strVal val="#ppt_y"/>
                                          </p:val>
                                        </p:tav>
                                        <p:tav tm="100000">
                                          <p:val>
                                            <p:strVal val="#ppt_y"/>
                                          </p:val>
                                        </p:tav>
                                      </p:tavLst>
                                    </p:anim>
                                    <p:anim calcmode="lin" valueType="num">
                                      <p:cBhvr>
                                        <p:cTn id="14" dur="5000" fill="hold"/>
                                        <p:tgtEl>
                                          <p:spTgt spid="3"/>
                                        </p:tgtEl>
                                        <p:attrNameLst>
                                          <p:attrName>ppt_w</p:attrName>
                                        </p:attrNameLst>
                                      </p:cBhvr>
                                      <p:tavLst>
                                        <p:tav tm="0">
                                          <p:val>
                                            <p:fltVal val="0"/>
                                          </p:val>
                                        </p:tav>
                                        <p:tav tm="100000">
                                          <p:val>
                                            <p:strVal val="#ppt_w"/>
                                          </p:val>
                                        </p:tav>
                                      </p:tavLst>
                                    </p:anim>
                                    <p:anim calcmode="lin" valueType="num">
                                      <p:cBhvr>
                                        <p:cTn id="15" dur="5000" fill="hold"/>
                                        <p:tgtEl>
                                          <p:spTgt spid="3"/>
                                        </p:tgtEl>
                                        <p:attrNameLst>
                                          <p:attrName>ppt_h</p:attrName>
                                        </p:attrNameLst>
                                      </p:cBhvr>
                                      <p:tavLst>
                                        <p:tav tm="0">
                                          <p:val>
                                            <p:strVal val="#ppt_h"/>
                                          </p:val>
                                        </p:tav>
                                        <p:tav tm="100000">
                                          <p:val>
                                            <p:strVal val="#ppt_h"/>
                                          </p:val>
                                        </p:tav>
                                      </p:tavLst>
                                    </p:anim>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sp>
        <p:nvSpPr>
          <p:cNvPr id="5" name="4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lugar muy popular entre los visitantes. Con sus tobas de colores ofrece un motivo fotográfico de ensueño, perfecto para tomar fotos. El cálido juego de colores ha sido tallado en las capas de roca por el agua a lo largo de muchos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d12bcf13dffeca880cae40128b9bc33.jpg"/>
          <p:cNvPicPr>
            <a:picLocks noChangeAspect="1"/>
          </p:cNvPicPr>
          <p:nvPr/>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5" name="4 Rombo"/>
          <p:cNvSpPr/>
          <p:nvPr/>
        </p:nvSpPr>
        <p:spPr>
          <a:xfrm>
            <a:off x="1071564" y="342195"/>
            <a:ext cx="7000875" cy="5172553"/>
          </a:xfrm>
          <a:prstGeom prst="diamond">
            <a:avLst/>
          </a:prstGeom>
          <a:solidFill>
            <a:srgbClr val="CC7C40">
              <a:alpha val="55000"/>
            </a:srgb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1714500" y="342195"/>
            <a:ext cx="5786438" cy="5172553"/>
          </a:xfrm>
          <a:prstGeom prst="diamond">
            <a:avLst/>
          </a:prstGeom>
          <a:solidFill>
            <a:srgbClr val="CC7C40">
              <a:alpha val="55000"/>
            </a:srgb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2357439" y="342195"/>
            <a:ext cx="4429125" cy="5172553"/>
          </a:xfrm>
          <a:prstGeom prst="diamond">
            <a:avLst/>
          </a:prstGeom>
          <a:solidFill>
            <a:srgbClr val="CC7C40">
              <a:alpha val="55000"/>
            </a:srgb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928938" y="342195"/>
            <a:ext cx="3357562" cy="5172553"/>
          </a:xfrm>
          <a:prstGeom prst="diamond">
            <a:avLst/>
          </a:prstGeom>
          <a:solidFill>
            <a:srgbClr val="CC7C40">
              <a:alpha val="55000"/>
            </a:srgb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3357564" y="342195"/>
            <a:ext cx="2428875" cy="5172553"/>
          </a:xfrm>
          <a:prstGeom prst="diamond">
            <a:avLst/>
          </a:prstGeom>
          <a:solidFill>
            <a:srgbClr val="CC7C40">
              <a:alpha val="55000"/>
            </a:srgb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611560"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estás en la isla, no deberías perderte estas impresionantes formaciones rocosas volcánicas. El Barranco de las Vacas está situado en el valle de </a:t>
            </a:r>
            <a:r>
              <a:rPr lang="es-ES" i="1" dirty="0" err="1" smtClean="0">
                <a:effectLst>
                  <a:glow rad="101600">
                    <a:srgbClr val="C00000">
                      <a:alpha val="60000"/>
                    </a:srgbClr>
                  </a:glow>
                  <a:outerShdw blurRad="38100" dist="38100" dir="2700000" algn="tl">
                    <a:srgbClr val="000000">
                      <a:alpha val="43137"/>
                    </a:srgbClr>
                  </a:outerShdw>
                </a:effectLst>
              </a:rPr>
              <a:t>Agüimes-Temisas</a:t>
            </a:r>
            <a:r>
              <a:rPr lang="es-ES" i="1" dirty="0" smtClean="0">
                <a:effectLst>
                  <a:glow rad="101600">
                    <a:srgbClr val="C00000">
                      <a:alpha val="60000"/>
                    </a:srgbClr>
                  </a:glow>
                  <a:outerShdw blurRad="38100" dist="38100" dir="2700000" algn="tl">
                    <a:srgbClr val="000000">
                      <a:alpha val="43137"/>
                    </a:srgbClr>
                  </a:outerShdw>
                </a:effectLst>
              </a:rPr>
              <a:t>, en el sureste de Gran Canaria.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5000"/>
                                        <p:tgtEl>
                                          <p:spTgt spid="4"/>
                                        </p:tgtEl>
                                      </p:cBhvr>
                                    </p:animEffect>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1"/>
                                          </p:val>
                                        </p:tav>
                                        <p:tav tm="100000">
                                          <p:val>
                                            <p:strVal val="#ppt_x"/>
                                          </p:val>
                                        </p:tav>
                                      </p:tavLst>
                                    </p:anim>
                                    <p:anim calcmode="lin" valueType="num">
                                      <p:cBhvr>
                                        <p:cTn id="5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7605" y="1102"/>
            <a:ext cx="9159210" cy="5724508"/>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5" name="4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excursión a este desfiladero es una buena manera de conectar y visitar los dos municipios de Santa Lucía y San Bartolomé.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ripp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8"/>
                                        </p:tgtEl>
                                        <p:attrNameLst>
                                          <p:attrName>ppt_w</p:attrName>
                                        </p:attrNameLst>
                                      </p:cBhvr>
                                      <p:tavLst>
                                        <p:tav tm="0">
                                          <p:val>
                                            <p:strVal val="ppt_w"/>
                                          </p:val>
                                        </p:tav>
                                        <p:tav tm="100000">
                                          <p:val>
                                            <p:strVal val="4/3*ppt_w"/>
                                          </p:val>
                                        </p:tav>
                                      </p:tavLst>
                                    </p:anim>
                                    <p:anim calcmode="lin" valueType="num">
                                      <p:cBhvr>
                                        <p:cTn id="7" dur="4000"/>
                                        <p:tgtEl>
                                          <p:spTgt spid="8"/>
                                        </p:tgtEl>
                                        <p:attrNameLst>
                                          <p:attrName>ppt_h</p:attrName>
                                        </p:attrNameLst>
                                      </p:cBhvr>
                                      <p:tavLst>
                                        <p:tav tm="0">
                                          <p:val>
                                            <p:strVal val="ppt_h"/>
                                          </p:val>
                                        </p:tav>
                                        <p:tav tm="100000">
                                          <p:val>
                                            <p:strVal val="4/3*ppt_h"/>
                                          </p:val>
                                        </p:tav>
                                      </p:tavLst>
                                    </p:anim>
                                    <p:set>
                                      <p:cBhvr>
                                        <p:cTn id="8" dur="1" fill="hold">
                                          <p:stCondLst>
                                            <p:cond delay="3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8"/>
                                        </p:tgtEl>
                                      </p:cBhvr>
                                    </p:animEffect>
                                    <p:set>
                                      <p:cBhvr>
                                        <p:cTn id="11" dur="1" fill="hold">
                                          <p:stCondLst>
                                            <p:cond delay="3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Juego de luces y sombras en el Barranco de las Vacas. Una formación rocosa tan bonita y natural es difícil de encontrar . El Barranco de Las Vacas se ha convertido en un auténtico fenómeno en las redes sociales.</a:t>
            </a: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flipV="1">
            <a:off x="0" y="0"/>
            <a:ext cx="4572000" cy="5715000"/>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4572000" y="0"/>
            <a:ext cx="4572000" cy="5715000"/>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0" y="0"/>
            <a:ext cx="9144000" cy="5715000"/>
          </a:xfrm>
          <a:prstGeom prst="triangle">
            <a:avLst/>
          </a:prstGeom>
          <a:solidFill>
            <a:schemeClr val="accent5">
              <a:lumMod val="40000"/>
              <a:lumOff val="6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V="1">
            <a:off x="214313" y="358070"/>
            <a:ext cx="3848100" cy="4820708"/>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flipH="1" flipV="1">
            <a:off x="5000626" y="298098"/>
            <a:ext cx="3929063" cy="5000624"/>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500064" y="298098"/>
            <a:ext cx="8143875" cy="5238750"/>
          </a:xfrm>
          <a:prstGeom prs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V="1">
            <a:off x="381000" y="536223"/>
            <a:ext cx="3286125" cy="4048126"/>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5500689" y="536222"/>
            <a:ext cx="3286125" cy="4346222"/>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isósceles"/>
          <p:cNvSpPr/>
          <p:nvPr/>
        </p:nvSpPr>
        <p:spPr>
          <a:xfrm>
            <a:off x="928689" y="714376"/>
            <a:ext cx="7286625" cy="4644319"/>
          </a:xfrm>
          <a:prstGeom prs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Barranco Las Vacas es más bien pequeño, se recomienda un calzado y ropa cómodos para disfrutar al máximo y con comodidad de este mágico lugar.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3000"/>
                                        <p:tgtEl>
                                          <p:spTgt spid="8"/>
                                        </p:tgtEl>
                                        <p:attrNameLst>
                                          <p:attrName>ppt_x</p:attrName>
                                        </p:attrNameLst>
                                      </p:cBhvr>
                                      <p:tavLst>
                                        <p:tav tm="0">
                                          <p:val>
                                            <p:strVal val="ppt_x"/>
                                          </p:val>
                                        </p:tav>
                                        <p:tav tm="100000">
                                          <p:val>
                                            <p:strVal val="ppt_x-ppt_w/2"/>
                                          </p:val>
                                        </p:tav>
                                      </p:tavLst>
                                    </p:anim>
                                    <p:anim calcmode="lin" valueType="num">
                                      <p:cBhvr>
                                        <p:cTn id="41" dur="3000"/>
                                        <p:tgtEl>
                                          <p:spTgt spid="8"/>
                                        </p:tgtEl>
                                        <p:attrNameLst>
                                          <p:attrName>ppt_y</p:attrName>
                                        </p:attrNameLst>
                                      </p:cBhvr>
                                      <p:tavLst>
                                        <p:tav tm="0">
                                          <p:val>
                                            <p:strVal val="ppt_y"/>
                                          </p:val>
                                        </p:tav>
                                        <p:tav tm="100000">
                                          <p:val>
                                            <p:strVal val="ppt_y"/>
                                          </p:val>
                                        </p:tav>
                                      </p:tavLst>
                                    </p:anim>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3000"/>
                                        <p:tgtEl>
                                          <p:spTgt spid="6"/>
                                        </p:tgtEl>
                                        <p:attrNameLst>
                                          <p:attrName>ppt_x</p:attrName>
                                        </p:attrNameLst>
                                      </p:cBhvr>
                                      <p:tavLst>
                                        <p:tav tm="0">
                                          <p:val>
                                            <p:strVal val="ppt_x"/>
                                          </p:val>
                                        </p:tav>
                                        <p:tav tm="100000">
                                          <p:val>
                                            <p:strVal val="ppt_x+ppt_w/2"/>
                                          </p:val>
                                        </p:tav>
                                      </p:tavLst>
                                    </p:anim>
                                    <p:anim calcmode="lin" valueType="num">
                                      <p:cBhvr>
                                        <p:cTn id="53" dur="3000"/>
                                        <p:tgtEl>
                                          <p:spTgt spid="6"/>
                                        </p:tgtEl>
                                        <p:attrNameLst>
                                          <p:attrName>ppt_y</p:attrName>
                                        </p:attrNameLst>
                                      </p:cBhvr>
                                      <p:tavLst>
                                        <p:tav tm="0">
                                          <p:val>
                                            <p:strVal val="ppt_y"/>
                                          </p:val>
                                        </p:tav>
                                        <p:tav tm="100000">
                                          <p:val>
                                            <p:strVal val="ppt_y"/>
                                          </p:val>
                                        </p:tav>
                                      </p:tavLst>
                                    </p:anim>
                                    <p:anim calcmode="lin" valueType="num">
                                      <p:cBhvr>
                                        <p:cTn id="54" dur="3000"/>
                                        <p:tgtEl>
                                          <p:spTgt spid="6"/>
                                        </p:tgtEl>
                                        <p:attrNameLst>
                                          <p:attrName>ppt_w</p:attrName>
                                        </p:attrNameLst>
                                      </p:cBhvr>
                                      <p:tavLst>
                                        <p:tav tm="0">
                                          <p:val>
                                            <p:strVal val="ppt_w"/>
                                          </p:val>
                                        </p:tav>
                                        <p:tav tm="100000">
                                          <p:val>
                                            <p:fltVal val="0"/>
                                          </p:val>
                                        </p:tav>
                                      </p:tavLst>
                                    </p:anim>
                                    <p:anim calcmode="lin" valueType="num">
                                      <p:cBhvr>
                                        <p:cTn id="55" dur="3000"/>
                                        <p:tgtEl>
                                          <p:spTgt spid="6"/>
                                        </p:tgtEl>
                                        <p:attrNameLst>
                                          <p:attrName>ppt_h</p:attrName>
                                        </p:attrNameLst>
                                      </p:cBhvr>
                                      <p:tavLst>
                                        <p:tav tm="0">
                                          <p:val>
                                            <p:strVal val="ppt_h"/>
                                          </p:val>
                                        </p:tav>
                                        <p:tav tm="100000">
                                          <p:val>
                                            <p:strVal val="ppt_h"/>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3000"/>
                                        <p:tgtEl>
                                          <p:spTgt spid="12"/>
                                        </p:tgtEl>
                                        <p:attrNameLst>
                                          <p:attrName>ppt_x</p:attrName>
                                        </p:attrNameLst>
                                      </p:cBhvr>
                                      <p:tavLst>
                                        <p:tav tm="0">
                                          <p:val>
                                            <p:strVal val="ppt_x"/>
                                          </p:val>
                                        </p:tav>
                                        <p:tav tm="100000">
                                          <p:val>
                                            <p:strVal val="ppt_x+ppt_w/2"/>
                                          </p:val>
                                        </p:tav>
                                      </p:tavLst>
                                    </p:anim>
                                    <p:anim calcmode="lin" valueType="num">
                                      <p:cBhvr>
                                        <p:cTn id="65" dur="3000"/>
                                        <p:tgtEl>
                                          <p:spTgt spid="12"/>
                                        </p:tgtEl>
                                        <p:attrNameLst>
                                          <p:attrName>ppt_y</p:attrName>
                                        </p:attrNameLst>
                                      </p:cBhvr>
                                      <p:tavLst>
                                        <p:tav tm="0">
                                          <p:val>
                                            <p:strVal val="ppt_y"/>
                                          </p:val>
                                        </p:tav>
                                        <p:tav tm="100000">
                                          <p:val>
                                            <p:strVal val="ppt_y"/>
                                          </p:val>
                                        </p:tav>
                                      </p:tavLst>
                                    </p:anim>
                                    <p:anim calcmode="lin" valueType="num">
                                      <p:cBhvr>
                                        <p:cTn id="66" dur="3000"/>
                                        <p:tgtEl>
                                          <p:spTgt spid="12"/>
                                        </p:tgtEl>
                                        <p:attrNameLst>
                                          <p:attrName>ppt_w</p:attrName>
                                        </p:attrNameLst>
                                      </p:cBhvr>
                                      <p:tavLst>
                                        <p:tav tm="0">
                                          <p:val>
                                            <p:strVal val="ppt_w"/>
                                          </p:val>
                                        </p:tav>
                                        <p:tav tm="100000">
                                          <p:val>
                                            <p:fltVal val="0"/>
                                          </p:val>
                                        </p:tav>
                                      </p:tavLst>
                                    </p:anim>
                                    <p:anim calcmode="lin" valueType="num">
                                      <p:cBhvr>
                                        <p:cTn id="67" dur="3000"/>
                                        <p:tgtEl>
                                          <p:spTgt spid="12"/>
                                        </p:tgtEl>
                                        <p:attrNameLst>
                                          <p:attrName>ppt_h</p:attrName>
                                        </p:attrNameLst>
                                      </p:cBhvr>
                                      <p:tavLst>
                                        <p:tav tm="0">
                                          <p:val>
                                            <p:strVal val="ppt_h"/>
                                          </p:val>
                                        </p:tav>
                                        <p:tav tm="100000">
                                          <p:val>
                                            <p:strVal val="ppt_h"/>
                                          </p:val>
                                        </p:tav>
                                      </p:tavLst>
                                    </p:anim>
                                    <p:set>
                                      <p:cBhvr>
                                        <p:cTn id="68" dur="1" fill="hold">
                                          <p:stCondLst>
                                            <p:cond delay="2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3000"/>
                                        <p:tgtEl>
                                          <p:spTgt spid="10"/>
                                        </p:tgtEl>
                                      </p:cBhvr>
                                    </p:animEffect>
                                    <p:set>
                                      <p:cBhvr>
                                        <p:cTn id="74" dur="1" fill="hold">
                                          <p:stCondLst>
                                            <p:cond delay="2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fltVal val="0"/>
                                          </p:val>
                                        </p:tav>
                                        <p:tav tm="100000">
                                          <p:val>
                                            <p:strVal val="#ppt_w"/>
                                          </p:val>
                                        </p:tav>
                                      </p:tavLst>
                                    </p:anim>
                                    <p:anim calcmode="lin" valueType="num">
                                      <p:cBhvr>
                                        <p:cTn id="81" dur="3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4.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10" name="9 Imagen" descr="06 Aldea del Rey.jpg"/>
          <p:cNvPicPr>
            <a:picLocks noChangeAspect="1"/>
          </p:cNvPicPr>
          <p:nvPr/>
        </p:nvPicPr>
        <p:blipFill>
          <a:blip r:embed="rId2" cstate="print"/>
          <a:srcRect l="50000" b="50000"/>
          <a:stretch>
            <a:fillRect/>
          </a:stretch>
        </p:blipFill>
        <p:spPr bwMode="auto">
          <a:xfrm>
            <a:off x="4572001" y="21980"/>
            <a:ext cx="4571999" cy="2835520"/>
          </a:xfrm>
          <a:prstGeom prst="rect">
            <a:avLst/>
          </a:prstGeom>
          <a:noFill/>
          <a:ln w="9525">
            <a:noFill/>
            <a:miter lim="800000"/>
            <a:headEnd/>
            <a:tailEnd/>
          </a:ln>
        </p:spPr>
      </p:pic>
      <p:pic>
        <p:nvPicPr>
          <p:cNvPr id="11" name="10 Imagen" descr="06 Aldea del Rey.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2" name="11 Imagen" descr="06 Aldea del Rey.jpg"/>
          <p:cNvPicPr>
            <a:picLocks noChangeAspect="1"/>
          </p:cNvPicPr>
          <p:nvPr/>
        </p:nvPicPr>
        <p:blipFill>
          <a:blip r:embed="rId2" cstate="print"/>
          <a:srcRect l="50000" t="50000"/>
          <a:stretch>
            <a:fillRect/>
          </a:stretch>
        </p:blipFill>
        <p:spPr bwMode="auto">
          <a:xfrm>
            <a:off x="4572001" y="2857500"/>
            <a:ext cx="4571999" cy="2857500"/>
          </a:xfrm>
          <a:prstGeom prst="rect">
            <a:avLst/>
          </a:prstGeom>
          <a:noFill/>
          <a:ln w="9525">
            <a:noFill/>
            <a:miter lim="800000"/>
            <a:headEnd/>
            <a:tailEnd/>
          </a:ln>
        </p:spPr>
      </p:pic>
      <p:pic>
        <p:nvPicPr>
          <p:cNvPr id="13" name="12 Imagen" descr="06 Aldea del Rey.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Barranco de las Vacas es uno de los lugares más espectaculares que ver en Gran Canaria. Seguramente su nombre no suene tan glamuroso como el </a:t>
            </a:r>
            <a:r>
              <a:rPr lang="es-ES" i="1" dirty="0" err="1" smtClean="0">
                <a:effectLst>
                  <a:glow rad="101600">
                    <a:srgbClr val="C00000">
                      <a:alpha val="60000"/>
                    </a:srgbClr>
                  </a:glow>
                  <a:outerShdw blurRad="38100" dist="38100" dir="2700000" algn="tl">
                    <a:srgbClr val="000000">
                      <a:alpha val="43137"/>
                    </a:srgbClr>
                  </a:outerShdw>
                </a:effectLst>
              </a:rPr>
              <a:t>Antelope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Canyon</a:t>
            </a:r>
            <a:r>
              <a:rPr lang="es-ES" i="1" dirty="0" smtClean="0">
                <a:effectLst>
                  <a:glow rad="101600">
                    <a:srgbClr val="C00000">
                      <a:alpha val="60000"/>
                    </a:srgbClr>
                  </a:glow>
                  <a:outerShdw blurRad="38100" dist="38100" dir="2700000" algn="tl">
                    <a:srgbClr val="000000">
                      <a:alpha val="43137"/>
                    </a:srgbClr>
                  </a:outerShdw>
                </a:effectLst>
              </a:rPr>
              <a:t> en Estados Unidos. Sin embargo, a nivel paisajístico tiene poco que envidiarle.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prestig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4000"/>
                                        <p:tgtEl>
                                          <p:spTgt spid="7"/>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Blue-purple-flowers-summer-hydrangea.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2" name="Picture 2" descr="C:\Users\Ana María\Desktop\Blue-purple-flowers-summer-hydrangea.jpg"/>
          <p:cNvPicPr>
            <a:picLocks noChangeAspect="1" noChangeArrowheads="1"/>
          </p:cNvPicPr>
          <p:nvPr/>
        </p:nvPicPr>
        <p:blipFill>
          <a:blip r:embed="rId2" cstate="print"/>
          <a:srcRect l="50000" b="50000"/>
          <a:stretch>
            <a:fillRect/>
          </a:stretch>
        </p:blipFill>
        <p:spPr bwMode="auto">
          <a:xfrm>
            <a:off x="4572002" y="0"/>
            <a:ext cx="4571999" cy="2857500"/>
          </a:xfrm>
          <a:prstGeom prst="rect">
            <a:avLst/>
          </a:prstGeom>
          <a:noFill/>
          <a:ln w="9525">
            <a:noFill/>
            <a:miter lim="800000"/>
            <a:headEnd/>
            <a:tailEnd/>
          </a:ln>
        </p:spPr>
      </p:pic>
      <p:pic>
        <p:nvPicPr>
          <p:cNvPr id="33" name="Picture 2" descr="C:\Users\Ana María\Desktop\Blue-purple-flowers-summer-hydrangea.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34" name="Picture 2" descr="C:\Users\Ana María\Desktop\Blue-purple-flowers-summer-hydrangea.jpg"/>
          <p:cNvPicPr>
            <a:picLocks noChangeAspect="1" noChangeArrowheads="1"/>
          </p:cNvPicPr>
          <p:nvPr/>
        </p:nvPicPr>
        <p:blipFill>
          <a:blip r:embed="rId2" cstate="print"/>
          <a:srcRect l="50000" t="50000"/>
          <a:stretch>
            <a:fillRect/>
          </a:stretch>
        </p:blipFill>
        <p:spPr bwMode="auto">
          <a:xfrm>
            <a:off x="4572001" y="2857500"/>
            <a:ext cx="4571999" cy="2857500"/>
          </a:xfrm>
          <a:prstGeom prst="rect">
            <a:avLst/>
          </a:prstGeom>
          <a:noFill/>
          <a:ln w="9525">
            <a:noFill/>
            <a:miter lim="800000"/>
            <a:headEnd/>
            <a:tailEnd/>
          </a:ln>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Barranco de las Vacas es uno de los sitios que están más de moda en la isla. ¡Y no es ninguna casualidad! Las redes sociales se han llenado de fotografías de este precioso barranco, ubicado en las afueras de </a:t>
            </a:r>
            <a:r>
              <a:rPr lang="es-ES" i="1" dirty="0" err="1" smtClean="0">
                <a:effectLst>
                  <a:glow rad="101600">
                    <a:srgbClr val="C00000">
                      <a:alpha val="60000"/>
                    </a:srgbClr>
                  </a:glow>
                  <a:outerShdw blurRad="38100" dist="38100" dir="2700000" algn="tl">
                    <a:srgbClr val="000000">
                      <a:alpha val="43137"/>
                    </a:srgbClr>
                  </a:outerShdw>
                </a:effectLst>
              </a:rPr>
              <a:t>Agüimes</a:t>
            </a:r>
            <a:r>
              <a:rPr lang="es-ES" i="1" dirty="0" smtClean="0">
                <a:effectLst>
                  <a:glow rad="101600">
                    <a:srgbClr val="C00000">
                      <a:alpha val="60000"/>
                    </a:srgbClr>
                  </a:glow>
                  <a:outerShdw blurRad="38100" dist="38100" dir="2700000" algn="tl">
                    <a:srgbClr val="000000">
                      <a:alpha val="43137"/>
                    </a:srgbClr>
                  </a:outerShdw>
                </a:effectLst>
              </a:rPr>
              <a:t>, uno de los pueblos más pintorescos de Gran Canaria.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3000"/>
                                        <p:tgtEl>
                                          <p:spTgt spid="3074"/>
                                        </p:tgtEl>
                                      </p:cBhvr>
                                    </p:animEffect>
                                  </p:childTnLst>
                                </p:cTn>
                              </p:par>
                              <p:par>
                                <p:cTn id="8" presetID="2" presetClass="entr" presetSubtype="2"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3000" fill="hold"/>
                                        <p:tgtEl>
                                          <p:spTgt spid="3074"/>
                                        </p:tgtEl>
                                        <p:attrNameLst>
                                          <p:attrName>ppt_x</p:attrName>
                                        </p:attrNameLst>
                                      </p:cBhvr>
                                      <p:tavLst>
                                        <p:tav tm="0">
                                          <p:val>
                                            <p:strVal val="1+#ppt_w/2"/>
                                          </p:val>
                                        </p:tav>
                                        <p:tav tm="100000">
                                          <p:val>
                                            <p:strVal val="#ppt_x"/>
                                          </p:val>
                                        </p:tav>
                                      </p:tavLst>
                                    </p:anim>
                                    <p:anim calcmode="lin" valueType="num">
                                      <p:cBhvr additive="base">
                                        <p:cTn id="11" dur="3000" fill="hold"/>
                                        <p:tgtEl>
                                          <p:spTgt spid="3074"/>
                                        </p:tgtEl>
                                        <p:attrNameLst>
                                          <p:attrName>ppt_y</p:attrName>
                                        </p:attrNameLst>
                                      </p:cBhvr>
                                      <p:tavLst>
                                        <p:tav tm="0">
                                          <p:val>
                                            <p:strVal val="#ppt_y"/>
                                          </p:val>
                                        </p:tav>
                                        <p:tav tm="100000">
                                          <p:val>
                                            <p:strVal val="#ppt_y"/>
                                          </p:val>
                                        </p:tav>
                                      </p:tavLst>
                                    </p:anim>
                                  </p:childTnLst>
                                </p:cTn>
                              </p:par>
                              <p:par>
                                <p:cTn id="12" presetID="13" presetClass="entr" presetSubtype="16"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plus(in)">
                                      <p:cBhvr>
                                        <p:cTn id="14" dur="3000"/>
                                        <p:tgtEl>
                                          <p:spTgt spid="32"/>
                                        </p:tgtEl>
                                      </p:cBhvr>
                                    </p:animEffect>
                                  </p:childTnLst>
                                </p:cTn>
                              </p:par>
                              <p:par>
                                <p:cTn id="15" presetID="2" presetClass="entr" presetSubtype="4"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3000" fill="hold"/>
                                        <p:tgtEl>
                                          <p:spTgt spid="32"/>
                                        </p:tgtEl>
                                        <p:attrNameLst>
                                          <p:attrName>ppt_x</p:attrName>
                                        </p:attrNameLst>
                                      </p:cBhvr>
                                      <p:tavLst>
                                        <p:tav tm="0">
                                          <p:val>
                                            <p:strVal val="#ppt_x"/>
                                          </p:val>
                                        </p:tav>
                                        <p:tav tm="100000">
                                          <p:val>
                                            <p:strVal val="#ppt_x"/>
                                          </p:val>
                                        </p:tav>
                                      </p:tavLst>
                                    </p:anim>
                                    <p:anim calcmode="lin" valueType="num">
                                      <p:cBhvr additive="base">
                                        <p:cTn id="18" dur="3000" fill="hold"/>
                                        <p:tgtEl>
                                          <p:spTgt spid="32"/>
                                        </p:tgtEl>
                                        <p:attrNameLst>
                                          <p:attrName>ppt_y</p:attrName>
                                        </p:attrNameLst>
                                      </p:cBhvr>
                                      <p:tavLst>
                                        <p:tav tm="0">
                                          <p:val>
                                            <p:strVal val="1+#ppt_h/2"/>
                                          </p:val>
                                        </p:tav>
                                        <p:tav tm="100000">
                                          <p:val>
                                            <p:strVal val="#ppt_y"/>
                                          </p:val>
                                        </p:tav>
                                      </p:tavLst>
                                    </p:anim>
                                  </p:childTnLst>
                                </p:cTn>
                              </p:par>
                              <p:par>
                                <p:cTn id="19" presetID="13" presetClass="entr" presetSubtype="16"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plus(in)">
                                      <p:cBhvr>
                                        <p:cTn id="21" dur="3000"/>
                                        <p:tgtEl>
                                          <p:spTgt spid="34"/>
                                        </p:tgtEl>
                                      </p:cBhvr>
                                    </p:animEffect>
                                  </p:childTnLst>
                                </p:cTn>
                              </p:par>
                              <p:par>
                                <p:cTn id="22" presetID="2" presetClass="entr" presetSubtype="8"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3000" fill="hold"/>
                                        <p:tgtEl>
                                          <p:spTgt spid="34"/>
                                        </p:tgtEl>
                                        <p:attrNameLst>
                                          <p:attrName>ppt_x</p:attrName>
                                        </p:attrNameLst>
                                      </p:cBhvr>
                                      <p:tavLst>
                                        <p:tav tm="0">
                                          <p:val>
                                            <p:strVal val="0-#ppt_w/2"/>
                                          </p:val>
                                        </p:tav>
                                        <p:tav tm="100000">
                                          <p:val>
                                            <p:strVal val="#ppt_x"/>
                                          </p:val>
                                        </p:tav>
                                      </p:tavLst>
                                    </p:anim>
                                    <p:anim calcmode="lin" valueType="num">
                                      <p:cBhvr additive="base">
                                        <p:cTn id="25" dur="3000" fill="hold"/>
                                        <p:tgtEl>
                                          <p:spTgt spid="34"/>
                                        </p:tgtEl>
                                        <p:attrNameLst>
                                          <p:attrName>ppt_y</p:attrName>
                                        </p:attrNameLst>
                                      </p:cBhvr>
                                      <p:tavLst>
                                        <p:tav tm="0">
                                          <p:val>
                                            <p:strVal val="#ppt_y"/>
                                          </p:val>
                                        </p:tav>
                                        <p:tav tm="100000">
                                          <p:val>
                                            <p:strVal val="#ppt_y"/>
                                          </p:val>
                                        </p:tav>
                                      </p:tavLst>
                                    </p:anim>
                                  </p:childTnLst>
                                </p:cTn>
                              </p:par>
                              <p:par>
                                <p:cTn id="26" presetID="13" presetClass="entr" presetSubtype="16"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plus(in)">
                                      <p:cBhvr>
                                        <p:cTn id="28" dur="3000"/>
                                        <p:tgtEl>
                                          <p:spTgt spid="33"/>
                                        </p:tgtEl>
                                      </p:cBhvr>
                                    </p:animEffect>
                                  </p:childTnLst>
                                </p:cTn>
                              </p:par>
                              <p:par>
                                <p:cTn id="29" presetID="2" presetClass="entr" presetSubtype="1"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ppt_x"/>
                                          </p:val>
                                        </p:tav>
                                        <p:tav tm="100000">
                                          <p:val>
                                            <p:strVal val="#ppt_x"/>
                                          </p:val>
                                        </p:tav>
                                      </p:tavLst>
                                    </p:anim>
                                    <p:anim calcmode="lin" valueType="num">
                                      <p:cBhvr additive="base">
                                        <p:cTn id="32" dur="3000" fill="hold"/>
                                        <p:tgtEl>
                                          <p:spTgt spid="33"/>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13357" y="999"/>
            <a:ext cx="9170713" cy="5731696"/>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preciosa obra de arte de la naturaleza. Este cañón geológico se formó gracias a la fuerza del agua, que moldeó de una forma espectacular las rocas hace miles de años. El cañón no es muy largo, tiene apenas 50 metros de longitud, pero son 50 metros de puro espectáculo.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glitter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los especialistas apuntan que este precioso cañón geológico no forma parte del Barranco de las Vacas, que empieza mucho más abajo. Sino que forma parte del Barranco de </a:t>
            </a:r>
            <a:r>
              <a:rPr lang="es-ES" i="1" dirty="0" err="1" smtClean="0">
                <a:effectLst>
                  <a:glow rad="101600">
                    <a:srgbClr val="C00000">
                      <a:alpha val="60000"/>
                    </a:srgbClr>
                  </a:glow>
                  <a:outerShdw blurRad="38100" dist="38100" dir="2700000" algn="tl">
                    <a:srgbClr val="000000">
                      <a:alpha val="43137"/>
                    </a:srgbClr>
                  </a:outerShdw>
                </a:effectLst>
              </a:rPr>
              <a:t>Barafonso</a:t>
            </a:r>
            <a:r>
              <a:rPr lang="es-ES" i="1" dirty="0" smtClean="0">
                <a:effectLst>
                  <a:glow rad="101600">
                    <a:srgbClr val="C00000">
                      <a:alpha val="60000"/>
                    </a:srgbClr>
                  </a:glow>
                  <a:outerShdw blurRad="38100" dist="38100" dir="2700000" algn="tl">
                    <a:srgbClr val="000000">
                      <a:alpha val="43137"/>
                    </a:srgbClr>
                  </a:outerShdw>
                </a:effectLst>
              </a:rPr>
              <a:t>. Y esto puede generar muchas dudas a la hora de visitarlo.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tretch>
            <a:fillRect/>
          </a:stretch>
        </p:blipFill>
        <p:spPr bwMode="auto">
          <a:xfrm>
            <a:off x="0" y="-38218"/>
            <a:ext cx="9144000" cy="5710296"/>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tretch>
            <a:fillRect/>
          </a:stretch>
        </p:blipFill>
        <p:spPr bwMode="auto">
          <a:xfrm>
            <a:off x="0" y="0"/>
            <a:ext cx="9144000" cy="5672078"/>
          </a:xfrm>
          <a:prstGeom prst="rect">
            <a:avLst/>
          </a:prstGeom>
          <a:noFill/>
          <a:ln w="9525">
            <a:noFill/>
            <a:miter lim="800000"/>
            <a:headEnd/>
            <a:tailEnd/>
          </a:ln>
        </p:spPr>
      </p:pic>
      <p:sp>
        <p:nvSpPr>
          <p:cNvPr id="6" name="5 CuadroTexto"/>
          <p:cNvSpPr txBox="1"/>
          <p:nvPr/>
        </p:nvSpPr>
        <p:spPr>
          <a:xfrm>
            <a:off x="2339752" y="1057300"/>
            <a:ext cx="3975897" cy="400110"/>
          </a:xfrm>
          <a:prstGeom prst="rect">
            <a:avLst/>
          </a:prstGeom>
          <a:noFill/>
        </p:spPr>
        <p:txBody>
          <a:bodyPr wrap="none" rtlCol="0">
            <a:spAutoFit/>
            <a:scene3d>
              <a:camera prst="perspectiveRelaxedModerately"/>
              <a:lightRig rig="threePt" dir="t"/>
            </a:scene3d>
          </a:bodyPr>
          <a:lstStyle/>
          <a:p>
            <a:r>
              <a:rPr lang="es-ES" sz="20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Barranco del Infierno - Tenerife</a:t>
            </a:r>
            <a:endParaRPr lang="es-ES" sz="20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
        <p:nvSpPr>
          <p:cNvPr id="7" name="6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Hermoso paisaje de naturaleza desbordante. El Barranco del Infierno, nombre que adopta por su carácter abrupto, es un Espacio Natural Protegido ubicado en el municipio de </a:t>
            </a:r>
            <a:r>
              <a:rPr lang="es-ES" i="1" dirty="0" err="1" smtClean="0">
                <a:effectLst>
                  <a:glow rad="101600">
                    <a:srgbClr val="C00000">
                      <a:alpha val="60000"/>
                    </a:srgbClr>
                  </a:glow>
                  <a:outerShdw blurRad="38100" dist="38100" dir="2700000" algn="tl">
                    <a:srgbClr val="000000">
                      <a:alpha val="43137"/>
                    </a:srgbClr>
                  </a:outerShdw>
                </a:effectLst>
              </a:rPr>
              <a:t>Adeje</a:t>
            </a:r>
            <a:r>
              <a:rPr lang="es-ES" i="1" dirty="0" smtClean="0">
                <a:effectLst>
                  <a:glow rad="101600">
                    <a:srgbClr val="C00000">
                      <a:alpha val="60000"/>
                    </a:srgbClr>
                  </a:glow>
                  <a:outerShdw blurRad="38100" dist="38100" dir="2700000" algn="tl">
                    <a:srgbClr val="000000">
                      <a:alpha val="43137"/>
                    </a:srgbClr>
                  </a:outerShdw>
                </a:effectLst>
              </a:rPr>
              <a:t>, en el suroeste de Tenerife.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by="(-#ppt_w*2)" calcmode="lin" valueType="num">
                                      <p:cBhvr rctx="PPT">
                                        <p:cTn id="22" dur="500" autoRev="1" fill="hold">
                                          <p:stCondLst>
                                            <p:cond delay="0"/>
                                          </p:stCondLst>
                                        </p:cTn>
                                        <p:tgtEl>
                                          <p:spTgt spid="6"/>
                                        </p:tgtEl>
                                        <p:attrNameLst>
                                          <p:attrName>ppt_w</p:attrName>
                                        </p:attrNameLst>
                                      </p:cBhvr>
                                    </p:anim>
                                    <p:anim by="(#ppt_w*0.50)" calcmode="lin" valueType="num">
                                      <p:cBhvr>
                                        <p:cTn id="23" dur="500" decel="50000" autoRev="1" fill="hold">
                                          <p:stCondLst>
                                            <p:cond delay="0"/>
                                          </p:stCondLst>
                                        </p:cTn>
                                        <p:tgtEl>
                                          <p:spTgt spid="6"/>
                                        </p:tgtEl>
                                        <p:attrNameLst>
                                          <p:attrName>ppt_x</p:attrName>
                                        </p:attrNameLst>
                                      </p:cBhvr>
                                    </p:anim>
                                    <p:anim from="(-#ppt_h/2)" to="(#ppt_y)" calcmode="lin" valueType="num">
                                      <p:cBhvr>
                                        <p:cTn id="24" dur="1000" fill="hold">
                                          <p:stCondLst>
                                            <p:cond delay="0"/>
                                          </p:stCondLst>
                                        </p:cTn>
                                        <p:tgtEl>
                                          <p:spTgt spid="6"/>
                                        </p:tgtEl>
                                        <p:attrNameLst>
                                          <p:attrName>ppt_y</p:attrName>
                                        </p:attrNameLst>
                                      </p:cBhvr>
                                    </p:anim>
                                    <p:animRot by="21600000">
                                      <p:cBhvr>
                                        <p:cTn id="25" dur="1000" fill="hold">
                                          <p:stCondLst>
                                            <p:cond delay="0"/>
                                          </p:stCondLst>
                                        </p:cTn>
                                        <p:tgtEl>
                                          <p:spTgt spid="6"/>
                                        </p:tgtEl>
                                        <p:attrNameLst>
                                          <p:attrName>r</p:attrName>
                                        </p:attrNameLst>
                                      </p:cBhvr>
                                    </p:animRot>
                                  </p:childTnLst>
                                </p:cTn>
                              </p:par>
                            </p:childTnLst>
                          </p:cTn>
                        </p:par>
                        <p:par>
                          <p:cTn id="26" fill="hold">
                            <p:stCondLst>
                              <p:cond delay="87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tretch>
            <a:fillRect/>
          </a:stretch>
        </p:blipFill>
        <p:spPr bwMode="auto">
          <a:xfrm>
            <a:off x="-324544" y="1"/>
            <a:ext cx="9721080" cy="5714999"/>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tretch>
            <a:fillRect/>
          </a:stretch>
        </p:blipFill>
        <p:spPr bwMode="auto">
          <a:xfrm>
            <a:off x="-324544" y="0"/>
            <a:ext cx="9721080" cy="5715000"/>
          </a:xfrm>
          <a:prstGeom prst="rect">
            <a:avLst/>
          </a:prstGeom>
          <a:noFill/>
          <a:ln w="9525">
            <a:noFill/>
            <a:miter lim="800000"/>
            <a:headEnd/>
            <a:tailEnd/>
          </a:ln>
        </p:spPr>
      </p:pic>
      <p:sp>
        <p:nvSpPr>
          <p:cNvPr id="4" name="3 CuadroTexto"/>
          <p:cNvSpPr txBox="1"/>
          <p:nvPr/>
        </p:nvSpPr>
        <p:spPr>
          <a:xfrm>
            <a:off x="0" y="4657700"/>
            <a:ext cx="914400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otros barrancos y </a:t>
            </a:r>
            <a:r>
              <a:rPr lang="es-ES" i="1" dirty="0" err="1" smtClean="0">
                <a:effectLst>
                  <a:glow rad="101600">
                    <a:srgbClr val="C00000">
                      <a:alpha val="60000"/>
                    </a:srgbClr>
                  </a:glow>
                  <a:outerShdw blurRad="38100" dist="38100" dir="2700000" algn="tl">
                    <a:srgbClr val="000000">
                      <a:alpha val="43137"/>
                    </a:srgbClr>
                  </a:outerShdw>
                </a:effectLst>
              </a:rPr>
              <a:t>roques</a:t>
            </a:r>
            <a:r>
              <a:rPr lang="es-ES" i="1" dirty="0" smtClean="0">
                <a:effectLst>
                  <a:glow rad="101600">
                    <a:srgbClr val="C00000">
                      <a:alpha val="60000"/>
                    </a:srgbClr>
                  </a:glow>
                  <a:outerShdw blurRad="38100" dist="38100" dir="2700000" algn="tl">
                    <a:srgbClr val="000000">
                      <a:alpha val="43137"/>
                    </a:srgbClr>
                  </a:outerShdw>
                </a:effectLst>
              </a:rPr>
              <a:t> de la zona, el conjunto constituye la Reserva Natural Especial del Barranco del Infierno, un hermoso paisaje de naturaleza desbordante y de gran biodiversidad que alberga numerosas especies endémicas.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doors dir="ver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7 Barranco del Infierno en Tenerife3.jpg"/>
          <p:cNvPicPr>
            <a:picLocks noChangeAspect="1"/>
          </p:cNvPicPr>
          <p:nvPr/>
        </p:nvPicPr>
        <p:blipFill>
          <a:blip r:embed="rId2" cstate="print"/>
          <a:stretch>
            <a:fillRect/>
          </a:stretch>
        </p:blipFill>
        <p:spPr>
          <a:xfrm>
            <a:off x="0" y="1"/>
            <a:ext cx="9144000" cy="5715000"/>
          </a:xfrm>
          <a:prstGeom prst="rect">
            <a:avLst/>
          </a:prstGeom>
        </p:spPr>
      </p:pic>
      <p:pic>
        <p:nvPicPr>
          <p:cNvPr id="6" name="5 Imagen" descr="17 Barranco del Infierno en Tenerife3.jpg"/>
          <p:cNvPicPr>
            <a:picLocks noChangeAspect="1"/>
          </p:cNvPicPr>
          <p:nvPr/>
        </p:nvPicPr>
        <p:blipFill>
          <a:blip r:embed="rId2" cstate="print"/>
          <a:stretch>
            <a:fillRect/>
          </a:stretch>
        </p:blipFill>
        <p:spPr>
          <a:xfrm>
            <a:off x="0" y="1"/>
            <a:ext cx="9144000" cy="5714999"/>
          </a:xfrm>
          <a:prstGeom prst="rect">
            <a:avLst/>
          </a:prstGeom>
        </p:spPr>
      </p:pic>
      <p:pic>
        <p:nvPicPr>
          <p:cNvPr id="10" name="9 Imagen" descr="17 Barranco del Infierno en Tenerife3.jpg"/>
          <p:cNvPicPr>
            <a:picLocks noChangeAspect="1"/>
          </p:cNvPicPr>
          <p:nvPr/>
        </p:nvPicPr>
        <p:blipFill>
          <a:blip r:embed="rId2" cstate="print"/>
          <a:stretch>
            <a:fillRect/>
          </a:stretch>
        </p:blipFill>
        <p:spPr>
          <a:xfrm>
            <a:off x="0" y="1"/>
            <a:ext cx="9144000" cy="5714999"/>
          </a:xfrm>
          <a:prstGeom prst="rect">
            <a:avLst/>
          </a:prstGeom>
        </p:spPr>
      </p:pic>
      <p:sp>
        <p:nvSpPr>
          <p:cNvPr id="7" name="6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aves destacan el aguililla, el cuervo, el cernícalo o la pardela cenicienta. Esta Reserva Natural, que también posee un importante valor arqueológico, acoge un sinfín de cuevas con interesantes grabados rupestres.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4000"/>
                                        <p:tgtEl>
                                          <p:spTgt spid="1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4000" fill="hold"/>
                                        <p:tgtEl>
                                          <p:spTgt spid="10"/>
                                        </p:tgtEl>
                                        <p:attrNameLst>
                                          <p:attrName>ppt_w</p:attrName>
                                        </p:attrNameLst>
                                      </p:cBhvr>
                                      <p:tavLst>
                                        <p:tav tm="0">
                                          <p:val>
                                            <p:strVal val="#ppt_w+.3"/>
                                          </p:val>
                                        </p:tav>
                                        <p:tav tm="100000">
                                          <p:val>
                                            <p:strVal val="#ppt_w"/>
                                          </p:val>
                                        </p:tav>
                                      </p:tavLst>
                                    </p:anim>
                                    <p:anim calcmode="lin" valueType="num">
                                      <p:cBhvr>
                                        <p:cTn id="17" dur="4000" fill="hold"/>
                                        <p:tgtEl>
                                          <p:spTgt spid="10"/>
                                        </p:tgtEl>
                                        <p:attrNameLst>
                                          <p:attrName>ppt_h</p:attrName>
                                        </p:attrNameLst>
                                      </p:cBhvr>
                                      <p:tavLst>
                                        <p:tav tm="0">
                                          <p:val>
                                            <p:strVal val="#ppt_h"/>
                                          </p:val>
                                        </p:tav>
                                        <p:tav tm="100000">
                                          <p:val>
                                            <p:strVal val="#ppt_h"/>
                                          </p:val>
                                        </p:tav>
                                      </p:tavLst>
                                    </p:anim>
                                    <p:animEffect transition="in" filter="fade">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tren-antiguo-7164.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6" name="5 Imagen" descr="tren-antiguo-7164.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7" name="6 CuadroTexto"/>
          <p:cNvSpPr txBox="1"/>
          <p:nvPr/>
        </p:nvSpPr>
        <p:spPr>
          <a:xfrm>
            <a:off x="683568"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con el fin de preservar el entorno y no alterar el desarrollo de las especies que habitan en este maravilloso lugar, el acceso al sendero del Barranco del Infierno está restringido a 300 personas diarias, por lo que es necesario solicitar reserva previa.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384117-svetikTT.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5" name="Picture 2" descr="C:\Users\Ana María\Desktop\384117-svetikTT.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66" name="Picture 2" descr="C:\Users\Ana María\Desktop\384117-svetikTT.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67" name="Picture 2" descr="C:\Users\Ana María\Desktop\384117-svetikTT.jpg"/>
          <p:cNvPicPr>
            <a:picLocks noChangeAspect="1" noChangeArrowheads="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sp>
        <p:nvSpPr>
          <p:cNvPr id="8" name="7 CuadroTexto"/>
          <p:cNvSpPr txBox="1"/>
          <p:nvPr/>
        </p:nvSpPr>
        <p:spPr>
          <a:xfrm>
            <a:off x="755576"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Barranco del Infierno es un espacio protegido clasificado como Reserva Natural Especial, debido a su alto valor geológico y arqueológico.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prism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4000" fill="hold"/>
                                        <p:tgtEl>
                                          <p:spTgt spid="1026"/>
                                        </p:tgtEl>
                                        <p:attrNameLst>
                                          <p:attrName>ppt_w</p:attrName>
                                        </p:attrNameLst>
                                      </p:cBhvr>
                                      <p:tavLst>
                                        <p:tav tm="0">
                                          <p:val>
                                            <p:fltVal val="0"/>
                                          </p:val>
                                        </p:tav>
                                        <p:tav tm="100000">
                                          <p:val>
                                            <p:strVal val="#ppt_w"/>
                                          </p:val>
                                        </p:tav>
                                      </p:tavLst>
                                    </p:anim>
                                    <p:anim calcmode="lin" valueType="num">
                                      <p:cBhvr>
                                        <p:cTn id="8" dur="4000" fill="hold"/>
                                        <p:tgtEl>
                                          <p:spTgt spid="1026"/>
                                        </p:tgtEl>
                                        <p:attrNameLst>
                                          <p:attrName>ppt_h</p:attrName>
                                        </p:attrNameLst>
                                      </p:cBhvr>
                                      <p:tavLst>
                                        <p:tav tm="0">
                                          <p:val>
                                            <p:fltVal val="0"/>
                                          </p:val>
                                        </p:tav>
                                        <p:tav tm="100000">
                                          <p:val>
                                            <p:strVal val="#ppt_h"/>
                                          </p:val>
                                        </p:tav>
                                      </p:tavLst>
                                    </p:anim>
                                  </p:childTnLst>
                                </p:cTn>
                              </p:par>
                              <p:par>
                                <p:cTn id="9" presetID="2" presetClass="entr" presetSubtype="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3000" fill="hold"/>
                                        <p:tgtEl>
                                          <p:spTgt spid="1026"/>
                                        </p:tgtEl>
                                        <p:attrNameLst>
                                          <p:attrName>ppt_x</p:attrName>
                                        </p:attrNameLst>
                                      </p:cBhvr>
                                      <p:tavLst>
                                        <p:tav tm="0">
                                          <p:val>
                                            <p:strVal val="1+#ppt_w/2"/>
                                          </p:val>
                                        </p:tav>
                                        <p:tav tm="100000">
                                          <p:val>
                                            <p:strVal val="#ppt_x"/>
                                          </p:val>
                                        </p:tav>
                                      </p:tavLst>
                                    </p:anim>
                                    <p:anim calcmode="lin" valueType="num">
                                      <p:cBhvr additive="base">
                                        <p:cTn id="12" dur="3000" fill="hold"/>
                                        <p:tgtEl>
                                          <p:spTgt spid="1026"/>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p:cTn id="15" dur="4000" fill="hold"/>
                                        <p:tgtEl>
                                          <p:spTgt spid="65"/>
                                        </p:tgtEl>
                                        <p:attrNameLst>
                                          <p:attrName>ppt_w</p:attrName>
                                        </p:attrNameLst>
                                      </p:cBhvr>
                                      <p:tavLst>
                                        <p:tav tm="0">
                                          <p:val>
                                            <p:fltVal val="0"/>
                                          </p:val>
                                        </p:tav>
                                        <p:tav tm="100000">
                                          <p:val>
                                            <p:strVal val="#ppt_w"/>
                                          </p:val>
                                        </p:tav>
                                      </p:tavLst>
                                    </p:anim>
                                    <p:anim calcmode="lin" valueType="num">
                                      <p:cBhvr>
                                        <p:cTn id="16" dur="4000" fill="hold"/>
                                        <p:tgtEl>
                                          <p:spTgt spid="65"/>
                                        </p:tgtEl>
                                        <p:attrNameLst>
                                          <p:attrName>ppt_h</p:attrName>
                                        </p:attrNameLst>
                                      </p:cBhvr>
                                      <p:tavLst>
                                        <p:tav tm="0">
                                          <p:val>
                                            <p:fltVal val="0"/>
                                          </p:val>
                                        </p:tav>
                                        <p:tav tm="100000">
                                          <p:val>
                                            <p:strVal val="#ppt_h"/>
                                          </p:val>
                                        </p:tav>
                                      </p:tavLst>
                                    </p:anim>
                                  </p:childTnLst>
                                </p:cTn>
                              </p:par>
                              <p:par>
                                <p:cTn id="17" presetID="2" presetClass="entr" presetSubtype="12" fill="hold"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3000" fill="hold"/>
                                        <p:tgtEl>
                                          <p:spTgt spid="65"/>
                                        </p:tgtEl>
                                        <p:attrNameLst>
                                          <p:attrName>ppt_x</p:attrName>
                                        </p:attrNameLst>
                                      </p:cBhvr>
                                      <p:tavLst>
                                        <p:tav tm="0">
                                          <p:val>
                                            <p:strVal val="0-#ppt_w/2"/>
                                          </p:val>
                                        </p:tav>
                                        <p:tav tm="100000">
                                          <p:val>
                                            <p:strVal val="#ppt_x"/>
                                          </p:val>
                                        </p:tav>
                                      </p:tavLst>
                                    </p:anim>
                                    <p:anim calcmode="lin" valueType="num">
                                      <p:cBhvr additive="base">
                                        <p:cTn id="20" dur="3000" fill="hold"/>
                                        <p:tgtEl>
                                          <p:spTgt spid="65"/>
                                        </p:tgtEl>
                                        <p:attrNameLst>
                                          <p:attrName>ppt_y</p:attrName>
                                        </p:attrNameLst>
                                      </p:cBhvr>
                                      <p:tavLst>
                                        <p:tav tm="0">
                                          <p:val>
                                            <p:strVal val="1+#ppt_h/2"/>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anim calcmode="lin" valueType="num">
                                      <p:cBhvr>
                                        <p:cTn id="23" dur="4000" fill="hold"/>
                                        <p:tgtEl>
                                          <p:spTgt spid="67"/>
                                        </p:tgtEl>
                                        <p:attrNameLst>
                                          <p:attrName>ppt_w</p:attrName>
                                        </p:attrNameLst>
                                      </p:cBhvr>
                                      <p:tavLst>
                                        <p:tav tm="0">
                                          <p:val>
                                            <p:fltVal val="0"/>
                                          </p:val>
                                        </p:tav>
                                        <p:tav tm="100000">
                                          <p:val>
                                            <p:strVal val="#ppt_w"/>
                                          </p:val>
                                        </p:tav>
                                      </p:tavLst>
                                    </p:anim>
                                    <p:anim calcmode="lin" valueType="num">
                                      <p:cBhvr>
                                        <p:cTn id="24" dur="4000" fill="hold"/>
                                        <p:tgtEl>
                                          <p:spTgt spid="67"/>
                                        </p:tgtEl>
                                        <p:attrNameLst>
                                          <p:attrName>ppt_h</p:attrName>
                                        </p:attrNameLst>
                                      </p:cBhvr>
                                      <p:tavLst>
                                        <p:tav tm="0">
                                          <p:val>
                                            <p:fltVal val="0"/>
                                          </p:val>
                                        </p:tav>
                                        <p:tav tm="100000">
                                          <p:val>
                                            <p:strVal val="#ppt_h"/>
                                          </p:val>
                                        </p:tav>
                                      </p:tavLst>
                                    </p:anim>
                                  </p:childTnLst>
                                </p:cTn>
                              </p:par>
                              <p:par>
                                <p:cTn id="25" presetID="2" presetClass="entr" presetSubtype="9" fill="hold" nodeType="with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3000" fill="hold"/>
                                        <p:tgtEl>
                                          <p:spTgt spid="67"/>
                                        </p:tgtEl>
                                        <p:attrNameLst>
                                          <p:attrName>ppt_x</p:attrName>
                                        </p:attrNameLst>
                                      </p:cBhvr>
                                      <p:tavLst>
                                        <p:tav tm="0">
                                          <p:val>
                                            <p:strVal val="0-#ppt_w/2"/>
                                          </p:val>
                                        </p:tav>
                                        <p:tav tm="100000">
                                          <p:val>
                                            <p:strVal val="#ppt_x"/>
                                          </p:val>
                                        </p:tav>
                                      </p:tavLst>
                                    </p:anim>
                                    <p:anim calcmode="lin" valueType="num">
                                      <p:cBhvr additive="base">
                                        <p:cTn id="28" dur="3000" fill="hold"/>
                                        <p:tgtEl>
                                          <p:spTgt spid="67"/>
                                        </p:tgtEl>
                                        <p:attrNameLst>
                                          <p:attrName>ppt_y</p:attrName>
                                        </p:attrNameLst>
                                      </p:cBhvr>
                                      <p:tavLst>
                                        <p:tav tm="0">
                                          <p:val>
                                            <p:strVal val="0-#ppt_h/2"/>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4000" fill="hold"/>
                                        <p:tgtEl>
                                          <p:spTgt spid="66"/>
                                        </p:tgtEl>
                                        <p:attrNameLst>
                                          <p:attrName>ppt_w</p:attrName>
                                        </p:attrNameLst>
                                      </p:cBhvr>
                                      <p:tavLst>
                                        <p:tav tm="0">
                                          <p:val>
                                            <p:fltVal val="0"/>
                                          </p:val>
                                        </p:tav>
                                        <p:tav tm="100000">
                                          <p:val>
                                            <p:strVal val="#ppt_w"/>
                                          </p:val>
                                        </p:tav>
                                      </p:tavLst>
                                    </p:anim>
                                    <p:anim calcmode="lin" valueType="num">
                                      <p:cBhvr>
                                        <p:cTn id="32" dur="4000" fill="hold"/>
                                        <p:tgtEl>
                                          <p:spTgt spid="66"/>
                                        </p:tgtEl>
                                        <p:attrNameLst>
                                          <p:attrName>ppt_h</p:attrName>
                                        </p:attrNameLst>
                                      </p:cBhvr>
                                      <p:tavLst>
                                        <p:tav tm="0">
                                          <p:val>
                                            <p:fltVal val="0"/>
                                          </p:val>
                                        </p:tav>
                                        <p:tav tm="100000">
                                          <p:val>
                                            <p:strVal val="#ppt_h"/>
                                          </p:val>
                                        </p:tav>
                                      </p:tavLst>
                                    </p:anim>
                                  </p:childTnLst>
                                </p:cTn>
                              </p:par>
                              <p:par>
                                <p:cTn id="33" presetID="2" presetClass="entr" presetSubtype="3" fill="hold"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3000" fill="hold"/>
                                        <p:tgtEl>
                                          <p:spTgt spid="66"/>
                                        </p:tgtEl>
                                        <p:attrNameLst>
                                          <p:attrName>ppt_x</p:attrName>
                                        </p:attrNameLst>
                                      </p:cBhvr>
                                      <p:tavLst>
                                        <p:tav tm="0">
                                          <p:val>
                                            <p:strVal val="1+#ppt_w/2"/>
                                          </p:val>
                                        </p:tav>
                                        <p:tav tm="100000">
                                          <p:val>
                                            <p:strVal val="#ppt_x"/>
                                          </p:val>
                                        </p:tav>
                                      </p:tavLst>
                                    </p:anim>
                                    <p:anim calcmode="lin" valueType="num">
                                      <p:cBhvr additive="base">
                                        <p:cTn id="36" dur="3000" fill="hold"/>
                                        <p:tgtEl>
                                          <p:spTgt spid="66"/>
                                        </p:tgtEl>
                                        <p:attrNameLst>
                                          <p:attrName>ppt_y</p:attrName>
                                        </p:attrNameLst>
                                      </p:cBhvr>
                                      <p:tavLst>
                                        <p:tav tm="0">
                                          <p:val>
                                            <p:strVal val="0-#ppt_h/2"/>
                                          </p:val>
                                        </p:tav>
                                        <p:tav tm="100000">
                                          <p:val>
                                            <p:strVal val="#ppt_y"/>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3)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9" name="8 Imagen" descr="28 Daimiel.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0" name="9 Imagen" descr="28 Daimiel.jpg"/>
          <p:cNvPicPr>
            <a:picLocks noChangeAspect="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pic>
        <p:nvPicPr>
          <p:cNvPr id="11" name="10 Imagen" descr="28 Daimiel.jpg"/>
          <p:cNvPicPr>
            <a:picLocks noChangeAspect="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12" name="11 Imagen" descr="28 Daimiel.jpg"/>
          <p:cNvPicPr>
            <a:picLocks noChangeAspect="1"/>
          </p:cNvPicPr>
          <p:nvPr/>
        </p:nvPicPr>
        <p:blipFill>
          <a:blip r:embed="rId2" cstate="print"/>
          <a:srcRect l="50000" t="50000"/>
          <a:stretch>
            <a:fillRect/>
          </a:stretch>
        </p:blipFill>
        <p:spPr bwMode="auto">
          <a:xfrm>
            <a:off x="4572000" y="2857500"/>
            <a:ext cx="4572000" cy="2857501"/>
          </a:xfrm>
          <a:prstGeom prst="rect">
            <a:avLst/>
          </a:prstGeom>
          <a:noFill/>
          <a:ln w="9525">
            <a:noFill/>
            <a:miter lim="800000"/>
            <a:headEnd/>
            <a:tailEnd/>
          </a:ln>
        </p:spPr>
      </p:pic>
      <p:sp>
        <p:nvSpPr>
          <p:cNvPr id="7" name="6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zona muy sensible dada la presencia en su interior de cuevas aborígenes además de una gran cantidad de endemismos de flora y fauna, de ahí que su acceso se encuentre regulado diariamente a un número máximo de 300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cstate="print"/>
          <a:stretch>
            <a:fillRect/>
          </a:stretch>
        </p:blipFill>
        <p:spPr bwMode="auto">
          <a:xfrm>
            <a:off x="0" y="0"/>
            <a:ext cx="9144000" cy="5977820"/>
          </a:xfrm>
          <a:prstGeom prst="rect">
            <a:avLst/>
          </a:prstGeom>
          <a:noFill/>
          <a:ln w="9525">
            <a:noFill/>
            <a:miter lim="800000"/>
            <a:headEnd/>
            <a:tailEnd/>
          </a:ln>
        </p:spPr>
      </p:pic>
      <p:sp>
        <p:nvSpPr>
          <p:cNvPr id="4" name="3 Onda"/>
          <p:cNvSpPr/>
          <p:nvPr/>
        </p:nvSpPr>
        <p:spPr>
          <a:xfrm rot="5400000">
            <a:off x="-1337734" y="1932165"/>
            <a:ext cx="3862917" cy="1187450"/>
          </a:xfrm>
          <a:prstGeom prst="wave">
            <a:avLst>
              <a:gd name="adj1" fmla="val 20000"/>
              <a:gd name="adj2" fmla="val -10000"/>
            </a:avLst>
          </a:prstGeom>
          <a:blipFill dpi="0" rotWithShape="1">
            <a:blip r:embed="rId3" cstate="print">
              <a:alphaModFix amt="50000"/>
            </a:blip>
            <a:srcRect/>
            <a:stretch>
              <a:fillRect/>
            </a:stretch>
          </a:blipFill>
          <a:ln w="3175">
            <a:solidFill>
              <a:srgbClr val="FFC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 name="24 Onda"/>
          <p:cNvSpPr/>
          <p:nvPr/>
        </p:nvSpPr>
        <p:spPr>
          <a:xfrm rot="5400000">
            <a:off x="12436" y="1913909"/>
            <a:ext cx="3862917" cy="1223962"/>
          </a:xfrm>
          <a:prstGeom prst="wave">
            <a:avLst>
              <a:gd name="adj1" fmla="val 20000"/>
              <a:gd name="adj2" fmla="val -10000"/>
            </a:avLst>
          </a:prstGeom>
          <a:blipFill dpi="0" rotWithShape="1">
            <a:blip r:embed="rId2" cstate="print">
              <a:alphaModFix amt="50000"/>
            </a:blip>
            <a:srcRect/>
            <a:stretch>
              <a:fillRect/>
            </a:stretch>
          </a:blipFill>
          <a:ln w="3175">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7" name="26 Onda"/>
          <p:cNvSpPr/>
          <p:nvPr/>
        </p:nvSpPr>
        <p:spPr>
          <a:xfrm rot="5400000">
            <a:off x="1337822" y="1943895"/>
            <a:ext cx="3802944" cy="1223962"/>
          </a:xfrm>
          <a:prstGeom prst="wave">
            <a:avLst>
              <a:gd name="adj1" fmla="val 20000"/>
              <a:gd name="adj2" fmla="val -10000"/>
            </a:avLst>
          </a:prstGeom>
          <a:blipFill dpi="0" rotWithShape="1">
            <a:blip r:embed="rId4" cstate="print">
              <a:alphaModFix amt="50000"/>
            </a:blip>
            <a:srcRect/>
            <a:stretch>
              <a:fillRect/>
            </a:stretch>
          </a:blipFill>
          <a:ln w="3175">
            <a:solidFill>
              <a:srgbClr val="FFC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 name="28 Onda"/>
          <p:cNvSpPr/>
          <p:nvPr/>
        </p:nvSpPr>
        <p:spPr>
          <a:xfrm rot="5400000">
            <a:off x="2594241" y="1984464"/>
            <a:ext cx="3884083" cy="1223963"/>
          </a:xfrm>
          <a:prstGeom prst="wave">
            <a:avLst>
              <a:gd name="adj1" fmla="val 20000"/>
              <a:gd name="adj2" fmla="val -10000"/>
            </a:avLst>
          </a:prstGeom>
          <a:blipFill dpi="0" rotWithShape="1">
            <a:blip r:embed="rId2" cstate="print">
              <a:alphaModFix amt="50000"/>
            </a:blip>
            <a:srcRect/>
            <a:stretch>
              <a:fillRect/>
            </a:stretch>
          </a:blipFill>
          <a:ln w="3175">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1" name="30 Onda"/>
          <p:cNvSpPr/>
          <p:nvPr/>
        </p:nvSpPr>
        <p:spPr>
          <a:xfrm rot="5400000">
            <a:off x="3811059" y="2033941"/>
            <a:ext cx="4042833" cy="1368425"/>
          </a:xfrm>
          <a:prstGeom prst="wave">
            <a:avLst>
              <a:gd name="adj1" fmla="val 20000"/>
              <a:gd name="adj2" fmla="val -10000"/>
            </a:avLst>
          </a:prstGeom>
          <a:blipFill dpi="0" rotWithShape="1">
            <a:blip r:embed="rId2" cstate="print">
              <a:alphaModFix amt="50000"/>
            </a:blip>
            <a:srcRect/>
            <a:stretch>
              <a:fillRect/>
            </a:stretch>
          </a:blipFill>
          <a:ln w="3175">
            <a:solidFill>
              <a:srgbClr val="FFC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3" name="32 Onda"/>
          <p:cNvSpPr/>
          <p:nvPr/>
        </p:nvSpPr>
        <p:spPr>
          <a:xfrm rot="5400000">
            <a:off x="5201709" y="2040820"/>
            <a:ext cx="4042833" cy="1270000"/>
          </a:xfrm>
          <a:prstGeom prst="wave">
            <a:avLst>
              <a:gd name="adj1" fmla="val 20000"/>
              <a:gd name="adj2" fmla="val -10000"/>
            </a:avLst>
          </a:prstGeom>
          <a:blipFill dpi="0" rotWithShape="1">
            <a:blip r:embed="rId2" cstate="print">
              <a:alphaModFix amt="50000"/>
            </a:blip>
            <a:srcRect/>
            <a:stretch>
              <a:fillRect/>
            </a:stretch>
          </a:blipFill>
          <a:ln w="3175">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5" name="34 Onda"/>
          <p:cNvSpPr/>
          <p:nvPr/>
        </p:nvSpPr>
        <p:spPr>
          <a:xfrm rot="5400000">
            <a:off x="6452571" y="2086947"/>
            <a:ext cx="4123972" cy="1258887"/>
          </a:xfrm>
          <a:prstGeom prst="wave">
            <a:avLst>
              <a:gd name="adj1" fmla="val 20000"/>
              <a:gd name="adj2" fmla="val -10000"/>
            </a:avLst>
          </a:prstGeom>
          <a:blipFill dpi="0" rotWithShape="1">
            <a:blip r:embed="rId2" cstate="print">
              <a:alphaModFix amt="50000"/>
            </a:blip>
            <a:srcRect/>
            <a:stretch>
              <a:fillRect/>
            </a:stretch>
          </a:blipFill>
          <a:ln w="3175">
            <a:solidFill>
              <a:srgbClr val="FFC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467544" y="4513684"/>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es de poco más de 3 km. para llegar a la cascada del Barranco del Infierno (unos 6,5 km ida y vuelta) que sin duda es un magnífico broche final a la caminata y la razón por la cual muchos deciden recorrerlo.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win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par>
                                <p:cTn id="104" presetID="2" presetClass="entr" presetSubtype="8"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0-#ppt_w/2"/>
                                          </p:val>
                                        </p:tav>
                                        <p:tav tm="100000">
                                          <p:val>
                                            <p:strVal val="#ppt_x"/>
                                          </p:val>
                                        </p:tav>
                                      </p:tavLst>
                                    </p:anim>
                                    <p:anim calcmode="lin" valueType="num">
                                      <p:cBhvr additive="base">
                                        <p:cTn id="107" dur="3000" fill="hold"/>
                                        <p:tgtEl>
                                          <p:spTgt spid="3"/>
                                        </p:tgtEl>
                                        <p:attrNameLst>
                                          <p:attrName>ppt_y</p:attrName>
                                        </p:attrNameLst>
                                      </p:cBhvr>
                                      <p:tavLst>
                                        <p:tav tm="0">
                                          <p:val>
                                            <p:strVal val="#ppt_y"/>
                                          </p:val>
                                        </p:tav>
                                        <p:tav tm="100000">
                                          <p:val>
                                            <p:strVal val="#ppt_y"/>
                                          </p:val>
                                        </p:tav>
                                      </p:tavLst>
                                    </p:anim>
                                  </p:childTnLst>
                                </p:cTn>
                              </p:par>
                              <p:par>
                                <p:cTn id="108" presetID="3" presetClass="entr" presetSubtype="5" fill="hold" nodeType="withEffect">
                                  <p:stCondLst>
                                    <p:cond delay="0"/>
                                  </p:stCondLst>
                                  <p:childTnLst>
                                    <p:set>
                                      <p:cBhvr>
                                        <p:cTn id="109" dur="1" fill="hold">
                                          <p:stCondLst>
                                            <p:cond delay="0"/>
                                          </p:stCondLst>
                                        </p:cTn>
                                        <p:tgtEl>
                                          <p:spTgt spid="3"/>
                                        </p:tgtEl>
                                        <p:attrNameLst>
                                          <p:attrName>style.visibility</p:attrName>
                                        </p:attrNameLst>
                                      </p:cBhvr>
                                      <p:to>
                                        <p:strVal val="visible"/>
                                      </p:to>
                                    </p:set>
                                    <p:animEffect transition="in" filter="blinds(vertical)">
                                      <p:cBhvr>
                                        <p:cTn id="110" dur="3000"/>
                                        <p:tgtEl>
                                          <p:spTgt spid="3"/>
                                        </p:tgtEl>
                                      </p:cBhvr>
                                    </p:animEffect>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0"/>
                                        </p:tgtEl>
                                        <p:attrNameLst>
                                          <p:attrName>style.visibility</p:attrName>
                                        </p:attrNameLst>
                                      </p:cBhvr>
                                      <p:to>
                                        <p:strVal val="visible"/>
                                      </p:to>
                                    </p:set>
                                    <p:animEffect transition="in" filter="fade">
                                      <p:cBhvr>
                                        <p:cTn id="114" dur="1000"/>
                                        <p:tgtEl>
                                          <p:spTgt spid="10"/>
                                        </p:tgtEl>
                                      </p:cBhvr>
                                    </p:animEffect>
                                    <p:anim calcmode="lin" valueType="num">
                                      <p:cBhvr>
                                        <p:cTn id="115" dur="1000" fill="hold"/>
                                        <p:tgtEl>
                                          <p:spTgt spid="10"/>
                                        </p:tgtEl>
                                        <p:attrNameLst>
                                          <p:attrName>ppt_x</p:attrName>
                                        </p:attrNameLst>
                                      </p:cBhvr>
                                      <p:tavLst>
                                        <p:tav tm="0">
                                          <p:val>
                                            <p:strVal val="#ppt_x-.1"/>
                                          </p:val>
                                        </p:tav>
                                        <p:tav tm="100000">
                                          <p:val>
                                            <p:strVal val="#ppt_x"/>
                                          </p:val>
                                        </p:tav>
                                      </p:tavLst>
                                    </p:anim>
                                    <p:anim calcmode="lin" valueType="num">
                                      <p:cBhvr>
                                        <p:cTn id="11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1"/>
            <a:ext cx="9144000" cy="5714999"/>
          </a:xfrm>
          <a:prstGeom prst="rect">
            <a:avLst/>
          </a:prstGeom>
          <a:noFill/>
          <a:ln w="9525">
            <a:noFill/>
            <a:miter lim="800000"/>
            <a:headEnd/>
            <a:tailEnd/>
          </a:ln>
        </p:spPr>
      </p:pic>
      <p:pic>
        <p:nvPicPr>
          <p:cNvPr id="19" name="18 Imagen" descr="7642.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611560"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auténtica belleza natural aderezada por la existencia de una cascada al final del sendero donde, en ciertas épocas del año, el agua cae con fuerza y abundancia.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comb/>
      </p:transition>
    </mc:Choice>
    <mc:Fallback xmlns="">
      <p:transition spd="slow" advTm="2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4000" fill="hold"/>
                                        <p:tgtEl>
                                          <p:spTgt spid="19"/>
                                        </p:tgtEl>
                                        <p:attrNameLst>
                                          <p:attrName>ppt_w</p:attrName>
                                        </p:attrNameLst>
                                      </p:cBhvr>
                                      <p:tavLst>
                                        <p:tav tm="0">
                                          <p:val>
                                            <p:strVal val="2/3*#ppt_w"/>
                                          </p:val>
                                        </p:tav>
                                        <p:tav tm="100000">
                                          <p:val>
                                            <p:strVal val="#ppt_w"/>
                                          </p:val>
                                        </p:tav>
                                      </p:tavLst>
                                    </p:anim>
                                    <p:anim calcmode="lin" valueType="num">
                                      <p:cBhvr>
                                        <p:cTn id="15" dur="4000" fill="hold"/>
                                        <p:tgtEl>
                                          <p:spTgt spid="19"/>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Horizontal)">
                                      <p:cBhvr>
                                        <p:cTn id="18" dur="4000"/>
                                        <p:tgtEl>
                                          <p:spTgt spid="19"/>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 Igoroin el Gran Cañon de Alava.jpg"/>
          <p:cNvPicPr>
            <a:picLocks noChangeAspect="1"/>
          </p:cNvPicPr>
          <p:nvPr/>
        </p:nvPicPr>
        <p:blipFill>
          <a:blip r:embed="rId2" cstate="print"/>
          <a:stretch>
            <a:fillRect/>
          </a:stretch>
        </p:blipFill>
        <p:spPr>
          <a:xfrm>
            <a:off x="0" y="0"/>
            <a:ext cx="9144000" cy="5712648"/>
          </a:xfrm>
          <a:prstGeom prst="rect">
            <a:avLst/>
          </a:prstGeom>
        </p:spPr>
      </p:pic>
      <p:pic>
        <p:nvPicPr>
          <p:cNvPr id="5" name="4 Imagen" descr="11 Igoroin el Gran Cañon de Alava.jpg"/>
          <p:cNvPicPr>
            <a:picLocks noChangeAspect="1"/>
          </p:cNvPicPr>
          <p:nvPr/>
        </p:nvPicPr>
        <p:blipFill>
          <a:blip r:embed="rId2" cstate="print"/>
          <a:stretch>
            <a:fillRect/>
          </a:stretch>
        </p:blipFill>
        <p:spPr>
          <a:xfrm>
            <a:off x="0" y="0"/>
            <a:ext cx="9144000" cy="5712648"/>
          </a:xfrm>
          <a:prstGeom prst="rect">
            <a:avLst/>
          </a:prstGeom>
        </p:spPr>
      </p:pic>
      <p:sp>
        <p:nvSpPr>
          <p:cNvPr id="6" name="5 CuadroTexto"/>
          <p:cNvSpPr txBox="1"/>
          <p:nvPr/>
        </p:nvSpPr>
        <p:spPr>
          <a:xfrm>
            <a:off x="2051720" y="1057300"/>
            <a:ext cx="3717684" cy="400110"/>
          </a:xfrm>
          <a:prstGeom prst="rect">
            <a:avLst/>
          </a:prstGeom>
          <a:noFill/>
        </p:spPr>
        <p:txBody>
          <a:bodyPr wrap="none" rtlCol="0">
            <a:spAutoFit/>
            <a:scene3d>
              <a:camera prst="perspectiveRelaxedModerately"/>
              <a:lightRig rig="threePt" dir="t"/>
            </a:scene3d>
          </a:bodyPr>
          <a:lstStyle/>
          <a:p>
            <a:r>
              <a:rPr lang="es-ES" sz="2000" b="1" i="1" dirty="0" err="1"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Igorion</a:t>
            </a:r>
            <a:r>
              <a:rPr lang="es-ES" sz="20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 Gran Cañón de Álava</a:t>
            </a:r>
            <a:endParaRPr lang="es-ES" sz="20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
        <p:nvSpPr>
          <p:cNvPr id="7" name="6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barranco de </a:t>
            </a:r>
            <a:r>
              <a:rPr lang="es-ES" i="1" dirty="0" err="1" smtClean="0">
                <a:effectLst>
                  <a:glow rad="101600">
                    <a:srgbClr val="C00000">
                      <a:alpha val="60000"/>
                    </a:srgbClr>
                  </a:glow>
                  <a:outerShdw blurRad="38100" dist="38100" dir="2700000" algn="tl">
                    <a:srgbClr val="000000">
                      <a:alpha val="43137"/>
                    </a:srgbClr>
                  </a:outerShdw>
                </a:effectLst>
              </a:rPr>
              <a:t>Igoroin</a:t>
            </a:r>
            <a:r>
              <a:rPr lang="es-ES" i="1" dirty="0" smtClean="0">
                <a:effectLst>
                  <a:glow rad="101600">
                    <a:srgbClr val="C00000">
                      <a:alpha val="60000"/>
                    </a:srgbClr>
                  </a:glow>
                  <a:outerShdw blurRad="38100" dist="38100" dir="2700000" algn="tl">
                    <a:srgbClr val="000000">
                      <a:alpha val="43137"/>
                    </a:srgbClr>
                  </a:outerShdw>
                </a:effectLst>
              </a:rPr>
              <a:t> se encuentra situado en el cuadrante suroccidental del Territorio Histórico de Álava, enclavado en los montes de Iturrieta, comarca Montaña Alavesa, en las proximidades de </a:t>
            </a:r>
            <a:r>
              <a:rPr lang="es-ES" i="1" dirty="0" err="1" smtClean="0">
                <a:effectLst>
                  <a:glow rad="101600">
                    <a:srgbClr val="C00000">
                      <a:alpha val="60000"/>
                    </a:srgbClr>
                  </a:glow>
                  <a:outerShdw blurRad="38100" dist="38100" dir="2700000" algn="tl">
                    <a:srgbClr val="000000">
                      <a:alpha val="43137"/>
                    </a:srgbClr>
                  </a:outerShdw>
                </a:effectLst>
              </a:rPr>
              <a:t>Musitu</a:t>
            </a:r>
            <a:r>
              <a:rPr lang="es-ES" i="1" dirty="0" smtClean="0">
                <a:effectLst>
                  <a:glow rad="101600">
                    <a:srgbClr val="C00000">
                      <a:alpha val="60000"/>
                    </a:srgbClr>
                  </a:glow>
                  <a:outerShdw blurRad="38100" dist="38100" dir="2700000" algn="tl">
                    <a:srgbClr val="000000">
                      <a:alpha val="43137"/>
                    </a:srgbClr>
                  </a:outerShdw>
                </a:effectLst>
              </a:rPr>
              <a:t>, municipio de </a:t>
            </a:r>
            <a:r>
              <a:rPr lang="es-ES" i="1" dirty="0" err="1" smtClean="0">
                <a:effectLst>
                  <a:glow rad="101600">
                    <a:srgbClr val="C00000">
                      <a:alpha val="60000"/>
                    </a:srgbClr>
                  </a:glow>
                  <a:outerShdw blurRad="38100" dist="38100" dir="2700000" algn="tl">
                    <a:srgbClr val="000000">
                      <a:alpha val="43137"/>
                    </a:srgbClr>
                  </a:outerShdw>
                </a:effectLst>
              </a:rPr>
              <a:t>Arraia</a:t>
            </a:r>
            <a:r>
              <a:rPr lang="es-ES" i="1" dirty="0" smtClean="0">
                <a:effectLst>
                  <a:glow rad="101600">
                    <a:srgbClr val="C00000">
                      <a:alpha val="60000"/>
                    </a:srgbClr>
                  </a:glow>
                  <a:outerShdw blurRad="38100" dist="38100" dir="2700000" algn="tl">
                    <a:srgbClr val="000000">
                      <a:alpha val="43137"/>
                    </a:srgbClr>
                  </a:outerShdw>
                </a:effectLst>
              </a:rPr>
              <a:t>-Maeztu.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comb/>
      </p:transition>
    </mc:Choice>
    <mc:Fallback xmlns="">
      <p:transition spd="slow" advTm="3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3"/>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childTnLst>
                          </p:cTn>
                        </p:par>
                        <p:par>
                          <p:cTn id="13" fill="hold">
                            <p:stCondLst>
                              <p:cond delay="40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7200"/>
                            </p:stCondLst>
                            <p:childTnLst>
                              <p:par>
                                <p:cTn id="21" presetID="4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acceso se puede realizar desde la localidad alavesa de </a:t>
            </a:r>
            <a:r>
              <a:rPr lang="es-ES" i="1" dirty="0" err="1" smtClean="0">
                <a:effectLst>
                  <a:glow rad="101600">
                    <a:srgbClr val="C00000">
                      <a:alpha val="60000"/>
                    </a:srgbClr>
                  </a:glow>
                  <a:outerShdw blurRad="38100" dist="38100" dir="2700000" algn="tl">
                    <a:srgbClr val="000000">
                      <a:alpha val="43137"/>
                    </a:srgbClr>
                  </a:outerShdw>
                </a:effectLst>
              </a:rPr>
              <a:t>Róitegui</a:t>
            </a:r>
            <a:r>
              <a:rPr lang="es-ES" i="1" dirty="0" smtClean="0">
                <a:effectLst>
                  <a:glow rad="101600">
                    <a:srgbClr val="C00000">
                      <a:alpha val="60000"/>
                    </a:srgbClr>
                  </a:glow>
                  <a:outerShdw blurRad="38100" dist="38100" dir="2700000" algn="tl">
                    <a:srgbClr val="000000">
                      <a:alpha val="43137"/>
                    </a:srgbClr>
                  </a:outerShdw>
                </a:effectLst>
              </a:rPr>
              <a:t> / </a:t>
            </a:r>
            <a:r>
              <a:rPr lang="es-ES" i="1" dirty="0" err="1" smtClean="0">
                <a:effectLst>
                  <a:glow rad="101600">
                    <a:srgbClr val="C00000">
                      <a:alpha val="60000"/>
                    </a:srgbClr>
                  </a:glow>
                  <a:outerShdw blurRad="38100" dist="38100" dir="2700000" algn="tl">
                    <a:srgbClr val="000000">
                      <a:alpha val="43137"/>
                    </a:srgbClr>
                  </a:outerShdw>
                </a:effectLst>
              </a:rPr>
              <a:t>Erroitegi</a:t>
            </a:r>
            <a:r>
              <a:rPr lang="es-ES" i="1" dirty="0" smtClean="0">
                <a:effectLst>
                  <a:glow rad="101600">
                    <a:srgbClr val="C00000">
                      <a:alpha val="60000"/>
                    </a:srgbClr>
                  </a:glow>
                  <a:outerShdw blurRad="38100" dist="38100" dir="2700000" algn="tl">
                    <a:srgbClr val="000000">
                      <a:alpha val="43137"/>
                    </a:srgbClr>
                  </a:outerShdw>
                </a:effectLst>
              </a:rPr>
              <a:t> o bien desde </a:t>
            </a:r>
            <a:r>
              <a:rPr lang="es-ES" i="1" dirty="0" err="1" smtClean="0">
                <a:effectLst>
                  <a:glow rad="101600">
                    <a:srgbClr val="C00000">
                      <a:alpha val="60000"/>
                    </a:srgbClr>
                  </a:glow>
                  <a:outerShdw blurRad="38100" dist="38100" dir="2700000" algn="tl">
                    <a:srgbClr val="000000">
                      <a:alpha val="43137"/>
                    </a:srgbClr>
                  </a:outerShdw>
                </a:effectLst>
              </a:rPr>
              <a:t>Musitu</a:t>
            </a:r>
            <a:r>
              <a:rPr lang="es-ES" i="1" dirty="0" smtClean="0">
                <a:effectLst>
                  <a:glow rad="101600">
                    <a:srgbClr val="C00000">
                      <a:alpha val="60000"/>
                    </a:srgbClr>
                  </a:glow>
                  <a:outerShdw blurRad="38100" dist="38100" dir="2700000" algn="tl">
                    <a:srgbClr val="000000">
                      <a:alpha val="43137"/>
                    </a:srgbClr>
                  </a:outerShdw>
                </a:effectLst>
              </a:rPr>
              <a:t>, si bien la ruta propuesta parte desde esta segunda localidad, a la que se puede llegar por la carretera A-3144, que podemos tomar en la localidad de Maeztu.</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28_20111029_19766447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_28_20111029_19766447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senda que seguiremos, con algunos cambios de pendiente a lo largo del recorrido, discurre siempre por la margen derecha del río </a:t>
            </a:r>
            <a:r>
              <a:rPr lang="es-ES" i="1" dirty="0" err="1" smtClean="0">
                <a:effectLst>
                  <a:glow rad="101600">
                    <a:srgbClr val="C00000">
                      <a:alpha val="60000"/>
                    </a:srgbClr>
                  </a:glow>
                  <a:outerShdw blurRad="38100" dist="38100" dir="2700000" algn="tl">
                    <a:srgbClr val="000000">
                      <a:alpha val="43137"/>
                    </a:srgbClr>
                  </a:outerShdw>
                </a:effectLst>
              </a:rPr>
              <a:t>Igoroin</a:t>
            </a:r>
            <a:r>
              <a:rPr lang="es-ES" i="1" dirty="0" smtClean="0">
                <a:effectLst>
                  <a:glow rad="101600">
                    <a:srgbClr val="C00000">
                      <a:alpha val="60000"/>
                    </a:srgbClr>
                  </a:glow>
                  <a:outerShdw blurRad="38100" dist="38100" dir="2700000" algn="tl">
                    <a:srgbClr val="000000">
                      <a:alpha val="43137"/>
                    </a:srgbClr>
                  </a:outerShdw>
                </a:effectLst>
              </a:rPr>
              <a:t>, que en la época de estiaje ve disminuido su caudal quedando a la vista pequeñas pozas.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5504p.jpg"/>
          <p:cNvPicPr>
            <a:picLocks noChangeAspect="1"/>
          </p:cNvPicPr>
          <p:nvPr/>
        </p:nvPicPr>
        <p:blipFill>
          <a:blip r:embed="rId2" cstate="print"/>
          <a:stretch>
            <a:fillRect/>
          </a:stretch>
        </p:blipFill>
        <p:spPr bwMode="auto">
          <a:xfrm>
            <a:off x="16933" y="10584"/>
            <a:ext cx="9110134" cy="5693833"/>
          </a:xfrm>
          <a:prstGeom prst="rect">
            <a:avLst/>
          </a:prstGeom>
          <a:noFill/>
          <a:ln w="9525">
            <a:noFill/>
            <a:miter lim="800000"/>
            <a:headEnd/>
            <a:tailEnd/>
          </a:ln>
        </p:spPr>
      </p:pic>
      <p:pic>
        <p:nvPicPr>
          <p:cNvPr id="5" name="4 Imagen" descr="DSC_5504p.jpg"/>
          <p:cNvPicPr>
            <a:picLocks noChangeAspect="1"/>
          </p:cNvPicPr>
          <p:nvPr/>
        </p:nvPicPr>
        <p:blipFill>
          <a:blip r:embed="rId2" cstate="print"/>
          <a:stretch>
            <a:fillRect/>
          </a:stretch>
        </p:blipFill>
        <p:spPr bwMode="auto">
          <a:xfrm>
            <a:off x="8467" y="0"/>
            <a:ext cx="9127066" cy="5704417"/>
          </a:xfrm>
          <a:prstGeom prst="rect">
            <a:avLst/>
          </a:prstGeom>
          <a:noFill/>
          <a:ln w="9525">
            <a:noFill/>
            <a:miter lim="800000"/>
            <a:headEnd/>
            <a:tailEnd/>
          </a:ln>
        </p:spPr>
      </p:pic>
      <p:pic>
        <p:nvPicPr>
          <p:cNvPr id="6" name="5 Imagen" descr="DSC_5504p.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recorrer aproximadamente 2,5 kilómetros ,llegaremos a la parte alta del recorrido y desde el mismo camino podremos contemplar, a la derecha, un magnífico salto de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4000">
        <p14:shred pattern="rectang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fltVal val="0"/>
                                          </p:val>
                                        </p:tav>
                                        <p:tav tm="100000">
                                          <p:val>
                                            <p:strVal val="#ppt_w"/>
                                          </p:val>
                                        </p:tav>
                                      </p:tavLst>
                                    </p:anim>
                                    <p:anim calcmode="lin" valueType="num">
                                      <p:cBhvr>
                                        <p:cTn id="15" dur="4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gallery_6731_93_3150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gallery_6731_93_3150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483768" y="913284"/>
            <a:ext cx="2946640" cy="400110"/>
          </a:xfrm>
          <a:prstGeom prst="rect">
            <a:avLst/>
          </a:prstGeom>
          <a:noFill/>
        </p:spPr>
        <p:txBody>
          <a:bodyPr wrap="none" rtlCol="0">
            <a:spAutoFit/>
            <a:scene3d>
              <a:camera prst="perspectiveRelaxedModerately"/>
              <a:lightRig rig="threePt" dir="t"/>
            </a:scene3d>
          </a:bodyPr>
          <a:lstStyle/>
          <a:p>
            <a:r>
              <a:rPr lang="es-ES" sz="2000" b="1" i="1" dirty="0" err="1"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Barranquismo</a:t>
            </a:r>
            <a:r>
              <a:rPr lang="es-ES" sz="20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 en Italia</a:t>
            </a:r>
            <a:endParaRPr lang="es-ES" sz="20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
        <p:nvSpPr>
          <p:cNvPr id="8" name="7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una parte del Trentino en la que las vacaciones son una aventura inolvidable: en el Valle del </a:t>
            </a:r>
            <a:r>
              <a:rPr lang="es-ES" i="1" dirty="0" err="1" smtClean="0">
                <a:effectLst>
                  <a:glow rad="101600">
                    <a:srgbClr val="C00000">
                      <a:alpha val="60000"/>
                    </a:srgbClr>
                  </a:glow>
                  <a:outerShdw blurRad="38100" dist="38100" dir="2700000" algn="tl">
                    <a:srgbClr val="000000">
                      <a:alpha val="43137"/>
                    </a:srgbClr>
                  </a:outerShdw>
                </a:effectLst>
              </a:rPr>
              <a:t>Chiese</a:t>
            </a:r>
            <a:r>
              <a:rPr lang="es-ES" i="1" dirty="0" smtClean="0">
                <a:effectLst>
                  <a:glow rad="101600">
                    <a:srgbClr val="C00000">
                      <a:alpha val="60000"/>
                    </a:srgbClr>
                  </a:glow>
                  <a:outerShdw blurRad="38100" dist="38100" dir="2700000" algn="tl">
                    <a:srgbClr val="000000">
                      <a:alpha val="43137"/>
                    </a:srgbClr>
                  </a:outerShdw>
                </a:effectLst>
              </a:rPr>
              <a:t>, un paraíso para los amantes de lo extremo, se puede hacer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en espectaculares gargantas, afrontando recorridos atrevidos a lo largo de los arroyos, hasta el corazón de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8000">
        <p14:shred/>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by="(-#ppt_w*2)" calcmode="lin" valueType="num">
                                      <p:cBhvr rctx="PPT">
                                        <p:cTn id="29" dur="500" autoRev="1" fill="hold">
                                          <p:stCondLst>
                                            <p:cond delay="0"/>
                                          </p:stCondLst>
                                        </p:cTn>
                                        <p:tgtEl>
                                          <p:spTgt spid="7"/>
                                        </p:tgtEl>
                                        <p:attrNameLst>
                                          <p:attrName>ppt_w</p:attrName>
                                        </p:attrNameLst>
                                      </p:cBhvr>
                                    </p:anim>
                                    <p:anim by="(#ppt_w*0.50)" calcmode="lin" valueType="num">
                                      <p:cBhvr>
                                        <p:cTn id="30" dur="500" decel="50000" autoRev="1" fill="hold">
                                          <p:stCondLst>
                                            <p:cond delay="0"/>
                                          </p:stCondLst>
                                        </p:cTn>
                                        <p:tgtEl>
                                          <p:spTgt spid="7"/>
                                        </p:tgtEl>
                                        <p:attrNameLst>
                                          <p:attrName>ppt_x</p:attrName>
                                        </p:attrNameLst>
                                      </p:cBhvr>
                                    </p:anim>
                                    <p:anim from="(-#ppt_h/2)" to="(#ppt_y)" calcmode="lin" valueType="num">
                                      <p:cBhvr>
                                        <p:cTn id="31" dur="1000" fill="hold">
                                          <p:stCondLst>
                                            <p:cond delay="0"/>
                                          </p:stCondLst>
                                        </p:cTn>
                                        <p:tgtEl>
                                          <p:spTgt spid="7"/>
                                        </p:tgtEl>
                                        <p:attrNameLst>
                                          <p:attrName>ppt_y</p:attrName>
                                        </p:attrNameLst>
                                      </p:cBhvr>
                                    </p:anim>
                                    <p:animRot by="21600000">
                                      <p:cBhvr>
                                        <p:cTn id="32" dur="1000" fill="hold">
                                          <p:stCondLst>
                                            <p:cond delay="0"/>
                                          </p:stCondLst>
                                        </p:cTn>
                                        <p:tgtEl>
                                          <p:spTgt spid="7"/>
                                        </p:tgtEl>
                                        <p:attrNameLst>
                                          <p:attrName>r</p:attrName>
                                        </p:attrNameLst>
                                      </p:cBhvr>
                                    </p:animRot>
                                  </p:childTnLst>
                                </p:cTn>
                              </p:par>
                            </p:childTnLst>
                          </p:cTn>
                        </p:par>
                        <p:par>
                          <p:cTn id="33" fill="hold">
                            <p:stCondLst>
                              <p:cond delay="6900"/>
                            </p:stCondLst>
                            <p:childTnLst>
                              <p:par>
                                <p:cTn id="34" presetID="40" presetClass="entr" presetSubtype="0" fill="hold" grpId="0" nodeType="afterEffect">
                                  <p:stCondLst>
                                    <p:cond delay="100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338076-svetikgg.jpg"/>
          <p:cNvPicPr>
            <a:picLocks noChangeAspect="1" noChangeArrowheads="1"/>
          </p:cNvPicPr>
          <p:nvPr/>
        </p:nvPicPr>
        <p:blipFill>
          <a:blip r:embed="rId2" cstate="print"/>
          <a:srcRect r="50000" b="50093"/>
          <a:stretch>
            <a:fillRect/>
          </a:stretch>
        </p:blipFill>
        <p:spPr bwMode="auto">
          <a:xfrm>
            <a:off x="0" y="10583"/>
            <a:ext cx="4572000" cy="2846917"/>
          </a:xfrm>
          <a:prstGeom prst="rect">
            <a:avLst/>
          </a:prstGeom>
          <a:noFill/>
          <a:ln w="9525">
            <a:noFill/>
            <a:miter lim="800000"/>
            <a:headEnd/>
            <a:tailEnd/>
          </a:ln>
        </p:spPr>
      </p:pic>
      <p:pic>
        <p:nvPicPr>
          <p:cNvPr id="68" name="Picture 2" descr="C:\Users\Ana María\Desktop\338076-svetikgg.jpg"/>
          <p:cNvPicPr>
            <a:picLocks noChangeAspect="1" noChangeArrowheads="1"/>
          </p:cNvPicPr>
          <p:nvPr/>
        </p:nvPicPr>
        <p:blipFill>
          <a:blip r:embed="rId2" cstate="print"/>
          <a:srcRect l="50000" b="50093"/>
          <a:stretch>
            <a:fillRect/>
          </a:stretch>
        </p:blipFill>
        <p:spPr bwMode="auto">
          <a:xfrm>
            <a:off x="4572000" y="10583"/>
            <a:ext cx="4572000" cy="2846917"/>
          </a:xfrm>
          <a:prstGeom prst="rect">
            <a:avLst/>
          </a:prstGeom>
          <a:noFill/>
          <a:ln w="9525">
            <a:noFill/>
            <a:miter lim="800000"/>
            <a:headEnd/>
            <a:tailEnd/>
          </a:ln>
        </p:spPr>
      </p:pic>
      <p:pic>
        <p:nvPicPr>
          <p:cNvPr id="69" name="Picture 2" descr="C:\Users\Ana María\Desktop\338076-svetikgg.jpg"/>
          <p:cNvPicPr>
            <a:picLocks noChangeAspect="1" noChangeArrowheads="1"/>
          </p:cNvPicPr>
          <p:nvPr/>
        </p:nvPicPr>
        <p:blipFill>
          <a:blip r:embed="rId2" cstate="print"/>
          <a:srcRect t="50093" r="50000"/>
          <a:stretch>
            <a:fillRect/>
          </a:stretch>
        </p:blipFill>
        <p:spPr bwMode="auto">
          <a:xfrm>
            <a:off x="0" y="2857500"/>
            <a:ext cx="4572000" cy="2846917"/>
          </a:xfrm>
          <a:prstGeom prst="rect">
            <a:avLst/>
          </a:prstGeom>
          <a:noFill/>
          <a:ln w="9525">
            <a:noFill/>
            <a:miter lim="800000"/>
            <a:headEnd/>
            <a:tailEnd/>
          </a:ln>
        </p:spPr>
      </p:pic>
      <p:pic>
        <p:nvPicPr>
          <p:cNvPr id="70" name="Picture 2" descr="C:\Users\Ana María\Desktop\338076-svetikgg.jpg"/>
          <p:cNvPicPr>
            <a:picLocks noChangeAspect="1" noChangeArrowheads="1"/>
          </p:cNvPicPr>
          <p:nvPr/>
        </p:nvPicPr>
        <p:blipFill>
          <a:blip r:embed="rId2" cstate="print"/>
          <a:srcRect l="50000" t="50093"/>
          <a:stretch>
            <a:fillRect/>
          </a:stretch>
        </p:blipFill>
        <p:spPr bwMode="auto">
          <a:xfrm>
            <a:off x="4572000" y="2857500"/>
            <a:ext cx="4572000" cy="2846917"/>
          </a:xfrm>
          <a:prstGeom prst="rect">
            <a:avLst/>
          </a:prstGeom>
          <a:noFill/>
          <a:ln w="9525">
            <a:noFill/>
            <a:miter lim="800000"/>
            <a:headEnd/>
            <a:tailEnd/>
          </a:ln>
        </p:spPr>
      </p:pic>
      <p:sp>
        <p:nvSpPr>
          <p:cNvPr id="6" name="5 CuadroTexto"/>
          <p:cNvSpPr txBox="1"/>
          <p:nvPr/>
        </p:nvSpPr>
        <p:spPr>
          <a:xfrm>
            <a:off x="611560"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piscinas naturales, desfiladeros, inmersiones de infarto y atrevidas escaladas, ¡la descarga de adrenalina está garantizada!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switch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diamond(in)">
                                      <p:cBhvr>
                                        <p:cTn id="7" dur="4000"/>
                                        <p:tgtEl>
                                          <p:spTgt spid="4098"/>
                                        </p:tgtEl>
                                      </p:cBhvr>
                                    </p:animEffect>
                                  </p:childTnLst>
                                </p:cTn>
                              </p:par>
                              <p:par>
                                <p:cTn id="8" presetID="8" presetClass="emph" presetSubtype="0" fill="hold" nodeType="withEffect">
                                  <p:stCondLst>
                                    <p:cond delay="0"/>
                                  </p:stCondLst>
                                  <p:childTnLst>
                                    <p:animRot by="-21600000">
                                      <p:cBhvr>
                                        <p:cTn id="9" dur="4000" fill="hold"/>
                                        <p:tgtEl>
                                          <p:spTgt spid="4098"/>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amond(in)">
                                      <p:cBhvr>
                                        <p:cTn id="12" dur="4000"/>
                                        <p:tgtEl>
                                          <p:spTgt spid="68"/>
                                        </p:tgtEl>
                                      </p:cBhvr>
                                    </p:animEffect>
                                  </p:childTnLst>
                                </p:cTn>
                              </p:par>
                              <p:par>
                                <p:cTn id="13" presetID="8" presetClass="emph" presetSubtype="0" fill="hold" nodeType="withEffect">
                                  <p:stCondLst>
                                    <p:cond delay="0"/>
                                  </p:stCondLst>
                                  <p:childTnLst>
                                    <p:animRot by="21600000">
                                      <p:cBhvr>
                                        <p:cTn id="14" dur="4000" fill="hold"/>
                                        <p:tgtEl>
                                          <p:spTgt spid="68"/>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amond(in)">
                                      <p:cBhvr>
                                        <p:cTn id="17" dur="4000"/>
                                        <p:tgtEl>
                                          <p:spTgt spid="69"/>
                                        </p:tgtEl>
                                      </p:cBhvr>
                                    </p:animEffect>
                                  </p:childTnLst>
                                </p:cTn>
                              </p:par>
                              <p:par>
                                <p:cTn id="18" presetID="8" presetClass="emph" presetSubtype="0" fill="hold" nodeType="withEffect">
                                  <p:stCondLst>
                                    <p:cond delay="0"/>
                                  </p:stCondLst>
                                  <p:childTnLst>
                                    <p:animRot by="21600000">
                                      <p:cBhvr>
                                        <p:cTn id="19" dur="4000" fill="hold"/>
                                        <p:tgtEl>
                                          <p:spTgt spid="69"/>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diamond(in)">
                                      <p:cBhvr>
                                        <p:cTn id="22" dur="4000"/>
                                        <p:tgtEl>
                                          <p:spTgt spid="70"/>
                                        </p:tgtEl>
                                      </p:cBhvr>
                                    </p:animEffect>
                                  </p:childTnLst>
                                </p:cTn>
                              </p:par>
                              <p:par>
                                <p:cTn id="23" presetID="8" presetClass="emph" presetSubtype="0" fill="hold" nodeType="withEffect">
                                  <p:stCondLst>
                                    <p:cond delay="0"/>
                                  </p:stCondLst>
                                  <p:childTnLst>
                                    <p:animRot by="-21600000">
                                      <p:cBhvr>
                                        <p:cTn id="24" dur="4000" fill="hold"/>
                                        <p:tgtEl>
                                          <p:spTgt spid="70"/>
                                        </p:tgtEl>
                                        <p:attrNameLst>
                                          <p:attrName>r</p:attrName>
                                        </p:attrNameLst>
                                      </p:cBhvr>
                                    </p:animRo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corazón del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en el Valle del </a:t>
            </a:r>
            <a:r>
              <a:rPr lang="es-ES" i="1" dirty="0" err="1" smtClean="0">
                <a:effectLst>
                  <a:glow rad="101600">
                    <a:srgbClr val="C00000">
                      <a:alpha val="60000"/>
                    </a:srgbClr>
                  </a:glow>
                  <a:outerShdw blurRad="38100" dist="38100" dir="2700000" algn="tl">
                    <a:srgbClr val="000000">
                      <a:alpha val="43137"/>
                    </a:srgbClr>
                  </a:outerShdw>
                </a:effectLst>
              </a:rPr>
              <a:t>Chiese</a:t>
            </a:r>
            <a:r>
              <a:rPr lang="es-ES" i="1" dirty="0" smtClean="0">
                <a:effectLst>
                  <a:glow rad="101600">
                    <a:srgbClr val="C00000">
                      <a:alpha val="60000"/>
                    </a:srgbClr>
                  </a:glow>
                  <a:outerShdw blurRad="38100" dist="38100" dir="2700000" algn="tl">
                    <a:srgbClr val="000000">
                      <a:alpha val="43137"/>
                    </a:srgbClr>
                  </a:outerShdw>
                </a:effectLst>
              </a:rPr>
              <a:t> es la zona del </a:t>
            </a:r>
            <a:r>
              <a:rPr lang="es-ES" i="1" dirty="0" err="1" smtClean="0">
                <a:effectLst>
                  <a:glow rad="101600">
                    <a:srgbClr val="C00000">
                      <a:alpha val="60000"/>
                    </a:srgbClr>
                  </a:glow>
                  <a:outerShdw blurRad="38100" dist="38100" dir="2700000" algn="tl">
                    <a:srgbClr val="000000">
                      <a:alpha val="43137"/>
                    </a:srgbClr>
                  </a:outerShdw>
                </a:effectLst>
              </a:rPr>
              <a:t>Storo</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El arroyo </a:t>
            </a:r>
            <a:r>
              <a:rPr lang="es-ES" i="1" dirty="0" err="1" smtClean="0">
                <a:effectLst>
                  <a:glow rad="101600">
                    <a:srgbClr val="C00000">
                      <a:alpha val="60000"/>
                    </a:srgbClr>
                  </a:glow>
                  <a:outerShdw blurRad="38100" dist="38100" dir="2700000" algn="tl">
                    <a:srgbClr val="000000">
                      <a:alpha val="43137"/>
                    </a:srgbClr>
                  </a:outerShdw>
                </a:effectLst>
              </a:rPr>
              <a:t>Palvico</a:t>
            </a:r>
            <a:r>
              <a:rPr lang="es-ES" i="1" dirty="0" smtClean="0">
                <a:effectLst>
                  <a:glow rad="101600">
                    <a:srgbClr val="C00000">
                      <a:alpha val="60000"/>
                    </a:srgbClr>
                  </a:glow>
                  <a:outerShdw blurRad="38100" dist="38100" dir="2700000" algn="tl">
                    <a:srgbClr val="000000">
                      <a:alpha val="43137"/>
                    </a:srgbClr>
                  </a:outerShdw>
                </a:effectLst>
              </a:rPr>
              <a:t> ofrece emociones y una de las rutas más bellas, pero prepárate para mojarte.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switch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4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189_3d_3d_fast_train.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28189_3d_3d_fast_train.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82758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descensos y subidas por los desfiladeros, también tendrás que saltar desde alturas vertiginosas para sumergirte en las aguas cristalinas, en una mezcla de deportes de río y de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6 La Solana.jpg"/>
          <p:cNvPicPr>
            <a:picLocks noChangeAspect="1"/>
          </p:cNvPicPr>
          <p:nvPr/>
        </p:nvPicPr>
        <p:blipFill>
          <a:blip r:embed="rId3" cstate="print"/>
          <a:srcRect l="87800"/>
          <a:stretch>
            <a:fillRect/>
          </a:stretch>
        </p:blipFill>
        <p:spPr bwMode="auto">
          <a:xfrm>
            <a:off x="8028384" y="0"/>
            <a:ext cx="1115616" cy="5714999"/>
          </a:xfrm>
          <a:prstGeom prst="rect">
            <a:avLst/>
          </a:prstGeom>
          <a:noFill/>
          <a:ln w="9525">
            <a:noFill/>
            <a:miter lim="800000"/>
            <a:headEnd/>
            <a:tailEnd/>
          </a:ln>
        </p:spPr>
      </p:pic>
      <p:pic>
        <p:nvPicPr>
          <p:cNvPr id="15" name="14 Imagen" descr="36 La Solana.jpg"/>
          <p:cNvPicPr>
            <a:picLocks noChangeAspect="1"/>
          </p:cNvPicPr>
          <p:nvPr/>
        </p:nvPicPr>
        <p:blipFill>
          <a:blip r:embed="rId3"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6" name="15 Imagen" descr="36 La Solana.jpg"/>
          <p:cNvPicPr>
            <a:picLocks noChangeAspect="1"/>
          </p:cNvPicPr>
          <p:nvPr/>
        </p:nvPicPr>
        <p:blipFill>
          <a:blip r:embed="rId3"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17" name="16 Imagen" descr="36 La Solana.jpg"/>
          <p:cNvPicPr>
            <a:picLocks noChangeAspect="1"/>
          </p:cNvPicPr>
          <p:nvPr/>
        </p:nvPicPr>
        <p:blipFill>
          <a:blip r:embed="rId3"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18" name="17 Imagen" descr="36 La Solana.jpg"/>
          <p:cNvPicPr>
            <a:picLocks noChangeAspect="1"/>
          </p:cNvPicPr>
          <p:nvPr/>
        </p:nvPicPr>
        <p:blipFill>
          <a:blip r:embed="rId3"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19" name="18 Imagen" descr="36 La Solana.jpg"/>
          <p:cNvPicPr>
            <a:picLocks noChangeAspect="1"/>
          </p:cNvPicPr>
          <p:nvPr/>
        </p:nvPicPr>
        <p:blipFill>
          <a:blip r:embed="rId3" cstate="print"/>
          <a:srcRect l="24800" r="62600"/>
          <a:stretch>
            <a:fillRect/>
          </a:stretch>
        </p:blipFill>
        <p:spPr bwMode="auto">
          <a:xfrm>
            <a:off x="2267744" y="0"/>
            <a:ext cx="1152128" cy="5714999"/>
          </a:xfrm>
          <a:prstGeom prst="rect">
            <a:avLst/>
          </a:prstGeom>
          <a:noFill/>
          <a:ln w="9525">
            <a:noFill/>
            <a:miter lim="800000"/>
            <a:headEnd/>
            <a:tailEnd/>
          </a:ln>
        </p:spPr>
      </p:pic>
      <p:pic>
        <p:nvPicPr>
          <p:cNvPr id="20" name="19 Imagen" descr="36 La Solana.jpg"/>
          <p:cNvPicPr>
            <a:picLocks noChangeAspect="1"/>
          </p:cNvPicPr>
          <p:nvPr/>
        </p:nvPicPr>
        <p:blipFill>
          <a:blip r:embed="rId3"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21" name="20 Imagen" descr="36 La Solana.jpg"/>
          <p:cNvPicPr>
            <a:picLocks noChangeAspect="1"/>
          </p:cNvPicPr>
          <p:nvPr/>
        </p:nvPicPr>
        <p:blipFill>
          <a:blip r:embed="rId3" cstate="print"/>
          <a:srcRect r="87800"/>
          <a:stretch>
            <a:fillRect/>
          </a:stretch>
        </p:blipFill>
        <p:spPr bwMode="auto">
          <a:xfrm>
            <a:off x="1" y="0"/>
            <a:ext cx="1115615" cy="5714999"/>
          </a:xfrm>
          <a:prstGeom prst="rect">
            <a:avLst/>
          </a:prstGeom>
          <a:noFill/>
          <a:ln w="9525">
            <a:noFill/>
            <a:miter lim="800000"/>
            <a:headEnd/>
            <a:tailEnd/>
          </a:ln>
        </p:spPr>
      </p:pic>
      <p:sp>
        <p:nvSpPr>
          <p:cNvPr id="10" name="9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luz sobre el agua cambia continuamente la atmósfera y los colores del paisaje dependiendo de cómo ilumine los fondos más profundos, las piscinas naturales secretas, los pasillos inundados, las tripas estrechas a lo largo de las cuales deslizarse y las paredes de roca sobre las que escalar.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3000"/>
                                        <p:tgtEl>
                                          <p:spTgt spid="14"/>
                                        </p:tgtEl>
                                      </p:cBhvr>
                                    </p:animEffect>
                                    <p:anim calcmode="lin" valueType="num">
                                      <p:cBhvr>
                                        <p:cTn id="8" dur="3000" fill="hold"/>
                                        <p:tgtEl>
                                          <p:spTgt spid="14"/>
                                        </p:tgtEl>
                                        <p:attrNameLst>
                                          <p:attrName>style.rotation</p:attrName>
                                        </p:attrNameLst>
                                      </p:cBhvr>
                                      <p:tavLst>
                                        <p:tav tm="0">
                                          <p:val>
                                            <p:fltVal val="720"/>
                                          </p:val>
                                        </p:tav>
                                        <p:tav tm="100000">
                                          <p:val>
                                            <p:fltVal val="0"/>
                                          </p:val>
                                        </p:tav>
                                      </p:tavLst>
                                    </p:anim>
                                    <p:anim calcmode="lin" valueType="num">
                                      <p:cBhvr>
                                        <p:cTn id="9" dur="3000" fill="hold"/>
                                        <p:tgtEl>
                                          <p:spTgt spid="14"/>
                                        </p:tgtEl>
                                        <p:attrNameLst>
                                          <p:attrName>ppt_h</p:attrName>
                                        </p:attrNameLst>
                                      </p:cBhvr>
                                      <p:tavLst>
                                        <p:tav tm="0">
                                          <p:val>
                                            <p:fltVal val="0"/>
                                          </p:val>
                                        </p:tav>
                                        <p:tav tm="100000">
                                          <p:val>
                                            <p:strVal val="#ppt_h"/>
                                          </p:val>
                                        </p:tav>
                                      </p:tavLst>
                                    </p:anim>
                                    <p:anim calcmode="lin" valueType="num">
                                      <p:cBhvr>
                                        <p:cTn id="10" dur="3000" fill="hold"/>
                                        <p:tgtEl>
                                          <p:spTgt spid="14"/>
                                        </p:tgtEl>
                                        <p:attrNameLst>
                                          <p:attrName>ppt_w</p:attrName>
                                        </p:attrNameLst>
                                      </p:cBhvr>
                                      <p:tavLst>
                                        <p:tav tm="0">
                                          <p:val>
                                            <p:fltVal val="0"/>
                                          </p:val>
                                        </p:tav>
                                        <p:tav tm="100000">
                                          <p:val>
                                            <p:strVal val="#ppt_w"/>
                                          </p:val>
                                        </p:tav>
                                      </p:tavLst>
                                    </p:anim>
                                  </p:childTnLst>
                                </p:cTn>
                              </p:par>
                              <p:par>
                                <p:cTn id="11" presetID="2"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0-#ppt_w/2"/>
                                          </p:val>
                                        </p:tav>
                                        <p:tav tm="100000">
                                          <p:val>
                                            <p:strVal val="#ppt_x"/>
                                          </p:val>
                                        </p:tav>
                                      </p:tavLst>
                                    </p:anim>
                                    <p:anim calcmode="lin" valueType="num">
                                      <p:cBhvr additive="base">
                                        <p:cTn id="14" dur="3000" fill="hold"/>
                                        <p:tgtEl>
                                          <p:spTgt spid="14"/>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3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0-#ppt_w/2"/>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35" presetClass="entr" presetSubtype="0"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anim calcmode="lin" valueType="num">
                                      <p:cBhvr>
                                        <p:cTn id="22" dur="3000" fill="hold"/>
                                        <p:tgtEl>
                                          <p:spTgt spid="15"/>
                                        </p:tgtEl>
                                        <p:attrNameLst>
                                          <p:attrName>style.rotation</p:attrName>
                                        </p:attrNameLst>
                                      </p:cBhvr>
                                      <p:tavLst>
                                        <p:tav tm="0">
                                          <p:val>
                                            <p:fltVal val="720"/>
                                          </p:val>
                                        </p:tav>
                                        <p:tav tm="100000">
                                          <p:val>
                                            <p:fltVal val="0"/>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ppt_w</p:attrName>
                                        </p:attrNameLst>
                                      </p:cBhvr>
                                      <p:tavLst>
                                        <p:tav tm="0">
                                          <p:val>
                                            <p:fltVal val="0"/>
                                          </p:val>
                                        </p:tav>
                                        <p:tav tm="100000">
                                          <p:val>
                                            <p:strVal val="#ppt_w"/>
                                          </p:val>
                                        </p:tav>
                                      </p:tavLst>
                                    </p:anim>
                                  </p:childTnLst>
                                </p:cTn>
                              </p:par>
                              <p:par>
                                <p:cTn id="25" presetID="2" presetClass="entr" presetSubtype="9"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6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3000"/>
                                        <p:tgtEl>
                                          <p:spTgt spid="16"/>
                                        </p:tgtEl>
                                      </p:cBhvr>
                                    </p:animEffect>
                                    <p:anim calcmode="lin" valueType="num">
                                      <p:cBhvr>
                                        <p:cTn id="32" dur="3000" fill="hold"/>
                                        <p:tgtEl>
                                          <p:spTgt spid="16"/>
                                        </p:tgtEl>
                                        <p:attrNameLst>
                                          <p:attrName>style.rotation</p:attrName>
                                        </p:attrNameLst>
                                      </p:cBhvr>
                                      <p:tavLst>
                                        <p:tav tm="0">
                                          <p:val>
                                            <p:fltVal val="720"/>
                                          </p:val>
                                        </p:tav>
                                        <p:tav tm="100000">
                                          <p:val>
                                            <p:fltVal val="0"/>
                                          </p:val>
                                        </p:tav>
                                      </p:tavLst>
                                    </p:anim>
                                    <p:anim calcmode="lin" valueType="num">
                                      <p:cBhvr>
                                        <p:cTn id="33" dur="3000" fill="hold"/>
                                        <p:tgtEl>
                                          <p:spTgt spid="16"/>
                                        </p:tgtEl>
                                        <p:attrNameLst>
                                          <p:attrName>ppt_h</p:attrName>
                                        </p:attrNameLst>
                                      </p:cBhvr>
                                      <p:tavLst>
                                        <p:tav tm="0">
                                          <p:val>
                                            <p:fltVal val="0"/>
                                          </p:val>
                                        </p:tav>
                                        <p:tav tm="100000">
                                          <p:val>
                                            <p:strVal val="#ppt_h"/>
                                          </p:val>
                                        </p:tav>
                                      </p:tavLst>
                                    </p:anim>
                                    <p:anim calcmode="lin" valueType="num">
                                      <p:cBhvr>
                                        <p:cTn id="34" dur="3000" fill="hold"/>
                                        <p:tgtEl>
                                          <p:spTgt spid="16"/>
                                        </p:tgtEl>
                                        <p:attrNameLst>
                                          <p:attrName>ppt_w</p:attrName>
                                        </p:attrNameLst>
                                      </p:cBhvr>
                                      <p:tavLst>
                                        <p:tav tm="0">
                                          <p:val>
                                            <p:fltVal val="0"/>
                                          </p:val>
                                        </p:tav>
                                        <p:tav tm="100000">
                                          <p:val>
                                            <p:strVal val="#ppt_w"/>
                                          </p:val>
                                        </p:tav>
                                      </p:tavLst>
                                    </p:anim>
                                  </p:childTnLst>
                                </p:cTn>
                              </p:par>
                              <p:par>
                                <p:cTn id="35" presetID="2" presetClass="entr" presetSubtype="12" fill="hold" nodeType="withEffect">
                                  <p:stCondLst>
                                    <p:cond delay="90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35" presetClass="entr" presetSubtype="0" fill="hold" nodeType="withEffect">
                                  <p:stCondLst>
                                    <p:cond delay="9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3000"/>
                                        <p:tgtEl>
                                          <p:spTgt spid="17"/>
                                        </p:tgtEl>
                                      </p:cBhvr>
                                    </p:animEffect>
                                    <p:anim calcmode="lin" valueType="num">
                                      <p:cBhvr>
                                        <p:cTn id="42" dur="3000" fill="hold"/>
                                        <p:tgtEl>
                                          <p:spTgt spid="17"/>
                                        </p:tgtEl>
                                        <p:attrNameLst>
                                          <p:attrName>style.rotation</p:attrName>
                                        </p:attrNameLst>
                                      </p:cBhvr>
                                      <p:tavLst>
                                        <p:tav tm="0">
                                          <p:val>
                                            <p:fltVal val="720"/>
                                          </p:val>
                                        </p:tav>
                                        <p:tav tm="100000">
                                          <p:val>
                                            <p:fltVal val="0"/>
                                          </p:val>
                                        </p:tav>
                                      </p:tavLst>
                                    </p:anim>
                                    <p:anim calcmode="lin" valueType="num">
                                      <p:cBhvr>
                                        <p:cTn id="43" dur="3000" fill="hold"/>
                                        <p:tgtEl>
                                          <p:spTgt spid="17"/>
                                        </p:tgtEl>
                                        <p:attrNameLst>
                                          <p:attrName>ppt_h</p:attrName>
                                        </p:attrNameLst>
                                      </p:cBhvr>
                                      <p:tavLst>
                                        <p:tav tm="0">
                                          <p:val>
                                            <p:fltVal val="0"/>
                                          </p:val>
                                        </p:tav>
                                        <p:tav tm="100000">
                                          <p:val>
                                            <p:strVal val="#ppt_h"/>
                                          </p:val>
                                        </p:tav>
                                      </p:tavLst>
                                    </p:anim>
                                    <p:anim calcmode="lin" valueType="num">
                                      <p:cBhvr>
                                        <p:cTn id="44" dur="3000" fill="hold"/>
                                        <p:tgtEl>
                                          <p:spTgt spid="17"/>
                                        </p:tgtEl>
                                        <p:attrNameLst>
                                          <p:attrName>ppt_w</p:attrName>
                                        </p:attrNameLst>
                                      </p:cBhvr>
                                      <p:tavLst>
                                        <p:tav tm="0">
                                          <p:val>
                                            <p:fltVal val="0"/>
                                          </p:val>
                                        </p:tav>
                                        <p:tav tm="100000">
                                          <p:val>
                                            <p:strVal val="#ppt_w"/>
                                          </p:val>
                                        </p:tav>
                                      </p:tavLst>
                                    </p:anim>
                                  </p:childTnLst>
                                </p:cTn>
                              </p:par>
                              <p:par>
                                <p:cTn id="45" presetID="2" presetClass="entr" presetSubtype="9" fill="hold" nodeType="withEffect">
                                  <p:stCondLst>
                                    <p:cond delay="12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12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anim calcmode="lin" valueType="num">
                                      <p:cBhvr>
                                        <p:cTn id="52" dur="3000" fill="hold"/>
                                        <p:tgtEl>
                                          <p:spTgt spid="18"/>
                                        </p:tgtEl>
                                        <p:attrNameLst>
                                          <p:attrName>style.rotation</p:attrName>
                                        </p:attrNameLst>
                                      </p:cBhvr>
                                      <p:tavLst>
                                        <p:tav tm="0">
                                          <p:val>
                                            <p:fltVal val="720"/>
                                          </p:val>
                                        </p:tav>
                                        <p:tav tm="100000">
                                          <p:val>
                                            <p:fltVal val="0"/>
                                          </p:val>
                                        </p:tav>
                                      </p:tavLst>
                                    </p:anim>
                                    <p:anim calcmode="lin" valueType="num">
                                      <p:cBhvr>
                                        <p:cTn id="53" dur="3000" fill="hold"/>
                                        <p:tgtEl>
                                          <p:spTgt spid="18"/>
                                        </p:tgtEl>
                                        <p:attrNameLst>
                                          <p:attrName>ppt_h</p:attrName>
                                        </p:attrNameLst>
                                      </p:cBhvr>
                                      <p:tavLst>
                                        <p:tav tm="0">
                                          <p:val>
                                            <p:fltVal val="0"/>
                                          </p:val>
                                        </p:tav>
                                        <p:tav tm="100000">
                                          <p:val>
                                            <p:strVal val="#ppt_h"/>
                                          </p:val>
                                        </p:tav>
                                      </p:tavLst>
                                    </p:anim>
                                    <p:anim calcmode="lin" valueType="num">
                                      <p:cBhvr>
                                        <p:cTn id="54" dur="3000" fill="hold"/>
                                        <p:tgtEl>
                                          <p:spTgt spid="18"/>
                                        </p:tgtEl>
                                        <p:attrNameLst>
                                          <p:attrName>ppt_w</p:attrName>
                                        </p:attrNameLst>
                                      </p:cBhvr>
                                      <p:tavLst>
                                        <p:tav tm="0">
                                          <p:val>
                                            <p:fltVal val="0"/>
                                          </p:val>
                                        </p:tav>
                                        <p:tav tm="100000">
                                          <p:val>
                                            <p:strVal val="#ppt_w"/>
                                          </p:val>
                                        </p:tav>
                                      </p:tavLst>
                                    </p:anim>
                                  </p:childTnLst>
                                </p:cTn>
                              </p:par>
                              <p:par>
                                <p:cTn id="55" presetID="2" presetClass="entr" presetSubtype="12" fill="hold" nodeType="withEffect">
                                  <p:stCondLst>
                                    <p:cond delay="150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3000" fill="hold"/>
                                        <p:tgtEl>
                                          <p:spTgt spid="19"/>
                                        </p:tgtEl>
                                        <p:attrNameLst>
                                          <p:attrName>ppt_x</p:attrName>
                                        </p:attrNameLst>
                                      </p:cBhvr>
                                      <p:tavLst>
                                        <p:tav tm="0">
                                          <p:val>
                                            <p:strVal val="0-#ppt_w/2"/>
                                          </p:val>
                                        </p:tav>
                                        <p:tav tm="100000">
                                          <p:val>
                                            <p:strVal val="#ppt_x"/>
                                          </p:val>
                                        </p:tav>
                                      </p:tavLst>
                                    </p:anim>
                                    <p:anim calcmode="lin" valueType="num">
                                      <p:cBhvr additive="base">
                                        <p:cTn id="58" dur="3000" fill="hold"/>
                                        <p:tgtEl>
                                          <p:spTgt spid="19"/>
                                        </p:tgtEl>
                                        <p:attrNameLst>
                                          <p:attrName>ppt_y</p:attrName>
                                        </p:attrNameLst>
                                      </p:cBhvr>
                                      <p:tavLst>
                                        <p:tav tm="0">
                                          <p:val>
                                            <p:strVal val="1+#ppt_h/2"/>
                                          </p:val>
                                        </p:tav>
                                        <p:tav tm="100000">
                                          <p:val>
                                            <p:strVal val="#ppt_y"/>
                                          </p:val>
                                        </p:tav>
                                      </p:tavLst>
                                    </p:anim>
                                  </p:childTnLst>
                                </p:cTn>
                              </p:par>
                              <p:par>
                                <p:cTn id="59" presetID="35" presetClass="entr" presetSubtype="0" fill="hold" nodeType="withEffect">
                                  <p:stCondLst>
                                    <p:cond delay="15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3000"/>
                                        <p:tgtEl>
                                          <p:spTgt spid="19"/>
                                        </p:tgtEl>
                                      </p:cBhvr>
                                    </p:animEffect>
                                    <p:anim calcmode="lin" valueType="num">
                                      <p:cBhvr>
                                        <p:cTn id="62" dur="3000" fill="hold"/>
                                        <p:tgtEl>
                                          <p:spTgt spid="19"/>
                                        </p:tgtEl>
                                        <p:attrNameLst>
                                          <p:attrName>style.rotation</p:attrName>
                                        </p:attrNameLst>
                                      </p:cBhvr>
                                      <p:tavLst>
                                        <p:tav tm="0">
                                          <p:val>
                                            <p:fltVal val="720"/>
                                          </p:val>
                                        </p:tav>
                                        <p:tav tm="100000">
                                          <p:val>
                                            <p:fltVal val="0"/>
                                          </p:val>
                                        </p:tav>
                                      </p:tavLst>
                                    </p:anim>
                                    <p:anim calcmode="lin" valueType="num">
                                      <p:cBhvr>
                                        <p:cTn id="63" dur="3000" fill="hold"/>
                                        <p:tgtEl>
                                          <p:spTgt spid="19"/>
                                        </p:tgtEl>
                                        <p:attrNameLst>
                                          <p:attrName>ppt_h</p:attrName>
                                        </p:attrNameLst>
                                      </p:cBhvr>
                                      <p:tavLst>
                                        <p:tav tm="0">
                                          <p:val>
                                            <p:fltVal val="0"/>
                                          </p:val>
                                        </p:tav>
                                        <p:tav tm="100000">
                                          <p:val>
                                            <p:strVal val="#ppt_h"/>
                                          </p:val>
                                        </p:tav>
                                      </p:tavLst>
                                    </p:anim>
                                    <p:anim calcmode="lin" valueType="num">
                                      <p:cBhvr>
                                        <p:cTn id="64" dur="3000" fill="hold"/>
                                        <p:tgtEl>
                                          <p:spTgt spid="19"/>
                                        </p:tgtEl>
                                        <p:attrNameLst>
                                          <p:attrName>ppt_w</p:attrName>
                                        </p:attrNameLst>
                                      </p:cBhvr>
                                      <p:tavLst>
                                        <p:tav tm="0">
                                          <p:val>
                                            <p:fltVal val="0"/>
                                          </p:val>
                                        </p:tav>
                                        <p:tav tm="100000">
                                          <p:val>
                                            <p:strVal val="#ppt_w"/>
                                          </p:val>
                                        </p:tav>
                                      </p:tavLst>
                                    </p:anim>
                                  </p:childTnLst>
                                </p:cTn>
                              </p:par>
                              <p:par>
                                <p:cTn id="65" presetID="2" presetClass="entr" presetSubtype="9" fill="hold" nodeType="withEffect">
                                  <p:stCondLst>
                                    <p:cond delay="180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180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3000"/>
                                        <p:tgtEl>
                                          <p:spTgt spid="20"/>
                                        </p:tgtEl>
                                      </p:cBhvr>
                                    </p:animEffect>
                                    <p:anim calcmode="lin" valueType="num">
                                      <p:cBhvr>
                                        <p:cTn id="72" dur="3000" fill="hold"/>
                                        <p:tgtEl>
                                          <p:spTgt spid="20"/>
                                        </p:tgtEl>
                                        <p:attrNameLst>
                                          <p:attrName>style.rotation</p:attrName>
                                        </p:attrNameLst>
                                      </p:cBhvr>
                                      <p:tavLst>
                                        <p:tav tm="0">
                                          <p:val>
                                            <p:fltVal val="720"/>
                                          </p:val>
                                        </p:tav>
                                        <p:tav tm="100000">
                                          <p:val>
                                            <p:fltVal val="0"/>
                                          </p:val>
                                        </p:tav>
                                      </p:tavLst>
                                    </p:anim>
                                    <p:anim calcmode="lin" valueType="num">
                                      <p:cBhvr>
                                        <p:cTn id="73" dur="3000" fill="hold"/>
                                        <p:tgtEl>
                                          <p:spTgt spid="20"/>
                                        </p:tgtEl>
                                        <p:attrNameLst>
                                          <p:attrName>ppt_h</p:attrName>
                                        </p:attrNameLst>
                                      </p:cBhvr>
                                      <p:tavLst>
                                        <p:tav tm="0">
                                          <p:val>
                                            <p:fltVal val="0"/>
                                          </p:val>
                                        </p:tav>
                                        <p:tav tm="100000">
                                          <p:val>
                                            <p:strVal val="#ppt_h"/>
                                          </p:val>
                                        </p:tav>
                                      </p:tavLst>
                                    </p:anim>
                                    <p:anim calcmode="lin" valueType="num">
                                      <p:cBhvr>
                                        <p:cTn id="74" dur="3000" fill="hold"/>
                                        <p:tgtEl>
                                          <p:spTgt spid="20"/>
                                        </p:tgtEl>
                                        <p:attrNameLst>
                                          <p:attrName>ppt_w</p:attrName>
                                        </p:attrNameLst>
                                      </p:cBhvr>
                                      <p:tavLst>
                                        <p:tav tm="0">
                                          <p:val>
                                            <p:fltVal val="0"/>
                                          </p:val>
                                        </p:tav>
                                        <p:tav tm="100000">
                                          <p:val>
                                            <p:strVal val="#ppt_w"/>
                                          </p:val>
                                        </p:tav>
                                      </p:tavLst>
                                    </p:anim>
                                  </p:childTnLst>
                                </p:cTn>
                              </p:par>
                              <p:par>
                                <p:cTn id="75" presetID="2" presetClass="entr" presetSubtype="12" fill="hold" nodeType="withEffect">
                                  <p:stCondLst>
                                    <p:cond delay="21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35" presetClass="entr" presetSubtype="0" fill="hold" nodeType="withEffect">
                                  <p:stCondLst>
                                    <p:cond delay="210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3000"/>
                                        <p:tgtEl>
                                          <p:spTgt spid="21"/>
                                        </p:tgtEl>
                                      </p:cBhvr>
                                    </p:animEffect>
                                    <p:anim calcmode="lin" valueType="num">
                                      <p:cBhvr>
                                        <p:cTn id="82" dur="3000" fill="hold"/>
                                        <p:tgtEl>
                                          <p:spTgt spid="21"/>
                                        </p:tgtEl>
                                        <p:attrNameLst>
                                          <p:attrName>style.rotation</p:attrName>
                                        </p:attrNameLst>
                                      </p:cBhvr>
                                      <p:tavLst>
                                        <p:tav tm="0">
                                          <p:val>
                                            <p:fltVal val="720"/>
                                          </p:val>
                                        </p:tav>
                                        <p:tav tm="100000">
                                          <p:val>
                                            <p:fltVal val="0"/>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anim calcmode="lin" valueType="num">
                                      <p:cBhvr>
                                        <p:cTn id="84" dur="3000" fill="hold"/>
                                        <p:tgtEl>
                                          <p:spTgt spid="21"/>
                                        </p:tgtEl>
                                        <p:attrNameLst>
                                          <p:attrName>ppt_w</p:attrName>
                                        </p:attrNameLst>
                                      </p:cBhvr>
                                      <p:tavLst>
                                        <p:tav tm="0">
                                          <p:val>
                                            <p:fltVal val="0"/>
                                          </p:val>
                                        </p:tav>
                                        <p:tav tm="100000">
                                          <p:val>
                                            <p:strVal val="#ppt_w"/>
                                          </p:val>
                                        </p:tav>
                                      </p:tavLst>
                                    </p:anim>
                                  </p:childTnLst>
                                </p:cTn>
                              </p:par>
                            </p:childTnLst>
                          </p:cTn>
                        </p:par>
                        <p:par>
                          <p:cTn id="85" fill="hold">
                            <p:stCondLst>
                              <p:cond delay="51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0"/>
                                        </p:tgtEl>
                                        <p:attrNameLst>
                                          <p:attrName>style.visibility</p:attrName>
                                        </p:attrNameLst>
                                      </p:cBhvr>
                                      <p:to>
                                        <p:strVal val="visible"/>
                                      </p:to>
                                    </p:set>
                                    <p:animEffect transition="in" filter="fade">
                                      <p:cBhvr>
                                        <p:cTn id="88" dur="1000"/>
                                        <p:tgtEl>
                                          <p:spTgt spid="10"/>
                                        </p:tgtEl>
                                      </p:cBhvr>
                                    </p:animEffect>
                                    <p:anim calcmode="lin" valueType="num">
                                      <p:cBhvr>
                                        <p:cTn id="89" dur="1000" fill="hold"/>
                                        <p:tgtEl>
                                          <p:spTgt spid="10"/>
                                        </p:tgtEl>
                                        <p:attrNameLst>
                                          <p:attrName>ppt_x</p:attrName>
                                        </p:attrNameLst>
                                      </p:cBhvr>
                                      <p:tavLst>
                                        <p:tav tm="0">
                                          <p:val>
                                            <p:strVal val="#ppt_x-.1"/>
                                          </p:val>
                                        </p:tav>
                                        <p:tav tm="100000">
                                          <p:val>
                                            <p:strVal val="#ppt_x"/>
                                          </p:val>
                                        </p:tav>
                                      </p:tavLst>
                                    </p:anim>
                                    <p:anim calcmode="lin" valueType="num">
                                      <p:cBhvr>
                                        <p:cTn id="9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tretch>
            <a:fillRect/>
          </a:stretch>
        </p:blipFill>
        <p:spPr bwMode="auto">
          <a:xfrm>
            <a:off x="0" y="1"/>
            <a:ext cx="9144000" cy="5881836"/>
          </a:xfrm>
          <a:prstGeom prst="rect">
            <a:avLst/>
          </a:prstGeom>
          <a:noFill/>
          <a:ln w="9525">
            <a:noFill/>
            <a:miter lim="800000"/>
            <a:headEnd/>
            <a:tailEnd/>
          </a:ln>
        </p:spPr>
      </p:pic>
      <p:pic>
        <p:nvPicPr>
          <p:cNvPr id="5" name="4 Imagen" descr="331462-svetik.jpg"/>
          <p:cNvPicPr>
            <a:picLocks noChangeAspect="1"/>
          </p:cNvPicPr>
          <p:nvPr/>
        </p:nvPicPr>
        <p:blipFill>
          <a:blip r:embed="rId2" cstate="print"/>
          <a:stretch>
            <a:fillRect/>
          </a:stretch>
        </p:blipFill>
        <p:spPr bwMode="auto">
          <a:xfrm>
            <a:off x="0" y="1"/>
            <a:ext cx="9144000" cy="5881836"/>
          </a:xfrm>
          <a:prstGeom prst="rect">
            <a:avLst/>
          </a:prstGeom>
          <a:noFill/>
          <a:ln w="9525">
            <a:noFill/>
            <a:miter lim="800000"/>
            <a:headEnd/>
            <a:tailEnd/>
          </a:ln>
        </p:spPr>
      </p:pic>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Italia, conocido como país de sol y playa, es también un inmenso parque, donde de vez en cuando cada uno como quien no quiere, debería perderse para descubrir los paraísos naturales que oculta.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1978.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sp>
        <p:nvSpPr>
          <p:cNvPr id="5" name="4 Rombo"/>
          <p:cNvSpPr/>
          <p:nvPr/>
        </p:nvSpPr>
        <p:spPr>
          <a:xfrm>
            <a:off x="357189" y="0"/>
            <a:ext cx="8429625"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971551" y="0"/>
            <a:ext cx="7129463"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1692275" y="0"/>
            <a:ext cx="5759450"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268539" y="0"/>
            <a:ext cx="4535487"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2771775" y="0"/>
            <a:ext cx="3455988"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ombo"/>
          <p:cNvSpPr/>
          <p:nvPr/>
        </p:nvSpPr>
        <p:spPr>
          <a:xfrm>
            <a:off x="3419475" y="0"/>
            <a:ext cx="2305050"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611560"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últimos años, entre otras cosas, para los aventureros la moda del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se ha generalizado, lo que permite a los aficionados seguir las corrientes </a:t>
            </a:r>
            <a:r>
              <a:rPr lang="es-ES" i="1" dirty="0" smtClean="0">
                <a:effectLst>
                  <a:glow rad="101600">
                    <a:srgbClr val="C00000">
                      <a:alpha val="60000"/>
                    </a:srgbClr>
                  </a:glow>
                  <a:outerShdw blurRad="38100" dist="38100" dir="2700000" algn="tl">
                    <a:srgbClr val="000000">
                      <a:alpha val="43137"/>
                    </a:srgbClr>
                  </a:outerShdw>
                </a:effectLst>
              </a:rPr>
              <a:t>mediante</a:t>
            </a:r>
            <a:r>
              <a:rPr lang="es-ES" i="1" dirty="0" smtClean="0">
                <a:effectLst>
                  <a:glow rad="101600">
                    <a:srgbClr val="C00000">
                      <a:alpha val="60000"/>
                    </a:srgbClr>
                  </a:glow>
                  <a:outerShdw blurRad="38100" dist="38100" dir="2700000" algn="tl">
                    <a:srgbClr val="000000">
                      <a:alpha val="43137"/>
                    </a:srgbClr>
                  </a:outerShdw>
                </a:effectLst>
              </a:rPr>
              <a:t> el buceo y la escalada entre cascadas y cañones, acompañados por guías profesionales.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6000" fill="hold"/>
                                        <p:tgtEl>
                                          <p:spTgt spid="5"/>
                                        </p:tgtEl>
                                        <p:attrNameLst>
                                          <p:attrName>ppt_w</p:attrName>
                                        </p:attrNameLst>
                                      </p:cBhvr>
                                      <p:tavLst>
                                        <p:tav tm="0" fmla="#ppt_w*sin(2.5*pi*$)">
                                          <p:val>
                                            <p:fltVal val="0"/>
                                          </p:val>
                                        </p:tav>
                                        <p:tav tm="100000">
                                          <p:val>
                                            <p:fltVal val="1"/>
                                          </p:val>
                                        </p:tav>
                                      </p:tavLst>
                                    </p:anim>
                                    <p:anim calcmode="lin" valueType="num">
                                      <p:cBhvr>
                                        <p:cTn id="8" dur="6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4000" fill="hold"/>
                                        <p:tgtEl>
                                          <p:spTgt spid="7"/>
                                        </p:tgtEl>
                                        <p:attrNameLst>
                                          <p:attrName>ppt_w</p:attrName>
                                        </p:attrNameLst>
                                      </p:cBhvr>
                                      <p:tavLst>
                                        <p:tav tm="0" fmla="#ppt_w*sin(2.5*pi*$)">
                                          <p:val>
                                            <p:fltVal val="0"/>
                                          </p:val>
                                        </p:tav>
                                        <p:tav tm="100000">
                                          <p:val>
                                            <p:fltVal val="1"/>
                                          </p:val>
                                        </p:tav>
                                      </p:tavLst>
                                    </p:anim>
                                    <p:anim calcmode="lin" valueType="num">
                                      <p:cBhvr>
                                        <p:cTn id="16" dur="4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fmla="#ppt_w*sin(2.5*pi*$)">
                                          <p:val>
                                            <p:fltVal val="0"/>
                                          </p:val>
                                        </p:tav>
                                        <p:tav tm="100000">
                                          <p:val>
                                            <p:fltVal val="1"/>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grpId="1"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6000"/>
                                        <p:tgtEl>
                                          <p:spTgt spid="5"/>
                                        </p:tgtEl>
                                      </p:cBhvr>
                                    </p:animEffect>
                                  </p:childTnLst>
                                </p:cTn>
                              </p:par>
                              <p:par>
                                <p:cTn id="32" presetID="20" presetClass="entr" presetSubtype="0" fill="hold" grpId="1"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5000"/>
                                        <p:tgtEl>
                                          <p:spTgt spid="6"/>
                                        </p:tgtEl>
                                      </p:cBhvr>
                                    </p:animEffect>
                                  </p:childTnLst>
                                </p:cTn>
                              </p:par>
                              <p:par>
                                <p:cTn id="35" presetID="20" presetClass="entr" presetSubtype="0" fill="hold" grpId="1"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4000"/>
                                        <p:tgtEl>
                                          <p:spTgt spid="7"/>
                                        </p:tgtEl>
                                      </p:cBhvr>
                                    </p:animEffect>
                                  </p:childTnLst>
                                </p:cTn>
                              </p:par>
                              <p:par>
                                <p:cTn id="38" presetID="20" presetClass="entr" presetSubtype="0" fill="hold" grpId="1"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3000"/>
                                        <p:tgtEl>
                                          <p:spTgt spid="8"/>
                                        </p:tgtEl>
                                      </p:cBhvr>
                                    </p:animEffect>
                                  </p:childTnLst>
                                </p:cTn>
                              </p:par>
                              <p:par>
                                <p:cTn id="41" presetID="20" presetClass="entr" presetSubtype="0" fill="hold" grpId="1"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2000"/>
                                        <p:tgtEl>
                                          <p:spTgt spid="9"/>
                                        </p:tgtEl>
                                      </p:cBhvr>
                                    </p:animEffect>
                                  </p:childTnLst>
                                </p:cTn>
                              </p:par>
                              <p:par>
                                <p:cTn id="44" presetID="20" presetClass="entr" presetSubtype="0" fill="hold" grpId="1"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1000"/>
                                        <p:tgtEl>
                                          <p:spTgt spid="10"/>
                                        </p:tgtEl>
                                      </p:cBhvr>
                                    </p:animEffect>
                                  </p:childTnLst>
                                </p:cTn>
                              </p:par>
                              <p:par>
                                <p:cTn id="47" presetID="19" presetClass="exit" presetSubtype="10" fill="hold" grpId="2" nodeType="withEffect">
                                  <p:stCondLst>
                                    <p:cond delay="0"/>
                                  </p:stCondLst>
                                  <p:iterate type="lt">
                                    <p:tmPct val="0"/>
                                  </p:iterate>
                                  <p:childTnLst>
                                    <p:anim calcmode="lin" valueType="num">
                                      <p:cBhvr>
                                        <p:cTn id="48" dur="6000"/>
                                        <p:tgtEl>
                                          <p:spTgt spid="5"/>
                                        </p:tgtEl>
                                        <p:attrNameLst>
                                          <p:attrName>ppt_h</p:attrName>
                                        </p:attrNameLst>
                                      </p:cBhvr>
                                      <p:tavLst>
                                        <p:tav tm="0">
                                          <p:val>
                                            <p:strVal val="ppt_h"/>
                                          </p:val>
                                        </p:tav>
                                        <p:tav tm="100000">
                                          <p:val>
                                            <p:strVal val="ppt_h"/>
                                          </p:val>
                                        </p:tav>
                                      </p:tavLst>
                                    </p:anim>
                                    <p:anim calcmode="lin" valueType="num">
                                      <p:cBhvr>
                                        <p:cTn id="49" dur="6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5999"/>
                                          </p:stCondLst>
                                        </p:cTn>
                                        <p:tgtEl>
                                          <p:spTgt spid="5"/>
                                        </p:tgtEl>
                                        <p:attrNameLst>
                                          <p:attrName>style.visibility</p:attrName>
                                        </p:attrNameLst>
                                      </p:cBhvr>
                                      <p:to>
                                        <p:strVal val="hidden"/>
                                      </p:to>
                                    </p:set>
                                  </p:childTnLst>
                                </p:cTn>
                              </p:par>
                              <p:par>
                                <p:cTn id="51" presetID="19" presetClass="exit" presetSubtype="10" fill="hold" grpId="2" nodeType="withEffect">
                                  <p:stCondLst>
                                    <p:cond delay="0"/>
                                  </p:stCondLst>
                                  <p:iterate type="lt">
                                    <p:tmPct val="0"/>
                                  </p:iterate>
                                  <p:childTnLst>
                                    <p:anim calcmode="lin" valueType="num">
                                      <p:cBhvr>
                                        <p:cTn id="52" dur="5000"/>
                                        <p:tgtEl>
                                          <p:spTgt spid="6"/>
                                        </p:tgtEl>
                                        <p:attrNameLst>
                                          <p:attrName>ppt_h</p:attrName>
                                        </p:attrNameLst>
                                      </p:cBhvr>
                                      <p:tavLst>
                                        <p:tav tm="0">
                                          <p:val>
                                            <p:strVal val="ppt_h"/>
                                          </p:val>
                                        </p:tav>
                                        <p:tav tm="100000">
                                          <p:val>
                                            <p:strVal val="ppt_h"/>
                                          </p:val>
                                        </p:tav>
                                      </p:tavLst>
                                    </p:anim>
                                    <p:anim calcmode="lin" valueType="num">
                                      <p:cBhvr>
                                        <p:cTn id="53"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4999"/>
                                          </p:stCondLst>
                                        </p:cTn>
                                        <p:tgtEl>
                                          <p:spTgt spid="6"/>
                                        </p:tgtEl>
                                        <p:attrNameLst>
                                          <p:attrName>style.visibility</p:attrName>
                                        </p:attrNameLst>
                                      </p:cBhvr>
                                      <p:to>
                                        <p:strVal val="hidden"/>
                                      </p:to>
                                    </p:set>
                                  </p:childTnLst>
                                </p:cTn>
                              </p:par>
                              <p:par>
                                <p:cTn id="55" presetID="19" presetClass="exit" presetSubtype="10" fill="hold" grpId="2" nodeType="withEffect">
                                  <p:stCondLst>
                                    <p:cond delay="0"/>
                                  </p:stCondLst>
                                  <p:iterate type="lt">
                                    <p:tmPct val="0"/>
                                  </p:iterate>
                                  <p:childTnLst>
                                    <p:anim calcmode="lin" valueType="num">
                                      <p:cBhvr>
                                        <p:cTn id="56" dur="4000"/>
                                        <p:tgtEl>
                                          <p:spTgt spid="7"/>
                                        </p:tgtEl>
                                        <p:attrNameLst>
                                          <p:attrName>ppt_h</p:attrName>
                                        </p:attrNameLst>
                                      </p:cBhvr>
                                      <p:tavLst>
                                        <p:tav tm="0">
                                          <p:val>
                                            <p:strVal val="ppt_h"/>
                                          </p:val>
                                        </p:tav>
                                        <p:tav tm="100000">
                                          <p:val>
                                            <p:strVal val="ppt_h"/>
                                          </p:val>
                                        </p:tav>
                                      </p:tavLst>
                                    </p:anim>
                                    <p:anim calcmode="lin" valueType="num">
                                      <p:cBhvr>
                                        <p:cTn id="5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3999"/>
                                          </p:stCondLst>
                                        </p:cTn>
                                        <p:tgtEl>
                                          <p:spTgt spid="7"/>
                                        </p:tgtEl>
                                        <p:attrNameLst>
                                          <p:attrName>style.visibility</p:attrName>
                                        </p:attrNameLst>
                                      </p:cBhvr>
                                      <p:to>
                                        <p:strVal val="hidden"/>
                                      </p:to>
                                    </p:set>
                                  </p:childTnLst>
                                </p:cTn>
                              </p:par>
                              <p:par>
                                <p:cTn id="59" presetID="19" presetClass="exit" presetSubtype="10" fill="hold" grpId="2" nodeType="withEffect">
                                  <p:stCondLst>
                                    <p:cond delay="0"/>
                                  </p:stCondLst>
                                  <p:iterate type="lt">
                                    <p:tmPct val="0"/>
                                  </p:iterate>
                                  <p:childTnLst>
                                    <p:anim calcmode="lin" valueType="num">
                                      <p:cBhvr>
                                        <p:cTn id="60" dur="3000"/>
                                        <p:tgtEl>
                                          <p:spTgt spid="8"/>
                                        </p:tgtEl>
                                        <p:attrNameLst>
                                          <p:attrName>ppt_h</p:attrName>
                                        </p:attrNameLst>
                                      </p:cBhvr>
                                      <p:tavLst>
                                        <p:tav tm="0">
                                          <p:val>
                                            <p:strVal val="ppt_h"/>
                                          </p:val>
                                        </p:tav>
                                        <p:tav tm="100000">
                                          <p:val>
                                            <p:strVal val="ppt_h"/>
                                          </p:val>
                                        </p:tav>
                                      </p:tavLst>
                                    </p:anim>
                                    <p:anim calcmode="lin" valueType="num">
                                      <p:cBhvr>
                                        <p:cTn id="6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999"/>
                                          </p:stCondLst>
                                        </p:cTn>
                                        <p:tgtEl>
                                          <p:spTgt spid="8"/>
                                        </p:tgtEl>
                                        <p:attrNameLst>
                                          <p:attrName>style.visibility</p:attrName>
                                        </p:attrNameLst>
                                      </p:cBhvr>
                                      <p:to>
                                        <p:strVal val="hidden"/>
                                      </p:to>
                                    </p:set>
                                  </p:childTnLst>
                                </p:cTn>
                              </p:par>
                              <p:par>
                                <p:cTn id="63" presetID="19" presetClass="exit" presetSubtype="10" fill="hold" grpId="2" nodeType="withEffect">
                                  <p:stCondLst>
                                    <p:cond delay="0"/>
                                  </p:stCondLst>
                                  <p:iterate type="lt">
                                    <p:tmPct val="0"/>
                                  </p:iterate>
                                  <p:childTnLst>
                                    <p:anim calcmode="lin" valueType="num">
                                      <p:cBhvr>
                                        <p:cTn id="64" dur="2000"/>
                                        <p:tgtEl>
                                          <p:spTgt spid="9"/>
                                        </p:tgtEl>
                                        <p:attrNameLst>
                                          <p:attrName>ppt_h</p:attrName>
                                        </p:attrNameLst>
                                      </p:cBhvr>
                                      <p:tavLst>
                                        <p:tav tm="0">
                                          <p:val>
                                            <p:strVal val="ppt_h"/>
                                          </p:val>
                                        </p:tav>
                                        <p:tav tm="100000">
                                          <p:val>
                                            <p:strVal val="ppt_h"/>
                                          </p:val>
                                        </p:tav>
                                      </p:tavLst>
                                    </p:anim>
                                    <p:anim calcmode="lin" valueType="num">
                                      <p:cBhvr>
                                        <p:cTn id="6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1999"/>
                                          </p:stCondLst>
                                        </p:cTn>
                                        <p:tgtEl>
                                          <p:spTgt spid="9"/>
                                        </p:tgtEl>
                                        <p:attrNameLst>
                                          <p:attrName>style.visibility</p:attrName>
                                        </p:attrNameLst>
                                      </p:cBhvr>
                                      <p:to>
                                        <p:strVal val="hidden"/>
                                      </p:to>
                                    </p:set>
                                  </p:childTnLst>
                                </p:cTn>
                              </p:par>
                              <p:par>
                                <p:cTn id="67" presetID="19" presetClass="exit" presetSubtype="10" fill="hold" grpId="2" nodeType="withEffect">
                                  <p:stCondLst>
                                    <p:cond delay="0"/>
                                  </p:stCondLst>
                                  <p:iterate type="lt">
                                    <p:tmPct val="0"/>
                                  </p:iterate>
                                  <p:childTnLst>
                                    <p:anim calcmode="lin" valueType="num">
                                      <p:cBhvr>
                                        <p:cTn id="68" dur="1000"/>
                                        <p:tgtEl>
                                          <p:spTgt spid="10"/>
                                        </p:tgtEl>
                                        <p:attrNameLst>
                                          <p:attrName>ppt_h</p:attrName>
                                        </p:attrNameLst>
                                      </p:cBhvr>
                                      <p:tavLst>
                                        <p:tav tm="0">
                                          <p:val>
                                            <p:strVal val="ppt_h"/>
                                          </p:val>
                                        </p:tav>
                                        <p:tav tm="100000">
                                          <p:val>
                                            <p:strVal val="ppt_h"/>
                                          </p:val>
                                        </p:tav>
                                      </p:tavLst>
                                    </p:anim>
                                    <p:anim calcmode="lin" valueType="num">
                                      <p:cBhvr>
                                        <p:cTn id="69" dur="1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999"/>
                                          </p:stCondLst>
                                        </p:cTn>
                                        <p:tgtEl>
                                          <p:spTgt spid="10"/>
                                        </p:tgtEl>
                                        <p:attrNameLst>
                                          <p:attrName>style.visibility</p:attrName>
                                        </p:attrNameLst>
                                      </p:cBhvr>
                                      <p:to>
                                        <p:strVal val="hidden"/>
                                      </p:to>
                                    </p:set>
                                  </p:childTnLst>
                                </p:cTn>
                              </p:par>
                              <p:par>
                                <p:cTn id="71" presetID="20" presetClass="exit" presetSubtype="0" fill="hold" grpId="3" nodeType="withEffect">
                                  <p:stCondLst>
                                    <p:cond delay="0"/>
                                  </p:stCondLst>
                                  <p:iterate type="lt">
                                    <p:tmPct val="0"/>
                                  </p:iterate>
                                  <p:childTnLst>
                                    <p:animEffect transition="out" filter="wedge">
                                      <p:cBhvr>
                                        <p:cTn id="72" dur="6000"/>
                                        <p:tgtEl>
                                          <p:spTgt spid="5"/>
                                        </p:tgtEl>
                                      </p:cBhvr>
                                    </p:animEffect>
                                    <p:set>
                                      <p:cBhvr>
                                        <p:cTn id="73" dur="1" fill="hold">
                                          <p:stCondLst>
                                            <p:cond delay="5999"/>
                                          </p:stCondLst>
                                        </p:cTn>
                                        <p:tgtEl>
                                          <p:spTgt spid="5"/>
                                        </p:tgtEl>
                                        <p:attrNameLst>
                                          <p:attrName>style.visibility</p:attrName>
                                        </p:attrNameLst>
                                      </p:cBhvr>
                                      <p:to>
                                        <p:strVal val="hidden"/>
                                      </p:to>
                                    </p:set>
                                  </p:childTnLst>
                                </p:cTn>
                              </p:par>
                              <p:par>
                                <p:cTn id="74" presetID="20" presetClass="exit" presetSubtype="0" fill="hold" grpId="3" nodeType="withEffect">
                                  <p:stCondLst>
                                    <p:cond delay="0"/>
                                  </p:stCondLst>
                                  <p:iterate type="lt">
                                    <p:tmPct val="0"/>
                                  </p:iterate>
                                  <p:childTnLst>
                                    <p:animEffect transition="out" filter="wedge">
                                      <p:cBhvr>
                                        <p:cTn id="75" dur="5000"/>
                                        <p:tgtEl>
                                          <p:spTgt spid="6"/>
                                        </p:tgtEl>
                                      </p:cBhvr>
                                    </p:animEffect>
                                    <p:set>
                                      <p:cBhvr>
                                        <p:cTn id="76" dur="1" fill="hold">
                                          <p:stCondLst>
                                            <p:cond delay="4999"/>
                                          </p:stCondLst>
                                        </p:cTn>
                                        <p:tgtEl>
                                          <p:spTgt spid="6"/>
                                        </p:tgtEl>
                                        <p:attrNameLst>
                                          <p:attrName>style.visibility</p:attrName>
                                        </p:attrNameLst>
                                      </p:cBhvr>
                                      <p:to>
                                        <p:strVal val="hidden"/>
                                      </p:to>
                                    </p:set>
                                  </p:childTnLst>
                                </p:cTn>
                              </p:par>
                              <p:par>
                                <p:cTn id="77" presetID="20" presetClass="exit" presetSubtype="0" fill="hold" grpId="3" nodeType="withEffect">
                                  <p:stCondLst>
                                    <p:cond delay="0"/>
                                  </p:stCondLst>
                                  <p:iterate type="lt">
                                    <p:tmPct val="0"/>
                                  </p:iterate>
                                  <p:childTnLst>
                                    <p:animEffect transition="out" filter="wedge">
                                      <p:cBhvr>
                                        <p:cTn id="78" dur="4000"/>
                                        <p:tgtEl>
                                          <p:spTgt spid="7"/>
                                        </p:tgtEl>
                                      </p:cBhvr>
                                    </p:animEffect>
                                    <p:set>
                                      <p:cBhvr>
                                        <p:cTn id="79" dur="1" fill="hold">
                                          <p:stCondLst>
                                            <p:cond delay="3999"/>
                                          </p:stCondLst>
                                        </p:cTn>
                                        <p:tgtEl>
                                          <p:spTgt spid="7"/>
                                        </p:tgtEl>
                                        <p:attrNameLst>
                                          <p:attrName>style.visibility</p:attrName>
                                        </p:attrNameLst>
                                      </p:cBhvr>
                                      <p:to>
                                        <p:strVal val="hidden"/>
                                      </p:to>
                                    </p:set>
                                  </p:childTnLst>
                                </p:cTn>
                              </p:par>
                              <p:par>
                                <p:cTn id="80" presetID="20" presetClass="exit" presetSubtype="0" fill="hold" grpId="3" nodeType="withEffect">
                                  <p:stCondLst>
                                    <p:cond delay="0"/>
                                  </p:stCondLst>
                                  <p:iterate type="lt">
                                    <p:tmPct val="0"/>
                                  </p:iterate>
                                  <p:childTnLst>
                                    <p:animEffect transition="out" filter="wedge">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20" presetClass="exit" presetSubtype="0" fill="hold" grpId="3" nodeType="withEffect">
                                  <p:stCondLst>
                                    <p:cond delay="0"/>
                                  </p:stCondLst>
                                  <p:iterate type="lt">
                                    <p:tmPct val="0"/>
                                  </p:iterate>
                                  <p:childTnLst>
                                    <p:animEffect transition="out" filter="wedge">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20" presetClass="exit" presetSubtype="0" fill="hold" grpId="3" nodeType="withEffect">
                                  <p:stCondLst>
                                    <p:cond delay="0"/>
                                  </p:stCondLst>
                                  <p:iterate type="lt">
                                    <p:tmPct val="0"/>
                                  </p:iterate>
                                  <p:childTnLst>
                                    <p:animEffect transition="out" filter="wedge">
                                      <p:cBhvr>
                                        <p:cTn id="87" dur="1000"/>
                                        <p:tgtEl>
                                          <p:spTgt spid="10"/>
                                        </p:tgtEl>
                                      </p:cBhvr>
                                    </p:animEffect>
                                    <p:set>
                                      <p:cBhvr>
                                        <p:cTn id="88" dur="1" fill="hold">
                                          <p:stCondLst>
                                            <p:cond delay="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6000" fill="hold"/>
                                        <p:tgtEl>
                                          <p:spTgt spid="4"/>
                                        </p:tgtEl>
                                        <p:attrNameLst>
                                          <p:attrName>ppt_w</p:attrName>
                                        </p:attrNameLst>
                                      </p:cBhvr>
                                      <p:tavLst>
                                        <p:tav tm="0">
                                          <p:val>
                                            <p:strVal val="4/3*#ppt_w"/>
                                          </p:val>
                                        </p:tav>
                                        <p:tav tm="100000">
                                          <p:val>
                                            <p:strVal val="#ppt_w"/>
                                          </p:val>
                                        </p:tav>
                                      </p:tavLst>
                                    </p:anim>
                                    <p:anim calcmode="lin" valueType="num">
                                      <p:cBhvr>
                                        <p:cTn id="92" dur="6000" fill="hold"/>
                                        <p:tgtEl>
                                          <p:spTgt spid="4"/>
                                        </p:tgtEl>
                                        <p:attrNameLst>
                                          <p:attrName>ppt_h</p:attrName>
                                        </p:attrNameLst>
                                      </p:cBhvr>
                                      <p:tavLst>
                                        <p:tav tm="0">
                                          <p:val>
                                            <p:strVal val="4/3*#ppt_h"/>
                                          </p:val>
                                        </p:tav>
                                        <p:tav tm="100000">
                                          <p:val>
                                            <p:strVal val="#ppt_h"/>
                                          </p:val>
                                        </p:tav>
                                      </p:tavLst>
                                    </p:anim>
                                  </p:childTnLst>
                                </p:cTn>
                              </p:par>
                              <p:par>
                                <p:cTn id="93" presetID="20" presetClass="entr" presetSubtype="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edge">
                                      <p:cBhvr>
                                        <p:cTn id="95" dur="6000"/>
                                        <p:tgtEl>
                                          <p:spTgt spid="4"/>
                                        </p:tgtEl>
                                      </p:cBhvr>
                                    </p:animEffect>
                                  </p:childTnLst>
                                </p:cTn>
                              </p:par>
                            </p:childTnLst>
                          </p:cTn>
                        </p:par>
                        <p:par>
                          <p:cTn id="96" fill="hold">
                            <p:stCondLst>
                              <p:cond delay="60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1"/>
                                        </p:tgtEl>
                                        <p:attrNameLst>
                                          <p:attrName>style.visibility</p:attrName>
                                        </p:attrNameLst>
                                      </p:cBhvr>
                                      <p:to>
                                        <p:strVal val="visible"/>
                                      </p:to>
                                    </p:set>
                                    <p:animEffect transition="in" filter="fade">
                                      <p:cBhvr>
                                        <p:cTn id="99" dur="1000"/>
                                        <p:tgtEl>
                                          <p:spTgt spid="11"/>
                                        </p:tgtEl>
                                      </p:cBhvr>
                                    </p:animEffect>
                                    <p:anim calcmode="lin" valueType="num">
                                      <p:cBhvr>
                                        <p:cTn id="100" dur="1000" fill="hold"/>
                                        <p:tgtEl>
                                          <p:spTgt spid="11"/>
                                        </p:tgtEl>
                                        <p:attrNameLst>
                                          <p:attrName>ppt_x</p:attrName>
                                        </p:attrNameLst>
                                      </p:cBhvr>
                                      <p:tavLst>
                                        <p:tav tm="0">
                                          <p:val>
                                            <p:strVal val="#ppt_x-.1"/>
                                          </p:val>
                                        </p:tav>
                                        <p:tav tm="100000">
                                          <p:val>
                                            <p:strVal val="#ppt_x"/>
                                          </p:val>
                                        </p:tav>
                                      </p:tavLst>
                                    </p:anim>
                                    <p:anim calcmode="lin" valueType="num">
                                      <p:cBhvr>
                                        <p:cTn id="10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55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755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755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Italia suma 780 cañones repartidos a través de 20 regiones peninsulares y de las islas de Sicilia y Cerdeña. La historia de las exploraciones es relativamente reciente si la comparamos con la de España y Francia, donde comenzaron a principios del siglo XIX y donde ya tuvo lugar en el año 1.933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eam-locomotive-18319-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steam-locomotive-18319-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Italia el primer descenso que se encuentra documentado tuvo lugar en el año 1.958 en el torrente Cosa, situado en la región de </a:t>
            </a:r>
            <a:r>
              <a:rPr lang="es-ES" i="1" dirty="0" err="1" smtClean="0">
                <a:effectLst>
                  <a:glow rad="101600">
                    <a:srgbClr val="C00000">
                      <a:alpha val="60000"/>
                    </a:srgbClr>
                  </a:glow>
                  <a:outerShdw blurRad="38100" dist="38100" dir="2700000" algn="tl">
                    <a:srgbClr val="000000">
                      <a:alpha val="43137"/>
                    </a:srgbClr>
                  </a:outerShdw>
                </a:effectLst>
              </a:rPr>
              <a:t>Friuli</a:t>
            </a:r>
            <a:r>
              <a:rPr lang="es-ES" i="1" dirty="0" smtClean="0">
                <a:effectLst>
                  <a:glow rad="101600">
                    <a:srgbClr val="C00000">
                      <a:alpha val="60000"/>
                    </a:srgbClr>
                  </a:glow>
                  <a:outerShdw blurRad="38100" dist="38100" dir="2700000" algn="tl">
                    <a:srgbClr val="000000">
                      <a:alpha val="43137"/>
                    </a:srgbClr>
                  </a:outerShdw>
                </a:effectLst>
              </a:rPr>
              <a:t>. Pero no sería hasta la década de los 80 cuando comenzaran a realizarse exploraciones más sistemáticas consolidándose posteriormente en la década de los 90.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ebab802fbe009b48c6aaebe527eb7e8.jpg"/>
          <p:cNvPicPr>
            <a:picLocks noGrp="1" noChangeAspect="1"/>
          </p:cNvPicPr>
          <p:nvPr>
            <p:ph idx="4294967295"/>
          </p:nvPr>
        </p:nvPicPr>
        <p:blipFill>
          <a:blip r:embed="rId2" cstate="print"/>
          <a:stretch>
            <a:fillRect/>
          </a:stretch>
        </p:blipFill>
        <p:spPr>
          <a:xfrm>
            <a:off x="0" y="1"/>
            <a:ext cx="9144000" cy="5714999"/>
          </a:xfrm>
        </p:spPr>
      </p:pic>
      <p:sp>
        <p:nvSpPr>
          <p:cNvPr id="20" name="Rectángulo 3                                                                       s">
            <a:extLst/>
          </p:cNvPr>
          <p:cNvSpPr/>
          <p:nvPr/>
        </p:nvSpPr>
        <p:spPr>
          <a:xfrm>
            <a:off x="2051050" y="2065338"/>
            <a:ext cx="3889375" cy="11525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2" name="Rectángulo 4">
            <a:extLst/>
          </p:cNvPr>
          <p:cNvSpPr/>
          <p:nvPr/>
        </p:nvSpPr>
        <p:spPr>
          <a:xfrm>
            <a:off x="2179638" y="2114550"/>
            <a:ext cx="4002087" cy="1157288"/>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3" name="Rectángulo 5                                                                      u">
            <a:hlinkClick r:id="rId5"/>
            <a:extLst/>
          </p:cNvPr>
          <p:cNvSpPr/>
          <p:nvPr/>
        </p:nvSpPr>
        <p:spPr>
          <a:xfrm>
            <a:off x="2324100" y="2093913"/>
            <a:ext cx="3998913" cy="1157287"/>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4" name="Rectángulo 6">
            <a:extLst/>
          </p:cNvPr>
          <p:cNvSpPr/>
          <p:nvPr/>
        </p:nvSpPr>
        <p:spPr>
          <a:xfrm>
            <a:off x="2482850" y="2093913"/>
            <a:ext cx="3889375" cy="1157287"/>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8" name="Rectángulo 7                                                                   s">
            <a:extLst/>
          </p:cNvPr>
          <p:cNvSpPr/>
          <p:nvPr/>
        </p:nvSpPr>
        <p:spPr>
          <a:xfrm>
            <a:off x="2628900" y="2093913"/>
            <a:ext cx="3886200" cy="1157287"/>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9" name="Rectángulo 8">
            <a:extLst/>
          </p:cNvPr>
          <p:cNvSpPr/>
          <p:nvPr/>
        </p:nvSpPr>
        <p:spPr>
          <a:xfrm>
            <a:off x="2773363" y="2093913"/>
            <a:ext cx="3886200" cy="1157287"/>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31" name="Rectángulo 9">
            <a:extLst/>
          </p:cNvPr>
          <p:cNvSpPr/>
          <p:nvPr/>
        </p:nvSpPr>
        <p:spPr>
          <a:xfrm>
            <a:off x="2917825" y="2082800"/>
            <a:ext cx="3886200" cy="1157288"/>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32" name="Rectángulo 10">
            <a:extLst/>
          </p:cNvPr>
          <p:cNvSpPr/>
          <p:nvPr/>
        </p:nvSpPr>
        <p:spPr>
          <a:xfrm>
            <a:off x="3059113" y="2065338"/>
            <a:ext cx="3889375" cy="11525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10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potencial de algunas zonas es tan grande, que las aperturas y los primeros descensos se han prolongado hasta nuestros días, existiendo muchos cañones que han sido abiertos a partir del año 2.000.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528" fill="hold" grpId="1"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2000" fill="hold"/>
                                        <p:tgtEl>
                                          <p:spTgt spid="20"/>
                                        </p:tgtEl>
                                        <p:attrNameLst>
                                          <p:attrName>ppt_w</p:attrName>
                                        </p:attrNameLst>
                                      </p:cBhvr>
                                      <p:tavLst>
                                        <p:tav tm="0">
                                          <p:val>
                                            <p:fltVal val="0"/>
                                          </p:val>
                                        </p:tav>
                                        <p:tav tm="100000">
                                          <p:val>
                                            <p:strVal val="#ppt_w"/>
                                          </p:val>
                                        </p:tav>
                                      </p:tavLst>
                                    </p:anim>
                                    <p:anim calcmode="lin" valueType="num">
                                      <p:cBhvr>
                                        <p:cTn id="15" dur="2000" fill="hold"/>
                                        <p:tgtEl>
                                          <p:spTgt spid="20"/>
                                        </p:tgtEl>
                                        <p:attrNameLst>
                                          <p:attrName>ppt_h</p:attrName>
                                        </p:attrNameLst>
                                      </p:cBhvr>
                                      <p:tavLst>
                                        <p:tav tm="0">
                                          <p:val>
                                            <p:fltVal val="0"/>
                                          </p:val>
                                        </p:tav>
                                        <p:tav tm="100000">
                                          <p:val>
                                            <p:strVal val="#ppt_h"/>
                                          </p:val>
                                        </p:tav>
                                      </p:tavLst>
                                    </p:anim>
                                    <p:anim calcmode="lin" valueType="num">
                                      <p:cBhvr>
                                        <p:cTn id="16" dur="2000" fill="hold"/>
                                        <p:tgtEl>
                                          <p:spTgt spid="20"/>
                                        </p:tgtEl>
                                        <p:attrNameLst>
                                          <p:attrName>ppt_x</p:attrName>
                                        </p:attrNameLst>
                                      </p:cBhvr>
                                      <p:tavLst>
                                        <p:tav tm="0">
                                          <p:val>
                                            <p:fltVal val="0.5"/>
                                          </p:val>
                                        </p:tav>
                                        <p:tav tm="100000">
                                          <p:val>
                                            <p:strVal val="#ppt_x"/>
                                          </p:val>
                                        </p:tav>
                                      </p:tavLst>
                                    </p:anim>
                                    <p:anim calcmode="lin" valueType="num">
                                      <p:cBhvr>
                                        <p:cTn id="17" dur="2000" fill="hold"/>
                                        <p:tgtEl>
                                          <p:spTgt spid="20"/>
                                        </p:tgtEl>
                                        <p:attrNameLst>
                                          <p:attrName>ppt_y</p:attrName>
                                        </p:attrNameLst>
                                      </p:cBhvr>
                                      <p:tavLst>
                                        <p:tav tm="0">
                                          <p:val>
                                            <p:fltVal val="0.5"/>
                                          </p:val>
                                        </p:tav>
                                        <p:tav tm="100000">
                                          <p:val>
                                            <p:strVal val="#ppt_y"/>
                                          </p:val>
                                        </p:tav>
                                      </p:tavLst>
                                    </p:anim>
                                  </p:childTnLst>
                                </p:cTn>
                              </p:par>
                              <p:par>
                                <p:cTn id="18" presetID="8" presetClass="emph" presetSubtype="0" fill="hold" grpId="2" nodeType="withEffect">
                                  <p:stCondLst>
                                    <p:cond delay="0"/>
                                  </p:stCondLst>
                                  <p:childTnLst>
                                    <p:animRot by="21600000">
                                      <p:cBhvr>
                                        <p:cTn id="19" dur="2000" fill="hold"/>
                                        <p:tgtEl>
                                          <p:spTgt spid="20"/>
                                        </p:tgtEl>
                                        <p:attrNameLst>
                                          <p:attrName>r</p:attrName>
                                        </p:attrNameLst>
                                      </p:cBhvr>
                                    </p:animRot>
                                  </p:childTnLst>
                                </p:cTn>
                              </p:par>
                              <p:par>
                                <p:cTn id="20" presetID="23" presetClass="entr" presetSubtype="528" fill="hold" grpId="1" nodeType="withEffect">
                                  <p:stCondLst>
                                    <p:cond delay="1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2000" fill="hold"/>
                                        <p:tgtEl>
                                          <p:spTgt spid="22"/>
                                        </p:tgtEl>
                                        <p:attrNameLst>
                                          <p:attrName>ppt_w</p:attrName>
                                        </p:attrNameLst>
                                      </p:cBhvr>
                                      <p:tavLst>
                                        <p:tav tm="0">
                                          <p:val>
                                            <p:fltVal val="0"/>
                                          </p:val>
                                        </p:tav>
                                        <p:tav tm="100000">
                                          <p:val>
                                            <p:strVal val="#ppt_w"/>
                                          </p:val>
                                        </p:tav>
                                      </p:tavLst>
                                    </p:anim>
                                    <p:anim calcmode="lin" valueType="num">
                                      <p:cBhvr>
                                        <p:cTn id="23" dur="2000" fill="hold"/>
                                        <p:tgtEl>
                                          <p:spTgt spid="22"/>
                                        </p:tgtEl>
                                        <p:attrNameLst>
                                          <p:attrName>ppt_h</p:attrName>
                                        </p:attrNameLst>
                                      </p:cBhvr>
                                      <p:tavLst>
                                        <p:tav tm="0">
                                          <p:val>
                                            <p:fltVal val="0"/>
                                          </p:val>
                                        </p:tav>
                                        <p:tav tm="100000">
                                          <p:val>
                                            <p:strVal val="#ppt_h"/>
                                          </p:val>
                                        </p:tav>
                                      </p:tavLst>
                                    </p:anim>
                                    <p:anim calcmode="lin" valueType="num">
                                      <p:cBhvr>
                                        <p:cTn id="24" dur="2000" fill="hold"/>
                                        <p:tgtEl>
                                          <p:spTgt spid="22"/>
                                        </p:tgtEl>
                                        <p:attrNameLst>
                                          <p:attrName>ppt_x</p:attrName>
                                        </p:attrNameLst>
                                      </p:cBhvr>
                                      <p:tavLst>
                                        <p:tav tm="0">
                                          <p:val>
                                            <p:fltVal val="0.5"/>
                                          </p:val>
                                        </p:tav>
                                        <p:tav tm="100000">
                                          <p:val>
                                            <p:strVal val="#ppt_x"/>
                                          </p:val>
                                        </p:tav>
                                      </p:tavLst>
                                    </p:anim>
                                    <p:anim calcmode="lin" valueType="num">
                                      <p:cBhvr>
                                        <p:cTn id="25" dur="2000" fill="hold"/>
                                        <p:tgtEl>
                                          <p:spTgt spid="22"/>
                                        </p:tgtEl>
                                        <p:attrNameLst>
                                          <p:attrName>ppt_y</p:attrName>
                                        </p:attrNameLst>
                                      </p:cBhvr>
                                      <p:tavLst>
                                        <p:tav tm="0">
                                          <p:val>
                                            <p:fltVal val="0.5"/>
                                          </p:val>
                                        </p:tav>
                                        <p:tav tm="100000">
                                          <p:val>
                                            <p:strVal val="#ppt_y"/>
                                          </p:val>
                                        </p:tav>
                                      </p:tavLst>
                                    </p:anim>
                                  </p:childTnLst>
                                </p:cTn>
                              </p:par>
                              <p:par>
                                <p:cTn id="26" presetID="8" presetClass="emph" presetSubtype="0" fill="hold" grpId="2" nodeType="withEffect">
                                  <p:stCondLst>
                                    <p:cond delay="100"/>
                                  </p:stCondLst>
                                  <p:childTnLst>
                                    <p:animRot by="21600000">
                                      <p:cBhvr>
                                        <p:cTn id="27" dur="2000" fill="hold"/>
                                        <p:tgtEl>
                                          <p:spTgt spid="22"/>
                                        </p:tgtEl>
                                        <p:attrNameLst>
                                          <p:attrName>r</p:attrName>
                                        </p:attrNameLst>
                                      </p:cBhvr>
                                    </p:animRot>
                                  </p:childTnLst>
                                </p:cTn>
                              </p:par>
                              <p:par>
                                <p:cTn id="28" presetID="23" presetClass="entr" presetSubtype="528" fill="hold" grpId="1" nodeType="withEffect">
                                  <p:stCondLst>
                                    <p:cond delay="200"/>
                                  </p:stCondLst>
                                  <p:childTnLst>
                                    <p:set>
                                      <p:cBhvr>
                                        <p:cTn id="29" dur="1" fill="hold">
                                          <p:stCondLst>
                                            <p:cond delay="0"/>
                                          </p:stCondLst>
                                        </p:cTn>
                                        <p:tgtEl>
                                          <p:spTgt spid="23"/>
                                        </p:tgtEl>
                                        <p:attrNameLst>
                                          <p:attrName>style.visibility</p:attrName>
                                        </p:attrNameLst>
                                      </p:cBhvr>
                                      <p:to>
                                        <p:strVal val="visible"/>
                                      </p:to>
                                    </p:set>
                                    <p:anim calcmode="lin" valueType="num">
                                      <p:cBhvr>
                                        <p:cTn id="30" dur="2000" fill="hold"/>
                                        <p:tgtEl>
                                          <p:spTgt spid="23"/>
                                        </p:tgtEl>
                                        <p:attrNameLst>
                                          <p:attrName>ppt_w</p:attrName>
                                        </p:attrNameLst>
                                      </p:cBhvr>
                                      <p:tavLst>
                                        <p:tav tm="0">
                                          <p:val>
                                            <p:fltVal val="0"/>
                                          </p:val>
                                        </p:tav>
                                        <p:tav tm="100000">
                                          <p:val>
                                            <p:strVal val="#ppt_w"/>
                                          </p:val>
                                        </p:tav>
                                      </p:tavLst>
                                    </p:anim>
                                    <p:anim calcmode="lin" valueType="num">
                                      <p:cBhvr>
                                        <p:cTn id="31" dur="2000" fill="hold"/>
                                        <p:tgtEl>
                                          <p:spTgt spid="23"/>
                                        </p:tgtEl>
                                        <p:attrNameLst>
                                          <p:attrName>ppt_h</p:attrName>
                                        </p:attrNameLst>
                                      </p:cBhvr>
                                      <p:tavLst>
                                        <p:tav tm="0">
                                          <p:val>
                                            <p:fltVal val="0"/>
                                          </p:val>
                                        </p:tav>
                                        <p:tav tm="100000">
                                          <p:val>
                                            <p:strVal val="#ppt_h"/>
                                          </p:val>
                                        </p:tav>
                                      </p:tavLst>
                                    </p:anim>
                                    <p:anim calcmode="lin" valueType="num">
                                      <p:cBhvr>
                                        <p:cTn id="32" dur="2000" fill="hold"/>
                                        <p:tgtEl>
                                          <p:spTgt spid="23"/>
                                        </p:tgtEl>
                                        <p:attrNameLst>
                                          <p:attrName>ppt_x</p:attrName>
                                        </p:attrNameLst>
                                      </p:cBhvr>
                                      <p:tavLst>
                                        <p:tav tm="0">
                                          <p:val>
                                            <p:fltVal val="0.5"/>
                                          </p:val>
                                        </p:tav>
                                        <p:tav tm="100000">
                                          <p:val>
                                            <p:strVal val="#ppt_x"/>
                                          </p:val>
                                        </p:tav>
                                      </p:tavLst>
                                    </p:anim>
                                    <p:anim calcmode="lin" valueType="num">
                                      <p:cBhvr>
                                        <p:cTn id="33" dur="2000" fill="hold"/>
                                        <p:tgtEl>
                                          <p:spTgt spid="23"/>
                                        </p:tgtEl>
                                        <p:attrNameLst>
                                          <p:attrName>ppt_y</p:attrName>
                                        </p:attrNameLst>
                                      </p:cBhvr>
                                      <p:tavLst>
                                        <p:tav tm="0">
                                          <p:val>
                                            <p:fltVal val="0.5"/>
                                          </p:val>
                                        </p:tav>
                                        <p:tav tm="100000">
                                          <p:val>
                                            <p:strVal val="#ppt_y"/>
                                          </p:val>
                                        </p:tav>
                                      </p:tavLst>
                                    </p:anim>
                                  </p:childTnLst>
                                </p:cTn>
                              </p:par>
                              <p:par>
                                <p:cTn id="34" presetID="8" presetClass="emph" presetSubtype="0" fill="hold" grpId="2" nodeType="withEffect">
                                  <p:stCondLst>
                                    <p:cond delay="200"/>
                                  </p:stCondLst>
                                  <p:childTnLst>
                                    <p:animRot by="21600000">
                                      <p:cBhvr>
                                        <p:cTn id="35" dur="2000" fill="hold"/>
                                        <p:tgtEl>
                                          <p:spTgt spid="23"/>
                                        </p:tgtEl>
                                        <p:attrNameLst>
                                          <p:attrName>r</p:attrName>
                                        </p:attrNameLst>
                                      </p:cBhvr>
                                    </p:animRot>
                                  </p:childTnLst>
                                </p:cTn>
                              </p:par>
                              <p:par>
                                <p:cTn id="36" presetID="23" presetClass="entr" presetSubtype="528" fill="hold" grpId="1" nodeType="withEffect">
                                  <p:stCondLst>
                                    <p:cond delay="3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2000" fill="hold"/>
                                        <p:tgtEl>
                                          <p:spTgt spid="24"/>
                                        </p:tgtEl>
                                        <p:attrNameLst>
                                          <p:attrName>ppt_w</p:attrName>
                                        </p:attrNameLst>
                                      </p:cBhvr>
                                      <p:tavLst>
                                        <p:tav tm="0">
                                          <p:val>
                                            <p:fltVal val="0"/>
                                          </p:val>
                                        </p:tav>
                                        <p:tav tm="100000">
                                          <p:val>
                                            <p:strVal val="#ppt_w"/>
                                          </p:val>
                                        </p:tav>
                                      </p:tavLst>
                                    </p:anim>
                                    <p:anim calcmode="lin" valueType="num">
                                      <p:cBhvr>
                                        <p:cTn id="39" dur="2000" fill="hold"/>
                                        <p:tgtEl>
                                          <p:spTgt spid="24"/>
                                        </p:tgtEl>
                                        <p:attrNameLst>
                                          <p:attrName>ppt_h</p:attrName>
                                        </p:attrNameLst>
                                      </p:cBhvr>
                                      <p:tavLst>
                                        <p:tav tm="0">
                                          <p:val>
                                            <p:fltVal val="0"/>
                                          </p:val>
                                        </p:tav>
                                        <p:tav tm="100000">
                                          <p:val>
                                            <p:strVal val="#ppt_h"/>
                                          </p:val>
                                        </p:tav>
                                      </p:tavLst>
                                    </p:anim>
                                    <p:anim calcmode="lin" valueType="num">
                                      <p:cBhvr>
                                        <p:cTn id="40" dur="2000" fill="hold"/>
                                        <p:tgtEl>
                                          <p:spTgt spid="24"/>
                                        </p:tgtEl>
                                        <p:attrNameLst>
                                          <p:attrName>ppt_x</p:attrName>
                                        </p:attrNameLst>
                                      </p:cBhvr>
                                      <p:tavLst>
                                        <p:tav tm="0">
                                          <p:val>
                                            <p:fltVal val="0.5"/>
                                          </p:val>
                                        </p:tav>
                                        <p:tav tm="100000">
                                          <p:val>
                                            <p:strVal val="#ppt_x"/>
                                          </p:val>
                                        </p:tav>
                                      </p:tavLst>
                                    </p:anim>
                                    <p:anim calcmode="lin" valueType="num">
                                      <p:cBhvr>
                                        <p:cTn id="41" dur="2000" fill="hold"/>
                                        <p:tgtEl>
                                          <p:spTgt spid="24"/>
                                        </p:tgtEl>
                                        <p:attrNameLst>
                                          <p:attrName>ppt_y</p:attrName>
                                        </p:attrNameLst>
                                      </p:cBhvr>
                                      <p:tavLst>
                                        <p:tav tm="0">
                                          <p:val>
                                            <p:fltVal val="0.5"/>
                                          </p:val>
                                        </p:tav>
                                        <p:tav tm="100000">
                                          <p:val>
                                            <p:strVal val="#ppt_y"/>
                                          </p:val>
                                        </p:tav>
                                      </p:tavLst>
                                    </p:anim>
                                  </p:childTnLst>
                                </p:cTn>
                              </p:par>
                              <p:par>
                                <p:cTn id="42" presetID="8" presetClass="emph" presetSubtype="0" fill="hold" grpId="2" nodeType="withEffect">
                                  <p:stCondLst>
                                    <p:cond delay="300"/>
                                  </p:stCondLst>
                                  <p:childTnLst>
                                    <p:animRot by="21600000">
                                      <p:cBhvr>
                                        <p:cTn id="43" dur="2000" fill="hold"/>
                                        <p:tgtEl>
                                          <p:spTgt spid="24"/>
                                        </p:tgtEl>
                                        <p:attrNameLst>
                                          <p:attrName>r</p:attrName>
                                        </p:attrNameLst>
                                      </p:cBhvr>
                                    </p:animRot>
                                  </p:childTnLst>
                                </p:cTn>
                              </p:par>
                              <p:par>
                                <p:cTn id="44" presetID="23" presetClass="entr" presetSubtype="528" fill="hold" grpId="1" nodeType="withEffect">
                                  <p:stCondLst>
                                    <p:cond delay="400"/>
                                  </p:stCondLst>
                                  <p:childTnLst>
                                    <p:set>
                                      <p:cBhvr>
                                        <p:cTn id="45" dur="1" fill="hold">
                                          <p:stCondLst>
                                            <p:cond delay="0"/>
                                          </p:stCondLst>
                                        </p:cTn>
                                        <p:tgtEl>
                                          <p:spTgt spid="28"/>
                                        </p:tgtEl>
                                        <p:attrNameLst>
                                          <p:attrName>style.visibility</p:attrName>
                                        </p:attrNameLst>
                                      </p:cBhvr>
                                      <p:to>
                                        <p:strVal val="visible"/>
                                      </p:to>
                                    </p:set>
                                    <p:anim calcmode="lin" valueType="num">
                                      <p:cBhvr>
                                        <p:cTn id="46" dur="2000" fill="hold"/>
                                        <p:tgtEl>
                                          <p:spTgt spid="28"/>
                                        </p:tgtEl>
                                        <p:attrNameLst>
                                          <p:attrName>ppt_w</p:attrName>
                                        </p:attrNameLst>
                                      </p:cBhvr>
                                      <p:tavLst>
                                        <p:tav tm="0">
                                          <p:val>
                                            <p:fltVal val="0"/>
                                          </p:val>
                                        </p:tav>
                                        <p:tav tm="100000">
                                          <p:val>
                                            <p:strVal val="#ppt_w"/>
                                          </p:val>
                                        </p:tav>
                                      </p:tavLst>
                                    </p:anim>
                                    <p:anim calcmode="lin" valueType="num">
                                      <p:cBhvr>
                                        <p:cTn id="47" dur="2000" fill="hold"/>
                                        <p:tgtEl>
                                          <p:spTgt spid="28"/>
                                        </p:tgtEl>
                                        <p:attrNameLst>
                                          <p:attrName>ppt_h</p:attrName>
                                        </p:attrNameLst>
                                      </p:cBhvr>
                                      <p:tavLst>
                                        <p:tav tm="0">
                                          <p:val>
                                            <p:fltVal val="0"/>
                                          </p:val>
                                        </p:tav>
                                        <p:tav tm="100000">
                                          <p:val>
                                            <p:strVal val="#ppt_h"/>
                                          </p:val>
                                        </p:tav>
                                      </p:tavLst>
                                    </p:anim>
                                    <p:anim calcmode="lin" valueType="num">
                                      <p:cBhvr>
                                        <p:cTn id="48" dur="2000" fill="hold"/>
                                        <p:tgtEl>
                                          <p:spTgt spid="28"/>
                                        </p:tgtEl>
                                        <p:attrNameLst>
                                          <p:attrName>ppt_x</p:attrName>
                                        </p:attrNameLst>
                                      </p:cBhvr>
                                      <p:tavLst>
                                        <p:tav tm="0">
                                          <p:val>
                                            <p:fltVal val="0.5"/>
                                          </p:val>
                                        </p:tav>
                                        <p:tav tm="100000">
                                          <p:val>
                                            <p:strVal val="#ppt_x"/>
                                          </p:val>
                                        </p:tav>
                                      </p:tavLst>
                                    </p:anim>
                                    <p:anim calcmode="lin" valueType="num">
                                      <p:cBhvr>
                                        <p:cTn id="49" dur="2000" fill="hold"/>
                                        <p:tgtEl>
                                          <p:spTgt spid="28"/>
                                        </p:tgtEl>
                                        <p:attrNameLst>
                                          <p:attrName>ppt_y</p:attrName>
                                        </p:attrNameLst>
                                      </p:cBhvr>
                                      <p:tavLst>
                                        <p:tav tm="0">
                                          <p:val>
                                            <p:fltVal val="0.5"/>
                                          </p:val>
                                        </p:tav>
                                        <p:tav tm="100000">
                                          <p:val>
                                            <p:strVal val="#ppt_y"/>
                                          </p:val>
                                        </p:tav>
                                      </p:tavLst>
                                    </p:anim>
                                  </p:childTnLst>
                                </p:cTn>
                              </p:par>
                              <p:par>
                                <p:cTn id="50" presetID="8" presetClass="emph" presetSubtype="0" fill="hold" grpId="2" nodeType="withEffect">
                                  <p:stCondLst>
                                    <p:cond delay="400"/>
                                  </p:stCondLst>
                                  <p:childTnLst>
                                    <p:animRot by="21600000">
                                      <p:cBhvr>
                                        <p:cTn id="51" dur="2000" fill="hold"/>
                                        <p:tgtEl>
                                          <p:spTgt spid="28"/>
                                        </p:tgtEl>
                                        <p:attrNameLst>
                                          <p:attrName>r</p:attrName>
                                        </p:attrNameLst>
                                      </p:cBhvr>
                                    </p:animRot>
                                  </p:childTnLst>
                                </p:cTn>
                              </p:par>
                              <p:par>
                                <p:cTn id="52" presetID="23" presetClass="entr" presetSubtype="528" fill="hold" grpId="1" nodeType="withEffect">
                                  <p:stCondLst>
                                    <p:cond delay="500"/>
                                  </p:stCondLst>
                                  <p:childTnLst>
                                    <p:set>
                                      <p:cBhvr>
                                        <p:cTn id="53" dur="1" fill="hold">
                                          <p:stCondLst>
                                            <p:cond delay="0"/>
                                          </p:stCondLst>
                                        </p:cTn>
                                        <p:tgtEl>
                                          <p:spTgt spid="29"/>
                                        </p:tgtEl>
                                        <p:attrNameLst>
                                          <p:attrName>style.visibility</p:attrName>
                                        </p:attrNameLst>
                                      </p:cBhvr>
                                      <p:to>
                                        <p:strVal val="visible"/>
                                      </p:to>
                                    </p:set>
                                    <p:anim calcmode="lin" valueType="num">
                                      <p:cBhvr>
                                        <p:cTn id="54" dur="2000" fill="hold"/>
                                        <p:tgtEl>
                                          <p:spTgt spid="29"/>
                                        </p:tgtEl>
                                        <p:attrNameLst>
                                          <p:attrName>ppt_w</p:attrName>
                                        </p:attrNameLst>
                                      </p:cBhvr>
                                      <p:tavLst>
                                        <p:tav tm="0">
                                          <p:val>
                                            <p:fltVal val="0"/>
                                          </p:val>
                                        </p:tav>
                                        <p:tav tm="100000">
                                          <p:val>
                                            <p:strVal val="#ppt_w"/>
                                          </p:val>
                                        </p:tav>
                                      </p:tavLst>
                                    </p:anim>
                                    <p:anim calcmode="lin" valueType="num">
                                      <p:cBhvr>
                                        <p:cTn id="55" dur="2000" fill="hold"/>
                                        <p:tgtEl>
                                          <p:spTgt spid="29"/>
                                        </p:tgtEl>
                                        <p:attrNameLst>
                                          <p:attrName>ppt_h</p:attrName>
                                        </p:attrNameLst>
                                      </p:cBhvr>
                                      <p:tavLst>
                                        <p:tav tm="0">
                                          <p:val>
                                            <p:fltVal val="0"/>
                                          </p:val>
                                        </p:tav>
                                        <p:tav tm="100000">
                                          <p:val>
                                            <p:strVal val="#ppt_h"/>
                                          </p:val>
                                        </p:tav>
                                      </p:tavLst>
                                    </p:anim>
                                    <p:anim calcmode="lin" valueType="num">
                                      <p:cBhvr>
                                        <p:cTn id="56" dur="2000" fill="hold"/>
                                        <p:tgtEl>
                                          <p:spTgt spid="29"/>
                                        </p:tgtEl>
                                        <p:attrNameLst>
                                          <p:attrName>ppt_x</p:attrName>
                                        </p:attrNameLst>
                                      </p:cBhvr>
                                      <p:tavLst>
                                        <p:tav tm="0">
                                          <p:val>
                                            <p:fltVal val="0.5"/>
                                          </p:val>
                                        </p:tav>
                                        <p:tav tm="100000">
                                          <p:val>
                                            <p:strVal val="#ppt_x"/>
                                          </p:val>
                                        </p:tav>
                                      </p:tavLst>
                                    </p:anim>
                                    <p:anim calcmode="lin" valueType="num">
                                      <p:cBhvr>
                                        <p:cTn id="57" dur="2000" fill="hold"/>
                                        <p:tgtEl>
                                          <p:spTgt spid="29"/>
                                        </p:tgtEl>
                                        <p:attrNameLst>
                                          <p:attrName>ppt_y</p:attrName>
                                        </p:attrNameLst>
                                      </p:cBhvr>
                                      <p:tavLst>
                                        <p:tav tm="0">
                                          <p:val>
                                            <p:fltVal val="0.5"/>
                                          </p:val>
                                        </p:tav>
                                        <p:tav tm="100000">
                                          <p:val>
                                            <p:strVal val="#ppt_y"/>
                                          </p:val>
                                        </p:tav>
                                      </p:tavLst>
                                    </p:anim>
                                  </p:childTnLst>
                                </p:cTn>
                              </p:par>
                              <p:par>
                                <p:cTn id="58" presetID="8" presetClass="emph" presetSubtype="0" fill="hold" grpId="2" nodeType="withEffect">
                                  <p:stCondLst>
                                    <p:cond delay="500"/>
                                  </p:stCondLst>
                                  <p:childTnLst>
                                    <p:animRot by="21600000">
                                      <p:cBhvr>
                                        <p:cTn id="59" dur="2000" fill="hold"/>
                                        <p:tgtEl>
                                          <p:spTgt spid="29"/>
                                        </p:tgtEl>
                                        <p:attrNameLst>
                                          <p:attrName>r</p:attrName>
                                        </p:attrNameLst>
                                      </p:cBhvr>
                                    </p:animRot>
                                  </p:childTnLst>
                                </p:cTn>
                              </p:par>
                              <p:par>
                                <p:cTn id="60" presetID="23" presetClass="entr" presetSubtype="528" fill="hold" grpId="1" nodeType="withEffect">
                                  <p:stCondLst>
                                    <p:cond delay="700"/>
                                  </p:stCondLst>
                                  <p:childTnLst>
                                    <p:set>
                                      <p:cBhvr>
                                        <p:cTn id="61" dur="1" fill="hold">
                                          <p:stCondLst>
                                            <p:cond delay="0"/>
                                          </p:stCondLst>
                                        </p:cTn>
                                        <p:tgtEl>
                                          <p:spTgt spid="31"/>
                                        </p:tgtEl>
                                        <p:attrNameLst>
                                          <p:attrName>style.visibility</p:attrName>
                                        </p:attrNameLst>
                                      </p:cBhvr>
                                      <p:to>
                                        <p:strVal val="visible"/>
                                      </p:to>
                                    </p:set>
                                    <p:anim calcmode="lin" valueType="num">
                                      <p:cBhvr>
                                        <p:cTn id="62" dur="2000" fill="hold"/>
                                        <p:tgtEl>
                                          <p:spTgt spid="31"/>
                                        </p:tgtEl>
                                        <p:attrNameLst>
                                          <p:attrName>ppt_w</p:attrName>
                                        </p:attrNameLst>
                                      </p:cBhvr>
                                      <p:tavLst>
                                        <p:tav tm="0">
                                          <p:val>
                                            <p:fltVal val="0"/>
                                          </p:val>
                                        </p:tav>
                                        <p:tav tm="100000">
                                          <p:val>
                                            <p:strVal val="#ppt_w"/>
                                          </p:val>
                                        </p:tav>
                                      </p:tavLst>
                                    </p:anim>
                                    <p:anim calcmode="lin" valueType="num">
                                      <p:cBhvr>
                                        <p:cTn id="63" dur="2000" fill="hold"/>
                                        <p:tgtEl>
                                          <p:spTgt spid="31"/>
                                        </p:tgtEl>
                                        <p:attrNameLst>
                                          <p:attrName>ppt_h</p:attrName>
                                        </p:attrNameLst>
                                      </p:cBhvr>
                                      <p:tavLst>
                                        <p:tav tm="0">
                                          <p:val>
                                            <p:fltVal val="0"/>
                                          </p:val>
                                        </p:tav>
                                        <p:tav tm="100000">
                                          <p:val>
                                            <p:strVal val="#ppt_h"/>
                                          </p:val>
                                        </p:tav>
                                      </p:tavLst>
                                    </p:anim>
                                    <p:anim calcmode="lin" valueType="num">
                                      <p:cBhvr>
                                        <p:cTn id="64" dur="2000" fill="hold"/>
                                        <p:tgtEl>
                                          <p:spTgt spid="31"/>
                                        </p:tgtEl>
                                        <p:attrNameLst>
                                          <p:attrName>ppt_x</p:attrName>
                                        </p:attrNameLst>
                                      </p:cBhvr>
                                      <p:tavLst>
                                        <p:tav tm="0">
                                          <p:val>
                                            <p:fltVal val="0.5"/>
                                          </p:val>
                                        </p:tav>
                                        <p:tav tm="100000">
                                          <p:val>
                                            <p:strVal val="#ppt_x"/>
                                          </p:val>
                                        </p:tav>
                                      </p:tavLst>
                                    </p:anim>
                                    <p:anim calcmode="lin" valueType="num">
                                      <p:cBhvr>
                                        <p:cTn id="65" dur="2000" fill="hold"/>
                                        <p:tgtEl>
                                          <p:spTgt spid="31"/>
                                        </p:tgtEl>
                                        <p:attrNameLst>
                                          <p:attrName>ppt_y</p:attrName>
                                        </p:attrNameLst>
                                      </p:cBhvr>
                                      <p:tavLst>
                                        <p:tav tm="0">
                                          <p:val>
                                            <p:fltVal val="0.5"/>
                                          </p:val>
                                        </p:tav>
                                        <p:tav tm="100000">
                                          <p:val>
                                            <p:strVal val="#ppt_y"/>
                                          </p:val>
                                        </p:tav>
                                      </p:tavLst>
                                    </p:anim>
                                  </p:childTnLst>
                                </p:cTn>
                              </p:par>
                              <p:par>
                                <p:cTn id="66" presetID="8" presetClass="emph" presetSubtype="0" fill="hold" grpId="2" nodeType="withEffect">
                                  <p:stCondLst>
                                    <p:cond delay="700"/>
                                  </p:stCondLst>
                                  <p:childTnLst>
                                    <p:animRot by="21600000">
                                      <p:cBhvr>
                                        <p:cTn id="67" dur="2000" fill="hold"/>
                                        <p:tgtEl>
                                          <p:spTgt spid="31"/>
                                        </p:tgtEl>
                                        <p:attrNameLst>
                                          <p:attrName>r</p:attrName>
                                        </p:attrNameLst>
                                      </p:cBhvr>
                                    </p:animRot>
                                  </p:childTnLst>
                                </p:cTn>
                              </p:par>
                              <p:par>
                                <p:cTn id="68" presetID="23" presetClass="entr" presetSubtype="528" fill="hold" grpId="1" nodeType="withEffect">
                                  <p:stCondLst>
                                    <p:cond delay="800"/>
                                  </p:stCondLst>
                                  <p:childTnLst>
                                    <p:set>
                                      <p:cBhvr>
                                        <p:cTn id="69" dur="1" fill="hold">
                                          <p:stCondLst>
                                            <p:cond delay="0"/>
                                          </p:stCondLst>
                                        </p:cTn>
                                        <p:tgtEl>
                                          <p:spTgt spid="32"/>
                                        </p:tgtEl>
                                        <p:attrNameLst>
                                          <p:attrName>style.visibility</p:attrName>
                                        </p:attrNameLst>
                                      </p:cBhvr>
                                      <p:to>
                                        <p:strVal val="visible"/>
                                      </p:to>
                                    </p:set>
                                    <p:anim calcmode="lin" valueType="num">
                                      <p:cBhvr>
                                        <p:cTn id="70" dur="2000" fill="hold"/>
                                        <p:tgtEl>
                                          <p:spTgt spid="32"/>
                                        </p:tgtEl>
                                        <p:attrNameLst>
                                          <p:attrName>ppt_w</p:attrName>
                                        </p:attrNameLst>
                                      </p:cBhvr>
                                      <p:tavLst>
                                        <p:tav tm="0">
                                          <p:val>
                                            <p:fltVal val="0"/>
                                          </p:val>
                                        </p:tav>
                                        <p:tav tm="100000">
                                          <p:val>
                                            <p:strVal val="#ppt_w"/>
                                          </p:val>
                                        </p:tav>
                                      </p:tavLst>
                                    </p:anim>
                                    <p:anim calcmode="lin" valueType="num">
                                      <p:cBhvr>
                                        <p:cTn id="71" dur="2000" fill="hold"/>
                                        <p:tgtEl>
                                          <p:spTgt spid="32"/>
                                        </p:tgtEl>
                                        <p:attrNameLst>
                                          <p:attrName>ppt_h</p:attrName>
                                        </p:attrNameLst>
                                      </p:cBhvr>
                                      <p:tavLst>
                                        <p:tav tm="0">
                                          <p:val>
                                            <p:fltVal val="0"/>
                                          </p:val>
                                        </p:tav>
                                        <p:tav tm="100000">
                                          <p:val>
                                            <p:strVal val="#ppt_h"/>
                                          </p:val>
                                        </p:tav>
                                      </p:tavLst>
                                    </p:anim>
                                    <p:anim calcmode="lin" valueType="num">
                                      <p:cBhvr>
                                        <p:cTn id="72" dur="2000" fill="hold"/>
                                        <p:tgtEl>
                                          <p:spTgt spid="32"/>
                                        </p:tgtEl>
                                        <p:attrNameLst>
                                          <p:attrName>ppt_x</p:attrName>
                                        </p:attrNameLst>
                                      </p:cBhvr>
                                      <p:tavLst>
                                        <p:tav tm="0">
                                          <p:val>
                                            <p:fltVal val="0.5"/>
                                          </p:val>
                                        </p:tav>
                                        <p:tav tm="100000">
                                          <p:val>
                                            <p:strVal val="#ppt_x"/>
                                          </p:val>
                                        </p:tav>
                                      </p:tavLst>
                                    </p:anim>
                                    <p:anim calcmode="lin" valueType="num">
                                      <p:cBhvr>
                                        <p:cTn id="73" dur="2000" fill="hold"/>
                                        <p:tgtEl>
                                          <p:spTgt spid="32"/>
                                        </p:tgtEl>
                                        <p:attrNameLst>
                                          <p:attrName>ppt_y</p:attrName>
                                        </p:attrNameLst>
                                      </p:cBhvr>
                                      <p:tavLst>
                                        <p:tav tm="0">
                                          <p:val>
                                            <p:fltVal val="0.5"/>
                                          </p:val>
                                        </p:tav>
                                        <p:tav tm="100000">
                                          <p:val>
                                            <p:strVal val="#ppt_y"/>
                                          </p:val>
                                        </p:tav>
                                      </p:tavLst>
                                    </p:anim>
                                  </p:childTnLst>
                                </p:cTn>
                              </p:par>
                              <p:par>
                                <p:cTn id="74" presetID="8" presetClass="emph" presetSubtype="0" fill="hold" grpId="2" nodeType="withEffect">
                                  <p:stCondLst>
                                    <p:cond delay="800"/>
                                  </p:stCondLst>
                                  <p:childTnLst>
                                    <p:animRot by="21600000">
                                      <p:cBhvr>
                                        <p:cTn id="75" dur="2000" fill="hold"/>
                                        <p:tgtEl>
                                          <p:spTgt spid="32"/>
                                        </p:tgtEl>
                                        <p:attrNameLst>
                                          <p:attrName>r</p:attrName>
                                        </p:attrNameLst>
                                      </p:cBhvr>
                                    </p:animRot>
                                  </p:childTnLst>
                                </p:cTn>
                              </p:par>
                            </p:childTnLst>
                          </p:cTn>
                        </p:par>
                        <p:par>
                          <p:cTn id="76" fill="hold">
                            <p:stCondLst>
                              <p:cond delay="3000"/>
                            </p:stCondLst>
                            <p:childTnLst>
                              <p:par>
                                <p:cTn id="77" presetID="35" presetClass="exit" presetSubtype="0" fill="hold" grpId="0" nodeType="afterEffect">
                                  <p:stCondLst>
                                    <p:cond delay="0"/>
                                  </p:stCondLst>
                                  <p:childTnLst>
                                    <p:animEffect transition="out" filter="fade">
                                      <p:cBhvr>
                                        <p:cTn id="78" dur="3000"/>
                                        <p:tgtEl>
                                          <p:spTgt spid="20"/>
                                        </p:tgtEl>
                                      </p:cBhvr>
                                    </p:animEffect>
                                    <p:anim calcmode="lin" valueType="num">
                                      <p:cBhvr>
                                        <p:cTn id="79" dur="3000"/>
                                        <p:tgtEl>
                                          <p:spTgt spid="20"/>
                                        </p:tgtEl>
                                        <p:attrNameLst>
                                          <p:attrName>style.rotation</p:attrName>
                                        </p:attrNameLst>
                                      </p:cBhvr>
                                      <p:tavLst>
                                        <p:tav tm="0">
                                          <p:val>
                                            <p:fltVal val="0"/>
                                          </p:val>
                                        </p:tav>
                                        <p:tav tm="100000">
                                          <p:val>
                                            <p:fltVal val="720"/>
                                          </p:val>
                                        </p:tav>
                                      </p:tavLst>
                                    </p:anim>
                                    <p:anim calcmode="lin" valueType="num">
                                      <p:cBhvr>
                                        <p:cTn id="80" dur="3000"/>
                                        <p:tgtEl>
                                          <p:spTgt spid="20"/>
                                        </p:tgtEl>
                                        <p:attrNameLst>
                                          <p:attrName>ppt_h</p:attrName>
                                        </p:attrNameLst>
                                      </p:cBhvr>
                                      <p:tavLst>
                                        <p:tav tm="0">
                                          <p:val>
                                            <p:strVal val="ppt_h"/>
                                          </p:val>
                                        </p:tav>
                                        <p:tav tm="100000">
                                          <p:val>
                                            <p:fltVal val="0"/>
                                          </p:val>
                                        </p:tav>
                                      </p:tavLst>
                                    </p:anim>
                                    <p:anim calcmode="lin" valueType="num">
                                      <p:cBhvr>
                                        <p:cTn id="81" dur="3000"/>
                                        <p:tgtEl>
                                          <p:spTgt spid="20"/>
                                        </p:tgtEl>
                                        <p:attrNameLst>
                                          <p:attrName>ppt_w</p:attrName>
                                        </p:attrNameLst>
                                      </p:cBhvr>
                                      <p:tavLst>
                                        <p:tav tm="0">
                                          <p:val>
                                            <p:strVal val="ppt_w"/>
                                          </p:val>
                                        </p:tav>
                                        <p:tav tm="100000">
                                          <p:val>
                                            <p:fltVal val="0"/>
                                          </p:val>
                                        </p:tav>
                                      </p:tavLst>
                                    </p:anim>
                                    <p:set>
                                      <p:cBhvr>
                                        <p:cTn id="82" dur="1" fill="hold">
                                          <p:stCondLst>
                                            <p:cond delay="2999"/>
                                          </p:stCondLst>
                                        </p:cTn>
                                        <p:tgtEl>
                                          <p:spTgt spid="20"/>
                                        </p:tgtEl>
                                        <p:attrNameLst>
                                          <p:attrName>style.visibility</p:attrName>
                                        </p:attrNameLst>
                                      </p:cBhvr>
                                      <p:to>
                                        <p:strVal val="hidden"/>
                                      </p:to>
                                    </p:set>
                                  </p:childTnLst>
                                </p:cTn>
                              </p:par>
                              <p:par>
                                <p:cTn id="83" presetID="50" presetClass="exit" presetSubtype="0" repeatCount="indefinite" accel="100000" fill="hold" nodeType="withEffect">
                                  <p:stCondLst>
                                    <p:cond delay="0"/>
                                  </p:stCondLst>
                                  <p:childTnLst>
                                    <p:anim calcmode="lin" valueType="num">
                                      <p:cBhvr>
                                        <p:cTn id="84" dur="3000"/>
                                        <p:tgtEl>
                                          <p:spTgt spid="20"/>
                                        </p:tgtEl>
                                        <p:attrNameLst>
                                          <p:attrName>ppt_w</p:attrName>
                                        </p:attrNameLst>
                                      </p:cBhvr>
                                      <p:tavLst>
                                        <p:tav tm="0">
                                          <p:val>
                                            <p:strVal val="ppt_w"/>
                                          </p:val>
                                        </p:tav>
                                        <p:tav tm="100000">
                                          <p:val>
                                            <p:strVal val="ppt_w+.3"/>
                                          </p:val>
                                        </p:tav>
                                      </p:tavLst>
                                    </p:anim>
                                    <p:anim calcmode="lin" valueType="num">
                                      <p:cBhvr>
                                        <p:cTn id="85" dur="3000"/>
                                        <p:tgtEl>
                                          <p:spTgt spid="20"/>
                                        </p:tgtEl>
                                        <p:attrNameLst>
                                          <p:attrName>ppt_h</p:attrName>
                                        </p:attrNameLst>
                                      </p:cBhvr>
                                      <p:tavLst>
                                        <p:tav tm="0">
                                          <p:val>
                                            <p:strVal val="ppt_h"/>
                                          </p:val>
                                        </p:tav>
                                        <p:tav tm="100000">
                                          <p:val>
                                            <p:strVal val="ppt_h"/>
                                          </p:val>
                                        </p:tav>
                                      </p:tavLst>
                                    </p:anim>
                                    <p:animEffect transition="out" filter="fade">
                                      <p:cBhvr>
                                        <p:cTn id="86" dur="3000"/>
                                        <p:tgtEl>
                                          <p:spTgt spid="20"/>
                                        </p:tgtEl>
                                      </p:cBhvr>
                                    </p:animEffect>
                                    <p:set>
                                      <p:cBhvr>
                                        <p:cTn id="87" dur="1" fill="hold">
                                          <p:stCondLst>
                                            <p:cond delay="2999"/>
                                          </p:stCondLst>
                                        </p:cTn>
                                        <p:tgtEl>
                                          <p:spTgt spid="20"/>
                                        </p:tgtEl>
                                        <p:attrNameLst>
                                          <p:attrName>style.visibility</p:attrName>
                                        </p:attrNameLst>
                                      </p:cBhvr>
                                      <p:to>
                                        <p:strVal val="hidden"/>
                                      </p:to>
                                    </p:set>
                                  </p:childTnLst>
                                </p:cTn>
                              </p:par>
                              <p:par>
                                <p:cTn id="88" presetID="35" presetClass="exit" presetSubtype="0" fill="hold" grpId="0" nodeType="withEffect">
                                  <p:stCondLst>
                                    <p:cond delay="100"/>
                                  </p:stCondLst>
                                  <p:childTnLst>
                                    <p:animEffect transition="out" filter="fade">
                                      <p:cBhvr>
                                        <p:cTn id="89" dur="3000"/>
                                        <p:tgtEl>
                                          <p:spTgt spid="22"/>
                                        </p:tgtEl>
                                      </p:cBhvr>
                                    </p:animEffect>
                                    <p:anim calcmode="lin" valueType="num">
                                      <p:cBhvr>
                                        <p:cTn id="90" dur="3000"/>
                                        <p:tgtEl>
                                          <p:spTgt spid="22"/>
                                        </p:tgtEl>
                                        <p:attrNameLst>
                                          <p:attrName>style.rotation</p:attrName>
                                        </p:attrNameLst>
                                      </p:cBhvr>
                                      <p:tavLst>
                                        <p:tav tm="0">
                                          <p:val>
                                            <p:fltVal val="0"/>
                                          </p:val>
                                        </p:tav>
                                        <p:tav tm="100000">
                                          <p:val>
                                            <p:fltVal val="720"/>
                                          </p:val>
                                        </p:tav>
                                      </p:tavLst>
                                    </p:anim>
                                    <p:anim calcmode="lin" valueType="num">
                                      <p:cBhvr>
                                        <p:cTn id="91" dur="3000"/>
                                        <p:tgtEl>
                                          <p:spTgt spid="22"/>
                                        </p:tgtEl>
                                        <p:attrNameLst>
                                          <p:attrName>ppt_h</p:attrName>
                                        </p:attrNameLst>
                                      </p:cBhvr>
                                      <p:tavLst>
                                        <p:tav tm="0">
                                          <p:val>
                                            <p:strVal val="ppt_h"/>
                                          </p:val>
                                        </p:tav>
                                        <p:tav tm="100000">
                                          <p:val>
                                            <p:fltVal val="0"/>
                                          </p:val>
                                        </p:tav>
                                      </p:tavLst>
                                    </p:anim>
                                    <p:anim calcmode="lin" valueType="num">
                                      <p:cBhvr>
                                        <p:cTn id="92" dur="3000"/>
                                        <p:tgtEl>
                                          <p:spTgt spid="22"/>
                                        </p:tgtEl>
                                        <p:attrNameLst>
                                          <p:attrName>ppt_w</p:attrName>
                                        </p:attrNameLst>
                                      </p:cBhvr>
                                      <p:tavLst>
                                        <p:tav tm="0">
                                          <p:val>
                                            <p:strVal val="ppt_w"/>
                                          </p:val>
                                        </p:tav>
                                        <p:tav tm="100000">
                                          <p:val>
                                            <p:fltVal val="0"/>
                                          </p:val>
                                        </p:tav>
                                      </p:tavLst>
                                    </p:anim>
                                    <p:set>
                                      <p:cBhvr>
                                        <p:cTn id="93" dur="1" fill="hold">
                                          <p:stCondLst>
                                            <p:cond delay="2999"/>
                                          </p:stCondLst>
                                        </p:cTn>
                                        <p:tgtEl>
                                          <p:spTgt spid="22"/>
                                        </p:tgtEl>
                                        <p:attrNameLst>
                                          <p:attrName>style.visibility</p:attrName>
                                        </p:attrNameLst>
                                      </p:cBhvr>
                                      <p:to>
                                        <p:strVal val="hidden"/>
                                      </p:to>
                                    </p:set>
                                  </p:childTnLst>
                                </p:cTn>
                              </p:par>
                              <p:par>
                                <p:cTn id="94" presetID="50" presetClass="exit" presetSubtype="0" repeatCount="indefinite" accel="100000" fill="hold" nodeType="withEffect">
                                  <p:stCondLst>
                                    <p:cond delay="100"/>
                                  </p:stCondLst>
                                  <p:childTnLst>
                                    <p:anim calcmode="lin" valueType="num">
                                      <p:cBhvr>
                                        <p:cTn id="95" dur="3000"/>
                                        <p:tgtEl>
                                          <p:spTgt spid="22"/>
                                        </p:tgtEl>
                                        <p:attrNameLst>
                                          <p:attrName>ppt_w</p:attrName>
                                        </p:attrNameLst>
                                      </p:cBhvr>
                                      <p:tavLst>
                                        <p:tav tm="0">
                                          <p:val>
                                            <p:strVal val="ppt_w"/>
                                          </p:val>
                                        </p:tav>
                                        <p:tav tm="100000">
                                          <p:val>
                                            <p:strVal val="ppt_w+.3"/>
                                          </p:val>
                                        </p:tav>
                                      </p:tavLst>
                                    </p:anim>
                                    <p:anim calcmode="lin" valueType="num">
                                      <p:cBhvr>
                                        <p:cTn id="96" dur="3000"/>
                                        <p:tgtEl>
                                          <p:spTgt spid="22"/>
                                        </p:tgtEl>
                                        <p:attrNameLst>
                                          <p:attrName>ppt_h</p:attrName>
                                        </p:attrNameLst>
                                      </p:cBhvr>
                                      <p:tavLst>
                                        <p:tav tm="0">
                                          <p:val>
                                            <p:strVal val="ppt_h"/>
                                          </p:val>
                                        </p:tav>
                                        <p:tav tm="100000">
                                          <p:val>
                                            <p:strVal val="ppt_h"/>
                                          </p:val>
                                        </p:tav>
                                      </p:tavLst>
                                    </p:anim>
                                    <p:animEffect transition="out" filter="fade">
                                      <p:cBhvr>
                                        <p:cTn id="97" dur="3000"/>
                                        <p:tgtEl>
                                          <p:spTgt spid="22"/>
                                        </p:tgtEl>
                                      </p:cBhvr>
                                    </p:animEffect>
                                    <p:set>
                                      <p:cBhvr>
                                        <p:cTn id="98" dur="1" fill="hold">
                                          <p:stCondLst>
                                            <p:cond delay="2999"/>
                                          </p:stCondLst>
                                        </p:cTn>
                                        <p:tgtEl>
                                          <p:spTgt spid="22"/>
                                        </p:tgtEl>
                                        <p:attrNameLst>
                                          <p:attrName>style.visibility</p:attrName>
                                        </p:attrNameLst>
                                      </p:cBhvr>
                                      <p:to>
                                        <p:strVal val="hidden"/>
                                      </p:to>
                                    </p:set>
                                  </p:childTnLst>
                                </p:cTn>
                              </p:par>
                              <p:par>
                                <p:cTn id="99" presetID="35" presetClass="exit" presetSubtype="0" fill="hold" grpId="0" nodeType="withEffect">
                                  <p:stCondLst>
                                    <p:cond delay="200"/>
                                  </p:stCondLst>
                                  <p:childTnLst>
                                    <p:animEffect transition="out" filter="fade">
                                      <p:cBhvr>
                                        <p:cTn id="100" dur="3000"/>
                                        <p:tgtEl>
                                          <p:spTgt spid="23"/>
                                        </p:tgtEl>
                                      </p:cBhvr>
                                    </p:animEffect>
                                    <p:anim calcmode="lin" valueType="num">
                                      <p:cBhvr>
                                        <p:cTn id="101" dur="3000"/>
                                        <p:tgtEl>
                                          <p:spTgt spid="23"/>
                                        </p:tgtEl>
                                        <p:attrNameLst>
                                          <p:attrName>style.rotation</p:attrName>
                                        </p:attrNameLst>
                                      </p:cBhvr>
                                      <p:tavLst>
                                        <p:tav tm="0">
                                          <p:val>
                                            <p:fltVal val="0"/>
                                          </p:val>
                                        </p:tav>
                                        <p:tav tm="100000">
                                          <p:val>
                                            <p:fltVal val="720"/>
                                          </p:val>
                                        </p:tav>
                                      </p:tavLst>
                                    </p:anim>
                                    <p:anim calcmode="lin" valueType="num">
                                      <p:cBhvr>
                                        <p:cTn id="102" dur="3000"/>
                                        <p:tgtEl>
                                          <p:spTgt spid="23"/>
                                        </p:tgtEl>
                                        <p:attrNameLst>
                                          <p:attrName>ppt_h</p:attrName>
                                        </p:attrNameLst>
                                      </p:cBhvr>
                                      <p:tavLst>
                                        <p:tav tm="0">
                                          <p:val>
                                            <p:strVal val="ppt_h"/>
                                          </p:val>
                                        </p:tav>
                                        <p:tav tm="100000">
                                          <p:val>
                                            <p:fltVal val="0"/>
                                          </p:val>
                                        </p:tav>
                                      </p:tavLst>
                                    </p:anim>
                                    <p:anim calcmode="lin" valueType="num">
                                      <p:cBhvr>
                                        <p:cTn id="103" dur="3000"/>
                                        <p:tgtEl>
                                          <p:spTgt spid="23"/>
                                        </p:tgtEl>
                                        <p:attrNameLst>
                                          <p:attrName>ppt_w</p:attrName>
                                        </p:attrNameLst>
                                      </p:cBhvr>
                                      <p:tavLst>
                                        <p:tav tm="0">
                                          <p:val>
                                            <p:strVal val="ppt_w"/>
                                          </p:val>
                                        </p:tav>
                                        <p:tav tm="100000">
                                          <p:val>
                                            <p:fltVal val="0"/>
                                          </p:val>
                                        </p:tav>
                                      </p:tavLst>
                                    </p:anim>
                                    <p:set>
                                      <p:cBhvr>
                                        <p:cTn id="104" dur="1" fill="hold">
                                          <p:stCondLst>
                                            <p:cond delay="2999"/>
                                          </p:stCondLst>
                                        </p:cTn>
                                        <p:tgtEl>
                                          <p:spTgt spid="23"/>
                                        </p:tgtEl>
                                        <p:attrNameLst>
                                          <p:attrName>style.visibility</p:attrName>
                                        </p:attrNameLst>
                                      </p:cBhvr>
                                      <p:to>
                                        <p:strVal val="hidden"/>
                                      </p:to>
                                    </p:set>
                                  </p:childTnLst>
                                </p:cTn>
                              </p:par>
                              <p:par>
                                <p:cTn id="105" presetID="50" presetClass="exit" presetSubtype="0" repeatCount="indefinite" accel="100000" fill="hold" nodeType="withEffect">
                                  <p:stCondLst>
                                    <p:cond delay="200"/>
                                  </p:stCondLst>
                                  <p:childTnLst>
                                    <p:anim calcmode="lin" valueType="num">
                                      <p:cBhvr>
                                        <p:cTn id="106" dur="3000"/>
                                        <p:tgtEl>
                                          <p:spTgt spid="23"/>
                                        </p:tgtEl>
                                        <p:attrNameLst>
                                          <p:attrName>ppt_w</p:attrName>
                                        </p:attrNameLst>
                                      </p:cBhvr>
                                      <p:tavLst>
                                        <p:tav tm="0">
                                          <p:val>
                                            <p:strVal val="ppt_w"/>
                                          </p:val>
                                        </p:tav>
                                        <p:tav tm="100000">
                                          <p:val>
                                            <p:strVal val="ppt_w+.3"/>
                                          </p:val>
                                        </p:tav>
                                      </p:tavLst>
                                    </p:anim>
                                    <p:anim calcmode="lin" valueType="num">
                                      <p:cBhvr>
                                        <p:cTn id="107" dur="3000"/>
                                        <p:tgtEl>
                                          <p:spTgt spid="23"/>
                                        </p:tgtEl>
                                        <p:attrNameLst>
                                          <p:attrName>ppt_h</p:attrName>
                                        </p:attrNameLst>
                                      </p:cBhvr>
                                      <p:tavLst>
                                        <p:tav tm="0">
                                          <p:val>
                                            <p:strVal val="ppt_h"/>
                                          </p:val>
                                        </p:tav>
                                        <p:tav tm="100000">
                                          <p:val>
                                            <p:strVal val="ppt_h"/>
                                          </p:val>
                                        </p:tav>
                                      </p:tavLst>
                                    </p:anim>
                                    <p:animEffect transition="out" filter="fade">
                                      <p:cBhvr>
                                        <p:cTn id="108" dur="3000"/>
                                        <p:tgtEl>
                                          <p:spTgt spid="23"/>
                                        </p:tgtEl>
                                      </p:cBhvr>
                                    </p:animEffect>
                                    <p:set>
                                      <p:cBhvr>
                                        <p:cTn id="109" dur="1" fill="hold">
                                          <p:stCondLst>
                                            <p:cond delay="2999"/>
                                          </p:stCondLst>
                                        </p:cTn>
                                        <p:tgtEl>
                                          <p:spTgt spid="23"/>
                                        </p:tgtEl>
                                        <p:attrNameLst>
                                          <p:attrName>style.visibility</p:attrName>
                                        </p:attrNameLst>
                                      </p:cBhvr>
                                      <p:to>
                                        <p:strVal val="hidden"/>
                                      </p:to>
                                    </p:set>
                                  </p:childTnLst>
                                </p:cTn>
                              </p:par>
                              <p:par>
                                <p:cTn id="110" presetID="35" presetClass="exit" presetSubtype="0" fill="hold" grpId="0" nodeType="withEffect">
                                  <p:stCondLst>
                                    <p:cond delay="300"/>
                                  </p:stCondLst>
                                  <p:childTnLst>
                                    <p:animEffect transition="out" filter="fade">
                                      <p:cBhvr>
                                        <p:cTn id="111" dur="3000"/>
                                        <p:tgtEl>
                                          <p:spTgt spid="24"/>
                                        </p:tgtEl>
                                      </p:cBhvr>
                                    </p:animEffect>
                                    <p:anim calcmode="lin" valueType="num">
                                      <p:cBhvr>
                                        <p:cTn id="112" dur="3000"/>
                                        <p:tgtEl>
                                          <p:spTgt spid="24"/>
                                        </p:tgtEl>
                                        <p:attrNameLst>
                                          <p:attrName>style.rotation</p:attrName>
                                        </p:attrNameLst>
                                      </p:cBhvr>
                                      <p:tavLst>
                                        <p:tav tm="0">
                                          <p:val>
                                            <p:fltVal val="0"/>
                                          </p:val>
                                        </p:tav>
                                        <p:tav tm="100000">
                                          <p:val>
                                            <p:fltVal val="720"/>
                                          </p:val>
                                        </p:tav>
                                      </p:tavLst>
                                    </p:anim>
                                    <p:anim calcmode="lin" valueType="num">
                                      <p:cBhvr>
                                        <p:cTn id="113" dur="3000"/>
                                        <p:tgtEl>
                                          <p:spTgt spid="24"/>
                                        </p:tgtEl>
                                        <p:attrNameLst>
                                          <p:attrName>ppt_h</p:attrName>
                                        </p:attrNameLst>
                                      </p:cBhvr>
                                      <p:tavLst>
                                        <p:tav tm="0">
                                          <p:val>
                                            <p:strVal val="ppt_h"/>
                                          </p:val>
                                        </p:tav>
                                        <p:tav tm="100000">
                                          <p:val>
                                            <p:fltVal val="0"/>
                                          </p:val>
                                        </p:tav>
                                      </p:tavLst>
                                    </p:anim>
                                    <p:anim calcmode="lin" valueType="num">
                                      <p:cBhvr>
                                        <p:cTn id="114" dur="3000"/>
                                        <p:tgtEl>
                                          <p:spTgt spid="24"/>
                                        </p:tgtEl>
                                        <p:attrNameLst>
                                          <p:attrName>ppt_w</p:attrName>
                                        </p:attrNameLst>
                                      </p:cBhvr>
                                      <p:tavLst>
                                        <p:tav tm="0">
                                          <p:val>
                                            <p:strVal val="ppt_w"/>
                                          </p:val>
                                        </p:tav>
                                        <p:tav tm="100000">
                                          <p:val>
                                            <p:fltVal val="0"/>
                                          </p:val>
                                        </p:tav>
                                      </p:tavLst>
                                    </p:anim>
                                    <p:set>
                                      <p:cBhvr>
                                        <p:cTn id="115" dur="1" fill="hold">
                                          <p:stCondLst>
                                            <p:cond delay="2999"/>
                                          </p:stCondLst>
                                        </p:cTn>
                                        <p:tgtEl>
                                          <p:spTgt spid="24"/>
                                        </p:tgtEl>
                                        <p:attrNameLst>
                                          <p:attrName>style.visibility</p:attrName>
                                        </p:attrNameLst>
                                      </p:cBhvr>
                                      <p:to>
                                        <p:strVal val="hidden"/>
                                      </p:to>
                                    </p:set>
                                  </p:childTnLst>
                                </p:cTn>
                              </p:par>
                              <p:par>
                                <p:cTn id="116" presetID="50" presetClass="exit" presetSubtype="0" repeatCount="indefinite" accel="100000" fill="hold" nodeType="withEffect">
                                  <p:stCondLst>
                                    <p:cond delay="300"/>
                                  </p:stCondLst>
                                  <p:childTnLst>
                                    <p:anim calcmode="lin" valueType="num">
                                      <p:cBhvr>
                                        <p:cTn id="117" dur="3000"/>
                                        <p:tgtEl>
                                          <p:spTgt spid="24"/>
                                        </p:tgtEl>
                                        <p:attrNameLst>
                                          <p:attrName>ppt_w</p:attrName>
                                        </p:attrNameLst>
                                      </p:cBhvr>
                                      <p:tavLst>
                                        <p:tav tm="0">
                                          <p:val>
                                            <p:strVal val="ppt_w"/>
                                          </p:val>
                                        </p:tav>
                                        <p:tav tm="100000">
                                          <p:val>
                                            <p:strVal val="ppt_w+.3"/>
                                          </p:val>
                                        </p:tav>
                                      </p:tavLst>
                                    </p:anim>
                                    <p:anim calcmode="lin" valueType="num">
                                      <p:cBhvr>
                                        <p:cTn id="118" dur="3000"/>
                                        <p:tgtEl>
                                          <p:spTgt spid="24"/>
                                        </p:tgtEl>
                                        <p:attrNameLst>
                                          <p:attrName>ppt_h</p:attrName>
                                        </p:attrNameLst>
                                      </p:cBhvr>
                                      <p:tavLst>
                                        <p:tav tm="0">
                                          <p:val>
                                            <p:strVal val="ppt_h"/>
                                          </p:val>
                                        </p:tav>
                                        <p:tav tm="100000">
                                          <p:val>
                                            <p:strVal val="ppt_h"/>
                                          </p:val>
                                        </p:tav>
                                      </p:tavLst>
                                    </p:anim>
                                    <p:animEffect transition="out" filter="fade">
                                      <p:cBhvr>
                                        <p:cTn id="119" dur="3000"/>
                                        <p:tgtEl>
                                          <p:spTgt spid="24"/>
                                        </p:tgtEl>
                                      </p:cBhvr>
                                    </p:animEffect>
                                    <p:set>
                                      <p:cBhvr>
                                        <p:cTn id="120" dur="1" fill="hold">
                                          <p:stCondLst>
                                            <p:cond delay="2999"/>
                                          </p:stCondLst>
                                        </p:cTn>
                                        <p:tgtEl>
                                          <p:spTgt spid="24"/>
                                        </p:tgtEl>
                                        <p:attrNameLst>
                                          <p:attrName>style.visibility</p:attrName>
                                        </p:attrNameLst>
                                      </p:cBhvr>
                                      <p:to>
                                        <p:strVal val="hidden"/>
                                      </p:to>
                                    </p:set>
                                  </p:childTnLst>
                                </p:cTn>
                              </p:par>
                              <p:par>
                                <p:cTn id="121" presetID="35" presetClass="exit" presetSubtype="0" fill="hold" grpId="0" nodeType="withEffect">
                                  <p:stCondLst>
                                    <p:cond delay="400"/>
                                  </p:stCondLst>
                                  <p:childTnLst>
                                    <p:animEffect transition="out" filter="fade">
                                      <p:cBhvr>
                                        <p:cTn id="122" dur="3000"/>
                                        <p:tgtEl>
                                          <p:spTgt spid="28"/>
                                        </p:tgtEl>
                                      </p:cBhvr>
                                    </p:animEffect>
                                    <p:anim calcmode="lin" valueType="num">
                                      <p:cBhvr>
                                        <p:cTn id="123" dur="3000"/>
                                        <p:tgtEl>
                                          <p:spTgt spid="28"/>
                                        </p:tgtEl>
                                        <p:attrNameLst>
                                          <p:attrName>style.rotation</p:attrName>
                                        </p:attrNameLst>
                                      </p:cBhvr>
                                      <p:tavLst>
                                        <p:tav tm="0">
                                          <p:val>
                                            <p:fltVal val="0"/>
                                          </p:val>
                                        </p:tav>
                                        <p:tav tm="100000">
                                          <p:val>
                                            <p:fltVal val="720"/>
                                          </p:val>
                                        </p:tav>
                                      </p:tavLst>
                                    </p:anim>
                                    <p:anim calcmode="lin" valueType="num">
                                      <p:cBhvr>
                                        <p:cTn id="124" dur="3000"/>
                                        <p:tgtEl>
                                          <p:spTgt spid="28"/>
                                        </p:tgtEl>
                                        <p:attrNameLst>
                                          <p:attrName>ppt_h</p:attrName>
                                        </p:attrNameLst>
                                      </p:cBhvr>
                                      <p:tavLst>
                                        <p:tav tm="0">
                                          <p:val>
                                            <p:strVal val="ppt_h"/>
                                          </p:val>
                                        </p:tav>
                                        <p:tav tm="100000">
                                          <p:val>
                                            <p:fltVal val="0"/>
                                          </p:val>
                                        </p:tav>
                                      </p:tavLst>
                                    </p:anim>
                                    <p:anim calcmode="lin" valueType="num">
                                      <p:cBhvr>
                                        <p:cTn id="125" dur="3000"/>
                                        <p:tgtEl>
                                          <p:spTgt spid="28"/>
                                        </p:tgtEl>
                                        <p:attrNameLst>
                                          <p:attrName>ppt_w</p:attrName>
                                        </p:attrNameLst>
                                      </p:cBhvr>
                                      <p:tavLst>
                                        <p:tav tm="0">
                                          <p:val>
                                            <p:strVal val="ppt_w"/>
                                          </p:val>
                                        </p:tav>
                                        <p:tav tm="100000">
                                          <p:val>
                                            <p:fltVal val="0"/>
                                          </p:val>
                                        </p:tav>
                                      </p:tavLst>
                                    </p:anim>
                                    <p:set>
                                      <p:cBhvr>
                                        <p:cTn id="126" dur="1" fill="hold">
                                          <p:stCondLst>
                                            <p:cond delay="2999"/>
                                          </p:stCondLst>
                                        </p:cTn>
                                        <p:tgtEl>
                                          <p:spTgt spid="28"/>
                                        </p:tgtEl>
                                        <p:attrNameLst>
                                          <p:attrName>style.visibility</p:attrName>
                                        </p:attrNameLst>
                                      </p:cBhvr>
                                      <p:to>
                                        <p:strVal val="hidden"/>
                                      </p:to>
                                    </p:set>
                                  </p:childTnLst>
                                </p:cTn>
                              </p:par>
                              <p:par>
                                <p:cTn id="127" presetID="50" presetClass="exit" presetSubtype="0" repeatCount="indefinite" accel="100000" fill="hold" nodeType="withEffect">
                                  <p:stCondLst>
                                    <p:cond delay="400"/>
                                  </p:stCondLst>
                                  <p:childTnLst>
                                    <p:anim calcmode="lin" valueType="num">
                                      <p:cBhvr>
                                        <p:cTn id="128" dur="3000"/>
                                        <p:tgtEl>
                                          <p:spTgt spid="28"/>
                                        </p:tgtEl>
                                        <p:attrNameLst>
                                          <p:attrName>ppt_w</p:attrName>
                                        </p:attrNameLst>
                                      </p:cBhvr>
                                      <p:tavLst>
                                        <p:tav tm="0">
                                          <p:val>
                                            <p:strVal val="ppt_w"/>
                                          </p:val>
                                        </p:tav>
                                        <p:tav tm="100000">
                                          <p:val>
                                            <p:strVal val="ppt_w+.3"/>
                                          </p:val>
                                        </p:tav>
                                      </p:tavLst>
                                    </p:anim>
                                    <p:anim calcmode="lin" valueType="num">
                                      <p:cBhvr>
                                        <p:cTn id="129" dur="3000"/>
                                        <p:tgtEl>
                                          <p:spTgt spid="28"/>
                                        </p:tgtEl>
                                        <p:attrNameLst>
                                          <p:attrName>ppt_h</p:attrName>
                                        </p:attrNameLst>
                                      </p:cBhvr>
                                      <p:tavLst>
                                        <p:tav tm="0">
                                          <p:val>
                                            <p:strVal val="ppt_h"/>
                                          </p:val>
                                        </p:tav>
                                        <p:tav tm="100000">
                                          <p:val>
                                            <p:strVal val="ppt_h"/>
                                          </p:val>
                                        </p:tav>
                                      </p:tavLst>
                                    </p:anim>
                                    <p:animEffect transition="out" filter="fade">
                                      <p:cBhvr>
                                        <p:cTn id="130" dur="3000"/>
                                        <p:tgtEl>
                                          <p:spTgt spid="28"/>
                                        </p:tgtEl>
                                      </p:cBhvr>
                                    </p:animEffect>
                                    <p:set>
                                      <p:cBhvr>
                                        <p:cTn id="131" dur="1" fill="hold">
                                          <p:stCondLst>
                                            <p:cond delay="2999"/>
                                          </p:stCondLst>
                                        </p:cTn>
                                        <p:tgtEl>
                                          <p:spTgt spid="28"/>
                                        </p:tgtEl>
                                        <p:attrNameLst>
                                          <p:attrName>style.visibility</p:attrName>
                                        </p:attrNameLst>
                                      </p:cBhvr>
                                      <p:to>
                                        <p:strVal val="hidden"/>
                                      </p:to>
                                    </p:set>
                                  </p:childTnLst>
                                </p:cTn>
                              </p:par>
                              <p:par>
                                <p:cTn id="132" presetID="35" presetClass="exit" presetSubtype="0" fill="hold" grpId="0" nodeType="withEffect">
                                  <p:stCondLst>
                                    <p:cond delay="500"/>
                                  </p:stCondLst>
                                  <p:childTnLst>
                                    <p:animEffect transition="out" filter="fade">
                                      <p:cBhvr>
                                        <p:cTn id="133" dur="3000"/>
                                        <p:tgtEl>
                                          <p:spTgt spid="29"/>
                                        </p:tgtEl>
                                      </p:cBhvr>
                                    </p:animEffect>
                                    <p:anim calcmode="lin" valueType="num">
                                      <p:cBhvr>
                                        <p:cTn id="134" dur="3000"/>
                                        <p:tgtEl>
                                          <p:spTgt spid="29"/>
                                        </p:tgtEl>
                                        <p:attrNameLst>
                                          <p:attrName>style.rotation</p:attrName>
                                        </p:attrNameLst>
                                      </p:cBhvr>
                                      <p:tavLst>
                                        <p:tav tm="0">
                                          <p:val>
                                            <p:fltVal val="0"/>
                                          </p:val>
                                        </p:tav>
                                        <p:tav tm="100000">
                                          <p:val>
                                            <p:fltVal val="720"/>
                                          </p:val>
                                        </p:tav>
                                      </p:tavLst>
                                    </p:anim>
                                    <p:anim calcmode="lin" valueType="num">
                                      <p:cBhvr>
                                        <p:cTn id="135" dur="3000"/>
                                        <p:tgtEl>
                                          <p:spTgt spid="29"/>
                                        </p:tgtEl>
                                        <p:attrNameLst>
                                          <p:attrName>ppt_h</p:attrName>
                                        </p:attrNameLst>
                                      </p:cBhvr>
                                      <p:tavLst>
                                        <p:tav tm="0">
                                          <p:val>
                                            <p:strVal val="ppt_h"/>
                                          </p:val>
                                        </p:tav>
                                        <p:tav tm="100000">
                                          <p:val>
                                            <p:fltVal val="0"/>
                                          </p:val>
                                        </p:tav>
                                      </p:tavLst>
                                    </p:anim>
                                    <p:anim calcmode="lin" valueType="num">
                                      <p:cBhvr>
                                        <p:cTn id="136" dur="3000"/>
                                        <p:tgtEl>
                                          <p:spTgt spid="29"/>
                                        </p:tgtEl>
                                        <p:attrNameLst>
                                          <p:attrName>ppt_w</p:attrName>
                                        </p:attrNameLst>
                                      </p:cBhvr>
                                      <p:tavLst>
                                        <p:tav tm="0">
                                          <p:val>
                                            <p:strVal val="ppt_w"/>
                                          </p:val>
                                        </p:tav>
                                        <p:tav tm="100000">
                                          <p:val>
                                            <p:fltVal val="0"/>
                                          </p:val>
                                        </p:tav>
                                      </p:tavLst>
                                    </p:anim>
                                    <p:set>
                                      <p:cBhvr>
                                        <p:cTn id="137" dur="1" fill="hold">
                                          <p:stCondLst>
                                            <p:cond delay="2999"/>
                                          </p:stCondLst>
                                        </p:cTn>
                                        <p:tgtEl>
                                          <p:spTgt spid="29"/>
                                        </p:tgtEl>
                                        <p:attrNameLst>
                                          <p:attrName>style.visibility</p:attrName>
                                        </p:attrNameLst>
                                      </p:cBhvr>
                                      <p:to>
                                        <p:strVal val="hidden"/>
                                      </p:to>
                                    </p:set>
                                  </p:childTnLst>
                                </p:cTn>
                              </p:par>
                              <p:par>
                                <p:cTn id="138" presetID="50" presetClass="exit" presetSubtype="0" repeatCount="indefinite" accel="100000" fill="hold" nodeType="withEffect">
                                  <p:stCondLst>
                                    <p:cond delay="500"/>
                                  </p:stCondLst>
                                  <p:childTnLst>
                                    <p:anim calcmode="lin" valueType="num">
                                      <p:cBhvr>
                                        <p:cTn id="139" dur="3000"/>
                                        <p:tgtEl>
                                          <p:spTgt spid="29"/>
                                        </p:tgtEl>
                                        <p:attrNameLst>
                                          <p:attrName>ppt_w</p:attrName>
                                        </p:attrNameLst>
                                      </p:cBhvr>
                                      <p:tavLst>
                                        <p:tav tm="0">
                                          <p:val>
                                            <p:strVal val="ppt_w"/>
                                          </p:val>
                                        </p:tav>
                                        <p:tav tm="100000">
                                          <p:val>
                                            <p:strVal val="ppt_w+.3"/>
                                          </p:val>
                                        </p:tav>
                                      </p:tavLst>
                                    </p:anim>
                                    <p:anim calcmode="lin" valueType="num">
                                      <p:cBhvr>
                                        <p:cTn id="140" dur="3000"/>
                                        <p:tgtEl>
                                          <p:spTgt spid="29"/>
                                        </p:tgtEl>
                                        <p:attrNameLst>
                                          <p:attrName>ppt_h</p:attrName>
                                        </p:attrNameLst>
                                      </p:cBhvr>
                                      <p:tavLst>
                                        <p:tav tm="0">
                                          <p:val>
                                            <p:strVal val="ppt_h"/>
                                          </p:val>
                                        </p:tav>
                                        <p:tav tm="100000">
                                          <p:val>
                                            <p:strVal val="ppt_h"/>
                                          </p:val>
                                        </p:tav>
                                      </p:tavLst>
                                    </p:anim>
                                    <p:animEffect transition="out" filter="fade">
                                      <p:cBhvr>
                                        <p:cTn id="141" dur="3000"/>
                                        <p:tgtEl>
                                          <p:spTgt spid="29"/>
                                        </p:tgtEl>
                                      </p:cBhvr>
                                    </p:animEffect>
                                    <p:set>
                                      <p:cBhvr>
                                        <p:cTn id="142" dur="1" fill="hold">
                                          <p:stCondLst>
                                            <p:cond delay="2999"/>
                                          </p:stCondLst>
                                        </p:cTn>
                                        <p:tgtEl>
                                          <p:spTgt spid="29"/>
                                        </p:tgtEl>
                                        <p:attrNameLst>
                                          <p:attrName>style.visibility</p:attrName>
                                        </p:attrNameLst>
                                      </p:cBhvr>
                                      <p:to>
                                        <p:strVal val="hidden"/>
                                      </p:to>
                                    </p:set>
                                  </p:childTnLst>
                                </p:cTn>
                              </p:par>
                              <p:par>
                                <p:cTn id="143" presetID="35" presetClass="exit" presetSubtype="0" fill="hold" grpId="0" nodeType="withEffect">
                                  <p:stCondLst>
                                    <p:cond delay="600"/>
                                  </p:stCondLst>
                                  <p:childTnLst>
                                    <p:animEffect transition="out" filter="fade">
                                      <p:cBhvr>
                                        <p:cTn id="144" dur="3000"/>
                                        <p:tgtEl>
                                          <p:spTgt spid="31"/>
                                        </p:tgtEl>
                                      </p:cBhvr>
                                    </p:animEffect>
                                    <p:anim calcmode="lin" valueType="num">
                                      <p:cBhvr>
                                        <p:cTn id="145" dur="3000"/>
                                        <p:tgtEl>
                                          <p:spTgt spid="31"/>
                                        </p:tgtEl>
                                        <p:attrNameLst>
                                          <p:attrName>style.rotation</p:attrName>
                                        </p:attrNameLst>
                                      </p:cBhvr>
                                      <p:tavLst>
                                        <p:tav tm="0">
                                          <p:val>
                                            <p:fltVal val="0"/>
                                          </p:val>
                                        </p:tav>
                                        <p:tav tm="100000">
                                          <p:val>
                                            <p:fltVal val="720"/>
                                          </p:val>
                                        </p:tav>
                                      </p:tavLst>
                                    </p:anim>
                                    <p:anim calcmode="lin" valueType="num">
                                      <p:cBhvr>
                                        <p:cTn id="146" dur="3000"/>
                                        <p:tgtEl>
                                          <p:spTgt spid="31"/>
                                        </p:tgtEl>
                                        <p:attrNameLst>
                                          <p:attrName>ppt_h</p:attrName>
                                        </p:attrNameLst>
                                      </p:cBhvr>
                                      <p:tavLst>
                                        <p:tav tm="0">
                                          <p:val>
                                            <p:strVal val="ppt_h"/>
                                          </p:val>
                                        </p:tav>
                                        <p:tav tm="100000">
                                          <p:val>
                                            <p:fltVal val="0"/>
                                          </p:val>
                                        </p:tav>
                                      </p:tavLst>
                                    </p:anim>
                                    <p:anim calcmode="lin" valueType="num">
                                      <p:cBhvr>
                                        <p:cTn id="147" dur="3000"/>
                                        <p:tgtEl>
                                          <p:spTgt spid="31"/>
                                        </p:tgtEl>
                                        <p:attrNameLst>
                                          <p:attrName>ppt_w</p:attrName>
                                        </p:attrNameLst>
                                      </p:cBhvr>
                                      <p:tavLst>
                                        <p:tav tm="0">
                                          <p:val>
                                            <p:strVal val="ppt_w"/>
                                          </p:val>
                                        </p:tav>
                                        <p:tav tm="100000">
                                          <p:val>
                                            <p:fltVal val="0"/>
                                          </p:val>
                                        </p:tav>
                                      </p:tavLst>
                                    </p:anim>
                                    <p:set>
                                      <p:cBhvr>
                                        <p:cTn id="148" dur="1" fill="hold">
                                          <p:stCondLst>
                                            <p:cond delay="2999"/>
                                          </p:stCondLst>
                                        </p:cTn>
                                        <p:tgtEl>
                                          <p:spTgt spid="31"/>
                                        </p:tgtEl>
                                        <p:attrNameLst>
                                          <p:attrName>style.visibility</p:attrName>
                                        </p:attrNameLst>
                                      </p:cBhvr>
                                      <p:to>
                                        <p:strVal val="hidden"/>
                                      </p:to>
                                    </p:set>
                                  </p:childTnLst>
                                </p:cTn>
                              </p:par>
                              <p:par>
                                <p:cTn id="149" presetID="50" presetClass="exit" presetSubtype="0" repeatCount="indefinite" accel="100000" fill="hold" nodeType="withEffect">
                                  <p:stCondLst>
                                    <p:cond delay="600"/>
                                  </p:stCondLst>
                                  <p:childTnLst>
                                    <p:anim calcmode="lin" valueType="num">
                                      <p:cBhvr>
                                        <p:cTn id="150" dur="3000"/>
                                        <p:tgtEl>
                                          <p:spTgt spid="31"/>
                                        </p:tgtEl>
                                        <p:attrNameLst>
                                          <p:attrName>ppt_w</p:attrName>
                                        </p:attrNameLst>
                                      </p:cBhvr>
                                      <p:tavLst>
                                        <p:tav tm="0">
                                          <p:val>
                                            <p:strVal val="ppt_w"/>
                                          </p:val>
                                        </p:tav>
                                        <p:tav tm="100000">
                                          <p:val>
                                            <p:strVal val="ppt_w+.3"/>
                                          </p:val>
                                        </p:tav>
                                      </p:tavLst>
                                    </p:anim>
                                    <p:anim calcmode="lin" valueType="num">
                                      <p:cBhvr>
                                        <p:cTn id="151" dur="3000"/>
                                        <p:tgtEl>
                                          <p:spTgt spid="31"/>
                                        </p:tgtEl>
                                        <p:attrNameLst>
                                          <p:attrName>ppt_h</p:attrName>
                                        </p:attrNameLst>
                                      </p:cBhvr>
                                      <p:tavLst>
                                        <p:tav tm="0">
                                          <p:val>
                                            <p:strVal val="ppt_h"/>
                                          </p:val>
                                        </p:tav>
                                        <p:tav tm="100000">
                                          <p:val>
                                            <p:strVal val="ppt_h"/>
                                          </p:val>
                                        </p:tav>
                                      </p:tavLst>
                                    </p:anim>
                                    <p:animEffect transition="out" filter="fade">
                                      <p:cBhvr>
                                        <p:cTn id="152" dur="3000"/>
                                        <p:tgtEl>
                                          <p:spTgt spid="31"/>
                                        </p:tgtEl>
                                      </p:cBhvr>
                                    </p:animEffect>
                                    <p:set>
                                      <p:cBhvr>
                                        <p:cTn id="153" dur="1" fill="hold">
                                          <p:stCondLst>
                                            <p:cond delay="2999"/>
                                          </p:stCondLst>
                                        </p:cTn>
                                        <p:tgtEl>
                                          <p:spTgt spid="31"/>
                                        </p:tgtEl>
                                        <p:attrNameLst>
                                          <p:attrName>style.visibility</p:attrName>
                                        </p:attrNameLst>
                                      </p:cBhvr>
                                      <p:to>
                                        <p:strVal val="hidden"/>
                                      </p:to>
                                    </p:set>
                                  </p:childTnLst>
                                </p:cTn>
                              </p:par>
                              <p:par>
                                <p:cTn id="154" presetID="35" presetClass="exit" presetSubtype="0" fill="hold" grpId="0" nodeType="withEffect">
                                  <p:stCondLst>
                                    <p:cond delay="700"/>
                                  </p:stCondLst>
                                  <p:childTnLst>
                                    <p:animEffect transition="out" filter="fade">
                                      <p:cBhvr>
                                        <p:cTn id="155" dur="3000"/>
                                        <p:tgtEl>
                                          <p:spTgt spid="32"/>
                                        </p:tgtEl>
                                      </p:cBhvr>
                                    </p:animEffect>
                                    <p:anim calcmode="lin" valueType="num">
                                      <p:cBhvr>
                                        <p:cTn id="156" dur="3000"/>
                                        <p:tgtEl>
                                          <p:spTgt spid="32"/>
                                        </p:tgtEl>
                                        <p:attrNameLst>
                                          <p:attrName>style.rotation</p:attrName>
                                        </p:attrNameLst>
                                      </p:cBhvr>
                                      <p:tavLst>
                                        <p:tav tm="0">
                                          <p:val>
                                            <p:fltVal val="0"/>
                                          </p:val>
                                        </p:tav>
                                        <p:tav tm="100000">
                                          <p:val>
                                            <p:fltVal val="720"/>
                                          </p:val>
                                        </p:tav>
                                      </p:tavLst>
                                    </p:anim>
                                    <p:anim calcmode="lin" valueType="num">
                                      <p:cBhvr>
                                        <p:cTn id="157" dur="3000"/>
                                        <p:tgtEl>
                                          <p:spTgt spid="32"/>
                                        </p:tgtEl>
                                        <p:attrNameLst>
                                          <p:attrName>ppt_h</p:attrName>
                                        </p:attrNameLst>
                                      </p:cBhvr>
                                      <p:tavLst>
                                        <p:tav tm="0">
                                          <p:val>
                                            <p:strVal val="ppt_h"/>
                                          </p:val>
                                        </p:tav>
                                        <p:tav tm="100000">
                                          <p:val>
                                            <p:fltVal val="0"/>
                                          </p:val>
                                        </p:tav>
                                      </p:tavLst>
                                    </p:anim>
                                    <p:anim calcmode="lin" valueType="num">
                                      <p:cBhvr>
                                        <p:cTn id="158" dur="3000"/>
                                        <p:tgtEl>
                                          <p:spTgt spid="32"/>
                                        </p:tgtEl>
                                        <p:attrNameLst>
                                          <p:attrName>ppt_w</p:attrName>
                                        </p:attrNameLst>
                                      </p:cBhvr>
                                      <p:tavLst>
                                        <p:tav tm="0">
                                          <p:val>
                                            <p:strVal val="ppt_w"/>
                                          </p:val>
                                        </p:tav>
                                        <p:tav tm="100000">
                                          <p:val>
                                            <p:fltVal val="0"/>
                                          </p:val>
                                        </p:tav>
                                      </p:tavLst>
                                    </p:anim>
                                    <p:set>
                                      <p:cBhvr>
                                        <p:cTn id="159" dur="1" fill="hold">
                                          <p:stCondLst>
                                            <p:cond delay="2999"/>
                                          </p:stCondLst>
                                        </p:cTn>
                                        <p:tgtEl>
                                          <p:spTgt spid="32"/>
                                        </p:tgtEl>
                                        <p:attrNameLst>
                                          <p:attrName>style.visibility</p:attrName>
                                        </p:attrNameLst>
                                      </p:cBhvr>
                                      <p:to>
                                        <p:strVal val="hidden"/>
                                      </p:to>
                                    </p:set>
                                  </p:childTnLst>
                                </p:cTn>
                              </p:par>
                              <p:par>
                                <p:cTn id="160" presetID="50" presetClass="exit" presetSubtype="0" repeatCount="indefinite" accel="100000" fill="hold" nodeType="withEffect">
                                  <p:stCondLst>
                                    <p:cond delay="700"/>
                                  </p:stCondLst>
                                  <p:childTnLst>
                                    <p:anim calcmode="lin" valueType="num">
                                      <p:cBhvr>
                                        <p:cTn id="161" dur="3000"/>
                                        <p:tgtEl>
                                          <p:spTgt spid="32"/>
                                        </p:tgtEl>
                                        <p:attrNameLst>
                                          <p:attrName>ppt_w</p:attrName>
                                        </p:attrNameLst>
                                      </p:cBhvr>
                                      <p:tavLst>
                                        <p:tav tm="0">
                                          <p:val>
                                            <p:strVal val="ppt_w"/>
                                          </p:val>
                                        </p:tav>
                                        <p:tav tm="100000">
                                          <p:val>
                                            <p:strVal val="ppt_w+.3"/>
                                          </p:val>
                                        </p:tav>
                                      </p:tavLst>
                                    </p:anim>
                                    <p:anim calcmode="lin" valueType="num">
                                      <p:cBhvr>
                                        <p:cTn id="162" dur="3000"/>
                                        <p:tgtEl>
                                          <p:spTgt spid="32"/>
                                        </p:tgtEl>
                                        <p:attrNameLst>
                                          <p:attrName>ppt_h</p:attrName>
                                        </p:attrNameLst>
                                      </p:cBhvr>
                                      <p:tavLst>
                                        <p:tav tm="0">
                                          <p:val>
                                            <p:strVal val="ppt_h"/>
                                          </p:val>
                                        </p:tav>
                                        <p:tav tm="100000">
                                          <p:val>
                                            <p:strVal val="ppt_h"/>
                                          </p:val>
                                        </p:tav>
                                      </p:tavLst>
                                    </p:anim>
                                    <p:animEffect transition="out" filter="fade">
                                      <p:cBhvr>
                                        <p:cTn id="163" dur="3000"/>
                                        <p:tgtEl>
                                          <p:spTgt spid="32"/>
                                        </p:tgtEl>
                                      </p:cBhvr>
                                    </p:animEffect>
                                    <p:set>
                                      <p:cBhvr>
                                        <p:cTn id="164" dur="1" fill="hold">
                                          <p:stCondLst>
                                            <p:cond delay="2999"/>
                                          </p:stCondLst>
                                        </p:cTn>
                                        <p:tgtEl>
                                          <p:spTgt spid="32"/>
                                        </p:tgtEl>
                                        <p:attrNameLst>
                                          <p:attrName>style.visibility</p:attrName>
                                        </p:attrNameLst>
                                      </p:cBhvr>
                                      <p:to>
                                        <p:strVal val="hidden"/>
                                      </p:to>
                                    </p:set>
                                  </p:childTnLst>
                                </p:cTn>
                              </p:par>
                            </p:childTnLst>
                          </p:cTn>
                        </p:par>
                        <p:par>
                          <p:cTn id="165" fill="hold">
                            <p:stCondLst>
                              <p:cond delay="67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1"/>
                                        </p:tgtEl>
                                        <p:attrNameLst>
                                          <p:attrName>style.visibility</p:attrName>
                                        </p:attrNameLst>
                                      </p:cBhvr>
                                      <p:to>
                                        <p:strVal val="visible"/>
                                      </p:to>
                                    </p:set>
                                    <p:animEffect transition="in" filter="fade">
                                      <p:cBhvr>
                                        <p:cTn id="168" dur="1000"/>
                                        <p:tgtEl>
                                          <p:spTgt spid="11"/>
                                        </p:tgtEl>
                                      </p:cBhvr>
                                    </p:animEffect>
                                    <p:anim calcmode="lin" valueType="num">
                                      <p:cBhvr>
                                        <p:cTn id="169" dur="1000" fill="hold"/>
                                        <p:tgtEl>
                                          <p:spTgt spid="11"/>
                                        </p:tgtEl>
                                        <p:attrNameLst>
                                          <p:attrName>ppt_x</p:attrName>
                                        </p:attrNameLst>
                                      </p:cBhvr>
                                      <p:tavLst>
                                        <p:tav tm="0">
                                          <p:val>
                                            <p:strVal val="#ppt_x-.1"/>
                                          </p:val>
                                        </p:tav>
                                        <p:tav tm="100000">
                                          <p:val>
                                            <p:strVal val="#ppt_x"/>
                                          </p:val>
                                        </p:tav>
                                      </p:tavLst>
                                    </p:anim>
                                    <p:anim calcmode="lin" valueType="num">
                                      <p:cBhvr>
                                        <p:cTn id="17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2" grpId="0" animBg="1"/>
      <p:bldP spid="22" grpId="1" animBg="1"/>
      <p:bldP spid="22" grpId="2" animBg="1"/>
      <p:bldP spid="23" grpId="0" animBg="1"/>
      <p:bldP spid="23" grpId="1" animBg="1"/>
      <p:bldP spid="23" grpId="2" animBg="1"/>
      <p:bldP spid="24" grpId="0" animBg="1"/>
      <p:bldP spid="24" grpId="1" animBg="1"/>
      <p:bldP spid="24" grpId="2" animBg="1"/>
      <p:bldP spid="28" grpId="0" animBg="1"/>
      <p:bldP spid="28" grpId="1" animBg="1"/>
      <p:bldP spid="28" grpId="2" animBg="1"/>
      <p:bldP spid="29" grpId="0" animBg="1"/>
      <p:bldP spid="29" grpId="1" animBg="1"/>
      <p:bldP spid="29" grpId="2" animBg="1"/>
      <p:bldP spid="31" grpId="0" animBg="1"/>
      <p:bldP spid="31" grpId="1" animBg="1"/>
      <p:bldP spid="31" grpId="2" animBg="1"/>
      <p:bldP spid="32" grpId="0" animBg="1"/>
      <p:bldP spid="32" grpId="1" animBg="1"/>
      <p:bldP spid="32" grpId="2" animBg="1"/>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cañones de Lombardía existen dos grandes protagonistas: la roca y el agua. Gran parte de los cañones se desarrollan en granito, esquistos y en </a:t>
            </a:r>
            <a:r>
              <a:rPr lang="es-ES" i="1" dirty="0" err="1" smtClean="0">
                <a:effectLst>
                  <a:glow rad="101600">
                    <a:srgbClr val="C00000">
                      <a:alpha val="60000"/>
                    </a:srgbClr>
                  </a:glow>
                  <a:outerShdw blurRad="38100" dist="38100" dir="2700000" algn="tl">
                    <a:srgbClr val="000000">
                      <a:alpha val="43137"/>
                    </a:srgbClr>
                  </a:outerShdw>
                </a:effectLst>
              </a:rPr>
              <a:t>gneiss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granitoide</a:t>
            </a:r>
            <a:r>
              <a:rPr lang="es-ES" i="1" dirty="0" smtClean="0">
                <a:effectLst>
                  <a:glow rad="101600">
                    <a:srgbClr val="C00000">
                      <a:alpha val="60000"/>
                    </a:srgbClr>
                  </a:glow>
                  <a:outerShdw blurRad="38100" dist="38100" dir="2700000" algn="tl">
                    <a:srgbClr val="000000">
                      <a:alpha val="43137"/>
                    </a:srgbClr>
                  </a:outerShdw>
                </a:effectLst>
              </a:rPr>
              <a:t>, aunque también existen muchos barrancos excavados en roca calcárea, especialmente en las provincias de Como y de Brescia.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Estrella de 6 puntas"/>
          <p:cNvSpPr/>
          <p:nvPr/>
        </p:nvSpPr>
        <p:spPr>
          <a:xfrm>
            <a:off x="0" y="0"/>
            <a:ext cx="9144000" cy="5715000"/>
          </a:xfrm>
          <a:prstGeom prst="star6">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3 Imagen" descr="33 Barranquismo en Italia12.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gneiss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granitoide</a:t>
            </a:r>
            <a:r>
              <a:rPr lang="es-ES" i="1" dirty="0" smtClean="0">
                <a:effectLst>
                  <a:glow rad="101600">
                    <a:srgbClr val="C00000">
                      <a:alpha val="60000"/>
                    </a:srgbClr>
                  </a:glow>
                  <a:outerShdw blurRad="38100" dist="38100" dir="2700000" algn="tl">
                    <a:srgbClr val="000000">
                      <a:alpha val="43137"/>
                    </a:srgbClr>
                  </a:outerShdw>
                </a:effectLst>
              </a:rPr>
              <a:t> es una roca muy especial y sobre todo espectacular, que tiene sus principales exponentes en los cañones de la provincia de Sondrio, como en </a:t>
            </a:r>
            <a:r>
              <a:rPr lang="es-ES" i="1" dirty="0" err="1" smtClean="0">
                <a:effectLst>
                  <a:glow rad="101600">
                    <a:srgbClr val="C00000">
                      <a:alpha val="60000"/>
                    </a:srgbClr>
                  </a:glow>
                  <a:outerShdw blurRad="38100" dist="38100" dir="2700000" algn="tl">
                    <a:srgbClr val="000000">
                      <a:alpha val="43137"/>
                    </a:srgbClr>
                  </a:outerShdw>
                </a:effectLst>
              </a:rPr>
              <a:t>Boggia</a:t>
            </a:r>
            <a:r>
              <a:rPr lang="es-ES" i="1" dirty="0" smtClean="0">
                <a:effectLst>
                  <a:glow rad="101600">
                    <a:srgbClr val="C00000">
                      <a:alpha val="60000"/>
                    </a:srgbClr>
                  </a:glow>
                  <a:outerShdw blurRad="38100" dist="38100" dir="2700000" algn="tl">
                    <a:srgbClr val="000000">
                      <a:alpha val="43137"/>
                    </a:srgbClr>
                  </a:outerShdw>
                </a:effectLst>
              </a:rPr>
              <a:t> (Val </a:t>
            </a:r>
            <a:r>
              <a:rPr lang="es-ES" i="1" dirty="0" err="1" smtClean="0">
                <a:effectLst>
                  <a:glow rad="101600">
                    <a:srgbClr val="C00000">
                      <a:alpha val="60000"/>
                    </a:srgbClr>
                  </a:glow>
                  <a:outerShdw blurRad="38100" dist="38100" dir="2700000" algn="tl">
                    <a:srgbClr val="000000">
                      <a:alpha val="43137"/>
                    </a:srgbClr>
                  </a:outerShdw>
                </a:effectLst>
              </a:rPr>
              <a:t>Bodengo</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Casenda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4000"/>
                                        <p:tgtEl>
                                          <p:spTgt spid="4"/>
                                        </p:tgtEl>
                                      </p:cBhvr>
                                    </p:animEffect>
                                  </p:childTnLst>
                                </p:cTn>
                              </p:par>
                              <p:par>
                                <p:cTn id="8" presetID="21"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4)">
                                      <p:cBhvr>
                                        <p:cTn id="10" dur="4000"/>
                                        <p:tgtEl>
                                          <p:spTgt spid="3"/>
                                        </p:tgtEl>
                                      </p:cBhvr>
                                    </p:animEffect>
                                  </p:childTnLst>
                                </p:cTn>
                              </p:par>
                              <p:par>
                                <p:cTn id="11" presetID="8" presetClass="emph" presetSubtype="0" fill="hold" nodeType="withEffect">
                                  <p:stCondLst>
                                    <p:cond delay="0"/>
                                  </p:stCondLst>
                                  <p:childTnLst>
                                    <p:animRot by="21600000">
                                      <p:cBhvr>
                                        <p:cTn id="12" dur="4000" fill="hold"/>
                                        <p:tgtEl>
                                          <p:spTgt spid="3"/>
                                        </p:tgtEl>
                                        <p:attrNameLst>
                                          <p:attrName>r</p:attrName>
                                        </p:attrNameLst>
                                      </p:cBhvr>
                                    </p:animRo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2373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20" name="19 Franja diagonal"/>
          <p:cNvSpPr/>
          <p:nvPr/>
        </p:nvSpPr>
        <p:spPr>
          <a:xfrm rot="16200000" flipH="1" flipV="1">
            <a:off x="-570528" y="570528"/>
            <a:ext cx="5713056" cy="4572000"/>
          </a:xfrm>
          <a:prstGeom prst="diagStripe">
            <a:avLst>
              <a:gd name="adj" fmla="val 90514"/>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Franja diagonal"/>
          <p:cNvSpPr/>
          <p:nvPr/>
        </p:nvSpPr>
        <p:spPr>
          <a:xfrm rot="16200000" flipH="1">
            <a:off x="3980956" y="551956"/>
            <a:ext cx="5754087" cy="4572002"/>
          </a:xfrm>
          <a:prstGeom prst="diagStripe">
            <a:avLst>
              <a:gd name="adj" fmla="val 9120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Franja diagonal"/>
          <p:cNvSpPr/>
          <p:nvPr/>
        </p:nvSpPr>
        <p:spPr>
          <a:xfrm rot="16200000" flipH="1" flipV="1">
            <a:off x="482184" y="373093"/>
            <a:ext cx="4464856" cy="3714776"/>
          </a:xfrm>
          <a:prstGeom prst="diagStripe">
            <a:avLst>
              <a:gd name="adj" fmla="val 90514"/>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Franja diagonal"/>
          <p:cNvSpPr/>
          <p:nvPr/>
        </p:nvSpPr>
        <p:spPr>
          <a:xfrm rot="16200000" flipH="1">
            <a:off x="4120760" y="451240"/>
            <a:ext cx="4464856" cy="3562376"/>
          </a:xfrm>
          <a:prstGeom prst="diagStripe">
            <a:avLst>
              <a:gd name="adj" fmla="val 9051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4" name="23 Franja diagonal"/>
          <p:cNvSpPr/>
          <p:nvPr/>
        </p:nvSpPr>
        <p:spPr>
          <a:xfrm rot="16200000" flipH="1" flipV="1">
            <a:off x="1285862" y="283795"/>
            <a:ext cx="3571880" cy="3000396"/>
          </a:xfrm>
          <a:prstGeom prst="diagStripe">
            <a:avLst>
              <a:gd name="adj" fmla="val 89463"/>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5" name="24 Franja diagonal"/>
          <p:cNvSpPr/>
          <p:nvPr/>
        </p:nvSpPr>
        <p:spPr>
          <a:xfrm rot="16200000" flipH="1">
            <a:off x="4179101" y="392900"/>
            <a:ext cx="3571880" cy="2786082"/>
          </a:xfrm>
          <a:prstGeom prst="diagStripe">
            <a:avLst>
              <a:gd name="adj" fmla="val 89463"/>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6" name="25 Franja diagonal"/>
          <p:cNvSpPr/>
          <p:nvPr/>
        </p:nvSpPr>
        <p:spPr>
          <a:xfrm rot="16200000" flipH="1" flipV="1">
            <a:off x="2000242" y="283795"/>
            <a:ext cx="2857500" cy="2286016"/>
          </a:xfrm>
          <a:prstGeom prst="diagStripe">
            <a:avLst>
              <a:gd name="adj" fmla="val 86014"/>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7" name="26 Franja diagonal"/>
          <p:cNvSpPr/>
          <p:nvPr/>
        </p:nvSpPr>
        <p:spPr>
          <a:xfrm rot="16200000" flipH="1">
            <a:off x="4179101" y="392900"/>
            <a:ext cx="2857500" cy="2071702"/>
          </a:xfrm>
          <a:prstGeom prst="diagStripe">
            <a:avLst>
              <a:gd name="adj" fmla="val 8601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8" name="27 Franja diagonal"/>
          <p:cNvSpPr/>
          <p:nvPr/>
        </p:nvSpPr>
        <p:spPr>
          <a:xfrm rot="16200000" flipH="1" flipV="1">
            <a:off x="2684857" y="313562"/>
            <a:ext cx="2202652" cy="1571636"/>
          </a:xfrm>
          <a:prstGeom prst="diagStripe">
            <a:avLst>
              <a:gd name="adj" fmla="val 80998"/>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9" name="28 Franja diagonal"/>
          <p:cNvSpPr/>
          <p:nvPr/>
        </p:nvSpPr>
        <p:spPr>
          <a:xfrm rot="16200000" flipH="1">
            <a:off x="4185055" y="386946"/>
            <a:ext cx="2202652" cy="1428760"/>
          </a:xfrm>
          <a:prstGeom prst="diagStripe">
            <a:avLst>
              <a:gd name="adj" fmla="val 80998"/>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0" name="29 Franja diagonal"/>
          <p:cNvSpPr/>
          <p:nvPr/>
        </p:nvSpPr>
        <p:spPr>
          <a:xfrm rot="16200000" flipH="1" flipV="1">
            <a:off x="3488535" y="224264"/>
            <a:ext cx="1309677" cy="857256"/>
          </a:xfrm>
          <a:prstGeom prst="diagStripe">
            <a:avLst>
              <a:gd name="adj" fmla="val 71803"/>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1" name="30 Franja diagonal"/>
          <p:cNvSpPr/>
          <p:nvPr/>
        </p:nvSpPr>
        <p:spPr>
          <a:xfrm rot="16200000" flipH="1">
            <a:off x="4376747" y="195253"/>
            <a:ext cx="1309677" cy="919170"/>
          </a:xfrm>
          <a:prstGeom prst="diagStripe">
            <a:avLst>
              <a:gd name="adj" fmla="val 7523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Garganta en </a:t>
            </a:r>
            <a:r>
              <a:rPr lang="es-ES" i="1" dirty="0" err="1" smtClean="0">
                <a:effectLst>
                  <a:glow rad="101600">
                    <a:srgbClr val="C00000">
                      <a:alpha val="60000"/>
                    </a:srgbClr>
                  </a:glow>
                  <a:outerShdw blurRad="38100" dist="38100" dir="2700000" algn="tl">
                    <a:srgbClr val="000000">
                      <a:alpha val="43137"/>
                    </a:srgbClr>
                  </a:outerShdw>
                </a:effectLst>
              </a:rPr>
              <a:t>Gorroppu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Ogliastra-Sardegna</a:t>
            </a:r>
            <a:r>
              <a:rPr lang="es-ES" i="1" dirty="0" smtClean="0">
                <a:effectLst>
                  <a:glow rad="101600">
                    <a:srgbClr val="C00000">
                      <a:alpha val="60000"/>
                    </a:srgbClr>
                  </a:glow>
                  <a:outerShdw blurRad="38100" dist="38100" dir="2700000" algn="tl">
                    <a:srgbClr val="000000">
                      <a:alpha val="43137"/>
                    </a:srgbClr>
                  </a:outerShdw>
                </a:effectLst>
              </a:rPr>
              <a:t>). Es un barranco profundo situado en el </a:t>
            </a:r>
            <a:r>
              <a:rPr lang="es-ES" i="1" dirty="0" err="1" smtClean="0">
                <a:effectLst>
                  <a:glow rad="101600">
                    <a:srgbClr val="C00000">
                      <a:alpha val="60000"/>
                    </a:srgbClr>
                  </a:glow>
                  <a:outerShdw blurRad="38100" dist="38100" dir="2700000" algn="tl">
                    <a:srgbClr val="000000">
                      <a:alpha val="43137"/>
                    </a:srgbClr>
                  </a:outerShdw>
                </a:effectLst>
              </a:rPr>
              <a:t>Supramonte</a:t>
            </a:r>
            <a:r>
              <a:rPr lang="es-ES" i="1" dirty="0" smtClean="0">
                <a:effectLst>
                  <a:glow rad="101600">
                    <a:srgbClr val="C00000">
                      <a:alpha val="60000"/>
                    </a:srgbClr>
                  </a:glow>
                  <a:outerShdw blurRad="38100" dist="38100" dir="2700000" algn="tl">
                    <a:srgbClr val="000000">
                      <a:alpha val="43137"/>
                    </a:srgbClr>
                  </a:outerShdw>
                </a:effectLst>
              </a:rPr>
              <a:t>, entre </a:t>
            </a:r>
            <a:r>
              <a:rPr lang="es-ES" i="1" dirty="0" err="1" smtClean="0">
                <a:effectLst>
                  <a:glow rad="101600">
                    <a:srgbClr val="C00000">
                      <a:alpha val="60000"/>
                    </a:srgbClr>
                  </a:glow>
                  <a:outerShdw blurRad="38100" dist="38100" dir="2700000" algn="tl">
                    <a:srgbClr val="000000">
                      <a:alpha val="43137"/>
                    </a:srgbClr>
                  </a:outerShdw>
                </a:effectLst>
              </a:rPr>
              <a:t>Orgosolo</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Urzulei</a:t>
            </a:r>
            <a:r>
              <a:rPr lang="es-ES" i="1" dirty="0" smtClean="0">
                <a:effectLst>
                  <a:glow rad="101600">
                    <a:srgbClr val="C00000">
                      <a:alpha val="60000"/>
                    </a:srgbClr>
                  </a:glow>
                  <a:outerShdw blurRad="38100" dist="38100" dir="2700000" algn="tl">
                    <a:srgbClr val="000000">
                      <a:alpha val="43137"/>
                    </a:srgbClr>
                  </a:outerShdw>
                </a:effectLst>
              </a:rPr>
              <a:t>. Se originó a partir de la acción de lavamiento de las aguas del río </a:t>
            </a:r>
            <a:r>
              <a:rPr lang="es-ES" i="1" dirty="0" err="1" smtClean="0">
                <a:effectLst>
                  <a:glow rad="101600">
                    <a:srgbClr val="C00000">
                      <a:alpha val="60000"/>
                    </a:srgbClr>
                  </a:glow>
                  <a:outerShdw blurRad="38100" dist="38100" dir="2700000" algn="tl">
                    <a:srgbClr val="000000">
                      <a:alpha val="43137"/>
                    </a:srgbClr>
                  </a:outerShdw>
                </a:effectLst>
              </a:rPr>
              <a:t>Flumineddu</a:t>
            </a:r>
            <a:r>
              <a:rPr lang="es-ES" i="1" dirty="0" smtClean="0">
                <a:effectLst>
                  <a:glow rad="101600">
                    <a:srgbClr val="C00000">
                      <a:alpha val="60000"/>
                    </a:srgbClr>
                  </a:glow>
                  <a:outerShdw blurRad="38100" dist="38100" dir="2700000" algn="tl">
                    <a:srgbClr val="000000">
                      <a:alpha val="43137"/>
                    </a:srgbClr>
                  </a:outerShdw>
                </a:effectLst>
              </a:rPr>
              <a:t>, y se considera uno de los barrancos más profundos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0-#ppt_w/2"/>
                                          </p:val>
                                        </p:tav>
                                        <p:tav tm="100000">
                                          <p:val>
                                            <p:strVal val="#ppt_x"/>
                                          </p:val>
                                        </p:tav>
                                      </p:tavLst>
                                    </p:anim>
                                    <p:anim calcmode="lin" valueType="num">
                                      <p:cBhvr additive="base">
                                        <p:cTn id="24" dur="3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3000" fill="hold"/>
                                        <p:tgtEl>
                                          <p:spTgt spid="30"/>
                                        </p:tgtEl>
                                        <p:attrNameLst>
                                          <p:attrName>ppt_x</p:attrName>
                                        </p:attrNameLst>
                                      </p:cBhvr>
                                      <p:tavLst>
                                        <p:tav tm="0">
                                          <p:val>
                                            <p:strVal val="0-#ppt_w/2"/>
                                          </p:val>
                                        </p:tav>
                                        <p:tav tm="100000">
                                          <p:val>
                                            <p:strVal val="#ppt_x"/>
                                          </p:val>
                                        </p:tav>
                                      </p:tavLst>
                                    </p:anim>
                                    <p:anim calcmode="lin" valueType="num">
                                      <p:cBhvr additive="base">
                                        <p:cTn id="28" dur="3000" fill="hold"/>
                                        <p:tgtEl>
                                          <p:spTgt spid="3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3000" fill="hold"/>
                                        <p:tgtEl>
                                          <p:spTgt spid="25"/>
                                        </p:tgtEl>
                                        <p:attrNameLst>
                                          <p:attrName>ppt_x</p:attrName>
                                        </p:attrNameLst>
                                      </p:cBhvr>
                                      <p:tavLst>
                                        <p:tav tm="0">
                                          <p:val>
                                            <p:strVal val="1+#ppt_w/2"/>
                                          </p:val>
                                        </p:tav>
                                        <p:tav tm="100000">
                                          <p:val>
                                            <p:strVal val="#ppt_x"/>
                                          </p:val>
                                        </p:tav>
                                      </p:tavLst>
                                    </p:anim>
                                    <p:anim calcmode="lin" valueType="num">
                                      <p:cBhvr additive="base">
                                        <p:cTn id="40" dur="3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1+#ppt_w/2"/>
                                          </p:val>
                                        </p:tav>
                                        <p:tav tm="100000">
                                          <p:val>
                                            <p:strVal val="#ppt_x"/>
                                          </p:val>
                                        </p:tav>
                                      </p:tavLst>
                                    </p:anim>
                                    <p:anim calcmode="lin" valueType="num">
                                      <p:cBhvr additive="base">
                                        <p:cTn id="44" dur="3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3000" fill="hold"/>
                                        <p:tgtEl>
                                          <p:spTgt spid="31"/>
                                        </p:tgtEl>
                                        <p:attrNameLst>
                                          <p:attrName>ppt_x</p:attrName>
                                        </p:attrNameLst>
                                      </p:cBhvr>
                                      <p:tavLst>
                                        <p:tav tm="0">
                                          <p:val>
                                            <p:strVal val="1+#ppt_w/2"/>
                                          </p:val>
                                        </p:tav>
                                        <p:tav tm="100000">
                                          <p:val>
                                            <p:strVal val="#ppt_x"/>
                                          </p:val>
                                        </p:tav>
                                      </p:tavLst>
                                    </p:anim>
                                    <p:anim calcmode="lin" valueType="num">
                                      <p:cBhvr additive="base">
                                        <p:cTn id="52" dur="3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0"/>
                                        </p:tgtEl>
                                        <p:attrNameLst>
                                          <p:attrName>ppt_x</p:attrName>
                                        </p:attrNameLst>
                                      </p:cBhvr>
                                      <p:tavLst>
                                        <p:tav tm="0">
                                          <p:val>
                                            <p:strVal val="ppt_x"/>
                                          </p:val>
                                        </p:tav>
                                        <p:tav tm="100000">
                                          <p:val>
                                            <p:strVal val="1+ppt_w/2"/>
                                          </p:val>
                                        </p:tav>
                                      </p:tavLst>
                                    </p:anim>
                                    <p:anim calcmode="lin" valueType="num">
                                      <p:cBhvr additive="base">
                                        <p:cTn id="56" dur="3000"/>
                                        <p:tgtEl>
                                          <p:spTgt spid="20"/>
                                        </p:tgtEl>
                                        <p:attrNameLst>
                                          <p:attrName>ppt_y</p:attrName>
                                        </p:attrNameLst>
                                      </p:cBhvr>
                                      <p:tavLst>
                                        <p:tav tm="0">
                                          <p:val>
                                            <p:strVal val="ppt_y"/>
                                          </p:val>
                                        </p:tav>
                                        <p:tav tm="100000">
                                          <p:val>
                                            <p:strVal val="1+ppt_h/2"/>
                                          </p:val>
                                        </p:tav>
                                      </p:tavLst>
                                    </p:anim>
                                    <p:set>
                                      <p:cBhvr>
                                        <p:cTn id="57" dur="1" fill="hold">
                                          <p:stCondLst>
                                            <p:cond delay="2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22"/>
                                        </p:tgtEl>
                                        <p:attrNameLst>
                                          <p:attrName>ppt_x</p:attrName>
                                        </p:attrNameLst>
                                      </p:cBhvr>
                                      <p:tavLst>
                                        <p:tav tm="0">
                                          <p:val>
                                            <p:strVal val="ppt_x"/>
                                          </p:val>
                                        </p:tav>
                                        <p:tav tm="100000">
                                          <p:val>
                                            <p:strVal val="1+ppt_w/2"/>
                                          </p:val>
                                        </p:tav>
                                      </p:tavLst>
                                    </p:anim>
                                    <p:anim calcmode="lin" valueType="num">
                                      <p:cBhvr additive="base">
                                        <p:cTn id="60" dur="3000"/>
                                        <p:tgtEl>
                                          <p:spTgt spid="22"/>
                                        </p:tgtEl>
                                        <p:attrNameLst>
                                          <p:attrName>ppt_y</p:attrName>
                                        </p:attrNameLst>
                                      </p:cBhvr>
                                      <p:tavLst>
                                        <p:tav tm="0">
                                          <p:val>
                                            <p:strVal val="ppt_y"/>
                                          </p:val>
                                        </p:tav>
                                        <p:tav tm="100000">
                                          <p:val>
                                            <p:strVal val="1+ppt_h/2"/>
                                          </p:val>
                                        </p:tav>
                                      </p:tavLst>
                                    </p:anim>
                                    <p:set>
                                      <p:cBhvr>
                                        <p:cTn id="61" dur="1" fill="hold">
                                          <p:stCondLst>
                                            <p:cond delay="2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24"/>
                                        </p:tgtEl>
                                        <p:attrNameLst>
                                          <p:attrName>ppt_x</p:attrName>
                                        </p:attrNameLst>
                                      </p:cBhvr>
                                      <p:tavLst>
                                        <p:tav tm="0">
                                          <p:val>
                                            <p:strVal val="ppt_x"/>
                                          </p:val>
                                        </p:tav>
                                        <p:tav tm="100000">
                                          <p:val>
                                            <p:strVal val="1+ppt_w/2"/>
                                          </p:val>
                                        </p:tav>
                                      </p:tavLst>
                                    </p:anim>
                                    <p:anim calcmode="lin" valueType="num">
                                      <p:cBhvr additive="base">
                                        <p:cTn id="64" dur="3000"/>
                                        <p:tgtEl>
                                          <p:spTgt spid="24"/>
                                        </p:tgtEl>
                                        <p:attrNameLst>
                                          <p:attrName>ppt_y</p:attrName>
                                        </p:attrNameLst>
                                      </p:cBhvr>
                                      <p:tavLst>
                                        <p:tav tm="0">
                                          <p:val>
                                            <p:strVal val="ppt_y"/>
                                          </p:val>
                                        </p:tav>
                                        <p:tav tm="100000">
                                          <p:val>
                                            <p:strVal val="1+ppt_h/2"/>
                                          </p:val>
                                        </p:tav>
                                      </p:tavLst>
                                    </p:anim>
                                    <p:set>
                                      <p:cBhvr>
                                        <p:cTn id="65" dur="1" fill="hold">
                                          <p:stCondLst>
                                            <p:cond delay="2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26"/>
                                        </p:tgtEl>
                                        <p:attrNameLst>
                                          <p:attrName>ppt_x</p:attrName>
                                        </p:attrNameLst>
                                      </p:cBhvr>
                                      <p:tavLst>
                                        <p:tav tm="0">
                                          <p:val>
                                            <p:strVal val="ppt_x"/>
                                          </p:val>
                                        </p:tav>
                                        <p:tav tm="100000">
                                          <p:val>
                                            <p:strVal val="1+ppt_w/2"/>
                                          </p:val>
                                        </p:tav>
                                      </p:tavLst>
                                    </p:anim>
                                    <p:anim calcmode="lin" valueType="num">
                                      <p:cBhvr additive="base">
                                        <p:cTn id="68" dur="3000"/>
                                        <p:tgtEl>
                                          <p:spTgt spid="26"/>
                                        </p:tgtEl>
                                        <p:attrNameLst>
                                          <p:attrName>ppt_y</p:attrName>
                                        </p:attrNameLst>
                                      </p:cBhvr>
                                      <p:tavLst>
                                        <p:tav tm="0">
                                          <p:val>
                                            <p:strVal val="ppt_y"/>
                                          </p:val>
                                        </p:tav>
                                        <p:tav tm="100000">
                                          <p:val>
                                            <p:strVal val="1+ppt_h/2"/>
                                          </p:val>
                                        </p:tav>
                                      </p:tavLst>
                                    </p:anim>
                                    <p:set>
                                      <p:cBhvr>
                                        <p:cTn id="69" dur="1" fill="hold">
                                          <p:stCondLst>
                                            <p:cond delay="2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28"/>
                                        </p:tgtEl>
                                        <p:attrNameLst>
                                          <p:attrName>ppt_x</p:attrName>
                                        </p:attrNameLst>
                                      </p:cBhvr>
                                      <p:tavLst>
                                        <p:tav tm="0">
                                          <p:val>
                                            <p:strVal val="ppt_x"/>
                                          </p:val>
                                        </p:tav>
                                        <p:tav tm="100000">
                                          <p:val>
                                            <p:strVal val="1+ppt_w/2"/>
                                          </p:val>
                                        </p:tav>
                                      </p:tavLst>
                                    </p:anim>
                                    <p:anim calcmode="lin" valueType="num">
                                      <p:cBhvr additive="base">
                                        <p:cTn id="72" dur="3000"/>
                                        <p:tgtEl>
                                          <p:spTgt spid="28"/>
                                        </p:tgtEl>
                                        <p:attrNameLst>
                                          <p:attrName>ppt_y</p:attrName>
                                        </p:attrNameLst>
                                      </p:cBhvr>
                                      <p:tavLst>
                                        <p:tav tm="0">
                                          <p:val>
                                            <p:strVal val="ppt_y"/>
                                          </p:val>
                                        </p:tav>
                                        <p:tav tm="100000">
                                          <p:val>
                                            <p:strVal val="1+ppt_h/2"/>
                                          </p:val>
                                        </p:tav>
                                      </p:tavLst>
                                    </p:anim>
                                    <p:set>
                                      <p:cBhvr>
                                        <p:cTn id="73" dur="1" fill="hold">
                                          <p:stCondLst>
                                            <p:cond delay="2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30"/>
                                        </p:tgtEl>
                                        <p:attrNameLst>
                                          <p:attrName>ppt_x</p:attrName>
                                        </p:attrNameLst>
                                      </p:cBhvr>
                                      <p:tavLst>
                                        <p:tav tm="0">
                                          <p:val>
                                            <p:strVal val="ppt_x"/>
                                          </p:val>
                                        </p:tav>
                                        <p:tav tm="100000">
                                          <p:val>
                                            <p:strVal val="1+ppt_w/2"/>
                                          </p:val>
                                        </p:tav>
                                      </p:tavLst>
                                    </p:anim>
                                    <p:anim calcmode="lin" valueType="num">
                                      <p:cBhvr additive="base">
                                        <p:cTn id="76" dur="3000"/>
                                        <p:tgtEl>
                                          <p:spTgt spid="30"/>
                                        </p:tgtEl>
                                        <p:attrNameLst>
                                          <p:attrName>ppt_y</p:attrName>
                                        </p:attrNameLst>
                                      </p:cBhvr>
                                      <p:tavLst>
                                        <p:tav tm="0">
                                          <p:val>
                                            <p:strVal val="ppt_y"/>
                                          </p:val>
                                        </p:tav>
                                        <p:tav tm="100000">
                                          <p:val>
                                            <p:strVal val="1+ppt_h/2"/>
                                          </p:val>
                                        </p:tav>
                                      </p:tavLst>
                                    </p:anim>
                                    <p:set>
                                      <p:cBhvr>
                                        <p:cTn id="77" dur="1" fill="hold">
                                          <p:stCondLst>
                                            <p:cond delay="2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1+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1+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0-ppt_w/2"/>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0-ppt_w/2"/>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0-ppt_w/2"/>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0-ppt_w/2"/>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3000"/>
                                        <p:tgtEl>
                                          <p:spTgt spid="4"/>
                                        </p:tgtEl>
                                      </p:cBhvr>
                                    </p:animEffec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ppt_h/2"/>
                                          </p:val>
                                        </p:tav>
                                        <p:tav tm="100000">
                                          <p:val>
                                            <p:strVal val="#ppt_y"/>
                                          </p:val>
                                        </p:tav>
                                      </p:tavLst>
                                    </p:anim>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5"/>
                                        </p:tgtEl>
                                        <p:attrNameLst>
                                          <p:attrName>style.visibility</p:attrName>
                                        </p:attrNameLst>
                                      </p:cBhvr>
                                      <p:to>
                                        <p:strVal val="visible"/>
                                      </p:to>
                                    </p:set>
                                    <p:animEffect transition="in" filter="fade">
                                      <p:cBhvr>
                                        <p:cTn id="114" dur="1000"/>
                                        <p:tgtEl>
                                          <p:spTgt spid="15"/>
                                        </p:tgtEl>
                                      </p:cBhvr>
                                    </p:animEffect>
                                    <p:anim calcmode="lin" valueType="num">
                                      <p:cBhvr>
                                        <p:cTn id="115" dur="1000" fill="hold"/>
                                        <p:tgtEl>
                                          <p:spTgt spid="15"/>
                                        </p:tgtEl>
                                        <p:attrNameLst>
                                          <p:attrName>ppt_x</p:attrName>
                                        </p:attrNameLst>
                                      </p:cBhvr>
                                      <p:tavLst>
                                        <p:tav tm="0">
                                          <p:val>
                                            <p:strVal val="#ppt_x-.1"/>
                                          </p:val>
                                        </p:tav>
                                        <p:tav tm="100000">
                                          <p:val>
                                            <p:strVal val="#ppt_x"/>
                                          </p:val>
                                        </p:tav>
                                      </p:tavLst>
                                    </p:anim>
                                    <p:anim calcmode="lin" valueType="num">
                                      <p:cBhvr>
                                        <p:cTn id="11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34499.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5" name="4 Triángulo isósceles"/>
          <p:cNvSpPr/>
          <p:nvPr/>
        </p:nvSpPr>
        <p:spPr>
          <a:xfrm>
            <a:off x="857250" y="0"/>
            <a:ext cx="7429500" cy="5715000"/>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isósceles"/>
          <p:cNvSpPr/>
          <p:nvPr/>
        </p:nvSpPr>
        <p:spPr>
          <a:xfrm>
            <a:off x="857250" y="298098"/>
            <a:ext cx="7429500" cy="5416902"/>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857250" y="654404"/>
            <a:ext cx="7429500" cy="5060597"/>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isósceles"/>
          <p:cNvSpPr/>
          <p:nvPr/>
        </p:nvSpPr>
        <p:spPr>
          <a:xfrm>
            <a:off x="857250" y="1070682"/>
            <a:ext cx="7429500" cy="4644319"/>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isósceles"/>
          <p:cNvSpPr/>
          <p:nvPr/>
        </p:nvSpPr>
        <p:spPr>
          <a:xfrm>
            <a:off x="857250" y="1488722"/>
            <a:ext cx="7429500" cy="4226278"/>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857250" y="1964973"/>
            <a:ext cx="7429500" cy="3750028"/>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isósceles"/>
          <p:cNvSpPr/>
          <p:nvPr/>
        </p:nvSpPr>
        <p:spPr>
          <a:xfrm>
            <a:off x="857250" y="2381251"/>
            <a:ext cx="7429500" cy="3333750"/>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isósceles"/>
          <p:cNvSpPr/>
          <p:nvPr/>
        </p:nvSpPr>
        <p:spPr>
          <a:xfrm>
            <a:off x="857250" y="2797528"/>
            <a:ext cx="7429500" cy="2917472"/>
          </a:xfrm>
          <a:prstGeom prst="triangle">
            <a:avLst/>
          </a:prstGeom>
          <a:solidFill>
            <a:schemeClr val="tx2">
              <a:lumMod val="1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1835696" y="769268"/>
            <a:ext cx="4229043" cy="400110"/>
          </a:xfrm>
          <a:prstGeom prst="rect">
            <a:avLst/>
          </a:prstGeom>
          <a:noFill/>
        </p:spPr>
        <p:txBody>
          <a:bodyPr wrap="none" rtlCol="0">
            <a:spAutoFit/>
            <a:scene3d>
              <a:camera prst="perspectiveRelaxedModerately"/>
              <a:lightRig rig="threePt" dir="t"/>
            </a:scene3d>
          </a:bodyPr>
          <a:lstStyle/>
          <a:p>
            <a:r>
              <a:rPr lang="es-ES" sz="20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Barrancos – Gran Cañón de Italia</a:t>
            </a:r>
            <a:endParaRPr lang="es-ES" sz="20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
        <p:nvSpPr>
          <p:cNvPr id="15" name="1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Balze</a:t>
            </a:r>
            <a:r>
              <a:rPr lang="es-ES" i="1" dirty="0" smtClean="0">
                <a:effectLst>
                  <a:glow rad="101600">
                    <a:srgbClr val="C00000">
                      <a:alpha val="60000"/>
                    </a:srgbClr>
                  </a:glow>
                  <a:outerShdw blurRad="38100" dist="38100" dir="2700000" algn="tl">
                    <a:srgbClr val="000000">
                      <a:alpha val="43137"/>
                    </a:srgbClr>
                  </a:outerShdw>
                </a:effectLst>
              </a:rPr>
              <a:t> del </a:t>
            </a:r>
            <a:r>
              <a:rPr lang="es-ES" i="1" dirty="0" err="1" smtClean="0">
                <a:effectLst>
                  <a:glow rad="101600">
                    <a:srgbClr val="C00000">
                      <a:alpha val="60000"/>
                    </a:srgbClr>
                  </a:glow>
                  <a:outerShdw blurRad="38100" dist="38100" dir="2700000" algn="tl">
                    <a:srgbClr val="000000">
                      <a:alpha val="43137"/>
                    </a:srgbClr>
                  </a:outerShdw>
                </a:effectLst>
              </a:rPr>
              <a:t>Valdarno</a:t>
            </a:r>
            <a:r>
              <a:rPr lang="es-ES" i="1" dirty="0" smtClean="0">
                <a:effectLst>
                  <a:glow rad="101600">
                    <a:srgbClr val="C00000">
                      <a:alpha val="60000"/>
                    </a:srgbClr>
                  </a:glow>
                  <a:outerShdw blurRad="38100" dist="38100" dir="2700000" algn="tl">
                    <a:srgbClr val="000000">
                      <a:alpha val="43137"/>
                    </a:srgbClr>
                  </a:outerShdw>
                </a:effectLst>
              </a:rPr>
              <a:t>, se forma a partir de arena, arcilla y grava de diferentes formas, causadas por la erosión de los sedimentos por los fenómenos atmosféricos y por el agua de escorrentía. Leonardo da Vinci, observándolos, entendió el proceso que los generó y que no eran tierra que emergía del mar.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5000">
        <p14:prism/>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ppt_x</p:attrName>
                                        </p:attrNameLst>
                                      </p:cBhvr>
                                      <p:tavLst>
                                        <p:tav tm="0">
                                          <p:val>
                                            <p:strVal val="#ppt_x"/>
                                          </p:val>
                                        </p:tav>
                                        <p:tav tm="100000">
                                          <p:val>
                                            <p:strVal val="#ppt_x"/>
                                          </p:val>
                                        </p:tav>
                                      </p:tavLst>
                                    </p:anim>
                                    <p:anim calcmode="lin" valueType="num">
                                      <p:cBhvr>
                                        <p:cTn id="8" dur="1500" fill="hold"/>
                                        <p:tgtEl>
                                          <p:spTgt spid="5"/>
                                        </p:tgtEl>
                                        <p:attrNameLst>
                                          <p:attrName>ppt_y</p:attrName>
                                        </p:attrNameLst>
                                      </p:cBhvr>
                                      <p:tavLst>
                                        <p:tav tm="0">
                                          <p:val>
                                            <p:strVal val="#ppt_y+#ppt_h/2"/>
                                          </p:val>
                                        </p:tav>
                                        <p:tav tm="100000">
                                          <p:val>
                                            <p:strVal val="#ppt_y"/>
                                          </p:val>
                                        </p:tav>
                                      </p:tavLst>
                                    </p:anim>
                                    <p:anim calcmode="lin" valueType="num">
                                      <p:cBhvr>
                                        <p:cTn id="9" dur="1500" fill="hold"/>
                                        <p:tgtEl>
                                          <p:spTgt spid="5"/>
                                        </p:tgtEl>
                                        <p:attrNameLst>
                                          <p:attrName>ppt_w</p:attrName>
                                        </p:attrNameLst>
                                      </p:cBhvr>
                                      <p:tavLst>
                                        <p:tav tm="0">
                                          <p:val>
                                            <p:strVal val="#ppt_w"/>
                                          </p:val>
                                        </p:tav>
                                        <p:tav tm="100000">
                                          <p:val>
                                            <p:strVal val="#ppt_w"/>
                                          </p:val>
                                        </p:tav>
                                      </p:tavLst>
                                    </p:anim>
                                    <p:anim calcmode="lin" valueType="num">
                                      <p:cBhvr>
                                        <p:cTn id="10" dur="15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ppt_x</p:attrName>
                                        </p:attrNameLst>
                                      </p:cBhvr>
                                      <p:tavLst>
                                        <p:tav tm="0">
                                          <p:val>
                                            <p:strVal val="#ppt_x"/>
                                          </p:val>
                                        </p:tav>
                                        <p:tav tm="100000">
                                          <p:val>
                                            <p:strVal val="#ppt_x"/>
                                          </p:val>
                                        </p:tav>
                                      </p:tavLst>
                                    </p:anim>
                                    <p:anim calcmode="lin" valueType="num">
                                      <p:cBhvr>
                                        <p:cTn id="14" dur="2000" fill="hold"/>
                                        <p:tgtEl>
                                          <p:spTgt spid="6"/>
                                        </p:tgtEl>
                                        <p:attrNameLst>
                                          <p:attrName>ppt_y</p:attrName>
                                        </p:attrNameLst>
                                      </p:cBhvr>
                                      <p:tavLst>
                                        <p:tav tm="0">
                                          <p:val>
                                            <p:strVal val="#ppt_y+#ppt_h/2"/>
                                          </p:val>
                                        </p:tav>
                                        <p:tav tm="100000">
                                          <p:val>
                                            <p:strVal val="#ppt_y"/>
                                          </p:val>
                                        </p:tav>
                                      </p:tavLst>
                                    </p:anim>
                                    <p:anim calcmode="lin" valueType="num">
                                      <p:cBhvr>
                                        <p:cTn id="15" dur="2000" fill="hold"/>
                                        <p:tgtEl>
                                          <p:spTgt spid="6"/>
                                        </p:tgtEl>
                                        <p:attrNameLst>
                                          <p:attrName>ppt_w</p:attrName>
                                        </p:attrNameLst>
                                      </p:cBhvr>
                                      <p:tavLst>
                                        <p:tav tm="0">
                                          <p:val>
                                            <p:strVal val="#ppt_w"/>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500" fill="hold"/>
                                        <p:tgtEl>
                                          <p:spTgt spid="7"/>
                                        </p:tgtEl>
                                        <p:attrNameLst>
                                          <p:attrName>ppt_x</p:attrName>
                                        </p:attrNameLst>
                                      </p:cBhvr>
                                      <p:tavLst>
                                        <p:tav tm="0">
                                          <p:val>
                                            <p:strVal val="#ppt_x"/>
                                          </p:val>
                                        </p:tav>
                                        <p:tav tm="100000">
                                          <p:val>
                                            <p:strVal val="#ppt_x"/>
                                          </p:val>
                                        </p:tav>
                                      </p:tavLst>
                                    </p:anim>
                                    <p:anim calcmode="lin" valueType="num">
                                      <p:cBhvr>
                                        <p:cTn id="20" dur="2500" fill="hold"/>
                                        <p:tgtEl>
                                          <p:spTgt spid="7"/>
                                        </p:tgtEl>
                                        <p:attrNameLst>
                                          <p:attrName>ppt_y</p:attrName>
                                        </p:attrNameLst>
                                      </p:cBhvr>
                                      <p:tavLst>
                                        <p:tav tm="0">
                                          <p:val>
                                            <p:strVal val="#ppt_y+#ppt_h/2"/>
                                          </p:val>
                                        </p:tav>
                                        <p:tav tm="100000">
                                          <p:val>
                                            <p:strVal val="#ppt_y"/>
                                          </p:val>
                                        </p:tav>
                                      </p:tavLst>
                                    </p:anim>
                                    <p:anim calcmode="lin" valueType="num">
                                      <p:cBhvr>
                                        <p:cTn id="21" dur="2500" fill="hold"/>
                                        <p:tgtEl>
                                          <p:spTgt spid="7"/>
                                        </p:tgtEl>
                                        <p:attrNameLst>
                                          <p:attrName>ppt_w</p:attrName>
                                        </p:attrNameLst>
                                      </p:cBhvr>
                                      <p:tavLst>
                                        <p:tav tm="0">
                                          <p:val>
                                            <p:strVal val="#ppt_w"/>
                                          </p:val>
                                        </p:tav>
                                        <p:tav tm="100000">
                                          <p:val>
                                            <p:strVal val="#ppt_w"/>
                                          </p:val>
                                        </p:tav>
                                      </p:tavLst>
                                    </p:anim>
                                    <p:anim calcmode="lin" valueType="num">
                                      <p:cBhvr>
                                        <p:cTn id="22" dur="2500" fill="hold"/>
                                        <p:tgtEl>
                                          <p:spTgt spid="7"/>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
                                          </p:val>
                                        </p:tav>
                                        <p:tav tm="100000">
                                          <p:val>
                                            <p:strVal val="#ppt_x"/>
                                          </p:val>
                                        </p:tav>
                                      </p:tavLst>
                                    </p:anim>
                                    <p:anim calcmode="lin" valueType="num">
                                      <p:cBhvr>
                                        <p:cTn id="26" dur="3000" fill="hold"/>
                                        <p:tgtEl>
                                          <p:spTgt spid="8"/>
                                        </p:tgtEl>
                                        <p:attrNameLst>
                                          <p:attrName>ppt_y</p:attrName>
                                        </p:attrNameLst>
                                      </p:cBhvr>
                                      <p:tavLst>
                                        <p:tav tm="0">
                                          <p:val>
                                            <p:strVal val="#ppt_y+#ppt_h/2"/>
                                          </p:val>
                                        </p:tav>
                                        <p:tav tm="100000">
                                          <p:val>
                                            <p:strVal val="#ppt_y"/>
                                          </p:val>
                                        </p:tav>
                                      </p:tavLst>
                                    </p:anim>
                                    <p:anim calcmode="lin" valueType="num">
                                      <p:cBhvr>
                                        <p:cTn id="27" dur="3000" fill="hold"/>
                                        <p:tgtEl>
                                          <p:spTgt spid="8"/>
                                        </p:tgtEl>
                                        <p:attrNameLst>
                                          <p:attrName>ppt_w</p:attrName>
                                        </p:attrNameLst>
                                      </p:cBhvr>
                                      <p:tavLst>
                                        <p:tav tm="0">
                                          <p:val>
                                            <p:strVal val="#ppt_w"/>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500" fill="hold"/>
                                        <p:tgtEl>
                                          <p:spTgt spid="9"/>
                                        </p:tgtEl>
                                        <p:attrNameLst>
                                          <p:attrName>ppt_x</p:attrName>
                                        </p:attrNameLst>
                                      </p:cBhvr>
                                      <p:tavLst>
                                        <p:tav tm="0">
                                          <p:val>
                                            <p:strVal val="#ppt_x"/>
                                          </p:val>
                                        </p:tav>
                                        <p:tav tm="100000">
                                          <p:val>
                                            <p:strVal val="#ppt_x"/>
                                          </p:val>
                                        </p:tav>
                                      </p:tavLst>
                                    </p:anim>
                                    <p:anim calcmode="lin" valueType="num">
                                      <p:cBhvr>
                                        <p:cTn id="32" dur="3500" fill="hold"/>
                                        <p:tgtEl>
                                          <p:spTgt spid="9"/>
                                        </p:tgtEl>
                                        <p:attrNameLst>
                                          <p:attrName>ppt_y</p:attrName>
                                        </p:attrNameLst>
                                      </p:cBhvr>
                                      <p:tavLst>
                                        <p:tav tm="0">
                                          <p:val>
                                            <p:strVal val="#ppt_y+#ppt_h/2"/>
                                          </p:val>
                                        </p:tav>
                                        <p:tav tm="100000">
                                          <p:val>
                                            <p:strVal val="#ppt_y"/>
                                          </p:val>
                                        </p:tav>
                                      </p:tavLst>
                                    </p:anim>
                                    <p:anim calcmode="lin" valueType="num">
                                      <p:cBhvr>
                                        <p:cTn id="33" dur="3500" fill="hold"/>
                                        <p:tgtEl>
                                          <p:spTgt spid="9"/>
                                        </p:tgtEl>
                                        <p:attrNameLst>
                                          <p:attrName>ppt_w</p:attrName>
                                        </p:attrNameLst>
                                      </p:cBhvr>
                                      <p:tavLst>
                                        <p:tav tm="0">
                                          <p:val>
                                            <p:strVal val="#ppt_w"/>
                                          </p:val>
                                        </p:tav>
                                        <p:tav tm="100000">
                                          <p:val>
                                            <p:strVal val="#ppt_w"/>
                                          </p:val>
                                        </p:tav>
                                      </p:tavLst>
                                    </p:anim>
                                    <p:anim calcmode="lin" valueType="num">
                                      <p:cBhvr>
                                        <p:cTn id="34" dur="3500" fill="hold"/>
                                        <p:tgtEl>
                                          <p:spTgt spid="9"/>
                                        </p:tgtEl>
                                        <p:attrNameLst>
                                          <p:attrName>ppt_h</p:attrName>
                                        </p:attrNameLst>
                                      </p:cBhvr>
                                      <p:tavLst>
                                        <p:tav tm="0">
                                          <p:val>
                                            <p:fltVal val="0"/>
                                          </p:val>
                                        </p:tav>
                                        <p:tav tm="100000">
                                          <p:val>
                                            <p:strVal val="#ppt_h"/>
                                          </p:val>
                                        </p:tav>
                                      </p:tavLst>
                                    </p:anim>
                                  </p:childTnLst>
                                </p:cTn>
                              </p:par>
                              <p:par>
                                <p:cTn id="35" presetID="17"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000" fill="hold"/>
                                        <p:tgtEl>
                                          <p:spTgt spid="10"/>
                                        </p:tgtEl>
                                        <p:attrNameLst>
                                          <p:attrName>ppt_x</p:attrName>
                                        </p:attrNameLst>
                                      </p:cBhvr>
                                      <p:tavLst>
                                        <p:tav tm="0">
                                          <p:val>
                                            <p:strVal val="#ppt_x"/>
                                          </p:val>
                                        </p:tav>
                                        <p:tav tm="100000">
                                          <p:val>
                                            <p:strVal val="#ppt_x"/>
                                          </p:val>
                                        </p:tav>
                                      </p:tavLst>
                                    </p:anim>
                                    <p:anim calcmode="lin" valueType="num">
                                      <p:cBhvr>
                                        <p:cTn id="38" dur="4000" fill="hold"/>
                                        <p:tgtEl>
                                          <p:spTgt spid="10"/>
                                        </p:tgtEl>
                                        <p:attrNameLst>
                                          <p:attrName>ppt_y</p:attrName>
                                        </p:attrNameLst>
                                      </p:cBhvr>
                                      <p:tavLst>
                                        <p:tav tm="0">
                                          <p:val>
                                            <p:strVal val="#ppt_y+#ppt_h/2"/>
                                          </p:val>
                                        </p:tav>
                                        <p:tav tm="100000">
                                          <p:val>
                                            <p:strVal val="#ppt_y"/>
                                          </p:val>
                                        </p:tav>
                                      </p:tavLst>
                                    </p:anim>
                                    <p:anim calcmode="lin" valueType="num">
                                      <p:cBhvr>
                                        <p:cTn id="39" dur="4000" fill="hold"/>
                                        <p:tgtEl>
                                          <p:spTgt spid="10"/>
                                        </p:tgtEl>
                                        <p:attrNameLst>
                                          <p:attrName>ppt_w</p:attrName>
                                        </p:attrNameLst>
                                      </p:cBhvr>
                                      <p:tavLst>
                                        <p:tav tm="0">
                                          <p:val>
                                            <p:strVal val="#ppt_w"/>
                                          </p:val>
                                        </p:tav>
                                        <p:tav tm="100000">
                                          <p:val>
                                            <p:strVal val="#ppt_w"/>
                                          </p:val>
                                        </p:tav>
                                      </p:tavLst>
                                    </p:anim>
                                    <p:anim calcmode="lin" valueType="num">
                                      <p:cBhvr>
                                        <p:cTn id="40" dur="4000" fill="hold"/>
                                        <p:tgtEl>
                                          <p:spTgt spid="10"/>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500" fill="hold"/>
                                        <p:tgtEl>
                                          <p:spTgt spid="11"/>
                                        </p:tgtEl>
                                        <p:attrNameLst>
                                          <p:attrName>ppt_x</p:attrName>
                                        </p:attrNameLst>
                                      </p:cBhvr>
                                      <p:tavLst>
                                        <p:tav tm="0">
                                          <p:val>
                                            <p:strVal val="#ppt_x"/>
                                          </p:val>
                                        </p:tav>
                                        <p:tav tm="100000">
                                          <p:val>
                                            <p:strVal val="#ppt_x"/>
                                          </p:val>
                                        </p:tav>
                                      </p:tavLst>
                                    </p:anim>
                                    <p:anim calcmode="lin" valueType="num">
                                      <p:cBhvr>
                                        <p:cTn id="44" dur="4500" fill="hold"/>
                                        <p:tgtEl>
                                          <p:spTgt spid="11"/>
                                        </p:tgtEl>
                                        <p:attrNameLst>
                                          <p:attrName>ppt_y</p:attrName>
                                        </p:attrNameLst>
                                      </p:cBhvr>
                                      <p:tavLst>
                                        <p:tav tm="0">
                                          <p:val>
                                            <p:strVal val="#ppt_y+#ppt_h/2"/>
                                          </p:val>
                                        </p:tav>
                                        <p:tav tm="100000">
                                          <p:val>
                                            <p:strVal val="#ppt_y"/>
                                          </p:val>
                                        </p:tav>
                                      </p:tavLst>
                                    </p:anim>
                                    <p:anim calcmode="lin" valueType="num">
                                      <p:cBhvr>
                                        <p:cTn id="45" dur="4500" fill="hold"/>
                                        <p:tgtEl>
                                          <p:spTgt spid="11"/>
                                        </p:tgtEl>
                                        <p:attrNameLst>
                                          <p:attrName>ppt_w</p:attrName>
                                        </p:attrNameLst>
                                      </p:cBhvr>
                                      <p:tavLst>
                                        <p:tav tm="0">
                                          <p:val>
                                            <p:strVal val="#ppt_w"/>
                                          </p:val>
                                        </p:tav>
                                        <p:tav tm="100000">
                                          <p:val>
                                            <p:strVal val="#ppt_w"/>
                                          </p:val>
                                        </p:tav>
                                      </p:tavLst>
                                    </p:anim>
                                    <p:anim calcmode="lin" valueType="num">
                                      <p:cBhvr>
                                        <p:cTn id="46" dur="4500" fill="hold"/>
                                        <p:tgtEl>
                                          <p:spTgt spid="11"/>
                                        </p:tgtEl>
                                        <p:attrNameLst>
                                          <p:attrName>ppt_h</p:attrName>
                                        </p:attrNameLst>
                                      </p:cBhvr>
                                      <p:tavLst>
                                        <p:tav tm="0">
                                          <p:val>
                                            <p:fltVal val="0"/>
                                          </p:val>
                                        </p:tav>
                                        <p:tav tm="100000">
                                          <p:val>
                                            <p:strVal val="#ppt_h"/>
                                          </p:val>
                                        </p:tav>
                                      </p:tavLst>
                                    </p:anim>
                                  </p:childTnLst>
                                </p:cTn>
                              </p:par>
                              <p:par>
                                <p:cTn id="47" presetID="17" presetClass="entr" presetSubtype="4"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0" fill="hold"/>
                                        <p:tgtEl>
                                          <p:spTgt spid="12"/>
                                        </p:tgtEl>
                                        <p:attrNameLst>
                                          <p:attrName>ppt_x</p:attrName>
                                        </p:attrNameLst>
                                      </p:cBhvr>
                                      <p:tavLst>
                                        <p:tav tm="0">
                                          <p:val>
                                            <p:strVal val="#ppt_x"/>
                                          </p:val>
                                        </p:tav>
                                        <p:tav tm="100000">
                                          <p:val>
                                            <p:strVal val="#ppt_x"/>
                                          </p:val>
                                        </p:tav>
                                      </p:tavLst>
                                    </p:anim>
                                    <p:anim calcmode="lin" valueType="num">
                                      <p:cBhvr>
                                        <p:cTn id="50" dur="5000" fill="hold"/>
                                        <p:tgtEl>
                                          <p:spTgt spid="12"/>
                                        </p:tgtEl>
                                        <p:attrNameLst>
                                          <p:attrName>ppt_y</p:attrName>
                                        </p:attrNameLst>
                                      </p:cBhvr>
                                      <p:tavLst>
                                        <p:tav tm="0">
                                          <p:val>
                                            <p:strVal val="#ppt_y+#ppt_h/2"/>
                                          </p:val>
                                        </p:tav>
                                        <p:tav tm="100000">
                                          <p:val>
                                            <p:strVal val="#ppt_y"/>
                                          </p:val>
                                        </p:tav>
                                      </p:tavLst>
                                    </p:anim>
                                    <p:anim calcmode="lin" valueType="num">
                                      <p:cBhvr>
                                        <p:cTn id="51" dur="5000" fill="hold"/>
                                        <p:tgtEl>
                                          <p:spTgt spid="12"/>
                                        </p:tgtEl>
                                        <p:attrNameLst>
                                          <p:attrName>ppt_w</p:attrName>
                                        </p:attrNameLst>
                                      </p:cBhvr>
                                      <p:tavLst>
                                        <p:tav tm="0">
                                          <p:val>
                                            <p:strVal val="#ppt_w"/>
                                          </p:val>
                                        </p:tav>
                                        <p:tav tm="100000">
                                          <p:val>
                                            <p:strVal val="#ppt_w"/>
                                          </p:val>
                                        </p:tav>
                                      </p:tavLst>
                                    </p:anim>
                                    <p:anim calcmode="lin" valueType="num">
                                      <p:cBhvr>
                                        <p:cTn id="52" dur="5000" fill="hold"/>
                                        <p:tgtEl>
                                          <p:spTgt spid="12"/>
                                        </p:tgtEl>
                                        <p:attrNameLst>
                                          <p:attrName>ppt_h</p:attrName>
                                        </p:attrNameLst>
                                      </p:cBhvr>
                                      <p:tavLst>
                                        <p:tav tm="0">
                                          <p:val>
                                            <p:fltVal val="0"/>
                                          </p:val>
                                        </p:tav>
                                        <p:tav tm="100000">
                                          <p:val>
                                            <p:strVal val="#ppt_h"/>
                                          </p:val>
                                        </p:tav>
                                      </p:tavLst>
                                    </p:anim>
                                  </p:childTnLst>
                                </p:cTn>
                              </p:par>
                              <p:par>
                                <p:cTn id="53" presetID="20"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edge">
                                      <p:cBhvr>
                                        <p:cTn id="55" dur="5000"/>
                                        <p:tgtEl>
                                          <p:spTgt spid="5"/>
                                        </p:tgtEl>
                                      </p:cBhvr>
                                    </p:animEffect>
                                  </p:childTnLst>
                                </p:cTn>
                              </p:par>
                              <p:par>
                                <p:cTn id="56" presetID="20"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edge">
                                      <p:cBhvr>
                                        <p:cTn id="58" dur="4500"/>
                                        <p:tgtEl>
                                          <p:spTgt spid="6"/>
                                        </p:tgtEl>
                                      </p:cBhvr>
                                    </p:animEffect>
                                  </p:childTnLst>
                                </p:cTn>
                              </p:par>
                              <p:par>
                                <p:cTn id="59" presetID="20"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edge">
                                      <p:cBhvr>
                                        <p:cTn id="61" dur="4000"/>
                                        <p:tgtEl>
                                          <p:spTgt spid="7"/>
                                        </p:tgtEl>
                                      </p:cBhvr>
                                    </p:animEffect>
                                  </p:childTnLst>
                                </p:cTn>
                              </p:par>
                              <p:par>
                                <p:cTn id="62" presetID="20" presetClass="entr" presetSubtype="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edge">
                                      <p:cBhvr>
                                        <p:cTn id="64" dur="3500"/>
                                        <p:tgtEl>
                                          <p:spTgt spid="8"/>
                                        </p:tgtEl>
                                      </p:cBhvr>
                                    </p:animEffect>
                                  </p:childTnLst>
                                </p:cTn>
                              </p:par>
                              <p:par>
                                <p:cTn id="65" presetID="20" presetClass="entr" presetSubtype="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edge">
                                      <p:cBhvr>
                                        <p:cTn id="67" dur="3000"/>
                                        <p:tgtEl>
                                          <p:spTgt spid="9"/>
                                        </p:tgtEl>
                                      </p:cBhvr>
                                    </p:animEffect>
                                  </p:childTnLst>
                                </p:cTn>
                              </p:par>
                              <p:par>
                                <p:cTn id="68" presetID="20" presetClass="entr" presetSubtype="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edge">
                                      <p:cBhvr>
                                        <p:cTn id="70" dur="2500"/>
                                        <p:tgtEl>
                                          <p:spTgt spid="10"/>
                                        </p:tgtEl>
                                      </p:cBhvr>
                                    </p:animEffect>
                                  </p:childTnLst>
                                </p:cTn>
                              </p:par>
                              <p:par>
                                <p:cTn id="71" presetID="20" presetClass="entr" presetSubtype="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edge">
                                      <p:cBhvr>
                                        <p:cTn id="73" dur="2000"/>
                                        <p:tgtEl>
                                          <p:spTgt spid="11"/>
                                        </p:tgtEl>
                                      </p:cBhvr>
                                    </p:animEffect>
                                  </p:childTnLst>
                                </p:cTn>
                              </p:par>
                              <p:par>
                                <p:cTn id="74" presetID="20" presetClass="entr" presetSubtype="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edge">
                                      <p:cBhvr>
                                        <p:cTn id="76" dur="1500"/>
                                        <p:tgtEl>
                                          <p:spTgt spid="12"/>
                                        </p:tgtEl>
                                      </p:cBhvr>
                                    </p:animEffect>
                                  </p:childTnLst>
                                </p:cTn>
                              </p:par>
                            </p:childTnLst>
                          </p:cTn>
                        </p:par>
                        <p:par>
                          <p:cTn id="77" fill="hold">
                            <p:stCondLst>
                              <p:cond delay="5000"/>
                            </p:stCondLst>
                            <p:childTnLst>
                              <p:par>
                                <p:cTn id="78" presetID="17" presetClass="exit" presetSubtype="4" fill="hold" nodeType="afterEffect">
                                  <p:stCondLst>
                                    <p:cond delay="0"/>
                                  </p:stCondLst>
                                  <p:childTnLst>
                                    <p:anim calcmode="lin" valueType="num">
                                      <p:cBhvr>
                                        <p:cTn id="79" dur="5000"/>
                                        <p:tgtEl>
                                          <p:spTgt spid="5"/>
                                        </p:tgtEl>
                                        <p:attrNameLst>
                                          <p:attrName>ppt_x</p:attrName>
                                        </p:attrNameLst>
                                      </p:cBhvr>
                                      <p:tavLst>
                                        <p:tav tm="0">
                                          <p:val>
                                            <p:strVal val="ppt_x"/>
                                          </p:val>
                                        </p:tav>
                                        <p:tav tm="100000">
                                          <p:val>
                                            <p:strVal val="ppt_x"/>
                                          </p:val>
                                        </p:tav>
                                      </p:tavLst>
                                    </p:anim>
                                    <p:anim calcmode="lin" valueType="num">
                                      <p:cBhvr>
                                        <p:cTn id="80" dur="5000"/>
                                        <p:tgtEl>
                                          <p:spTgt spid="5"/>
                                        </p:tgtEl>
                                        <p:attrNameLst>
                                          <p:attrName>ppt_y</p:attrName>
                                        </p:attrNameLst>
                                      </p:cBhvr>
                                      <p:tavLst>
                                        <p:tav tm="0">
                                          <p:val>
                                            <p:strVal val="ppt_y"/>
                                          </p:val>
                                        </p:tav>
                                        <p:tav tm="100000">
                                          <p:val>
                                            <p:strVal val="ppt_y+ppt_h/2"/>
                                          </p:val>
                                        </p:tav>
                                      </p:tavLst>
                                    </p:anim>
                                    <p:anim calcmode="lin" valueType="num">
                                      <p:cBhvr>
                                        <p:cTn id="81" dur="5000"/>
                                        <p:tgtEl>
                                          <p:spTgt spid="5"/>
                                        </p:tgtEl>
                                        <p:attrNameLst>
                                          <p:attrName>ppt_w</p:attrName>
                                        </p:attrNameLst>
                                      </p:cBhvr>
                                      <p:tavLst>
                                        <p:tav tm="0">
                                          <p:val>
                                            <p:strVal val="ppt_w"/>
                                          </p:val>
                                        </p:tav>
                                        <p:tav tm="100000">
                                          <p:val>
                                            <p:strVal val="ppt_w"/>
                                          </p:val>
                                        </p:tav>
                                      </p:tavLst>
                                    </p:anim>
                                    <p:anim calcmode="lin" valueType="num">
                                      <p:cBhvr>
                                        <p:cTn id="82" dur="5000"/>
                                        <p:tgtEl>
                                          <p:spTgt spid="5"/>
                                        </p:tgtEl>
                                        <p:attrNameLst>
                                          <p:attrName>ppt_h</p:attrName>
                                        </p:attrNameLst>
                                      </p:cBhvr>
                                      <p:tavLst>
                                        <p:tav tm="0">
                                          <p:val>
                                            <p:strVal val="ppt_h"/>
                                          </p:val>
                                        </p:tav>
                                        <p:tav tm="100000">
                                          <p:val>
                                            <p:fltVal val="0"/>
                                          </p:val>
                                        </p:tav>
                                      </p:tavLst>
                                    </p:anim>
                                    <p:set>
                                      <p:cBhvr>
                                        <p:cTn id="83" dur="1" fill="hold">
                                          <p:stCondLst>
                                            <p:cond delay="4999"/>
                                          </p:stCondLst>
                                        </p:cTn>
                                        <p:tgtEl>
                                          <p:spTgt spid="5"/>
                                        </p:tgtEl>
                                        <p:attrNameLst>
                                          <p:attrName>style.visibility</p:attrName>
                                        </p:attrNameLst>
                                      </p:cBhvr>
                                      <p:to>
                                        <p:strVal val="hidden"/>
                                      </p:to>
                                    </p:set>
                                  </p:childTnLst>
                                </p:cTn>
                              </p:par>
                              <p:par>
                                <p:cTn id="84" presetID="17" presetClass="exit" presetSubtype="4" fill="hold" nodeType="withEffect">
                                  <p:stCondLst>
                                    <p:cond delay="0"/>
                                  </p:stCondLst>
                                  <p:childTnLst>
                                    <p:anim calcmode="lin" valueType="num">
                                      <p:cBhvr>
                                        <p:cTn id="85" dur="4500"/>
                                        <p:tgtEl>
                                          <p:spTgt spid="6"/>
                                        </p:tgtEl>
                                        <p:attrNameLst>
                                          <p:attrName>ppt_x</p:attrName>
                                        </p:attrNameLst>
                                      </p:cBhvr>
                                      <p:tavLst>
                                        <p:tav tm="0">
                                          <p:val>
                                            <p:strVal val="ppt_x"/>
                                          </p:val>
                                        </p:tav>
                                        <p:tav tm="100000">
                                          <p:val>
                                            <p:strVal val="ppt_x"/>
                                          </p:val>
                                        </p:tav>
                                      </p:tavLst>
                                    </p:anim>
                                    <p:anim calcmode="lin" valueType="num">
                                      <p:cBhvr>
                                        <p:cTn id="86" dur="4500"/>
                                        <p:tgtEl>
                                          <p:spTgt spid="6"/>
                                        </p:tgtEl>
                                        <p:attrNameLst>
                                          <p:attrName>ppt_y</p:attrName>
                                        </p:attrNameLst>
                                      </p:cBhvr>
                                      <p:tavLst>
                                        <p:tav tm="0">
                                          <p:val>
                                            <p:strVal val="ppt_y"/>
                                          </p:val>
                                        </p:tav>
                                        <p:tav tm="100000">
                                          <p:val>
                                            <p:strVal val="ppt_y+ppt_h/2"/>
                                          </p:val>
                                        </p:tav>
                                      </p:tavLst>
                                    </p:anim>
                                    <p:anim calcmode="lin" valueType="num">
                                      <p:cBhvr>
                                        <p:cTn id="87" dur="4500"/>
                                        <p:tgtEl>
                                          <p:spTgt spid="6"/>
                                        </p:tgtEl>
                                        <p:attrNameLst>
                                          <p:attrName>ppt_w</p:attrName>
                                        </p:attrNameLst>
                                      </p:cBhvr>
                                      <p:tavLst>
                                        <p:tav tm="0">
                                          <p:val>
                                            <p:strVal val="ppt_w"/>
                                          </p:val>
                                        </p:tav>
                                        <p:tav tm="100000">
                                          <p:val>
                                            <p:strVal val="ppt_w"/>
                                          </p:val>
                                        </p:tav>
                                      </p:tavLst>
                                    </p:anim>
                                    <p:anim calcmode="lin" valueType="num">
                                      <p:cBhvr>
                                        <p:cTn id="88" dur="4500"/>
                                        <p:tgtEl>
                                          <p:spTgt spid="6"/>
                                        </p:tgtEl>
                                        <p:attrNameLst>
                                          <p:attrName>ppt_h</p:attrName>
                                        </p:attrNameLst>
                                      </p:cBhvr>
                                      <p:tavLst>
                                        <p:tav tm="0">
                                          <p:val>
                                            <p:strVal val="ppt_h"/>
                                          </p:val>
                                        </p:tav>
                                        <p:tav tm="100000">
                                          <p:val>
                                            <p:fltVal val="0"/>
                                          </p:val>
                                        </p:tav>
                                      </p:tavLst>
                                    </p:anim>
                                    <p:set>
                                      <p:cBhvr>
                                        <p:cTn id="89" dur="1" fill="hold">
                                          <p:stCondLst>
                                            <p:cond delay="4499"/>
                                          </p:stCondLst>
                                        </p:cTn>
                                        <p:tgtEl>
                                          <p:spTgt spid="6"/>
                                        </p:tgtEl>
                                        <p:attrNameLst>
                                          <p:attrName>style.visibility</p:attrName>
                                        </p:attrNameLst>
                                      </p:cBhvr>
                                      <p:to>
                                        <p:strVal val="hidden"/>
                                      </p:to>
                                    </p:set>
                                  </p:childTnLst>
                                </p:cTn>
                              </p:par>
                              <p:par>
                                <p:cTn id="90" presetID="17" presetClass="exit" presetSubtype="4" fill="hold" nodeType="withEffect">
                                  <p:stCondLst>
                                    <p:cond delay="0"/>
                                  </p:stCondLst>
                                  <p:childTnLst>
                                    <p:anim calcmode="lin" valueType="num">
                                      <p:cBhvr>
                                        <p:cTn id="91" dur="4000"/>
                                        <p:tgtEl>
                                          <p:spTgt spid="7"/>
                                        </p:tgtEl>
                                        <p:attrNameLst>
                                          <p:attrName>ppt_x</p:attrName>
                                        </p:attrNameLst>
                                      </p:cBhvr>
                                      <p:tavLst>
                                        <p:tav tm="0">
                                          <p:val>
                                            <p:strVal val="ppt_x"/>
                                          </p:val>
                                        </p:tav>
                                        <p:tav tm="100000">
                                          <p:val>
                                            <p:strVal val="ppt_x"/>
                                          </p:val>
                                        </p:tav>
                                      </p:tavLst>
                                    </p:anim>
                                    <p:anim calcmode="lin" valueType="num">
                                      <p:cBhvr>
                                        <p:cTn id="92" dur="4000"/>
                                        <p:tgtEl>
                                          <p:spTgt spid="7"/>
                                        </p:tgtEl>
                                        <p:attrNameLst>
                                          <p:attrName>ppt_y</p:attrName>
                                        </p:attrNameLst>
                                      </p:cBhvr>
                                      <p:tavLst>
                                        <p:tav tm="0">
                                          <p:val>
                                            <p:strVal val="ppt_y"/>
                                          </p:val>
                                        </p:tav>
                                        <p:tav tm="100000">
                                          <p:val>
                                            <p:strVal val="ppt_y+ppt_h/2"/>
                                          </p:val>
                                        </p:tav>
                                      </p:tavLst>
                                    </p:anim>
                                    <p:anim calcmode="lin" valueType="num">
                                      <p:cBhvr>
                                        <p:cTn id="93" dur="4000"/>
                                        <p:tgtEl>
                                          <p:spTgt spid="7"/>
                                        </p:tgtEl>
                                        <p:attrNameLst>
                                          <p:attrName>ppt_w</p:attrName>
                                        </p:attrNameLst>
                                      </p:cBhvr>
                                      <p:tavLst>
                                        <p:tav tm="0">
                                          <p:val>
                                            <p:strVal val="ppt_w"/>
                                          </p:val>
                                        </p:tav>
                                        <p:tav tm="100000">
                                          <p:val>
                                            <p:strVal val="ppt_w"/>
                                          </p:val>
                                        </p:tav>
                                      </p:tavLst>
                                    </p:anim>
                                    <p:anim calcmode="lin" valueType="num">
                                      <p:cBhvr>
                                        <p:cTn id="94" dur="4000"/>
                                        <p:tgtEl>
                                          <p:spTgt spid="7"/>
                                        </p:tgtEl>
                                        <p:attrNameLst>
                                          <p:attrName>ppt_h</p:attrName>
                                        </p:attrNameLst>
                                      </p:cBhvr>
                                      <p:tavLst>
                                        <p:tav tm="0">
                                          <p:val>
                                            <p:strVal val="ppt_h"/>
                                          </p:val>
                                        </p:tav>
                                        <p:tav tm="100000">
                                          <p:val>
                                            <p:fltVal val="0"/>
                                          </p:val>
                                        </p:tav>
                                      </p:tavLst>
                                    </p:anim>
                                    <p:set>
                                      <p:cBhvr>
                                        <p:cTn id="95" dur="1" fill="hold">
                                          <p:stCondLst>
                                            <p:cond delay="3999"/>
                                          </p:stCondLst>
                                        </p:cTn>
                                        <p:tgtEl>
                                          <p:spTgt spid="7"/>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3500"/>
                                        <p:tgtEl>
                                          <p:spTgt spid="8"/>
                                        </p:tgtEl>
                                        <p:attrNameLst>
                                          <p:attrName>ppt_x</p:attrName>
                                        </p:attrNameLst>
                                      </p:cBhvr>
                                      <p:tavLst>
                                        <p:tav tm="0">
                                          <p:val>
                                            <p:strVal val="ppt_x"/>
                                          </p:val>
                                        </p:tav>
                                        <p:tav tm="100000">
                                          <p:val>
                                            <p:strVal val="ppt_x"/>
                                          </p:val>
                                        </p:tav>
                                      </p:tavLst>
                                    </p:anim>
                                    <p:anim calcmode="lin" valueType="num">
                                      <p:cBhvr>
                                        <p:cTn id="98" dur="3500"/>
                                        <p:tgtEl>
                                          <p:spTgt spid="8"/>
                                        </p:tgtEl>
                                        <p:attrNameLst>
                                          <p:attrName>ppt_y</p:attrName>
                                        </p:attrNameLst>
                                      </p:cBhvr>
                                      <p:tavLst>
                                        <p:tav tm="0">
                                          <p:val>
                                            <p:strVal val="ppt_y"/>
                                          </p:val>
                                        </p:tav>
                                        <p:tav tm="100000">
                                          <p:val>
                                            <p:strVal val="ppt_y+ppt_h/2"/>
                                          </p:val>
                                        </p:tav>
                                      </p:tavLst>
                                    </p:anim>
                                    <p:anim calcmode="lin" valueType="num">
                                      <p:cBhvr>
                                        <p:cTn id="99" dur="3500"/>
                                        <p:tgtEl>
                                          <p:spTgt spid="8"/>
                                        </p:tgtEl>
                                        <p:attrNameLst>
                                          <p:attrName>ppt_w</p:attrName>
                                        </p:attrNameLst>
                                      </p:cBhvr>
                                      <p:tavLst>
                                        <p:tav tm="0">
                                          <p:val>
                                            <p:strVal val="ppt_w"/>
                                          </p:val>
                                        </p:tav>
                                        <p:tav tm="100000">
                                          <p:val>
                                            <p:strVal val="ppt_w"/>
                                          </p:val>
                                        </p:tav>
                                      </p:tavLst>
                                    </p:anim>
                                    <p:anim calcmode="lin" valueType="num">
                                      <p:cBhvr>
                                        <p:cTn id="100" dur="3500"/>
                                        <p:tgtEl>
                                          <p:spTgt spid="8"/>
                                        </p:tgtEl>
                                        <p:attrNameLst>
                                          <p:attrName>ppt_h</p:attrName>
                                        </p:attrNameLst>
                                      </p:cBhvr>
                                      <p:tavLst>
                                        <p:tav tm="0">
                                          <p:val>
                                            <p:strVal val="ppt_h"/>
                                          </p:val>
                                        </p:tav>
                                        <p:tav tm="100000">
                                          <p:val>
                                            <p:fltVal val="0"/>
                                          </p:val>
                                        </p:tav>
                                      </p:tavLst>
                                    </p:anim>
                                    <p:set>
                                      <p:cBhvr>
                                        <p:cTn id="101" dur="1" fill="hold">
                                          <p:stCondLst>
                                            <p:cond delay="3499"/>
                                          </p:stCondLst>
                                        </p:cTn>
                                        <p:tgtEl>
                                          <p:spTgt spid="8"/>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3000"/>
                                        <p:tgtEl>
                                          <p:spTgt spid="9"/>
                                        </p:tgtEl>
                                        <p:attrNameLst>
                                          <p:attrName>ppt_x</p:attrName>
                                        </p:attrNameLst>
                                      </p:cBhvr>
                                      <p:tavLst>
                                        <p:tav tm="0">
                                          <p:val>
                                            <p:strVal val="ppt_x"/>
                                          </p:val>
                                        </p:tav>
                                        <p:tav tm="100000">
                                          <p:val>
                                            <p:strVal val="ppt_x"/>
                                          </p:val>
                                        </p:tav>
                                      </p:tavLst>
                                    </p:anim>
                                    <p:anim calcmode="lin" valueType="num">
                                      <p:cBhvr>
                                        <p:cTn id="104" dur="3000"/>
                                        <p:tgtEl>
                                          <p:spTgt spid="9"/>
                                        </p:tgtEl>
                                        <p:attrNameLst>
                                          <p:attrName>ppt_y</p:attrName>
                                        </p:attrNameLst>
                                      </p:cBhvr>
                                      <p:tavLst>
                                        <p:tav tm="0">
                                          <p:val>
                                            <p:strVal val="ppt_y"/>
                                          </p:val>
                                        </p:tav>
                                        <p:tav tm="100000">
                                          <p:val>
                                            <p:strVal val="ppt_y+ppt_h/2"/>
                                          </p:val>
                                        </p:tav>
                                      </p:tavLst>
                                    </p:anim>
                                    <p:anim calcmode="lin" valueType="num">
                                      <p:cBhvr>
                                        <p:cTn id="105" dur="3000"/>
                                        <p:tgtEl>
                                          <p:spTgt spid="9"/>
                                        </p:tgtEl>
                                        <p:attrNameLst>
                                          <p:attrName>ppt_w</p:attrName>
                                        </p:attrNameLst>
                                      </p:cBhvr>
                                      <p:tavLst>
                                        <p:tav tm="0">
                                          <p:val>
                                            <p:strVal val="ppt_w"/>
                                          </p:val>
                                        </p:tav>
                                        <p:tav tm="100000">
                                          <p:val>
                                            <p:strVal val="ppt_w"/>
                                          </p:val>
                                        </p:tav>
                                      </p:tavLst>
                                    </p:anim>
                                    <p:anim calcmode="lin" valueType="num">
                                      <p:cBhvr>
                                        <p:cTn id="106" dur="3000"/>
                                        <p:tgtEl>
                                          <p:spTgt spid="9"/>
                                        </p:tgtEl>
                                        <p:attrNameLst>
                                          <p:attrName>ppt_h</p:attrName>
                                        </p:attrNameLst>
                                      </p:cBhvr>
                                      <p:tavLst>
                                        <p:tav tm="0">
                                          <p:val>
                                            <p:strVal val="ppt_h"/>
                                          </p:val>
                                        </p:tav>
                                        <p:tav tm="100000">
                                          <p:val>
                                            <p:fltVal val="0"/>
                                          </p:val>
                                        </p:tav>
                                      </p:tavLst>
                                    </p:anim>
                                    <p:set>
                                      <p:cBhvr>
                                        <p:cTn id="107" dur="1" fill="hold">
                                          <p:stCondLst>
                                            <p:cond delay="2999"/>
                                          </p:stCondLst>
                                        </p:cTn>
                                        <p:tgtEl>
                                          <p:spTgt spid="9"/>
                                        </p:tgtEl>
                                        <p:attrNameLst>
                                          <p:attrName>style.visibility</p:attrName>
                                        </p:attrNameLst>
                                      </p:cBhvr>
                                      <p:to>
                                        <p:strVal val="hidden"/>
                                      </p:to>
                                    </p:set>
                                  </p:childTnLst>
                                </p:cTn>
                              </p:par>
                              <p:par>
                                <p:cTn id="108" presetID="17" presetClass="exit" presetSubtype="4" fill="hold" nodeType="withEffect">
                                  <p:stCondLst>
                                    <p:cond delay="0"/>
                                  </p:stCondLst>
                                  <p:childTnLst>
                                    <p:anim calcmode="lin" valueType="num">
                                      <p:cBhvr>
                                        <p:cTn id="109" dur="2500"/>
                                        <p:tgtEl>
                                          <p:spTgt spid="10"/>
                                        </p:tgtEl>
                                        <p:attrNameLst>
                                          <p:attrName>ppt_x</p:attrName>
                                        </p:attrNameLst>
                                      </p:cBhvr>
                                      <p:tavLst>
                                        <p:tav tm="0">
                                          <p:val>
                                            <p:strVal val="ppt_x"/>
                                          </p:val>
                                        </p:tav>
                                        <p:tav tm="100000">
                                          <p:val>
                                            <p:strVal val="ppt_x"/>
                                          </p:val>
                                        </p:tav>
                                      </p:tavLst>
                                    </p:anim>
                                    <p:anim calcmode="lin" valueType="num">
                                      <p:cBhvr>
                                        <p:cTn id="110" dur="2500"/>
                                        <p:tgtEl>
                                          <p:spTgt spid="10"/>
                                        </p:tgtEl>
                                        <p:attrNameLst>
                                          <p:attrName>ppt_y</p:attrName>
                                        </p:attrNameLst>
                                      </p:cBhvr>
                                      <p:tavLst>
                                        <p:tav tm="0">
                                          <p:val>
                                            <p:strVal val="ppt_y"/>
                                          </p:val>
                                        </p:tav>
                                        <p:tav tm="100000">
                                          <p:val>
                                            <p:strVal val="ppt_y+ppt_h/2"/>
                                          </p:val>
                                        </p:tav>
                                      </p:tavLst>
                                    </p:anim>
                                    <p:anim calcmode="lin" valueType="num">
                                      <p:cBhvr>
                                        <p:cTn id="111" dur="2500"/>
                                        <p:tgtEl>
                                          <p:spTgt spid="10"/>
                                        </p:tgtEl>
                                        <p:attrNameLst>
                                          <p:attrName>ppt_w</p:attrName>
                                        </p:attrNameLst>
                                      </p:cBhvr>
                                      <p:tavLst>
                                        <p:tav tm="0">
                                          <p:val>
                                            <p:strVal val="ppt_w"/>
                                          </p:val>
                                        </p:tav>
                                        <p:tav tm="100000">
                                          <p:val>
                                            <p:strVal val="ppt_w"/>
                                          </p:val>
                                        </p:tav>
                                      </p:tavLst>
                                    </p:anim>
                                    <p:anim calcmode="lin" valueType="num">
                                      <p:cBhvr>
                                        <p:cTn id="112" dur="2500"/>
                                        <p:tgtEl>
                                          <p:spTgt spid="10"/>
                                        </p:tgtEl>
                                        <p:attrNameLst>
                                          <p:attrName>ppt_h</p:attrName>
                                        </p:attrNameLst>
                                      </p:cBhvr>
                                      <p:tavLst>
                                        <p:tav tm="0">
                                          <p:val>
                                            <p:strVal val="ppt_h"/>
                                          </p:val>
                                        </p:tav>
                                        <p:tav tm="100000">
                                          <p:val>
                                            <p:fltVal val="0"/>
                                          </p:val>
                                        </p:tav>
                                      </p:tavLst>
                                    </p:anim>
                                    <p:set>
                                      <p:cBhvr>
                                        <p:cTn id="113" dur="1" fill="hold">
                                          <p:stCondLst>
                                            <p:cond delay="2499"/>
                                          </p:stCondLst>
                                        </p:cTn>
                                        <p:tgtEl>
                                          <p:spTgt spid="10"/>
                                        </p:tgtEl>
                                        <p:attrNameLst>
                                          <p:attrName>style.visibility</p:attrName>
                                        </p:attrNameLst>
                                      </p:cBhvr>
                                      <p:to>
                                        <p:strVal val="hidden"/>
                                      </p:to>
                                    </p:set>
                                  </p:childTnLst>
                                </p:cTn>
                              </p:par>
                              <p:par>
                                <p:cTn id="114" presetID="17" presetClass="exit" presetSubtype="4" fill="hold" nodeType="withEffect">
                                  <p:stCondLst>
                                    <p:cond delay="0"/>
                                  </p:stCondLst>
                                  <p:childTnLst>
                                    <p:anim calcmode="lin" valueType="num">
                                      <p:cBhvr>
                                        <p:cTn id="115" dur="2000"/>
                                        <p:tgtEl>
                                          <p:spTgt spid="11"/>
                                        </p:tgtEl>
                                        <p:attrNameLst>
                                          <p:attrName>ppt_x</p:attrName>
                                        </p:attrNameLst>
                                      </p:cBhvr>
                                      <p:tavLst>
                                        <p:tav tm="0">
                                          <p:val>
                                            <p:strVal val="ppt_x"/>
                                          </p:val>
                                        </p:tav>
                                        <p:tav tm="100000">
                                          <p:val>
                                            <p:strVal val="ppt_x"/>
                                          </p:val>
                                        </p:tav>
                                      </p:tavLst>
                                    </p:anim>
                                    <p:anim calcmode="lin" valueType="num">
                                      <p:cBhvr>
                                        <p:cTn id="116" dur="2000"/>
                                        <p:tgtEl>
                                          <p:spTgt spid="11"/>
                                        </p:tgtEl>
                                        <p:attrNameLst>
                                          <p:attrName>ppt_y</p:attrName>
                                        </p:attrNameLst>
                                      </p:cBhvr>
                                      <p:tavLst>
                                        <p:tav tm="0">
                                          <p:val>
                                            <p:strVal val="ppt_y"/>
                                          </p:val>
                                        </p:tav>
                                        <p:tav tm="100000">
                                          <p:val>
                                            <p:strVal val="ppt_y+ppt_h/2"/>
                                          </p:val>
                                        </p:tav>
                                      </p:tavLst>
                                    </p:anim>
                                    <p:anim calcmode="lin" valueType="num">
                                      <p:cBhvr>
                                        <p:cTn id="117" dur="2000"/>
                                        <p:tgtEl>
                                          <p:spTgt spid="11"/>
                                        </p:tgtEl>
                                        <p:attrNameLst>
                                          <p:attrName>ppt_w</p:attrName>
                                        </p:attrNameLst>
                                      </p:cBhvr>
                                      <p:tavLst>
                                        <p:tav tm="0">
                                          <p:val>
                                            <p:strVal val="ppt_w"/>
                                          </p:val>
                                        </p:tav>
                                        <p:tav tm="100000">
                                          <p:val>
                                            <p:strVal val="ppt_w"/>
                                          </p:val>
                                        </p:tav>
                                      </p:tavLst>
                                    </p:anim>
                                    <p:anim calcmode="lin" valueType="num">
                                      <p:cBhvr>
                                        <p:cTn id="118" dur="2000"/>
                                        <p:tgtEl>
                                          <p:spTgt spid="11"/>
                                        </p:tgtEl>
                                        <p:attrNameLst>
                                          <p:attrName>ppt_h</p:attrName>
                                        </p:attrNameLst>
                                      </p:cBhvr>
                                      <p:tavLst>
                                        <p:tav tm="0">
                                          <p:val>
                                            <p:strVal val="ppt_h"/>
                                          </p:val>
                                        </p:tav>
                                        <p:tav tm="100000">
                                          <p:val>
                                            <p:fltVal val="0"/>
                                          </p:val>
                                        </p:tav>
                                      </p:tavLst>
                                    </p:anim>
                                    <p:set>
                                      <p:cBhvr>
                                        <p:cTn id="119" dur="1" fill="hold">
                                          <p:stCondLst>
                                            <p:cond delay="1999"/>
                                          </p:stCondLst>
                                        </p:cTn>
                                        <p:tgtEl>
                                          <p:spTgt spid="11"/>
                                        </p:tgtEl>
                                        <p:attrNameLst>
                                          <p:attrName>style.visibility</p:attrName>
                                        </p:attrNameLst>
                                      </p:cBhvr>
                                      <p:to>
                                        <p:strVal val="hidden"/>
                                      </p:to>
                                    </p:set>
                                  </p:childTnLst>
                                </p:cTn>
                              </p:par>
                              <p:par>
                                <p:cTn id="120" presetID="17" presetClass="exit" presetSubtype="4" fill="hold" nodeType="withEffect">
                                  <p:stCondLst>
                                    <p:cond delay="0"/>
                                  </p:stCondLst>
                                  <p:childTnLst>
                                    <p:anim calcmode="lin" valueType="num">
                                      <p:cBhvr>
                                        <p:cTn id="121" dur="1500"/>
                                        <p:tgtEl>
                                          <p:spTgt spid="12"/>
                                        </p:tgtEl>
                                        <p:attrNameLst>
                                          <p:attrName>ppt_x</p:attrName>
                                        </p:attrNameLst>
                                      </p:cBhvr>
                                      <p:tavLst>
                                        <p:tav tm="0">
                                          <p:val>
                                            <p:strVal val="ppt_x"/>
                                          </p:val>
                                        </p:tav>
                                        <p:tav tm="100000">
                                          <p:val>
                                            <p:strVal val="ppt_x"/>
                                          </p:val>
                                        </p:tav>
                                      </p:tavLst>
                                    </p:anim>
                                    <p:anim calcmode="lin" valueType="num">
                                      <p:cBhvr>
                                        <p:cTn id="122" dur="1500"/>
                                        <p:tgtEl>
                                          <p:spTgt spid="12"/>
                                        </p:tgtEl>
                                        <p:attrNameLst>
                                          <p:attrName>ppt_y</p:attrName>
                                        </p:attrNameLst>
                                      </p:cBhvr>
                                      <p:tavLst>
                                        <p:tav tm="0">
                                          <p:val>
                                            <p:strVal val="ppt_y"/>
                                          </p:val>
                                        </p:tav>
                                        <p:tav tm="100000">
                                          <p:val>
                                            <p:strVal val="ppt_y+ppt_h/2"/>
                                          </p:val>
                                        </p:tav>
                                      </p:tavLst>
                                    </p:anim>
                                    <p:anim calcmode="lin" valueType="num">
                                      <p:cBhvr>
                                        <p:cTn id="123" dur="1500"/>
                                        <p:tgtEl>
                                          <p:spTgt spid="12"/>
                                        </p:tgtEl>
                                        <p:attrNameLst>
                                          <p:attrName>ppt_w</p:attrName>
                                        </p:attrNameLst>
                                      </p:cBhvr>
                                      <p:tavLst>
                                        <p:tav tm="0">
                                          <p:val>
                                            <p:strVal val="ppt_w"/>
                                          </p:val>
                                        </p:tav>
                                        <p:tav tm="100000">
                                          <p:val>
                                            <p:strVal val="ppt_w"/>
                                          </p:val>
                                        </p:tav>
                                      </p:tavLst>
                                    </p:anim>
                                    <p:anim calcmode="lin" valueType="num">
                                      <p:cBhvr>
                                        <p:cTn id="124" dur="1500"/>
                                        <p:tgtEl>
                                          <p:spTgt spid="12"/>
                                        </p:tgtEl>
                                        <p:attrNameLst>
                                          <p:attrName>ppt_h</p:attrName>
                                        </p:attrNameLst>
                                      </p:cBhvr>
                                      <p:tavLst>
                                        <p:tav tm="0">
                                          <p:val>
                                            <p:strVal val="ppt_h"/>
                                          </p:val>
                                        </p:tav>
                                        <p:tav tm="100000">
                                          <p:val>
                                            <p:fltVal val="0"/>
                                          </p:val>
                                        </p:tav>
                                      </p:tavLst>
                                    </p:anim>
                                    <p:set>
                                      <p:cBhvr>
                                        <p:cTn id="125" dur="1" fill="hold">
                                          <p:stCondLst>
                                            <p:cond delay="1499"/>
                                          </p:stCondLst>
                                        </p:cTn>
                                        <p:tgtEl>
                                          <p:spTgt spid="12"/>
                                        </p:tgtEl>
                                        <p:attrNameLst>
                                          <p:attrName>style.visibility</p:attrName>
                                        </p:attrNameLst>
                                      </p:cBhvr>
                                      <p:to>
                                        <p:strVal val="hidden"/>
                                      </p:to>
                                    </p:set>
                                  </p:childTnLst>
                                </p:cTn>
                              </p:par>
                              <p:par>
                                <p:cTn id="126" presetID="20" presetClass="exit" presetSubtype="0" fill="hold" nodeType="withEffect">
                                  <p:stCondLst>
                                    <p:cond delay="0"/>
                                  </p:stCondLst>
                                  <p:childTnLst>
                                    <p:animEffect transition="out" filter="wedge">
                                      <p:cBhvr>
                                        <p:cTn id="127" dur="5000"/>
                                        <p:tgtEl>
                                          <p:spTgt spid="5"/>
                                        </p:tgtEl>
                                      </p:cBhvr>
                                    </p:animEffect>
                                    <p:set>
                                      <p:cBhvr>
                                        <p:cTn id="128" dur="1" fill="hold">
                                          <p:stCondLst>
                                            <p:cond delay="4999"/>
                                          </p:stCondLst>
                                        </p:cTn>
                                        <p:tgtEl>
                                          <p:spTgt spid="5"/>
                                        </p:tgtEl>
                                        <p:attrNameLst>
                                          <p:attrName>style.visibility</p:attrName>
                                        </p:attrNameLst>
                                      </p:cBhvr>
                                      <p:to>
                                        <p:strVal val="hidden"/>
                                      </p:to>
                                    </p:set>
                                  </p:childTnLst>
                                </p:cTn>
                              </p:par>
                              <p:par>
                                <p:cTn id="129" presetID="20" presetClass="exit" presetSubtype="0" fill="hold" nodeType="withEffect">
                                  <p:stCondLst>
                                    <p:cond delay="0"/>
                                  </p:stCondLst>
                                  <p:childTnLst>
                                    <p:animEffect transition="out" filter="wedge">
                                      <p:cBhvr>
                                        <p:cTn id="130" dur="4500"/>
                                        <p:tgtEl>
                                          <p:spTgt spid="6"/>
                                        </p:tgtEl>
                                      </p:cBhvr>
                                    </p:animEffect>
                                    <p:set>
                                      <p:cBhvr>
                                        <p:cTn id="131" dur="1" fill="hold">
                                          <p:stCondLst>
                                            <p:cond delay="4499"/>
                                          </p:stCondLst>
                                        </p:cTn>
                                        <p:tgtEl>
                                          <p:spTgt spid="6"/>
                                        </p:tgtEl>
                                        <p:attrNameLst>
                                          <p:attrName>style.visibility</p:attrName>
                                        </p:attrNameLst>
                                      </p:cBhvr>
                                      <p:to>
                                        <p:strVal val="hidden"/>
                                      </p:to>
                                    </p:set>
                                  </p:childTnLst>
                                </p:cTn>
                              </p:par>
                              <p:par>
                                <p:cTn id="132" presetID="20" presetClass="exit" presetSubtype="0" fill="hold" nodeType="withEffect">
                                  <p:stCondLst>
                                    <p:cond delay="0"/>
                                  </p:stCondLst>
                                  <p:childTnLst>
                                    <p:animEffect transition="out" filter="wedge">
                                      <p:cBhvr>
                                        <p:cTn id="133" dur="4000"/>
                                        <p:tgtEl>
                                          <p:spTgt spid="7"/>
                                        </p:tgtEl>
                                      </p:cBhvr>
                                    </p:animEffect>
                                    <p:set>
                                      <p:cBhvr>
                                        <p:cTn id="134" dur="1" fill="hold">
                                          <p:stCondLst>
                                            <p:cond delay="3999"/>
                                          </p:stCondLst>
                                        </p:cTn>
                                        <p:tgtEl>
                                          <p:spTgt spid="7"/>
                                        </p:tgtEl>
                                        <p:attrNameLst>
                                          <p:attrName>style.visibility</p:attrName>
                                        </p:attrNameLst>
                                      </p:cBhvr>
                                      <p:to>
                                        <p:strVal val="hidden"/>
                                      </p:to>
                                    </p:set>
                                  </p:childTnLst>
                                </p:cTn>
                              </p:par>
                              <p:par>
                                <p:cTn id="135" presetID="20" presetClass="exit" presetSubtype="0" fill="hold" nodeType="withEffect">
                                  <p:stCondLst>
                                    <p:cond delay="0"/>
                                  </p:stCondLst>
                                  <p:childTnLst>
                                    <p:animEffect transition="out" filter="wedge">
                                      <p:cBhvr>
                                        <p:cTn id="136" dur="3500"/>
                                        <p:tgtEl>
                                          <p:spTgt spid="8"/>
                                        </p:tgtEl>
                                      </p:cBhvr>
                                    </p:animEffect>
                                    <p:set>
                                      <p:cBhvr>
                                        <p:cTn id="137" dur="1" fill="hold">
                                          <p:stCondLst>
                                            <p:cond delay="3499"/>
                                          </p:stCondLst>
                                        </p:cTn>
                                        <p:tgtEl>
                                          <p:spTgt spid="8"/>
                                        </p:tgtEl>
                                        <p:attrNameLst>
                                          <p:attrName>style.visibility</p:attrName>
                                        </p:attrNameLst>
                                      </p:cBhvr>
                                      <p:to>
                                        <p:strVal val="hidden"/>
                                      </p:to>
                                    </p:set>
                                  </p:childTnLst>
                                </p:cTn>
                              </p:par>
                              <p:par>
                                <p:cTn id="138" presetID="20" presetClass="exit" presetSubtype="0" fill="hold" nodeType="withEffect">
                                  <p:stCondLst>
                                    <p:cond delay="0"/>
                                  </p:stCondLst>
                                  <p:childTnLst>
                                    <p:animEffect transition="out" filter="wedge">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20" presetClass="exit" presetSubtype="0" fill="hold" nodeType="withEffect">
                                  <p:stCondLst>
                                    <p:cond delay="0"/>
                                  </p:stCondLst>
                                  <p:childTnLst>
                                    <p:animEffect transition="out" filter="wedge">
                                      <p:cBhvr>
                                        <p:cTn id="142" dur="2500"/>
                                        <p:tgtEl>
                                          <p:spTgt spid="10"/>
                                        </p:tgtEl>
                                      </p:cBhvr>
                                    </p:animEffect>
                                    <p:set>
                                      <p:cBhvr>
                                        <p:cTn id="143" dur="1" fill="hold">
                                          <p:stCondLst>
                                            <p:cond delay="2499"/>
                                          </p:stCondLst>
                                        </p:cTn>
                                        <p:tgtEl>
                                          <p:spTgt spid="10"/>
                                        </p:tgtEl>
                                        <p:attrNameLst>
                                          <p:attrName>style.visibility</p:attrName>
                                        </p:attrNameLst>
                                      </p:cBhvr>
                                      <p:to>
                                        <p:strVal val="hidden"/>
                                      </p:to>
                                    </p:set>
                                  </p:childTnLst>
                                </p:cTn>
                              </p:par>
                              <p:par>
                                <p:cTn id="144" presetID="20" presetClass="exit" presetSubtype="0" fill="hold" nodeType="withEffect">
                                  <p:stCondLst>
                                    <p:cond delay="0"/>
                                  </p:stCondLst>
                                  <p:childTnLst>
                                    <p:animEffect transition="out" filter="wedge">
                                      <p:cBhvr>
                                        <p:cTn id="145" dur="2000"/>
                                        <p:tgtEl>
                                          <p:spTgt spid="11"/>
                                        </p:tgtEl>
                                      </p:cBhvr>
                                    </p:animEffect>
                                    <p:set>
                                      <p:cBhvr>
                                        <p:cTn id="146" dur="1" fill="hold">
                                          <p:stCondLst>
                                            <p:cond delay="1999"/>
                                          </p:stCondLst>
                                        </p:cTn>
                                        <p:tgtEl>
                                          <p:spTgt spid="11"/>
                                        </p:tgtEl>
                                        <p:attrNameLst>
                                          <p:attrName>style.visibility</p:attrName>
                                        </p:attrNameLst>
                                      </p:cBhvr>
                                      <p:to>
                                        <p:strVal val="hidden"/>
                                      </p:to>
                                    </p:set>
                                  </p:childTnLst>
                                </p:cTn>
                              </p:par>
                              <p:par>
                                <p:cTn id="147" presetID="20" presetClass="exit" presetSubtype="0" fill="hold" nodeType="withEffect">
                                  <p:stCondLst>
                                    <p:cond delay="0"/>
                                  </p:stCondLst>
                                  <p:childTnLst>
                                    <p:animEffect transition="out" filter="wedge">
                                      <p:cBhvr>
                                        <p:cTn id="148" dur="1500"/>
                                        <p:tgtEl>
                                          <p:spTgt spid="12"/>
                                        </p:tgtEl>
                                      </p:cBhvr>
                                    </p:animEffect>
                                    <p:set>
                                      <p:cBhvr>
                                        <p:cTn id="149" dur="1" fill="hold">
                                          <p:stCondLst>
                                            <p:cond delay="1499"/>
                                          </p:stCondLst>
                                        </p:cTn>
                                        <p:tgtEl>
                                          <p:spTgt spid="12"/>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5000" fill="hold"/>
                                        <p:tgtEl>
                                          <p:spTgt spid="4"/>
                                        </p:tgtEl>
                                        <p:attrNameLst>
                                          <p:attrName>ppt_w</p:attrName>
                                        </p:attrNameLst>
                                      </p:cBhvr>
                                      <p:tavLst>
                                        <p:tav tm="0">
                                          <p:val>
                                            <p:strVal val="2/3*#ppt_w"/>
                                          </p:val>
                                        </p:tav>
                                        <p:tav tm="100000">
                                          <p:val>
                                            <p:strVal val="#ppt_w"/>
                                          </p:val>
                                        </p:tav>
                                      </p:tavLst>
                                    </p:anim>
                                    <p:anim calcmode="lin" valueType="num">
                                      <p:cBhvr>
                                        <p:cTn id="153" dur="5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5000"/>
                                        <p:tgtEl>
                                          <p:spTgt spid="4"/>
                                        </p:tgtEl>
                                      </p:cBhvr>
                                    </p:animEffect>
                                  </p:childTnLst>
                                </p:cTn>
                              </p:par>
                            </p:childTnLst>
                          </p:cTn>
                        </p:par>
                        <p:par>
                          <p:cTn id="157" fill="hold">
                            <p:stCondLst>
                              <p:cond delay="10000"/>
                            </p:stCondLst>
                            <p:childTnLst>
                              <p:par>
                                <p:cTn id="158" presetID="56" presetClass="entr" presetSubtype="0" fill="hold" grpId="0" nodeType="afterEffect">
                                  <p:stCondLst>
                                    <p:cond delay="0"/>
                                  </p:stCondLst>
                                  <p:iterate type="lt">
                                    <p:tmPct val="10000"/>
                                  </p:iterate>
                                  <p:childTnLst>
                                    <p:set>
                                      <p:cBhvr>
                                        <p:cTn id="159" dur="1" fill="hold">
                                          <p:stCondLst>
                                            <p:cond delay="0"/>
                                          </p:stCondLst>
                                        </p:cTn>
                                        <p:tgtEl>
                                          <p:spTgt spid="13"/>
                                        </p:tgtEl>
                                        <p:attrNameLst>
                                          <p:attrName>style.visibility</p:attrName>
                                        </p:attrNameLst>
                                      </p:cBhvr>
                                      <p:to>
                                        <p:strVal val="visible"/>
                                      </p:to>
                                    </p:set>
                                    <p:anim by="(-#ppt_w*2)" calcmode="lin" valueType="num">
                                      <p:cBhvr rctx="PPT">
                                        <p:cTn id="160" dur="500" autoRev="1" fill="hold">
                                          <p:stCondLst>
                                            <p:cond delay="0"/>
                                          </p:stCondLst>
                                        </p:cTn>
                                        <p:tgtEl>
                                          <p:spTgt spid="13"/>
                                        </p:tgtEl>
                                        <p:attrNameLst>
                                          <p:attrName>ppt_w</p:attrName>
                                        </p:attrNameLst>
                                      </p:cBhvr>
                                    </p:anim>
                                    <p:anim by="(#ppt_w*0.50)" calcmode="lin" valueType="num">
                                      <p:cBhvr>
                                        <p:cTn id="161" dur="500" decel="50000" autoRev="1" fill="hold">
                                          <p:stCondLst>
                                            <p:cond delay="0"/>
                                          </p:stCondLst>
                                        </p:cTn>
                                        <p:tgtEl>
                                          <p:spTgt spid="13"/>
                                        </p:tgtEl>
                                        <p:attrNameLst>
                                          <p:attrName>ppt_x</p:attrName>
                                        </p:attrNameLst>
                                      </p:cBhvr>
                                    </p:anim>
                                    <p:anim from="(-#ppt_h/2)" to="(#ppt_y)" calcmode="lin" valueType="num">
                                      <p:cBhvr>
                                        <p:cTn id="162" dur="1000" fill="hold">
                                          <p:stCondLst>
                                            <p:cond delay="0"/>
                                          </p:stCondLst>
                                        </p:cTn>
                                        <p:tgtEl>
                                          <p:spTgt spid="13"/>
                                        </p:tgtEl>
                                        <p:attrNameLst>
                                          <p:attrName>ppt_y</p:attrName>
                                        </p:attrNameLst>
                                      </p:cBhvr>
                                    </p:anim>
                                    <p:animRot by="21600000">
                                      <p:cBhvr>
                                        <p:cTn id="163" dur="1000" fill="hold">
                                          <p:stCondLst>
                                            <p:cond delay="0"/>
                                          </p:stCondLst>
                                        </p:cTn>
                                        <p:tgtEl>
                                          <p:spTgt spid="13"/>
                                        </p:tgtEl>
                                        <p:attrNameLst>
                                          <p:attrName>r</p:attrName>
                                        </p:attrNameLst>
                                      </p:cBhvr>
                                    </p:animRot>
                                  </p:childTnLst>
                                </p:cTn>
                              </p:par>
                            </p:childTnLst>
                          </p:cTn>
                        </p:par>
                        <p:par>
                          <p:cTn id="164" fill="hold">
                            <p:stCondLst>
                              <p:cond delay="13600"/>
                            </p:stCondLst>
                            <p:childTnLst>
                              <p:par>
                                <p:cTn id="165" presetID="40" presetClass="entr" presetSubtype="0" fill="hold" grpId="0" nodeType="afterEffect">
                                  <p:stCondLst>
                                    <p:cond delay="1000"/>
                                  </p:stCondLst>
                                  <p:iterate type="lt">
                                    <p:tmPct val="10000"/>
                                  </p:iterate>
                                  <p:childTnLst>
                                    <p:set>
                                      <p:cBhvr>
                                        <p:cTn id="166" dur="1" fill="hold">
                                          <p:stCondLst>
                                            <p:cond delay="0"/>
                                          </p:stCondLst>
                                        </p:cTn>
                                        <p:tgtEl>
                                          <p:spTgt spid="15"/>
                                        </p:tgtEl>
                                        <p:attrNameLst>
                                          <p:attrName>style.visibility</p:attrName>
                                        </p:attrNameLst>
                                      </p:cBhvr>
                                      <p:to>
                                        <p:strVal val="visible"/>
                                      </p:to>
                                    </p:set>
                                    <p:animEffect transition="in" filter="fade">
                                      <p:cBhvr>
                                        <p:cTn id="167" dur="1000"/>
                                        <p:tgtEl>
                                          <p:spTgt spid="15"/>
                                        </p:tgtEl>
                                      </p:cBhvr>
                                    </p:animEffect>
                                    <p:anim calcmode="lin" valueType="num">
                                      <p:cBhvr>
                                        <p:cTn id="168" dur="1000" fill="hold"/>
                                        <p:tgtEl>
                                          <p:spTgt spid="15"/>
                                        </p:tgtEl>
                                        <p:attrNameLst>
                                          <p:attrName>ppt_x</p:attrName>
                                        </p:attrNameLst>
                                      </p:cBhvr>
                                      <p:tavLst>
                                        <p:tav tm="0">
                                          <p:val>
                                            <p:strVal val="#ppt_x-.1"/>
                                          </p:val>
                                        </p:tav>
                                        <p:tav tm="100000">
                                          <p:val>
                                            <p:strVal val="#ppt_x"/>
                                          </p:val>
                                        </p:tav>
                                      </p:tavLst>
                                    </p:anim>
                                    <p:anim calcmode="lin" valueType="num">
                                      <p:cBhvr>
                                        <p:cTn id="16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 Diez barrancos en Italia2.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251520"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Garganta en </a:t>
            </a:r>
            <a:r>
              <a:rPr lang="es-ES" i="1" dirty="0" err="1" smtClean="0">
                <a:effectLst>
                  <a:glow rad="101600">
                    <a:srgbClr val="C00000">
                      <a:alpha val="60000"/>
                    </a:srgbClr>
                  </a:glow>
                  <a:outerShdw blurRad="38100" dist="38100" dir="2700000" algn="tl">
                    <a:srgbClr val="000000">
                      <a:alpha val="43137"/>
                    </a:srgbClr>
                  </a:outerShdw>
                </a:effectLst>
              </a:rPr>
              <a:t>Gorroppu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Ogliastra-Sardegna</a:t>
            </a:r>
            <a:r>
              <a:rPr lang="es-ES" i="1" dirty="0" smtClean="0">
                <a:effectLst>
                  <a:glow rad="101600">
                    <a:srgbClr val="C00000">
                      <a:alpha val="60000"/>
                    </a:srgbClr>
                  </a:glow>
                  <a:outerShdw blurRad="38100" dist="38100" dir="2700000" algn="tl">
                    <a:srgbClr val="000000">
                      <a:alpha val="43137"/>
                    </a:srgbClr>
                  </a:outerShdw>
                </a:effectLst>
              </a:rPr>
              <a:t>). Es un barranco profundo situado en el </a:t>
            </a:r>
            <a:r>
              <a:rPr lang="es-ES" i="1" dirty="0" err="1" smtClean="0">
                <a:effectLst>
                  <a:glow rad="101600">
                    <a:srgbClr val="C00000">
                      <a:alpha val="60000"/>
                    </a:srgbClr>
                  </a:glow>
                  <a:outerShdw blurRad="38100" dist="38100" dir="2700000" algn="tl">
                    <a:srgbClr val="000000">
                      <a:alpha val="43137"/>
                    </a:srgbClr>
                  </a:outerShdw>
                </a:effectLst>
              </a:rPr>
              <a:t>Supramonte</a:t>
            </a:r>
            <a:r>
              <a:rPr lang="es-ES" i="1" dirty="0" smtClean="0">
                <a:effectLst>
                  <a:glow rad="101600">
                    <a:srgbClr val="C00000">
                      <a:alpha val="60000"/>
                    </a:srgbClr>
                  </a:glow>
                  <a:outerShdw blurRad="38100" dist="38100" dir="2700000" algn="tl">
                    <a:srgbClr val="000000">
                      <a:alpha val="43137"/>
                    </a:srgbClr>
                  </a:outerShdw>
                </a:effectLst>
              </a:rPr>
              <a:t>, entre </a:t>
            </a:r>
            <a:r>
              <a:rPr lang="es-ES" i="1" dirty="0" err="1" smtClean="0">
                <a:effectLst>
                  <a:glow rad="101600">
                    <a:srgbClr val="C00000">
                      <a:alpha val="60000"/>
                    </a:srgbClr>
                  </a:glow>
                  <a:outerShdw blurRad="38100" dist="38100" dir="2700000" algn="tl">
                    <a:srgbClr val="000000">
                      <a:alpha val="43137"/>
                    </a:srgbClr>
                  </a:outerShdw>
                </a:effectLst>
              </a:rPr>
              <a:t>Orgosolo</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Urzulei</a:t>
            </a:r>
            <a:r>
              <a:rPr lang="es-ES" i="1" dirty="0" smtClean="0">
                <a:effectLst>
                  <a:glow rad="101600">
                    <a:srgbClr val="C00000">
                      <a:alpha val="60000"/>
                    </a:srgbClr>
                  </a:glow>
                  <a:outerShdw blurRad="38100" dist="38100" dir="2700000" algn="tl">
                    <a:srgbClr val="000000">
                      <a:alpha val="43137"/>
                    </a:srgbClr>
                  </a:outerShdw>
                </a:effectLst>
              </a:rPr>
              <a:t>. Se originó a partir de la acción de lavamiento de las aguas del río </a:t>
            </a:r>
            <a:r>
              <a:rPr lang="es-ES" i="1" dirty="0" err="1" smtClean="0">
                <a:effectLst>
                  <a:glow rad="101600">
                    <a:srgbClr val="C00000">
                      <a:alpha val="60000"/>
                    </a:srgbClr>
                  </a:glow>
                  <a:outerShdw blurRad="38100" dist="38100" dir="2700000" algn="tl">
                    <a:srgbClr val="000000">
                      <a:alpha val="43137"/>
                    </a:srgbClr>
                  </a:outerShdw>
                </a:effectLst>
              </a:rPr>
              <a:t>Flumineddu</a:t>
            </a:r>
            <a:r>
              <a:rPr lang="es-ES" i="1" dirty="0" smtClean="0">
                <a:effectLst>
                  <a:glow rad="101600">
                    <a:srgbClr val="C00000">
                      <a:alpha val="60000"/>
                    </a:srgbClr>
                  </a:glow>
                  <a:outerShdw blurRad="38100" dist="38100" dir="2700000" algn="tl">
                    <a:srgbClr val="000000">
                      <a:alpha val="43137"/>
                    </a:srgbClr>
                  </a:outerShdw>
                </a:effectLst>
              </a:rPr>
              <a:t>, y se considera uno de los barrancos más profundos de Europa, con la característica presencia en exclusiva de ciertas especies de plantas y animales.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40000">
        <p15:prstTrans prst="fallOve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gtEl>
                                        <p:attrNameLst>
                                          <p:attrName>ppt_w</p:attrName>
                                        </p:attrNameLst>
                                      </p:cBhvr>
                                      <p:tavLst>
                                        <p:tav tm="0">
                                          <p:val>
                                            <p:strVal val="#ppt_w*.05"/>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4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fade">
                                      <p:cBhvr>
                                        <p:cTn id="20" dur="4000"/>
                                        <p:tgtEl>
                                          <p:spTgt spid="3"/>
                                        </p:tgtEl>
                                      </p:cBhvr>
                                    </p:animEffect>
                                  </p:childTnLst>
                                </p:cTn>
                              </p:par>
                              <p:par>
                                <p:cTn id="21" presetID="5" presetClass="entr" presetSubtype="10" fill="hold"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2000"/>
                                        <p:tgtEl>
                                          <p:spTgt spid="3"/>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80528" y="-1"/>
            <a:ext cx="9324528" cy="5715001"/>
          </a:xfrm>
          <a:prstGeom prst="rect">
            <a:avLst/>
          </a:prstGeom>
          <a:noFill/>
          <a:ln w="9525">
            <a:noFill/>
            <a:miter lim="800000"/>
            <a:headEnd/>
            <a:tailEnd/>
          </a:ln>
        </p:spPr>
      </p:pic>
      <p:sp>
        <p:nvSpPr>
          <p:cNvPr id="5" name="4 Luna"/>
          <p:cNvSpPr/>
          <p:nvPr/>
        </p:nvSpPr>
        <p:spPr>
          <a:xfrm>
            <a:off x="857250" y="0"/>
            <a:ext cx="3786188" cy="5715000"/>
          </a:xfrm>
          <a:prstGeom prst="moon">
            <a:avLst>
              <a:gd name="adj" fmla="val 16316"/>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flipH="1">
            <a:off x="4572001" y="0"/>
            <a:ext cx="3571875" cy="5715000"/>
          </a:xfrm>
          <a:prstGeom prst="moon">
            <a:avLst>
              <a:gd name="adj" fmla="val 16468"/>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Luna"/>
          <p:cNvSpPr/>
          <p:nvPr/>
        </p:nvSpPr>
        <p:spPr>
          <a:xfrm>
            <a:off x="1643063" y="774348"/>
            <a:ext cx="2786062" cy="4346222"/>
          </a:xfrm>
          <a:prstGeom prst="moon">
            <a:avLst>
              <a:gd name="adj" fmla="val 16316"/>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Luna"/>
          <p:cNvSpPr/>
          <p:nvPr/>
        </p:nvSpPr>
        <p:spPr>
          <a:xfrm flipH="1">
            <a:off x="4572000" y="714376"/>
            <a:ext cx="2776538" cy="4406194"/>
          </a:xfrm>
          <a:prstGeom prst="moon">
            <a:avLst>
              <a:gd name="adj" fmla="val 16316"/>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Luna"/>
          <p:cNvSpPr/>
          <p:nvPr/>
        </p:nvSpPr>
        <p:spPr>
          <a:xfrm>
            <a:off x="2286000" y="1310571"/>
            <a:ext cx="2286000" cy="3333750"/>
          </a:xfrm>
          <a:prstGeom prst="moon">
            <a:avLst>
              <a:gd name="adj" fmla="val 16316"/>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Luna"/>
          <p:cNvSpPr/>
          <p:nvPr/>
        </p:nvSpPr>
        <p:spPr>
          <a:xfrm flipH="1">
            <a:off x="4500564" y="1310571"/>
            <a:ext cx="2143125" cy="3333750"/>
          </a:xfrm>
          <a:prstGeom prst="moon">
            <a:avLst>
              <a:gd name="adj" fmla="val 16316"/>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Luna"/>
          <p:cNvSpPr/>
          <p:nvPr/>
        </p:nvSpPr>
        <p:spPr>
          <a:xfrm>
            <a:off x="2857501" y="1786821"/>
            <a:ext cx="1857375" cy="2499430"/>
          </a:xfrm>
          <a:prstGeom prst="moon">
            <a:avLst>
              <a:gd name="adj" fmla="val 21499"/>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Luna"/>
          <p:cNvSpPr/>
          <p:nvPr/>
        </p:nvSpPr>
        <p:spPr>
          <a:xfrm flipH="1">
            <a:off x="4429125" y="1786821"/>
            <a:ext cx="1714500" cy="2499430"/>
          </a:xfrm>
          <a:prstGeom prst="moon">
            <a:avLst>
              <a:gd name="adj" fmla="val 22378"/>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Luna"/>
          <p:cNvSpPr/>
          <p:nvPr/>
        </p:nvSpPr>
        <p:spPr>
          <a:xfrm>
            <a:off x="3500438" y="2203098"/>
            <a:ext cx="1143000" cy="1606902"/>
          </a:xfrm>
          <a:prstGeom prst="moon">
            <a:avLst>
              <a:gd name="adj" fmla="val 25709"/>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Luna"/>
          <p:cNvSpPr/>
          <p:nvPr/>
        </p:nvSpPr>
        <p:spPr>
          <a:xfrm flipH="1">
            <a:off x="4500563" y="2203098"/>
            <a:ext cx="1071562" cy="1606902"/>
          </a:xfrm>
          <a:prstGeom prst="moon">
            <a:avLst>
              <a:gd name="adj" fmla="val 25709"/>
            </a:avLst>
          </a:prstGeom>
          <a:solidFill>
            <a:schemeClr val="accent3">
              <a:lumMod val="50000"/>
              <a:alpha val="60000"/>
            </a:schemeClr>
          </a:solidFill>
          <a:ln w="28575">
            <a:solidFill>
              <a:srgbClr val="DBA27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Cañón del Río </a:t>
            </a:r>
            <a:r>
              <a:rPr lang="es-ES" i="1" dirty="0" err="1" smtClean="0">
                <a:effectLst>
                  <a:glow rad="101600">
                    <a:srgbClr val="C00000">
                      <a:alpha val="60000"/>
                    </a:srgbClr>
                  </a:glow>
                  <a:outerShdw blurRad="38100" dist="38100" dir="2700000" algn="tl">
                    <a:srgbClr val="000000">
                      <a:alpha val="43137"/>
                    </a:srgbClr>
                  </a:outerShdw>
                </a:effectLst>
              </a:rPr>
              <a:t>Sass</a:t>
            </a:r>
            <a:r>
              <a:rPr lang="es-ES" i="1" dirty="0" smtClean="0">
                <a:effectLst>
                  <a:glow rad="101600">
                    <a:srgbClr val="C00000">
                      <a:alpha val="60000"/>
                    </a:srgbClr>
                  </a:glow>
                  <a:outerShdw blurRad="38100" dist="38100" dir="2700000" algn="tl">
                    <a:srgbClr val="000000">
                      <a:alpha val="43137"/>
                    </a:srgbClr>
                  </a:outerShdw>
                </a:effectLst>
              </a:rPr>
              <a:t> se encuentra en el municipio de Fondo. Es un desfiladero modelado por el flujo de la corriente que fluye a través del pueblo. Se pueden ver pozas, cavidades circulares excavadas en el lecho rocoso de la corriente, pasajes estrechos y misteriosas gargantas.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ferris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9"/>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3"/>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6"/>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8"/>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0"/>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4"/>
                                        </p:tgtEl>
                                        <p:attrNameLst>
                                          <p:attrName>r</p:attrName>
                                        </p:attrNameLst>
                                      </p:cBhvr>
                                    </p:animRot>
                                  </p:childTnLst>
                                </p:cTn>
                              </p:par>
                            </p:childTnLst>
                          </p:cTn>
                        </p:par>
                        <p:par>
                          <p:cTn id="25" fill="hold">
                            <p:stCondLst>
                              <p:cond delay="3000"/>
                            </p:stCondLst>
                            <p:childTnLst>
                              <p:par>
                                <p:cTn id="26" presetID="2" presetClass="exit" presetSubtype="8" fill="hold" nodeType="after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0-ppt_w/2"/>
                                          </p:val>
                                        </p:tav>
                                      </p:tavLst>
                                    </p:anim>
                                    <p:anim calcmode="lin" valueType="num">
                                      <p:cBhvr additive="base">
                                        <p:cTn id="28" dur="3000"/>
                                        <p:tgtEl>
                                          <p:spTgt spid="6"/>
                                        </p:tgtEl>
                                        <p:attrNameLst>
                                          <p:attrName>ppt_y</p:attrName>
                                        </p:attrNameLst>
                                      </p:cBhvr>
                                      <p:tavLst>
                                        <p:tav tm="0">
                                          <p:val>
                                            <p:strVal val="ppt_y"/>
                                          </p:val>
                                        </p:tav>
                                        <p:tav tm="100000">
                                          <p:val>
                                            <p:strVal val="ppt_y"/>
                                          </p:val>
                                        </p:tav>
                                      </p:tavLst>
                                    </p:anim>
                                    <p:set>
                                      <p:cBhvr>
                                        <p:cTn id="29" dur="1" fill="hold">
                                          <p:stCondLst>
                                            <p:cond delay="2999"/>
                                          </p:stCondLst>
                                        </p:cTn>
                                        <p:tgtEl>
                                          <p:spTgt spid="6"/>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0-ppt_w/2"/>
                                          </p:val>
                                        </p:tav>
                                      </p:tavLst>
                                    </p:anim>
                                    <p:anim calcmode="lin" valueType="num">
                                      <p:cBhvr additive="base">
                                        <p:cTn id="32" dur="3000"/>
                                        <p:tgtEl>
                                          <p:spTgt spid="8"/>
                                        </p:tgtEl>
                                        <p:attrNameLst>
                                          <p:attrName>ppt_y</p:attrName>
                                        </p:attrNameLst>
                                      </p:cBhvr>
                                      <p:tavLst>
                                        <p:tav tm="0">
                                          <p:val>
                                            <p:strVal val="ppt_y"/>
                                          </p:val>
                                        </p:tav>
                                        <p:tav tm="100000">
                                          <p:val>
                                            <p:strVal val="ppt_y"/>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10"/>
                                        </p:tgtEl>
                                        <p:attrNameLst>
                                          <p:attrName>ppt_x</p:attrName>
                                        </p:attrNameLst>
                                      </p:cBhvr>
                                      <p:tavLst>
                                        <p:tav tm="0">
                                          <p:val>
                                            <p:strVal val="ppt_x"/>
                                          </p:val>
                                        </p:tav>
                                        <p:tav tm="100000">
                                          <p:val>
                                            <p:strVal val="0-ppt_w/2"/>
                                          </p:val>
                                        </p:tav>
                                      </p:tavLst>
                                    </p:anim>
                                    <p:anim calcmode="lin" valueType="num">
                                      <p:cBhvr additive="base">
                                        <p:cTn id="36" dur="3000"/>
                                        <p:tgtEl>
                                          <p:spTgt spid="10"/>
                                        </p:tgtEl>
                                        <p:attrNameLst>
                                          <p:attrName>ppt_y</p:attrName>
                                        </p:attrNameLst>
                                      </p:cBhvr>
                                      <p:tavLst>
                                        <p:tav tm="0">
                                          <p:val>
                                            <p:strVal val="ppt_y"/>
                                          </p:val>
                                        </p:tav>
                                        <p:tav tm="100000">
                                          <p:val>
                                            <p:strVal val="ppt_y"/>
                                          </p:val>
                                        </p:tav>
                                      </p:tavLst>
                                    </p:anim>
                                    <p:set>
                                      <p:cBhvr>
                                        <p:cTn id="37" dur="1" fill="hold">
                                          <p:stCondLst>
                                            <p:cond delay="2999"/>
                                          </p:stCondLst>
                                        </p:cTn>
                                        <p:tgtEl>
                                          <p:spTgt spid="10"/>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12"/>
                                        </p:tgtEl>
                                        <p:attrNameLst>
                                          <p:attrName>ppt_x</p:attrName>
                                        </p:attrNameLst>
                                      </p:cBhvr>
                                      <p:tavLst>
                                        <p:tav tm="0">
                                          <p:val>
                                            <p:strVal val="ppt_x"/>
                                          </p:val>
                                        </p:tav>
                                        <p:tav tm="100000">
                                          <p:val>
                                            <p:strVal val="0-ppt_w/2"/>
                                          </p:val>
                                        </p:tav>
                                      </p:tavLst>
                                    </p:anim>
                                    <p:anim calcmode="lin" valueType="num">
                                      <p:cBhvr additive="base">
                                        <p:cTn id="40" dur="3000"/>
                                        <p:tgtEl>
                                          <p:spTgt spid="12"/>
                                        </p:tgtEl>
                                        <p:attrNameLst>
                                          <p:attrName>ppt_y</p:attrName>
                                        </p:attrNameLst>
                                      </p:cBhvr>
                                      <p:tavLst>
                                        <p:tav tm="0">
                                          <p:val>
                                            <p:strVal val="ppt_y"/>
                                          </p:val>
                                        </p:tav>
                                        <p:tav tm="100000">
                                          <p:val>
                                            <p:strVal val="ppt_y"/>
                                          </p:val>
                                        </p:tav>
                                      </p:tavLst>
                                    </p:anim>
                                    <p:set>
                                      <p:cBhvr>
                                        <p:cTn id="41" dur="1" fill="hold">
                                          <p:stCondLst>
                                            <p:cond delay="2999"/>
                                          </p:stCondLst>
                                        </p:cTn>
                                        <p:tgtEl>
                                          <p:spTgt spid="12"/>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14"/>
                                        </p:tgtEl>
                                        <p:attrNameLst>
                                          <p:attrName>ppt_x</p:attrName>
                                        </p:attrNameLst>
                                      </p:cBhvr>
                                      <p:tavLst>
                                        <p:tav tm="0">
                                          <p:val>
                                            <p:strVal val="ppt_x"/>
                                          </p:val>
                                        </p:tav>
                                        <p:tav tm="100000">
                                          <p:val>
                                            <p:strVal val="0-ppt_w/2"/>
                                          </p:val>
                                        </p:tav>
                                      </p:tavLst>
                                    </p:anim>
                                    <p:anim calcmode="lin" valueType="num">
                                      <p:cBhvr additive="base">
                                        <p:cTn id="44" dur="3000"/>
                                        <p:tgtEl>
                                          <p:spTgt spid="14"/>
                                        </p:tgtEl>
                                        <p:attrNameLst>
                                          <p:attrName>ppt_y</p:attrName>
                                        </p:attrNameLst>
                                      </p:cBhvr>
                                      <p:tavLst>
                                        <p:tav tm="0">
                                          <p:val>
                                            <p:strVal val="ppt_y"/>
                                          </p:val>
                                        </p:tav>
                                        <p:tav tm="100000">
                                          <p:val>
                                            <p:strVal val="ppt_y"/>
                                          </p:val>
                                        </p:tav>
                                      </p:tavLst>
                                    </p:anim>
                                    <p:set>
                                      <p:cBhvr>
                                        <p:cTn id="45" dur="1" fill="hold">
                                          <p:stCondLst>
                                            <p:cond delay="2999"/>
                                          </p:stCondLst>
                                        </p:cTn>
                                        <p:tgtEl>
                                          <p:spTgt spid="14"/>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ppt_y"/>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7"/>
                                        </p:tgtEl>
                                        <p:attrNameLst>
                                          <p:attrName>ppt_x</p:attrName>
                                        </p:attrNameLst>
                                      </p:cBhvr>
                                      <p:tavLst>
                                        <p:tav tm="0">
                                          <p:val>
                                            <p:strVal val="ppt_x"/>
                                          </p:val>
                                        </p:tav>
                                        <p:tav tm="100000">
                                          <p:val>
                                            <p:strVal val="1+ppt_w/2"/>
                                          </p:val>
                                        </p:tav>
                                      </p:tavLst>
                                    </p:anim>
                                    <p:anim calcmode="lin" valueType="num">
                                      <p:cBhvr additive="base">
                                        <p:cTn id="52" dur="3000"/>
                                        <p:tgtEl>
                                          <p:spTgt spid="7"/>
                                        </p:tgtEl>
                                        <p:attrNameLst>
                                          <p:attrName>ppt_y</p:attrName>
                                        </p:attrNameLst>
                                      </p:cBhvr>
                                      <p:tavLst>
                                        <p:tav tm="0">
                                          <p:val>
                                            <p:strVal val="ppt_y"/>
                                          </p:val>
                                        </p:tav>
                                        <p:tav tm="100000">
                                          <p:val>
                                            <p:strVal val="ppt_y"/>
                                          </p:val>
                                        </p:tav>
                                      </p:tavLst>
                                    </p:anim>
                                    <p:set>
                                      <p:cBhvr>
                                        <p:cTn id="53" dur="1" fill="hold">
                                          <p:stCondLst>
                                            <p:cond delay="2999"/>
                                          </p:stCondLst>
                                        </p:cTn>
                                        <p:tgtEl>
                                          <p:spTgt spid="7"/>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1+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1+ppt_w/2"/>
                                          </p:val>
                                        </p:tav>
                                      </p:tavLst>
                                    </p:anim>
                                    <p:anim calcmode="lin" valueType="num">
                                      <p:cBhvr additive="base">
                                        <p:cTn id="60" dur="3000"/>
                                        <p:tgtEl>
                                          <p:spTgt spid="11"/>
                                        </p:tgtEl>
                                        <p:attrNameLst>
                                          <p:attrName>ppt_y</p:attrName>
                                        </p:attrNameLst>
                                      </p:cBhvr>
                                      <p:tavLst>
                                        <p:tav tm="0">
                                          <p:val>
                                            <p:strVal val="ppt_y"/>
                                          </p:val>
                                        </p:tav>
                                        <p:tav tm="100000">
                                          <p:val>
                                            <p:strVal val="ppt_y"/>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3"/>
                                        </p:tgtEl>
                                        <p:attrNameLst>
                                          <p:attrName>ppt_x</p:attrName>
                                        </p:attrNameLst>
                                      </p:cBhvr>
                                      <p:tavLst>
                                        <p:tav tm="0">
                                          <p:val>
                                            <p:strVal val="ppt_x"/>
                                          </p:val>
                                        </p:tav>
                                        <p:tav tm="100000">
                                          <p:val>
                                            <p:strVal val="1+ppt_w/2"/>
                                          </p:val>
                                        </p:tav>
                                      </p:tavLst>
                                    </p:anim>
                                    <p:anim calcmode="lin" valueType="num">
                                      <p:cBhvr additive="base">
                                        <p:cTn id="64" dur="3000"/>
                                        <p:tgtEl>
                                          <p:spTgt spid="13"/>
                                        </p:tgtEl>
                                        <p:attrNameLst>
                                          <p:attrName>ppt_y</p:attrName>
                                        </p:attrNameLst>
                                      </p:cBhvr>
                                      <p:tavLst>
                                        <p:tav tm="0">
                                          <p:val>
                                            <p:strVal val="ppt_y"/>
                                          </p:val>
                                        </p:tav>
                                        <p:tav tm="100000">
                                          <p:val>
                                            <p:strVal val="ppt_y"/>
                                          </p:val>
                                        </p:tav>
                                      </p:tavLst>
                                    </p:anim>
                                    <p:set>
                                      <p:cBhvr>
                                        <p:cTn id="65" dur="1" fill="hold">
                                          <p:stCondLst>
                                            <p:cond delay="2999"/>
                                          </p:stCondLst>
                                        </p:cTn>
                                        <p:tgtEl>
                                          <p:spTgt spid="13"/>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strVal val="4/3*#ppt_w"/>
                                          </p:val>
                                        </p:tav>
                                        <p:tav tm="100000">
                                          <p:val>
                                            <p:strVal val="#ppt_w"/>
                                          </p:val>
                                        </p:tav>
                                      </p:tavLst>
                                    </p:anim>
                                    <p:anim calcmode="lin" valueType="num">
                                      <p:cBhvr>
                                        <p:cTn id="69" dur="3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7"/>
                                        </p:tgtEl>
                                        <p:attrNameLst>
                                          <p:attrName>style.visibility</p:attrName>
                                        </p:attrNameLst>
                                      </p:cBhvr>
                                      <p:to>
                                        <p:strVal val="visible"/>
                                      </p:to>
                                    </p:set>
                                    <p:animEffect transition="in" filter="fade">
                                      <p:cBhvr>
                                        <p:cTn id="76" dur="1000"/>
                                        <p:tgtEl>
                                          <p:spTgt spid="17"/>
                                        </p:tgtEl>
                                      </p:cBhvr>
                                    </p:animEffect>
                                    <p:anim calcmode="lin" valueType="num">
                                      <p:cBhvr>
                                        <p:cTn id="77" dur="1000" fill="hold"/>
                                        <p:tgtEl>
                                          <p:spTgt spid="17"/>
                                        </p:tgtEl>
                                        <p:attrNameLst>
                                          <p:attrName>ppt_x</p:attrName>
                                        </p:attrNameLst>
                                      </p:cBhvr>
                                      <p:tavLst>
                                        <p:tav tm="0">
                                          <p:val>
                                            <p:strVal val="#ppt_x-.1"/>
                                          </p:val>
                                        </p:tav>
                                        <p:tav tm="100000">
                                          <p:val>
                                            <p:strVal val="#ppt_x"/>
                                          </p:val>
                                        </p:tav>
                                      </p:tavLst>
                                    </p:anim>
                                    <p:anim calcmode="lin" valueType="num">
                                      <p:cBhvr>
                                        <p:cTn id="7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www.JoseLuisAvilaHerrera.Blogspot.com - Los colores de nuestro planeta 51.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sp>
        <p:nvSpPr>
          <p:cNvPr id="6" name="5 Conector"/>
          <p:cNvSpPr/>
          <p:nvPr/>
        </p:nvSpPr>
        <p:spPr>
          <a:xfrm>
            <a:off x="1"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nector"/>
          <p:cNvSpPr/>
          <p:nvPr/>
        </p:nvSpPr>
        <p:spPr>
          <a:xfrm>
            <a:off x="1285875" y="0"/>
            <a:ext cx="1214438"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nector"/>
          <p:cNvSpPr/>
          <p:nvPr/>
        </p:nvSpPr>
        <p:spPr>
          <a:xfrm>
            <a:off x="2571751"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nector"/>
          <p:cNvSpPr/>
          <p:nvPr/>
        </p:nvSpPr>
        <p:spPr>
          <a:xfrm>
            <a:off x="3857626"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nector"/>
          <p:cNvSpPr/>
          <p:nvPr/>
        </p:nvSpPr>
        <p:spPr>
          <a:xfrm>
            <a:off x="5143501"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nector"/>
          <p:cNvSpPr/>
          <p:nvPr/>
        </p:nvSpPr>
        <p:spPr>
          <a:xfrm>
            <a:off x="6429375" y="0"/>
            <a:ext cx="1428750"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nector"/>
          <p:cNvSpPr/>
          <p:nvPr/>
        </p:nvSpPr>
        <p:spPr>
          <a:xfrm>
            <a:off x="7858126"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Barranco </a:t>
            </a:r>
            <a:r>
              <a:rPr lang="es-ES" i="1" dirty="0" err="1" smtClean="0">
                <a:effectLst>
                  <a:glow rad="101600">
                    <a:srgbClr val="C00000">
                      <a:alpha val="60000"/>
                    </a:srgbClr>
                  </a:glow>
                  <a:outerShdw blurRad="38100" dist="38100" dir="2700000" algn="tl">
                    <a:srgbClr val="000000">
                      <a:alpha val="43137"/>
                    </a:srgbClr>
                  </a:outerShdw>
                </a:effectLst>
              </a:rPr>
              <a:t>Bagnoregio</a:t>
            </a:r>
            <a:r>
              <a:rPr lang="es-ES" i="1" dirty="0" smtClean="0">
                <a:effectLst>
                  <a:glow rad="101600">
                    <a:srgbClr val="C00000">
                      <a:alpha val="60000"/>
                    </a:srgbClr>
                  </a:glow>
                  <a:outerShdw blurRad="38100" dist="38100" dir="2700000" algn="tl">
                    <a:srgbClr val="000000">
                      <a:alpha val="43137"/>
                    </a:srgbClr>
                  </a:outerShdw>
                </a:effectLst>
              </a:rPr>
              <a:t> (Viterbo-</a:t>
            </a:r>
            <a:r>
              <a:rPr lang="es-ES" i="1" dirty="0" err="1" smtClean="0">
                <a:effectLst>
                  <a:glow rad="101600">
                    <a:srgbClr val="C00000">
                      <a:alpha val="60000"/>
                    </a:srgbClr>
                  </a:glow>
                  <a:outerShdw blurRad="38100" dist="38100" dir="2700000" algn="tl">
                    <a:srgbClr val="000000">
                      <a:alpha val="43137"/>
                    </a:srgbClr>
                  </a:outerShdw>
                </a:effectLst>
              </a:rPr>
              <a:t>Lazio</a:t>
            </a:r>
            <a:r>
              <a:rPr lang="es-ES" i="1" dirty="0" smtClean="0">
                <a:effectLst>
                  <a:glow rad="101600">
                    <a:srgbClr val="C00000">
                      <a:alpha val="60000"/>
                    </a:srgbClr>
                  </a:glow>
                  <a:outerShdw blurRad="38100" dist="38100" dir="2700000" algn="tl">
                    <a:srgbClr val="000000">
                      <a:alpha val="43137"/>
                    </a:srgbClr>
                  </a:outerShdw>
                </a:effectLst>
              </a:rPr>
              <a:t>). En la cumbre de un majestuoso barranco, el valle </a:t>
            </a:r>
            <a:r>
              <a:rPr lang="es-ES" i="1" dirty="0" err="1" smtClean="0">
                <a:effectLst>
                  <a:glow rad="101600">
                    <a:srgbClr val="C00000">
                      <a:alpha val="60000"/>
                    </a:srgbClr>
                  </a:glow>
                  <a:outerShdw blurRad="38100" dist="38100" dir="2700000" algn="tl">
                    <a:srgbClr val="000000">
                      <a:alpha val="43137"/>
                    </a:srgbClr>
                  </a:outerShdw>
                </a:effectLst>
              </a:rPr>
              <a:t>dei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Calanchi</a:t>
            </a:r>
            <a:r>
              <a:rPr lang="es-ES" i="1" dirty="0" smtClean="0">
                <a:effectLst>
                  <a:glow rad="101600">
                    <a:srgbClr val="C00000">
                      <a:alpha val="60000"/>
                    </a:srgbClr>
                  </a:glow>
                  <a:outerShdw blurRad="38100" dist="38100" dir="2700000" algn="tl">
                    <a:srgbClr val="000000">
                      <a:alpha val="43137"/>
                    </a:srgbClr>
                  </a:outerShdw>
                </a:effectLst>
              </a:rPr>
              <a:t>, se encuentra </a:t>
            </a:r>
            <a:r>
              <a:rPr lang="es-ES" i="1" dirty="0" err="1" smtClean="0">
                <a:effectLst>
                  <a:glow rad="101600">
                    <a:srgbClr val="C00000">
                      <a:alpha val="60000"/>
                    </a:srgbClr>
                  </a:glow>
                  <a:outerShdw blurRad="38100" dist="38100" dir="2700000" algn="tl">
                    <a:srgbClr val="000000">
                      <a:alpha val="43137"/>
                    </a:srgbClr>
                  </a:outerShdw>
                </a:effectLst>
              </a:rPr>
              <a:t>Civita</a:t>
            </a:r>
            <a:r>
              <a:rPr lang="es-ES" i="1" dirty="0" smtClean="0">
                <a:effectLst>
                  <a:glow rad="101600">
                    <a:srgbClr val="C00000">
                      <a:alpha val="60000"/>
                    </a:srgbClr>
                  </a:glow>
                  <a:outerShdw blurRad="38100" dist="38100" dir="2700000" algn="tl">
                    <a:srgbClr val="000000">
                      <a:alpha val="43137"/>
                    </a:srgbClr>
                  </a:outerShdw>
                </a:effectLst>
              </a:rPr>
              <a:t> di </a:t>
            </a:r>
            <a:r>
              <a:rPr lang="es-ES" i="1" dirty="0" err="1" smtClean="0">
                <a:effectLst>
                  <a:glow rad="101600">
                    <a:srgbClr val="C00000">
                      <a:alpha val="60000"/>
                    </a:srgbClr>
                  </a:glow>
                  <a:outerShdw blurRad="38100" dist="38100" dir="2700000" algn="tl">
                    <a:srgbClr val="000000">
                      <a:alpha val="43137"/>
                    </a:srgbClr>
                  </a:outerShdw>
                </a:effectLst>
              </a:rPr>
              <a:t>Bagnoregio</a:t>
            </a:r>
            <a:r>
              <a:rPr lang="es-ES" i="1" dirty="0" smtClean="0">
                <a:effectLst>
                  <a:glow rad="101600">
                    <a:srgbClr val="C00000">
                      <a:alpha val="60000"/>
                    </a:srgbClr>
                  </a:glow>
                  <a:outerShdw blurRad="38100" dist="38100" dir="2700000" algn="tl">
                    <a:srgbClr val="000000">
                      <a:alpha val="43137"/>
                    </a:srgbClr>
                  </a:outerShdw>
                </a:effectLst>
              </a:rPr>
              <a:t>, una pequeña localidad de actualmente sólo una docena de habitantes, accesible sólo a pie.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erris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strVal val="4/3*#ppt_w"/>
                                          </p:val>
                                        </p:tav>
                                        <p:tav tm="100000">
                                          <p:val>
                                            <p:strVal val="#ppt_w"/>
                                          </p:val>
                                        </p:tav>
                                      </p:tavLst>
                                    </p:anim>
                                    <p:anim calcmode="lin" valueType="num">
                                      <p:cBhvr>
                                        <p:cTn id="29" dur="4000" fill="hold"/>
                                        <p:tgtEl>
                                          <p:spTgt spid="5"/>
                                        </p:tgtEl>
                                        <p:attrNameLst>
                                          <p:attrName>ppt_h</p:attrName>
                                        </p:attrNameLst>
                                      </p:cBhvr>
                                      <p:tavLst>
                                        <p:tav tm="0">
                                          <p:val>
                                            <p:strVal val="4/3*#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1"/>
                                          </p:val>
                                        </p:tav>
                                        <p:tav tm="100000">
                                          <p:val>
                                            <p:strVal val="#ppt_x"/>
                                          </p:val>
                                        </p:tav>
                                      </p:tavLst>
                                    </p:anim>
                                    <p:anim calcmode="lin" valueType="num">
                                      <p:cBhvr>
                                        <p:cTn id="3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6" name="5 Marco"/>
          <p:cNvSpPr/>
          <p:nvPr/>
        </p:nvSpPr>
        <p:spPr>
          <a:xfrm>
            <a:off x="0" y="0"/>
            <a:ext cx="9144000" cy="5715000"/>
          </a:xfrm>
          <a:prstGeom prst="frame">
            <a:avLst>
              <a:gd name="adj1" fmla="val 4902"/>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9" y="416278"/>
            <a:ext cx="1216025" cy="762000"/>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Marco"/>
          <p:cNvSpPr/>
          <p:nvPr/>
        </p:nvSpPr>
        <p:spPr>
          <a:xfrm>
            <a:off x="214313" y="178154"/>
            <a:ext cx="4214812" cy="5358694"/>
          </a:xfrm>
          <a:prstGeom prst="frame">
            <a:avLst>
              <a:gd name="adj1" fmla="val 6035"/>
            </a:avLst>
          </a:prstGeom>
          <a:solidFill>
            <a:schemeClr val="tx2">
              <a:lumMod val="1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9" y="178154"/>
            <a:ext cx="4465637" cy="5358694"/>
          </a:xfrm>
          <a:prstGeom prst="frame">
            <a:avLst>
              <a:gd name="adj1" fmla="val 5979"/>
            </a:avLst>
          </a:prstGeom>
          <a:solidFill>
            <a:schemeClr val="tx2">
              <a:lumMod val="1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666867"/>
            <a:ext cx="142876" cy="59532"/>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428596" y="3690943"/>
            <a:ext cx="3786214" cy="23812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flipH="1">
            <a:off x="2143126" y="654403"/>
            <a:ext cx="214313"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395289" y="336903"/>
            <a:ext cx="3819525" cy="4981222"/>
          </a:xfrm>
          <a:prstGeom prst="rect">
            <a:avLst/>
          </a:prstGeom>
          <a:solidFill>
            <a:schemeClr val="tx2">
              <a:lumMod val="50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4643438" y="481236"/>
            <a:ext cx="4032250" cy="4817486"/>
          </a:xfrm>
          <a:prstGeom prst="rect">
            <a:avLst/>
          </a:prstGeom>
          <a:solidFill>
            <a:schemeClr val="tx2">
              <a:lumMod val="50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 unos 14.000 años las edades de hielo que afectaron a nuestro planeta a lo largo del tiempo dejaron marcas causadas por la presión dinámica y constante hacia el fondo de los valles y la espiral de corrientes sub-glaciales, tan potentes como para dividir y dar forma a la roca.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erris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4"/>
                                        </p:tgtEl>
                                        <p:attrNameLst>
                                          <p:attrName>ppt_x</p:attrName>
                                        </p:attrNameLst>
                                      </p:cBhvr>
                                      <p:tavLst>
                                        <p:tav tm="0">
                                          <p:val>
                                            <p:strVal val="ppt_x"/>
                                          </p:val>
                                        </p:tav>
                                        <p:tav tm="100000">
                                          <p:val>
                                            <p:strVal val="ppt_x-ppt_w/2"/>
                                          </p:val>
                                        </p:tav>
                                      </p:tavLst>
                                    </p:anim>
                                    <p:anim calcmode="lin" valueType="num">
                                      <p:cBhvr>
                                        <p:cTn id="13" dur="4000"/>
                                        <p:tgtEl>
                                          <p:spTgt spid="14"/>
                                        </p:tgtEl>
                                        <p:attrNameLst>
                                          <p:attrName>ppt_y</p:attrName>
                                        </p:attrNameLst>
                                      </p:cBhvr>
                                      <p:tavLst>
                                        <p:tav tm="0">
                                          <p:val>
                                            <p:strVal val="ppt_y"/>
                                          </p:val>
                                        </p:tav>
                                        <p:tav tm="100000">
                                          <p:val>
                                            <p:strVal val="ppt_y"/>
                                          </p:val>
                                        </p:tav>
                                      </p:tavLst>
                                    </p:anim>
                                    <p:anim calcmode="lin" valueType="num">
                                      <p:cBhvr>
                                        <p:cTn id="14" dur="4000"/>
                                        <p:tgtEl>
                                          <p:spTgt spid="14"/>
                                        </p:tgtEl>
                                        <p:attrNameLst>
                                          <p:attrName>ppt_w</p:attrName>
                                        </p:attrNameLst>
                                      </p:cBhvr>
                                      <p:tavLst>
                                        <p:tav tm="0">
                                          <p:val>
                                            <p:strVal val="ppt_w"/>
                                          </p:val>
                                        </p:tav>
                                        <p:tav tm="100000">
                                          <p:val>
                                            <p:fltVal val="0"/>
                                          </p:val>
                                        </p:tav>
                                      </p:tavLst>
                                    </p:anim>
                                    <p:anim calcmode="lin" valueType="num">
                                      <p:cBhvr>
                                        <p:cTn id="15" dur="4000"/>
                                        <p:tgtEl>
                                          <p:spTgt spid="14"/>
                                        </p:tgtEl>
                                        <p:attrNameLst>
                                          <p:attrName>ppt_h</p:attrName>
                                        </p:attrNameLst>
                                      </p:cBhvr>
                                      <p:tavLst>
                                        <p:tav tm="0">
                                          <p:val>
                                            <p:strVal val="ppt_h"/>
                                          </p:val>
                                        </p:tav>
                                        <p:tav tm="100000">
                                          <p:val>
                                            <p:strVal val="ppt_h"/>
                                          </p:val>
                                        </p:tav>
                                      </p:tavLst>
                                    </p:anim>
                                    <p:set>
                                      <p:cBhvr>
                                        <p:cTn id="16" dur="1" fill="hold">
                                          <p:stCondLst>
                                            <p:cond delay="3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5"/>
                                        </p:tgtEl>
                                        <p:attrNameLst>
                                          <p:attrName>ppt_x</p:attrName>
                                        </p:attrNameLst>
                                      </p:cBhvr>
                                      <p:tavLst>
                                        <p:tav tm="0">
                                          <p:val>
                                            <p:strVal val="ppt_x"/>
                                          </p:val>
                                        </p:tav>
                                        <p:tav tm="100000">
                                          <p:val>
                                            <p:strVal val="ppt_x+ppt_w/2"/>
                                          </p:val>
                                        </p:tav>
                                      </p:tavLst>
                                    </p:anim>
                                    <p:anim calcmode="lin" valueType="num">
                                      <p:cBhvr>
                                        <p:cTn id="25" dur="4000"/>
                                        <p:tgtEl>
                                          <p:spTgt spid="15"/>
                                        </p:tgtEl>
                                        <p:attrNameLst>
                                          <p:attrName>ppt_y</p:attrName>
                                        </p:attrNameLst>
                                      </p:cBhvr>
                                      <p:tavLst>
                                        <p:tav tm="0">
                                          <p:val>
                                            <p:strVal val="ppt_y"/>
                                          </p:val>
                                        </p:tav>
                                        <p:tav tm="100000">
                                          <p:val>
                                            <p:strVal val="ppt_y"/>
                                          </p:val>
                                        </p:tav>
                                      </p:tavLst>
                                    </p:anim>
                                    <p:anim calcmode="lin" valueType="num">
                                      <p:cBhvr>
                                        <p:cTn id="26" dur="4000"/>
                                        <p:tgtEl>
                                          <p:spTgt spid="15"/>
                                        </p:tgtEl>
                                        <p:attrNameLst>
                                          <p:attrName>ppt_w</p:attrName>
                                        </p:attrNameLst>
                                      </p:cBhvr>
                                      <p:tavLst>
                                        <p:tav tm="0">
                                          <p:val>
                                            <p:strVal val="ppt_w"/>
                                          </p:val>
                                        </p:tav>
                                        <p:tav tm="100000">
                                          <p:val>
                                            <p:fltVal val="0"/>
                                          </p:val>
                                        </p:tav>
                                      </p:tavLst>
                                    </p:anim>
                                    <p:anim calcmode="lin" valueType="num">
                                      <p:cBhvr>
                                        <p:cTn id="27" dur="4000"/>
                                        <p:tgtEl>
                                          <p:spTgt spid="15"/>
                                        </p:tgtEl>
                                        <p:attrNameLst>
                                          <p:attrName>ppt_h</p:attrName>
                                        </p:attrNameLst>
                                      </p:cBhvr>
                                      <p:tavLst>
                                        <p:tav tm="0">
                                          <p:val>
                                            <p:strVal val="ppt_h"/>
                                          </p:val>
                                        </p:tav>
                                        <p:tav tm="100000">
                                          <p:val>
                                            <p:strVal val="ppt_h"/>
                                          </p:val>
                                        </p:tav>
                                      </p:tavLst>
                                    </p:anim>
                                    <p:set>
                                      <p:cBhvr>
                                        <p:cTn id="28" dur="1" fill="hold">
                                          <p:stCondLst>
                                            <p:cond delay="3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4000"/>
                                        <p:tgtEl>
                                          <p:spTgt spid="6"/>
                                        </p:tgtEl>
                                        <p:attrNameLst>
                                          <p:attrName>ppt_w</p:attrName>
                                        </p:attrNameLst>
                                      </p:cBhvr>
                                      <p:tavLst>
                                        <p:tav tm="0">
                                          <p:val>
                                            <p:strVal val="ppt_w"/>
                                          </p:val>
                                        </p:tav>
                                        <p:tav tm="100000">
                                          <p:val>
                                            <p:fltVal val="0"/>
                                          </p:val>
                                        </p:tav>
                                      </p:tavLst>
                                    </p:anim>
                                    <p:anim calcmode="lin" valueType="num">
                                      <p:cBhvr>
                                        <p:cTn id="31" dur="4000"/>
                                        <p:tgtEl>
                                          <p:spTgt spid="6"/>
                                        </p:tgtEl>
                                        <p:attrNameLst>
                                          <p:attrName>ppt_h</p:attrName>
                                        </p:attrNameLst>
                                      </p:cBhvr>
                                      <p:tavLst>
                                        <p:tav tm="0">
                                          <p:val>
                                            <p:strVal val="ppt_h"/>
                                          </p:val>
                                        </p:tav>
                                        <p:tav tm="100000">
                                          <p:val>
                                            <p:strVal val="ppt_h"/>
                                          </p:val>
                                        </p:tav>
                                      </p:tavLst>
                                    </p:anim>
                                    <p:set>
                                      <p:cBhvr>
                                        <p:cTn id="32" dur="1" fill="hold">
                                          <p:stCondLst>
                                            <p:cond delay="3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2/3*#ppt_w"/>
                                          </p:val>
                                        </p:tav>
                                        <p:tav tm="100000">
                                          <p:val>
                                            <p:strVal val="#ppt_w"/>
                                          </p:val>
                                        </p:tav>
                                      </p:tavLst>
                                    </p:anim>
                                    <p:anim calcmode="lin" valueType="num">
                                      <p:cBhvr>
                                        <p:cTn id="36" dur="4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2 Subtítulo"/>
          <p:cNvSpPr>
            <a:spLocks noGrp="1"/>
          </p:cNvSpPr>
          <p:nvPr>
            <p:ph type="subTitle" idx="1"/>
          </p:nvPr>
        </p:nvSpPr>
        <p:spPr/>
        <p:txBody>
          <a:bodyPr/>
          <a:lstStyle/>
          <a:p>
            <a:pPr eaLnBrk="1" hangingPunct="1"/>
            <a:endParaRPr lang="es-ES" smtClean="0">
              <a:solidFill>
                <a:srgbClr val="898989"/>
              </a:solidFill>
            </a:endParaRPr>
          </a:p>
        </p:txBody>
      </p:sp>
      <p:pic>
        <p:nvPicPr>
          <p:cNvPr id="5" name="4 Imagen" descr="California_0020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114300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28600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342900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457200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571500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685800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8001000" y="0"/>
            <a:ext cx="1143000" cy="5715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erosión glaciar que cubría el valle </a:t>
            </a:r>
            <a:r>
              <a:rPr lang="es-ES" i="1" dirty="0" err="1" smtClean="0">
                <a:effectLst>
                  <a:glow rad="101600">
                    <a:srgbClr val="C00000">
                      <a:alpha val="60000"/>
                    </a:srgbClr>
                  </a:glow>
                  <a:outerShdw blurRad="38100" dist="38100" dir="2700000" algn="tl">
                    <a:srgbClr val="000000">
                      <a:alpha val="43137"/>
                    </a:srgbClr>
                  </a:outerShdw>
                </a:effectLst>
              </a:rPr>
              <a:t>Antigorio</a:t>
            </a:r>
            <a:r>
              <a:rPr lang="es-ES" i="1" dirty="0" smtClean="0">
                <a:effectLst>
                  <a:glow rad="101600">
                    <a:srgbClr val="C00000">
                      <a:alpha val="60000"/>
                    </a:srgbClr>
                  </a:glow>
                  <a:outerShdw blurRad="38100" dist="38100" dir="2700000" algn="tl">
                    <a:srgbClr val="000000">
                      <a:alpha val="43137"/>
                    </a:srgbClr>
                  </a:outerShdw>
                </a:effectLst>
              </a:rPr>
              <a:t> y valles vecinos dio como resultado las gargantas del </a:t>
            </a:r>
            <a:r>
              <a:rPr lang="es-ES" i="1" dirty="0" err="1" smtClean="0">
                <a:effectLst>
                  <a:glow rad="101600">
                    <a:srgbClr val="C00000">
                      <a:alpha val="60000"/>
                    </a:srgbClr>
                  </a:glow>
                  <a:outerShdw blurRad="38100" dist="38100" dir="2700000" algn="tl">
                    <a:srgbClr val="000000">
                      <a:alpha val="43137"/>
                    </a:srgbClr>
                  </a:outerShdw>
                </a:effectLst>
              </a:rPr>
              <a:t>Uriezzo</a:t>
            </a:r>
            <a:r>
              <a:rPr lang="es-ES" i="1" dirty="0" smtClean="0">
                <a:effectLst>
                  <a:glow rad="101600">
                    <a:srgbClr val="C00000">
                      <a:alpha val="60000"/>
                    </a:srgbClr>
                  </a:glow>
                  <a:outerShdw blurRad="38100" dist="38100" dir="2700000" algn="tl">
                    <a:srgbClr val="000000">
                      <a:alpha val="43137"/>
                    </a:srgbClr>
                  </a:outerShdw>
                </a:effectLst>
              </a:rPr>
              <a:t>, que se caracterizan por profundos barrancos, pasajes estrechos, acantilados, cuevas, piscinas naturales y cascadas.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conveyor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4000" fill="hold"/>
                                        <p:tgtEl>
                                          <p:spTgt spid="5"/>
                                        </p:tgtEl>
                                        <p:attrNameLst>
                                          <p:attrName>ppt_w</p:attrName>
                                        </p:attrNameLst>
                                      </p:cBhvr>
                                      <p:tavLst>
                                        <p:tav tm="0">
                                          <p:val>
                                            <p:strVal val="4/3*#ppt_w"/>
                                          </p:val>
                                        </p:tav>
                                        <p:tav tm="100000">
                                          <p:val>
                                            <p:strVal val="#ppt_w"/>
                                          </p:val>
                                        </p:tav>
                                      </p:tavLst>
                                    </p:anim>
                                    <p:anim calcmode="lin" valueType="num">
                                      <p:cBhvr>
                                        <p:cTn id="32" dur="4000" fill="hold"/>
                                        <p:tgtEl>
                                          <p:spTgt spid="5"/>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1"/>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pic>
        <p:nvPicPr>
          <p:cNvPr id="6" name="5 Imagen" descr="Imagen17.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pic>
        <p:nvPicPr>
          <p:cNvPr id="4" name="3 Imagen" descr="Imagen17.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sp>
        <p:nvSpPr>
          <p:cNvPr id="7" name="6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excursión por </a:t>
            </a:r>
            <a:r>
              <a:rPr lang="es-ES" i="1" dirty="0" err="1" smtClean="0">
                <a:effectLst>
                  <a:glow rad="101600">
                    <a:srgbClr val="C00000">
                      <a:alpha val="60000"/>
                    </a:srgbClr>
                  </a:glow>
                  <a:outerShdw blurRad="38100" dist="38100" dir="2700000" algn="tl">
                    <a:srgbClr val="000000">
                      <a:alpha val="43137"/>
                    </a:srgbClr>
                  </a:outerShdw>
                </a:effectLst>
              </a:rPr>
              <a:t>Baceno</a:t>
            </a:r>
            <a:r>
              <a:rPr lang="es-ES" i="1" dirty="0" smtClean="0">
                <a:effectLst>
                  <a:glow rad="101600">
                    <a:srgbClr val="C00000">
                      <a:alpha val="60000"/>
                    </a:srgbClr>
                  </a:glow>
                  <a:outerShdw blurRad="38100" dist="38100" dir="2700000" algn="tl">
                    <a:srgbClr val="000000">
                      <a:alpha val="43137"/>
                    </a:srgbClr>
                  </a:outerShdw>
                </a:effectLst>
              </a:rPr>
              <a:t> a las gargantas del </a:t>
            </a:r>
            <a:r>
              <a:rPr lang="es-ES" i="1" dirty="0" err="1" smtClean="0">
                <a:effectLst>
                  <a:glow rad="101600">
                    <a:srgbClr val="C00000">
                      <a:alpha val="60000"/>
                    </a:srgbClr>
                  </a:glow>
                  <a:outerShdw blurRad="38100" dist="38100" dir="2700000" algn="tl">
                    <a:srgbClr val="000000">
                      <a:alpha val="43137"/>
                    </a:srgbClr>
                  </a:outerShdw>
                </a:effectLst>
              </a:rPr>
              <a:t>Uriezzo</a:t>
            </a:r>
            <a:r>
              <a:rPr lang="es-ES" i="1" dirty="0" smtClean="0">
                <a:effectLst>
                  <a:glow rad="101600">
                    <a:srgbClr val="C00000">
                      <a:alpha val="60000"/>
                    </a:srgbClr>
                  </a:glow>
                  <a:outerShdw blurRad="38100" dist="38100" dir="2700000" algn="tl">
                    <a:srgbClr val="000000">
                      <a:alpha val="43137"/>
                    </a:srgbClr>
                  </a:outerShdw>
                </a:effectLst>
              </a:rPr>
              <a:t> y a las Marmitas de los Gigantes es una oportunidad para hacer un verdadero viaje a otra época geológica, cuando durante la última edad de hielo, una inmensa extensión de hielo cubría la mayor parte del valle, dejando al descubierto sólo los picos más altos.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conveyor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4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3)">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0"/>
            <a:ext cx="3131840" cy="5715000"/>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1888"/>
          <a:stretch>
            <a:fillRect/>
          </a:stretch>
        </p:blipFill>
        <p:spPr bwMode="auto">
          <a:xfrm>
            <a:off x="3131840" y="0"/>
            <a:ext cx="3096344" cy="5715000"/>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8112"/>
          <a:stretch>
            <a:fillRect/>
          </a:stretch>
        </p:blipFill>
        <p:spPr bwMode="auto">
          <a:xfrm>
            <a:off x="6228184" y="0"/>
            <a:ext cx="2915817"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rgbClr val="DBA27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uadroTexto"/>
          <p:cNvSpPr txBox="1"/>
          <p:nvPr/>
        </p:nvSpPr>
        <p:spPr>
          <a:xfrm>
            <a:off x="1259632" y="913284"/>
            <a:ext cx="3278462" cy="400110"/>
          </a:xfrm>
          <a:prstGeom prst="rect">
            <a:avLst/>
          </a:prstGeom>
          <a:noFill/>
        </p:spPr>
        <p:txBody>
          <a:bodyPr wrap="none" rtlCol="0">
            <a:spAutoFit/>
            <a:scene3d>
              <a:camera prst="perspectiveRelaxedModerately"/>
              <a:lightRig rig="threePt" dir="t"/>
            </a:scene3d>
          </a:bodyPr>
          <a:lstStyle/>
          <a:p>
            <a:r>
              <a:rPr lang="es-ES" sz="2000" b="1" i="1" dirty="0" err="1"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Barranquismo</a:t>
            </a:r>
            <a:r>
              <a:rPr lang="es-ES" sz="20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 en Huesca</a:t>
            </a:r>
            <a:endParaRPr lang="es-ES" sz="20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
        <p:nvSpPr>
          <p:cNvPr id="9" name="8 CuadroTexto"/>
          <p:cNvSpPr txBox="1"/>
          <p:nvPr/>
        </p:nvSpPr>
        <p:spPr>
          <a:xfrm>
            <a:off x="17951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en Sierra de Guara es la principal actividad del Turismo Activo en </a:t>
            </a:r>
            <a:r>
              <a:rPr lang="es-ES" i="1" dirty="0" err="1" smtClean="0">
                <a:effectLst>
                  <a:glow rad="101600">
                    <a:srgbClr val="C00000">
                      <a:alpha val="60000"/>
                    </a:srgbClr>
                  </a:glow>
                  <a:outerShdw blurRad="38100" dist="38100" dir="2700000" algn="tl">
                    <a:srgbClr val="000000">
                      <a:alpha val="43137"/>
                    </a:srgbClr>
                  </a:outerShdw>
                </a:effectLst>
              </a:rPr>
              <a:t>Alquézar</a:t>
            </a:r>
            <a:r>
              <a:rPr lang="es-ES" i="1" dirty="0" smtClean="0">
                <a:effectLst>
                  <a:glow rad="101600">
                    <a:srgbClr val="C00000">
                      <a:alpha val="60000"/>
                    </a:srgbClr>
                  </a:glow>
                  <a:outerShdw blurRad="38100" dist="38100" dir="2700000" algn="tl">
                    <a:srgbClr val="000000">
                      <a:alpha val="43137"/>
                    </a:srgbClr>
                  </a:outerShdw>
                </a:effectLst>
              </a:rPr>
              <a:t>. El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en Huesca se desarrolla en varios lugares siendo los más representativos: los pirineos y la Sierra de Guara, por su 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conveyor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4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3000" fill="hold"/>
                                        <p:tgtEl>
                                          <p:spTgt spid="7170"/>
                                        </p:tgtEl>
                                        <p:attrNameLst>
                                          <p:attrName>ppt_x</p:attrName>
                                        </p:attrNameLst>
                                      </p:cBhvr>
                                      <p:tavLst>
                                        <p:tav tm="0">
                                          <p:val>
                                            <p:strVal val="#ppt_x+#ppt_w/2"/>
                                          </p:val>
                                        </p:tav>
                                        <p:tav tm="100000">
                                          <p:val>
                                            <p:strVal val="#ppt_x"/>
                                          </p:val>
                                        </p:tav>
                                      </p:tavLst>
                                    </p:anim>
                                    <p:anim calcmode="lin" valueType="num">
                                      <p:cBhvr>
                                        <p:cTn id="14" dur="3000" fill="hold"/>
                                        <p:tgtEl>
                                          <p:spTgt spid="7170"/>
                                        </p:tgtEl>
                                        <p:attrNameLst>
                                          <p:attrName>ppt_y</p:attrName>
                                        </p:attrNameLst>
                                      </p:cBhvr>
                                      <p:tavLst>
                                        <p:tav tm="0">
                                          <p:val>
                                            <p:strVal val="#ppt_y"/>
                                          </p:val>
                                        </p:tav>
                                        <p:tav tm="100000">
                                          <p:val>
                                            <p:strVal val="#ppt_y"/>
                                          </p:val>
                                        </p:tav>
                                      </p:tavLst>
                                    </p:anim>
                                    <p:anim calcmode="lin" valueType="num">
                                      <p:cBhvr>
                                        <p:cTn id="15" dur="3000" fill="hold"/>
                                        <p:tgtEl>
                                          <p:spTgt spid="7170"/>
                                        </p:tgtEl>
                                        <p:attrNameLst>
                                          <p:attrName>ppt_w</p:attrName>
                                        </p:attrNameLst>
                                      </p:cBhvr>
                                      <p:tavLst>
                                        <p:tav tm="0">
                                          <p:val>
                                            <p:fltVal val="0"/>
                                          </p:val>
                                        </p:tav>
                                        <p:tav tm="100000">
                                          <p:val>
                                            <p:strVal val="#ppt_w"/>
                                          </p:val>
                                        </p:tav>
                                      </p:tavLst>
                                    </p:anim>
                                    <p:anim calcmode="lin" valueType="num">
                                      <p:cBhvr>
                                        <p:cTn id="16" dur="3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4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 by="(-#ppt_w*2)" calcmode="lin" valueType="num">
                                      <p:cBhvr rctx="PPT">
                                        <p:cTn id="26" dur="500" autoRev="1" fill="hold">
                                          <p:stCondLst>
                                            <p:cond delay="0"/>
                                          </p:stCondLst>
                                        </p:cTn>
                                        <p:tgtEl>
                                          <p:spTgt spid="8"/>
                                        </p:tgtEl>
                                        <p:attrNameLst>
                                          <p:attrName>ppt_w</p:attrName>
                                        </p:attrNameLst>
                                      </p:cBhvr>
                                    </p:anim>
                                    <p:anim by="(#ppt_w*0.50)" calcmode="lin" valueType="num">
                                      <p:cBhvr>
                                        <p:cTn id="27" dur="500" decel="50000" autoRev="1" fill="hold">
                                          <p:stCondLst>
                                            <p:cond delay="0"/>
                                          </p:stCondLst>
                                        </p:cTn>
                                        <p:tgtEl>
                                          <p:spTgt spid="8"/>
                                        </p:tgtEl>
                                        <p:attrNameLst>
                                          <p:attrName>ppt_x</p:attrName>
                                        </p:attrNameLst>
                                      </p:cBhvr>
                                    </p:anim>
                                    <p:anim from="(-#ppt_h/2)" to="(#ppt_y)" calcmode="lin" valueType="num">
                                      <p:cBhvr>
                                        <p:cTn id="28" dur="1000" fill="hold">
                                          <p:stCondLst>
                                            <p:cond delay="0"/>
                                          </p:stCondLst>
                                        </p:cTn>
                                        <p:tgtEl>
                                          <p:spTgt spid="8"/>
                                        </p:tgtEl>
                                        <p:attrNameLst>
                                          <p:attrName>ppt_y</p:attrName>
                                        </p:attrNameLst>
                                      </p:cBhvr>
                                    </p:anim>
                                    <p:animRot by="21600000">
                                      <p:cBhvr>
                                        <p:cTn id="29" dur="1000" fill="hold">
                                          <p:stCondLst>
                                            <p:cond delay="0"/>
                                          </p:stCondLst>
                                        </p:cTn>
                                        <p:tgtEl>
                                          <p:spTgt spid="8"/>
                                        </p:tgtEl>
                                        <p:attrNameLst>
                                          <p:attrName>r</p:attrName>
                                        </p:attrNameLst>
                                      </p:cBhvr>
                                    </p:animRot>
                                  </p:childTnLst>
                                </p:cTn>
                              </p:par>
                            </p:childTnLst>
                          </p:cTn>
                        </p:par>
                        <p:par>
                          <p:cTn id="30" fill="hold">
                            <p:stCondLst>
                              <p:cond delay="6900"/>
                            </p:stCondLst>
                            <p:childTnLst>
                              <p:par>
                                <p:cTn id="31" presetID="40" presetClass="entr" presetSubtype="0" fill="hold" grpId="0" nodeType="afterEffect">
                                  <p:stCondLst>
                                    <p:cond delay="10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apolas (4).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0" y="0"/>
            <a:ext cx="9144000" cy="5715000"/>
          </a:xfrm>
          <a:prstGeom prst="rect">
            <a:avLst/>
          </a:prstGeom>
          <a:solidFill>
            <a:schemeClr val="accent5">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179512" y="4657700"/>
            <a:ext cx="89644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 uno de los mejores lugares del mundo para el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En España hay muchos cañones diferentes para hacer en familia en compañía de los más pequeños, para disfrutar de su paisaje y sus aguas turquesas en pareja o con amigos.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isContent="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5" name="4 Arco de bloque"/>
          <p:cNvSpPr/>
          <p:nvPr/>
        </p:nvSpPr>
        <p:spPr>
          <a:xfrm>
            <a:off x="0" y="1658055"/>
            <a:ext cx="9144000" cy="8016876"/>
          </a:xfrm>
          <a:prstGeom prst="blockArc">
            <a:avLst>
              <a:gd name="adj1" fmla="val 10825099"/>
              <a:gd name="adj2" fmla="val 21537218"/>
              <a:gd name="adj3" fmla="val 5854"/>
            </a:avLst>
          </a:prstGeom>
          <a:solidFill>
            <a:schemeClr val="tx2">
              <a:lumMod val="25000"/>
              <a:alpha val="69804"/>
            </a:schemeClr>
          </a:solid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798629"/>
            <a:ext cx="9144000" cy="1309716"/>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Arco de bloque"/>
          <p:cNvSpPr/>
          <p:nvPr/>
        </p:nvSpPr>
        <p:spPr>
          <a:xfrm>
            <a:off x="152400" y="802571"/>
            <a:ext cx="8991600" cy="9824861"/>
          </a:xfrm>
          <a:prstGeom prst="blockArc">
            <a:avLst>
              <a:gd name="adj1" fmla="val 10845395"/>
              <a:gd name="adj2" fmla="val 21537218"/>
              <a:gd name="adj3" fmla="val 5854"/>
            </a:avLst>
          </a:prstGeom>
          <a:solidFill>
            <a:schemeClr val="tx2">
              <a:lumMod val="50000"/>
              <a:alpha val="69804"/>
            </a:schemeClr>
          </a:solidFill>
          <a:ln w="31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1"/>
            <a:ext cx="9144000" cy="11519959"/>
          </a:xfrm>
          <a:prstGeom prst="blockArc">
            <a:avLst>
              <a:gd name="adj1" fmla="val 10911158"/>
              <a:gd name="adj2" fmla="val 21537218"/>
              <a:gd name="adj3" fmla="val 5854"/>
            </a:avLst>
          </a:prstGeom>
          <a:solidFill>
            <a:schemeClr val="tx2">
              <a:lumMod val="75000"/>
              <a:alpha val="69804"/>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539552"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en la Sierra de Guara en Huesca, cuenta con formaciones únicas, aguas turquesas e impresionantes paisajes.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45 Barranquismo en Huesca5.jpg"/>
          <p:cNvPicPr>
            <a:picLocks noChangeAspect="1"/>
          </p:cNvPicPr>
          <p:nvPr/>
        </p:nvPicPr>
        <p:blipFill>
          <a:blip r:embed="rId2" cstate="print"/>
          <a:stretch>
            <a:fillRect/>
          </a:stretch>
        </p:blipFill>
        <p:spPr>
          <a:xfrm>
            <a:off x="0" y="0"/>
            <a:ext cx="9144000" cy="5715000"/>
          </a:xfrm>
          <a:prstGeom prst="rect">
            <a:avLst/>
          </a:prstGeom>
        </p:spPr>
      </p:pic>
      <p:pic>
        <p:nvPicPr>
          <p:cNvPr id="9" name="8 Imagen" descr="45 Barranquismo en Huesca5.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Visitar los cañones de Guara en compañía de un guía de la empresa española de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Rumbo Aventura, será sin duda una experiencia única que disfrutarás y te encantará repetir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4)">
                                      <p:cBhvr>
                                        <p:cTn id="7" dur="4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4/3*#ppt_w"/>
                                          </p:val>
                                        </p:tav>
                                        <p:tav tm="100000">
                                          <p:val>
                                            <p:strVal val="#ppt_w"/>
                                          </p:val>
                                        </p:tav>
                                      </p:tavLst>
                                    </p:anim>
                                    <p:anim calcmode="lin" valueType="num">
                                      <p:cBhvr>
                                        <p:cTn id="11" dur="4000" fill="hold"/>
                                        <p:tgtEl>
                                          <p:spTgt spid="8"/>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diamond(out)">
                                      <p:cBhvr>
                                        <p:cTn id="14" dur="4000"/>
                                        <p:tgtEl>
                                          <p:spTgt spid="9"/>
                                        </p:tgtEl>
                                      </p:cBhvr>
                                    </p:animEffect>
                                  </p:childTnLst>
                                </p:cTn>
                              </p:par>
                              <p:par>
                                <p:cTn id="15" presetID="23" presetClass="entr" presetSubtype="28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0" fill="hold"/>
                                        <p:tgtEl>
                                          <p:spTgt spid="9"/>
                                        </p:tgtEl>
                                        <p:attrNameLst>
                                          <p:attrName>ppt_w</p:attrName>
                                        </p:attrNameLst>
                                      </p:cBhvr>
                                      <p:tavLst>
                                        <p:tav tm="0">
                                          <p:val>
                                            <p:strVal val="4/3*#ppt_w"/>
                                          </p:val>
                                        </p:tav>
                                        <p:tav tm="100000">
                                          <p:val>
                                            <p:strVal val="#ppt_w"/>
                                          </p:val>
                                        </p:tav>
                                      </p:tavLst>
                                    </p:anim>
                                    <p:anim calcmode="lin" valueType="num">
                                      <p:cBhvr>
                                        <p:cTn id="18" dur="4000" fill="hold"/>
                                        <p:tgtEl>
                                          <p:spTgt spid="9"/>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5deed8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Huesca en la Sierra de Guara, hay tantos cañones diferentes que puedes pasar una semana entera o más de vacaciones haciendo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siempre adaptado a tu nivel.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pageCurlDoub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4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8" presetClass="emph" presetSubtype="0" accel="50000" autoRev="1" fill="hold" nodeType="withEffect">
                                  <p:stCondLst>
                                    <p:cond delay="0"/>
                                  </p:stCondLst>
                                  <p:childTnLst>
                                    <p:animRot by="5400000">
                                      <p:cBhvr>
                                        <p:cTn id="20" dur="2000" fill="hold"/>
                                        <p:tgtEl>
                                          <p:spTgt spid="5"/>
                                        </p:tgtEl>
                                        <p:attrNameLst>
                                          <p:attrName>r</p:attrName>
                                        </p:attrNameLst>
                                      </p:cBhvr>
                                    </p:animRo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Image98.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3" name="2 Imagen" descr="Image98.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467544" y="4657700"/>
            <a:ext cx="8136904"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Ja,ja,ja</a:t>
            </a:r>
            <a:r>
              <a:rPr lang="es-ES" i="1" dirty="0" smtClean="0">
                <a:effectLst>
                  <a:glow rad="101600">
                    <a:srgbClr val="C00000">
                      <a:alpha val="60000"/>
                    </a:srgbClr>
                  </a:glow>
                  <a:outerShdw blurRad="38100" dist="38100" dir="2700000" algn="tl">
                    <a:srgbClr val="000000">
                      <a:alpha val="43137"/>
                    </a:srgbClr>
                  </a:outerShdw>
                </a:effectLst>
              </a:rPr>
              <a:t>, qué susto. Los saltos grandes son opcionales, algunos son de iniciación al rappel y son perfectos para familias con niños (de 7 años en adelante) y grupos de amigos que vienen a divertirse.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683568" y="553244"/>
            <a:ext cx="6240811" cy="461665"/>
          </a:xfrm>
          <a:prstGeom prst="rect">
            <a:avLst/>
          </a:prstGeom>
          <a:noFill/>
        </p:spPr>
        <p:txBody>
          <a:bodyPr wrap="non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¡UAAAAARG,,, Que te atrapo </a:t>
            </a:r>
            <a:r>
              <a:rPr lang="es-ES" sz="2400" b="1" i="1" dirty="0" err="1" smtClean="0">
                <a:effectLst>
                  <a:glow rad="101600">
                    <a:srgbClr val="C00000">
                      <a:alpha val="60000"/>
                    </a:srgbClr>
                  </a:glow>
                  <a:outerShdw blurRad="38100" dist="38100" dir="2700000" algn="tl">
                    <a:srgbClr val="000000">
                      <a:alpha val="43137"/>
                    </a:srgbClr>
                  </a:outerShdw>
                </a:effectLst>
              </a:rPr>
              <a:t>leecheeeee</a:t>
            </a:r>
            <a:r>
              <a:rPr lang="es-ES" sz="2400" b="1" i="1" dirty="0" smtClean="0">
                <a:effectLst>
                  <a:glow rad="101600">
                    <a:srgbClr val="C00000">
                      <a:alpha val="60000"/>
                    </a:srgbClr>
                  </a:glow>
                  <a:outerShdw blurRad="38100" dist="38100" dir="2700000" algn="tl">
                    <a:srgbClr val="000000">
                      <a:alpha val="43137"/>
                    </a:srgbClr>
                  </a:outerShdw>
                </a:effectLst>
              </a:rPr>
              <a:t>!</a:t>
            </a:r>
            <a:endParaRPr lang="es-ES" sz="24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window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strVal val="4/3*#ppt_w"/>
                                          </p:val>
                                        </p:tav>
                                        <p:tav tm="100000">
                                          <p:val>
                                            <p:strVal val="#ppt_w"/>
                                          </p:val>
                                        </p:tav>
                                      </p:tavLst>
                                    </p:anim>
                                    <p:anim calcmode="lin" valueType="num">
                                      <p:cBhvr>
                                        <p:cTn id="15" dur="3000" fill="hold"/>
                                        <p:tgtEl>
                                          <p:spTgt spid="21"/>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3000"/>
                                        <p:tgtEl>
                                          <p:spTgt spid="21"/>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3500"/>
                            </p:stCondLst>
                            <p:childTnLst>
                              <p:par>
                                <p:cTn id="25" presetID="40" presetClass="entr" presetSubtype="0" fill="hold" grpId="0" nodeType="afterEffect">
                                  <p:stCondLst>
                                    <p:cond delay="2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tretch>
            <a:fillRect/>
          </a:stretch>
        </p:blipFill>
        <p:spPr bwMode="auto">
          <a:xfrm>
            <a:off x="0" y="0"/>
            <a:ext cx="9130493" cy="5715000"/>
          </a:xfrm>
          <a:prstGeom prst="rect">
            <a:avLst/>
          </a:prstGeom>
          <a:noFill/>
          <a:ln w="9525">
            <a:noFill/>
            <a:miter lim="800000"/>
            <a:headEnd/>
            <a:tailEnd/>
          </a:ln>
        </p:spPr>
      </p:pic>
      <p:sp>
        <p:nvSpPr>
          <p:cNvPr id="3" name="2 CuadroTexto"/>
          <p:cNvSpPr txBox="1"/>
          <p:nvPr/>
        </p:nvSpPr>
        <p:spPr>
          <a:xfrm>
            <a:off x="1403648" y="913284"/>
            <a:ext cx="4003019" cy="400110"/>
          </a:xfrm>
          <a:prstGeom prst="rect">
            <a:avLst/>
          </a:prstGeom>
          <a:noFill/>
        </p:spPr>
        <p:txBody>
          <a:bodyPr wrap="none" rtlCol="0">
            <a:spAutoFit/>
            <a:scene3d>
              <a:camera prst="perspectiveRelaxedModerately"/>
              <a:lightRig rig="threePt" dir="t"/>
            </a:scene3d>
          </a:bodyPr>
          <a:lstStyle/>
          <a:p>
            <a:r>
              <a:rPr lang="es-ES" sz="20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Barranco de La Luna - Granada</a:t>
            </a:r>
            <a:endParaRPr lang="es-ES" sz="20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Barranco de la Luna, el Gran Cañón del Colorado granadino. Este monumento natural es una de las joyas de la comarca del Valle de </a:t>
            </a:r>
            <a:r>
              <a:rPr lang="es-ES" i="1" dirty="0" err="1" smtClean="0">
                <a:effectLst>
                  <a:glow rad="101600">
                    <a:srgbClr val="C00000">
                      <a:alpha val="60000"/>
                    </a:srgbClr>
                  </a:glow>
                  <a:outerShdw blurRad="38100" dist="38100" dir="2700000" algn="tl">
                    <a:srgbClr val="000000">
                      <a:alpha val="43137"/>
                    </a:srgbClr>
                  </a:outerShdw>
                </a:effectLst>
              </a:rPr>
              <a:t>Lecrín</a:t>
            </a:r>
            <a:r>
              <a:rPr lang="es-ES" i="1" dirty="0" smtClean="0">
                <a:effectLst>
                  <a:glow rad="101600">
                    <a:srgbClr val="C00000">
                      <a:alpha val="60000"/>
                    </a:srgbClr>
                  </a:glow>
                  <a:outerShdw blurRad="38100" dist="38100" dir="2700000" algn="tl">
                    <a:srgbClr val="000000">
                      <a:alpha val="43137"/>
                    </a:srgbClr>
                  </a:outerShdw>
                </a:effectLst>
              </a:rPr>
              <a:t>, situado en el centro-sur de la provincia y famoso por sus campos de naranjas, olivos y azahar.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indow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6*min(max(#ppt_w*#ppt_h,.3),1)-7.4)/-.7*#ppt_w"/>
                                          </p:val>
                                        </p:tav>
                                        <p:tav tm="100000">
                                          <p:val>
                                            <p:strVal val="#ppt_w"/>
                                          </p:val>
                                        </p:tav>
                                      </p:tavLst>
                                    </p:anim>
                                    <p:anim calcmode="lin" valueType="num">
                                      <p:cBhvr>
                                        <p:cTn id="8" dur="4000" fill="hold"/>
                                        <p:tgtEl>
                                          <p:spTgt spid="4"/>
                                        </p:tgtEl>
                                        <p:attrNameLst>
                                          <p:attrName>ppt_h</p:attrName>
                                        </p:attrNameLst>
                                      </p:cBhvr>
                                      <p:tavLst>
                                        <p:tav tm="0">
                                          <p:val>
                                            <p:strVal val="(6*min(max(#ppt_w*#ppt_h,.3),1)-7.4)/-.7*#ppt_h"/>
                                          </p:val>
                                        </p:tav>
                                        <p:tav tm="100000">
                                          <p:val>
                                            <p:strVal val="#ppt_h"/>
                                          </p:val>
                                        </p:tav>
                                      </p:tavLst>
                                    </p:anim>
                                    <p:anim calcmode="lin" valueType="num">
                                      <p:cBhvr>
                                        <p:cTn id="9" dur="4000" fill="hold"/>
                                        <p:tgtEl>
                                          <p:spTgt spid="4"/>
                                        </p:tgtEl>
                                        <p:attrNameLst>
                                          <p:attrName>ppt_x</p:attrName>
                                        </p:attrNameLst>
                                      </p:cBhvr>
                                      <p:tavLst>
                                        <p:tav tm="0">
                                          <p:val>
                                            <p:fltVal val="0.5"/>
                                          </p:val>
                                        </p:tav>
                                        <p:tav tm="100000">
                                          <p:val>
                                            <p:strVal val="#ppt_x"/>
                                          </p:val>
                                        </p:tav>
                                      </p:tavLst>
                                    </p:anim>
                                    <p:anim calcmode="lin" valueType="num">
                                      <p:cBhvr>
                                        <p:cTn id="10" dur="40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4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childTnLst>
                          </p:cTn>
                        </p:par>
                        <p:par>
                          <p:cTn id="16" fill="hold">
                            <p:stCondLst>
                              <p:cond delay="40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 by="(-#ppt_w*2)" calcmode="lin" valueType="num">
                                      <p:cBhvr rctx="PPT">
                                        <p:cTn id="19" dur="500" autoRev="1" fill="hold">
                                          <p:stCondLst>
                                            <p:cond delay="0"/>
                                          </p:stCondLst>
                                        </p:cTn>
                                        <p:tgtEl>
                                          <p:spTgt spid="3"/>
                                        </p:tgtEl>
                                        <p:attrNameLst>
                                          <p:attrName>ppt_w</p:attrName>
                                        </p:attrNameLst>
                                      </p:cBhvr>
                                    </p:anim>
                                    <p:anim by="(#ppt_w*0.50)" calcmode="lin" valueType="num">
                                      <p:cBhvr>
                                        <p:cTn id="20" dur="500" decel="50000" autoRev="1" fill="hold">
                                          <p:stCondLst>
                                            <p:cond delay="0"/>
                                          </p:stCondLst>
                                        </p:cTn>
                                        <p:tgtEl>
                                          <p:spTgt spid="3"/>
                                        </p:tgtEl>
                                        <p:attrNameLst>
                                          <p:attrName>ppt_x</p:attrName>
                                        </p:attrNameLst>
                                      </p:cBhvr>
                                    </p:anim>
                                    <p:anim from="(-#ppt_h/2)" to="(#ppt_y)" calcmode="lin" valueType="num">
                                      <p:cBhvr>
                                        <p:cTn id="21" dur="1000" fill="hold">
                                          <p:stCondLst>
                                            <p:cond delay="0"/>
                                          </p:stCondLst>
                                        </p:cTn>
                                        <p:tgtEl>
                                          <p:spTgt spid="3"/>
                                        </p:tgtEl>
                                        <p:attrNameLst>
                                          <p:attrName>ppt_y</p:attrName>
                                        </p:attrNameLst>
                                      </p:cBhvr>
                                    </p:anim>
                                    <p:animRot by="21600000">
                                      <p:cBhvr>
                                        <p:cTn id="22" dur="1000" fill="hold">
                                          <p:stCondLst>
                                            <p:cond delay="0"/>
                                          </p:stCondLst>
                                        </p:cTn>
                                        <p:tgtEl>
                                          <p:spTgt spid="3"/>
                                        </p:tgtEl>
                                        <p:attrNameLst>
                                          <p:attrName>r</p:attrName>
                                        </p:attrNameLst>
                                      </p:cBhvr>
                                    </p:animRot>
                                  </p:childTnLst>
                                </p:cTn>
                              </p:par>
                            </p:childTnLst>
                          </p:cTn>
                        </p:par>
                        <p:par>
                          <p:cTn id="23" fill="hold">
                            <p:stCondLst>
                              <p:cond delay="7300"/>
                            </p:stCondLst>
                            <p:childTnLst>
                              <p:par>
                                <p:cTn id="24" presetID="40" presetClass="entr" presetSubtype="0" fill="hold" grpId="0" nodeType="afterEffect">
                                  <p:stCondLst>
                                    <p:cond delay="10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12" name="11 Imagen" descr="www.FOTOFRONTERA.com - Lake between green mountains.jpg"/>
          <p:cNvPicPr>
            <a:picLocks noChangeAspect="1"/>
          </p:cNvPicPr>
          <p:nvPr/>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5" name="4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famoso por sus campos de naranjas, mandarinas, olivos, almendros y flores de azahar. Pero también por sus fotogénicas lagunas y sus barrancos aptos para todo tipo de públicos: propios y extraños, expertos en estas lides deportivas o simples iniciados.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indow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heckerboard(down)">
                                      <p:cBhvr>
                                        <p:cTn id="18" dur="4000"/>
                                        <p:tgtEl>
                                          <p:spTgt spid="1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1"/>
            <a:ext cx="9144000" cy="5714999"/>
          </a:xfrm>
          <a:prstGeom prst="rect">
            <a:avLst/>
          </a:prstGeom>
          <a:noFill/>
          <a:ln w="9525">
            <a:noFill/>
            <a:miter lim="800000"/>
            <a:headEnd/>
            <a:tailEnd/>
          </a:ln>
        </p:spPr>
      </p:pic>
      <p:pic>
        <p:nvPicPr>
          <p:cNvPr id="19" name="18 Imagen" descr="7642.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hitos del valle es el Barranco de la Luna, un prodigio de la naturaleza perteneciente a la localidad de Soleres esculpido en roca caliza por la erosión sobre el río </a:t>
            </a:r>
            <a:r>
              <a:rPr lang="es-ES" i="1" dirty="0" err="1" smtClean="0">
                <a:effectLst>
                  <a:glow rad="101600">
                    <a:srgbClr val="C00000">
                      <a:alpha val="60000"/>
                    </a:srgbClr>
                  </a:glow>
                  <a:outerShdw blurRad="38100" dist="38100" dir="2700000" algn="tl">
                    <a:srgbClr val="000000">
                      <a:alpha val="43137"/>
                    </a:srgbClr>
                  </a:outerShdw>
                </a:effectLst>
              </a:rPr>
              <a:t>Ízbor</a:t>
            </a:r>
            <a:r>
              <a:rPr lang="es-ES" i="1" dirty="0" smtClean="0">
                <a:effectLst>
                  <a:glow rad="101600">
                    <a:srgbClr val="C00000">
                      <a:alpha val="60000"/>
                    </a:srgbClr>
                  </a:glow>
                  <a:outerShdw blurRad="38100" dist="38100" dir="2700000" algn="tl">
                    <a:srgbClr val="000000">
                      <a:alpha val="43137"/>
                    </a:srgbClr>
                  </a:outerShdw>
                </a:effectLst>
              </a:rPr>
              <a:t>, cuyas aguas llenan la presa de </a:t>
            </a:r>
            <a:r>
              <a:rPr lang="es-ES" i="1" dirty="0" err="1" smtClean="0">
                <a:effectLst>
                  <a:glow rad="101600">
                    <a:srgbClr val="C00000">
                      <a:alpha val="60000"/>
                    </a:srgbClr>
                  </a:glow>
                  <a:outerShdw blurRad="38100" dist="38100" dir="2700000" algn="tl">
                    <a:srgbClr val="000000">
                      <a:alpha val="43137"/>
                    </a:srgbClr>
                  </a:outerShdw>
                </a:effectLst>
              </a:rPr>
              <a:t>Beznar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isContent="1"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4000" fill="hold"/>
                                        <p:tgtEl>
                                          <p:spTgt spid="19"/>
                                        </p:tgtEl>
                                        <p:attrNameLst>
                                          <p:attrName>ppt_w</p:attrName>
                                        </p:attrNameLst>
                                      </p:cBhvr>
                                      <p:tavLst>
                                        <p:tav tm="0">
                                          <p:val>
                                            <p:strVal val="2/3*#ppt_w"/>
                                          </p:val>
                                        </p:tav>
                                        <p:tav tm="100000">
                                          <p:val>
                                            <p:strVal val="#ppt_w"/>
                                          </p:val>
                                        </p:tav>
                                      </p:tavLst>
                                    </p:anim>
                                    <p:anim calcmode="lin" valueType="num">
                                      <p:cBhvr>
                                        <p:cTn id="15" dur="4000" fill="hold"/>
                                        <p:tgtEl>
                                          <p:spTgt spid="19"/>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Horizontal)">
                                      <p:cBhvr>
                                        <p:cTn id="18" dur="4000"/>
                                        <p:tgtEl>
                                          <p:spTgt spid="19"/>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a:off x="4500564" y="0"/>
            <a:ext cx="4643437" cy="5715000"/>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1" y="0"/>
            <a:ext cx="4500563" cy="5715000"/>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H="1">
            <a:off x="357188" y="416278"/>
            <a:ext cx="3929062" cy="5120570"/>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a:off x="4643438" y="416278"/>
            <a:ext cx="4000500" cy="5120570"/>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flipH="1">
            <a:off x="714375" y="952501"/>
            <a:ext cx="3429000" cy="4406194"/>
          </a:xfrm>
          <a:prstGeom prst="rtTriangle">
            <a:avLst/>
          </a:prstGeom>
          <a:solidFill>
            <a:schemeClr val="tx2">
              <a:lumMod val="9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a:off x="4786313" y="892529"/>
            <a:ext cx="3429000" cy="4464403"/>
          </a:xfrm>
          <a:prstGeom prst="rtTriangle">
            <a:avLst/>
          </a:prstGeom>
          <a:solidFill>
            <a:schemeClr val="tx2">
              <a:lumMod val="9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flipH="1">
            <a:off x="1071564" y="1368778"/>
            <a:ext cx="2928937" cy="3810000"/>
          </a:xfrm>
          <a:prstGeom prst="rtTriangle">
            <a:avLst/>
          </a:prstGeom>
          <a:solidFill>
            <a:schemeClr val="tx2">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Triángulo rectángulo"/>
          <p:cNvSpPr/>
          <p:nvPr/>
        </p:nvSpPr>
        <p:spPr>
          <a:xfrm>
            <a:off x="4929189" y="1310570"/>
            <a:ext cx="2928937" cy="3868208"/>
          </a:xfrm>
          <a:prstGeom prst="rtTriangle">
            <a:avLst/>
          </a:prstGeom>
          <a:solidFill>
            <a:schemeClr val="tx2">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se encuentra a un paso de Sierra Nevada y de Granada capital, por lo que es un lugar perfecto para escaparse y desconectar, afirma Jesús Espinosa, guía del valle. Él es el encargado de organizar todo tipo de descensos de cañones entre cuevas, desniveles y chapuzones varios.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isContent="1"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60854"/>
            <a:ext cx="9144000" cy="5654146"/>
          </a:xfrm>
          <a:prstGeom prst="rect">
            <a:avLst/>
          </a:prstGeom>
          <a:noFill/>
          <a:ln w="9525">
            <a:noFill/>
            <a:miter lim="800000"/>
            <a:headEnd/>
            <a:tailEnd/>
          </a:ln>
        </p:spPr>
      </p:pic>
      <p:sp>
        <p:nvSpPr>
          <p:cNvPr id="5" name="4 Triángulo rectángulo"/>
          <p:cNvSpPr/>
          <p:nvPr/>
        </p:nvSpPr>
        <p:spPr>
          <a:xfrm>
            <a:off x="0" y="0"/>
            <a:ext cx="9144000" cy="5715000"/>
          </a:xfrm>
          <a:prstGeom prst="rtTriangle">
            <a:avLst/>
          </a:prstGeom>
          <a:solidFill>
            <a:schemeClr val="tx2">
              <a:lumMod val="5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179388" y="0"/>
            <a:ext cx="8964612" cy="5715000"/>
          </a:xfrm>
          <a:prstGeom prst="rtTriangle">
            <a:avLst/>
          </a:prstGeom>
          <a:solidFill>
            <a:schemeClr val="tx2">
              <a:lumMod val="5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flipH="1" flipV="1">
            <a:off x="428625" y="0"/>
            <a:ext cx="8104188" cy="5258153"/>
          </a:xfrm>
          <a:prstGeom prst="rtTriangle">
            <a:avLst/>
          </a:prstGeom>
          <a:solidFill>
            <a:schemeClr val="tx2">
              <a:lumMod val="75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a:off x="539750" y="416278"/>
            <a:ext cx="8604250" cy="5298722"/>
          </a:xfrm>
          <a:prstGeom prst="rtTriangle">
            <a:avLst/>
          </a:prstGeom>
          <a:solidFill>
            <a:schemeClr val="tx2">
              <a:lumMod val="75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1116014" y="774348"/>
            <a:ext cx="7488237" cy="4940652"/>
          </a:xfrm>
          <a:prstGeom prst="rtTriangle">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flipH="1" flipV="1">
            <a:off x="785813" y="1"/>
            <a:ext cx="7099300" cy="4857750"/>
          </a:xfrm>
          <a:prstGeom prst="rtTriangle">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1763713" y="1176515"/>
            <a:ext cx="6553200" cy="4538486"/>
          </a:xfrm>
          <a:prstGeom prst="rtTriangle">
            <a:avLst/>
          </a:prstGeom>
          <a:solidFill>
            <a:schemeClr val="tx2">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1357314" y="1"/>
            <a:ext cx="5951537" cy="4377972"/>
          </a:xfrm>
          <a:prstGeom prst="rtTriangle">
            <a:avLst/>
          </a:prstGeom>
          <a:solidFill>
            <a:schemeClr val="tx2">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algunas partes del recorrido, el barranco de la Luna recuerda "al Gran Cañón del Colorado por su tono rojizo", señala Espinosa durante una de las rutas, conocidas también como </a:t>
            </a:r>
            <a:r>
              <a:rPr lang="es-ES" i="1" dirty="0" err="1" smtClean="0">
                <a:effectLst>
                  <a:glow rad="101600">
                    <a:srgbClr val="C00000">
                      <a:alpha val="60000"/>
                    </a:srgbClr>
                  </a:glow>
                  <a:outerShdw blurRad="38100" dist="38100" dir="2700000" algn="tl">
                    <a:srgbClr val="000000">
                      <a:alpha val="43137"/>
                    </a:srgbClr>
                  </a:outerShdw>
                </a:effectLst>
              </a:rPr>
              <a:t>barranquismo</a:t>
            </a:r>
            <a:r>
              <a:rPr lang="es-ES" i="1" dirty="0" smtClean="0">
                <a:effectLst>
                  <a:glow rad="101600">
                    <a:srgbClr val="C00000">
                      <a:alpha val="60000"/>
                    </a:srgbClr>
                  </a:glow>
                  <a:outerShdw blurRad="38100" dist="38100" dir="2700000" algn="tl">
                    <a:srgbClr val="000000">
                      <a:alpha val="43137"/>
                    </a:srgbClr>
                  </a:outerShdw>
                </a:effectLst>
              </a:rPr>
              <a:t> acuático o </a:t>
            </a:r>
            <a:r>
              <a:rPr lang="es-ES" i="1" dirty="0" err="1" smtClean="0">
                <a:effectLst>
                  <a:glow rad="101600">
                    <a:srgbClr val="C00000">
                      <a:alpha val="60000"/>
                    </a:srgbClr>
                  </a:glow>
                  <a:outerShdw blurRad="38100" dist="38100" dir="2700000" algn="tl">
                    <a:srgbClr val="000000">
                      <a:alpha val="43137"/>
                    </a:srgbClr>
                  </a:outerShdw>
                </a:effectLst>
              </a:rPr>
              <a:t>aquatrekking</a:t>
            </a:r>
            <a:r>
              <a:rPr lang="es-ES" i="1" dirty="0" smtClean="0">
                <a:effectLst>
                  <a:glow rad="101600">
                    <a:srgbClr val="C00000">
                      <a:alpha val="60000"/>
                    </a:srgbClr>
                  </a:glow>
                  <a:outerShdw blurRad="38100" dist="38100" dir="2700000" algn="tl">
                    <a:srgbClr val="000000">
                      <a:alpha val="43137"/>
                    </a:srgbClr>
                  </a:outerShdw>
                </a:effectLst>
              </a:rPr>
              <a:t> y que cada vez cuenta con más adeptos.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ythroug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ppt_w/2"/>
                                          </p:val>
                                        </p:tav>
                                      </p:tavLst>
                                    </p:anim>
                                    <p:anim calcmode="lin" valueType="num">
                                      <p:cBhvr>
                                        <p:cTn id="19" dur="4000"/>
                                        <p:tgtEl>
                                          <p:spTgt spid="7"/>
                                        </p:tgtEl>
                                        <p:attrNameLst>
                                          <p:attrName>ppt_y</p:attrName>
                                        </p:attrNameLst>
                                      </p:cBhvr>
                                      <p:tavLst>
                                        <p:tav tm="0">
                                          <p:val>
                                            <p:strVal val="ppt_y"/>
                                          </p:val>
                                        </p:tav>
                                        <p:tav tm="100000">
                                          <p:val>
                                            <p:strVal val="ppt_y"/>
                                          </p:val>
                                        </p:tav>
                                      </p:tavLst>
                                    </p:anim>
                                    <p:anim calcmode="lin" valueType="num">
                                      <p:cBhvr>
                                        <p:cTn id="20" dur="4000"/>
                                        <p:tgtEl>
                                          <p:spTgt spid="7"/>
                                        </p:tgtEl>
                                        <p:attrNameLst>
                                          <p:attrName>ppt_w</p:attrName>
                                        </p:attrNameLst>
                                      </p:cBhvr>
                                      <p:tavLst>
                                        <p:tav tm="0">
                                          <p:val>
                                            <p:strVal val="ppt_w"/>
                                          </p:val>
                                        </p:tav>
                                        <p:tav tm="100000">
                                          <p:val>
                                            <p:fltVal val="0"/>
                                          </p:val>
                                        </p:tav>
                                      </p:tavLst>
                                    </p:anim>
                                    <p:anim calcmode="lin" valueType="num">
                                      <p:cBhvr>
                                        <p:cTn id="21" dur="4000"/>
                                        <p:tgtEl>
                                          <p:spTgt spid="7"/>
                                        </p:tgtEl>
                                        <p:attrNameLst>
                                          <p:attrName>ppt_h</p:attrName>
                                        </p:attrNameLst>
                                      </p:cBhvr>
                                      <p:tavLst>
                                        <p:tav tm="0">
                                          <p:val>
                                            <p:strVal val="ppt_h"/>
                                          </p:val>
                                        </p:tav>
                                        <p:tav tm="100000">
                                          <p:val>
                                            <p:strVal val="ppt_h"/>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
                                          </p:val>
                                        </p:tav>
                                      </p:tavLst>
                                    </p:anim>
                                    <p:anim calcmode="lin" valueType="num">
                                      <p:cBhvr>
                                        <p:cTn id="25" dur="4000"/>
                                        <p:tgtEl>
                                          <p:spTgt spid="8"/>
                                        </p:tgtEl>
                                        <p:attrNameLst>
                                          <p:attrName>ppt_y</p:attrName>
                                        </p:attrNameLst>
                                      </p:cBhvr>
                                      <p:tavLst>
                                        <p:tav tm="0">
                                          <p:val>
                                            <p:strVal val="ppt_y"/>
                                          </p:val>
                                        </p:tav>
                                        <p:tav tm="100000">
                                          <p:val>
                                            <p:strVal val="ppt_y+ppt_h/2"/>
                                          </p:val>
                                        </p:tav>
                                      </p:tavLst>
                                    </p:anim>
                                    <p:anim calcmode="lin" valueType="num">
                                      <p:cBhvr>
                                        <p:cTn id="26" dur="4000"/>
                                        <p:tgtEl>
                                          <p:spTgt spid="8"/>
                                        </p:tgtEl>
                                        <p:attrNameLst>
                                          <p:attrName>ppt_w</p:attrName>
                                        </p:attrNameLst>
                                      </p:cBhvr>
                                      <p:tavLst>
                                        <p:tav tm="0">
                                          <p:val>
                                            <p:strVal val="ppt_w"/>
                                          </p:val>
                                        </p:tav>
                                        <p:tav tm="100000">
                                          <p:val>
                                            <p:strVal val="ppt_w"/>
                                          </p:val>
                                        </p:tav>
                                      </p:tavLst>
                                    </p:anim>
                                    <p:anim calcmode="lin" valueType="num">
                                      <p:cBhvr>
                                        <p:cTn id="27" dur="4000"/>
                                        <p:tgtEl>
                                          <p:spTgt spid="8"/>
                                        </p:tgtEl>
                                        <p:attrNameLst>
                                          <p:attrName>ppt_h</p:attrName>
                                        </p:attrNameLst>
                                      </p:cBhvr>
                                      <p:tavLst>
                                        <p:tav tm="0">
                                          <p:val>
                                            <p:strVal val="ppt_h"/>
                                          </p:val>
                                        </p:tav>
                                        <p:tav tm="100000">
                                          <p:val>
                                            <p:fltVal val="0"/>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4000"/>
                                        <p:tgtEl>
                                          <p:spTgt spid="9"/>
                                        </p:tgtEl>
                                        <p:attrNameLst>
                                          <p:attrName>ppt_x</p:attrName>
                                        </p:attrNameLst>
                                      </p:cBhvr>
                                      <p:tavLst>
                                        <p:tav tm="0">
                                          <p:val>
                                            <p:strVal val="ppt_x"/>
                                          </p:val>
                                        </p:tav>
                                        <p:tav tm="100000">
                                          <p:val>
                                            <p:strVal val="ppt_x"/>
                                          </p:val>
                                        </p:tav>
                                      </p:tavLst>
                                    </p:anim>
                                    <p:anim calcmode="lin" valueType="num">
                                      <p:cBhvr>
                                        <p:cTn id="31" dur="4000"/>
                                        <p:tgtEl>
                                          <p:spTgt spid="9"/>
                                        </p:tgtEl>
                                        <p:attrNameLst>
                                          <p:attrName>ppt_y</p:attrName>
                                        </p:attrNameLst>
                                      </p:cBhvr>
                                      <p:tavLst>
                                        <p:tav tm="0">
                                          <p:val>
                                            <p:strVal val="ppt_y"/>
                                          </p:val>
                                        </p:tav>
                                        <p:tav tm="100000">
                                          <p:val>
                                            <p:strVal val="ppt_y+ppt_h/2"/>
                                          </p:val>
                                        </p:tav>
                                      </p:tavLst>
                                    </p:anim>
                                    <p:anim calcmode="lin" valueType="num">
                                      <p:cBhvr>
                                        <p:cTn id="32" dur="4000"/>
                                        <p:tgtEl>
                                          <p:spTgt spid="9"/>
                                        </p:tgtEl>
                                        <p:attrNameLst>
                                          <p:attrName>ppt_w</p:attrName>
                                        </p:attrNameLst>
                                      </p:cBhvr>
                                      <p:tavLst>
                                        <p:tav tm="0">
                                          <p:val>
                                            <p:strVal val="ppt_w"/>
                                          </p:val>
                                        </p:tav>
                                        <p:tav tm="100000">
                                          <p:val>
                                            <p:strVal val="ppt_w"/>
                                          </p:val>
                                        </p:tav>
                                      </p:tavLst>
                                    </p:anim>
                                    <p:anim calcmode="lin" valueType="num">
                                      <p:cBhvr>
                                        <p:cTn id="33" dur="4000"/>
                                        <p:tgtEl>
                                          <p:spTgt spid="9"/>
                                        </p:tgtEl>
                                        <p:attrNameLst>
                                          <p:attrName>ppt_h</p:attrName>
                                        </p:attrNameLst>
                                      </p:cBhvr>
                                      <p:tavLst>
                                        <p:tav tm="0">
                                          <p:val>
                                            <p:strVal val="ppt_h"/>
                                          </p:val>
                                        </p:tav>
                                        <p:tav tm="100000">
                                          <p:val>
                                            <p:fltVal val="0"/>
                                          </p:val>
                                        </p:tav>
                                      </p:tavLst>
                                    </p:anim>
                                    <p:set>
                                      <p:cBhvr>
                                        <p:cTn id="34" dur="1" fill="hold">
                                          <p:stCondLst>
                                            <p:cond delay="3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4000"/>
                                        <p:tgtEl>
                                          <p:spTgt spid="10"/>
                                        </p:tgtEl>
                                        <p:attrNameLst>
                                          <p:attrName>ppt_x</p:attrName>
                                        </p:attrNameLst>
                                      </p:cBhvr>
                                      <p:tavLst>
                                        <p:tav tm="0">
                                          <p:val>
                                            <p:strVal val="ppt_x"/>
                                          </p:val>
                                        </p:tav>
                                        <p:tav tm="100000">
                                          <p:val>
                                            <p:strVal val="ppt_x+ppt_w/2"/>
                                          </p:val>
                                        </p:tav>
                                      </p:tavLst>
                                    </p:anim>
                                    <p:anim calcmode="lin" valueType="num">
                                      <p:cBhvr>
                                        <p:cTn id="37" dur="4000"/>
                                        <p:tgtEl>
                                          <p:spTgt spid="10"/>
                                        </p:tgtEl>
                                        <p:attrNameLst>
                                          <p:attrName>ppt_y</p:attrName>
                                        </p:attrNameLst>
                                      </p:cBhvr>
                                      <p:tavLst>
                                        <p:tav tm="0">
                                          <p:val>
                                            <p:strVal val="ppt_y"/>
                                          </p:val>
                                        </p:tav>
                                        <p:tav tm="100000">
                                          <p:val>
                                            <p:strVal val="ppt_y"/>
                                          </p:val>
                                        </p:tav>
                                      </p:tavLst>
                                    </p:anim>
                                    <p:anim calcmode="lin" valueType="num">
                                      <p:cBhvr>
                                        <p:cTn id="38" dur="4000"/>
                                        <p:tgtEl>
                                          <p:spTgt spid="10"/>
                                        </p:tgtEl>
                                        <p:attrNameLst>
                                          <p:attrName>ppt_w</p:attrName>
                                        </p:attrNameLst>
                                      </p:cBhvr>
                                      <p:tavLst>
                                        <p:tav tm="0">
                                          <p:val>
                                            <p:strVal val="ppt_w"/>
                                          </p:val>
                                        </p:tav>
                                        <p:tav tm="100000">
                                          <p:val>
                                            <p:fltVal val="0"/>
                                          </p:val>
                                        </p:tav>
                                      </p:tavLst>
                                    </p:anim>
                                    <p:anim calcmode="lin" valueType="num">
                                      <p:cBhvr>
                                        <p:cTn id="39" dur="4000"/>
                                        <p:tgtEl>
                                          <p:spTgt spid="10"/>
                                        </p:tgtEl>
                                        <p:attrNameLst>
                                          <p:attrName>ppt_h</p:attrName>
                                        </p:attrNameLst>
                                      </p:cBhvr>
                                      <p:tavLst>
                                        <p:tav tm="0">
                                          <p:val>
                                            <p:strVal val="ppt_h"/>
                                          </p:val>
                                        </p:tav>
                                        <p:tav tm="100000">
                                          <p:val>
                                            <p:strVal val="ppt_h"/>
                                          </p:val>
                                        </p:tav>
                                      </p:tavLst>
                                    </p:anim>
                                    <p:set>
                                      <p:cBhvr>
                                        <p:cTn id="40" dur="1" fill="hold">
                                          <p:stCondLst>
                                            <p:cond delay="3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4000"/>
                                        <p:tgtEl>
                                          <p:spTgt spid="11"/>
                                        </p:tgtEl>
                                        <p:attrNameLst>
                                          <p:attrName>ppt_x</p:attrName>
                                        </p:attrNameLst>
                                      </p:cBhvr>
                                      <p:tavLst>
                                        <p:tav tm="0">
                                          <p:val>
                                            <p:strVal val="ppt_x"/>
                                          </p:val>
                                        </p:tav>
                                        <p:tav tm="100000">
                                          <p:val>
                                            <p:strVal val="ppt_x"/>
                                          </p:val>
                                        </p:tav>
                                      </p:tavLst>
                                    </p:anim>
                                    <p:anim calcmode="lin" valueType="num">
                                      <p:cBhvr>
                                        <p:cTn id="43" dur="4000"/>
                                        <p:tgtEl>
                                          <p:spTgt spid="11"/>
                                        </p:tgtEl>
                                        <p:attrNameLst>
                                          <p:attrName>ppt_y</p:attrName>
                                        </p:attrNameLst>
                                      </p:cBhvr>
                                      <p:tavLst>
                                        <p:tav tm="0">
                                          <p:val>
                                            <p:strVal val="ppt_y"/>
                                          </p:val>
                                        </p:tav>
                                        <p:tav tm="100000">
                                          <p:val>
                                            <p:strVal val="ppt_y+ppt_h/2"/>
                                          </p:val>
                                        </p:tav>
                                      </p:tavLst>
                                    </p:anim>
                                    <p:anim calcmode="lin" valueType="num">
                                      <p:cBhvr>
                                        <p:cTn id="44" dur="4000"/>
                                        <p:tgtEl>
                                          <p:spTgt spid="11"/>
                                        </p:tgtEl>
                                        <p:attrNameLst>
                                          <p:attrName>ppt_w</p:attrName>
                                        </p:attrNameLst>
                                      </p:cBhvr>
                                      <p:tavLst>
                                        <p:tav tm="0">
                                          <p:val>
                                            <p:strVal val="ppt_w"/>
                                          </p:val>
                                        </p:tav>
                                        <p:tav tm="100000">
                                          <p:val>
                                            <p:strVal val="ppt_w"/>
                                          </p:val>
                                        </p:tav>
                                      </p:tavLst>
                                    </p:anim>
                                    <p:anim calcmode="lin" valueType="num">
                                      <p:cBhvr>
                                        <p:cTn id="45" dur="4000"/>
                                        <p:tgtEl>
                                          <p:spTgt spid="11"/>
                                        </p:tgtEl>
                                        <p:attrNameLst>
                                          <p:attrName>ppt_h</p:attrName>
                                        </p:attrNameLst>
                                      </p:cBhvr>
                                      <p:tavLst>
                                        <p:tav tm="0">
                                          <p:val>
                                            <p:strVal val="ppt_h"/>
                                          </p:val>
                                        </p:tav>
                                        <p:tav tm="100000">
                                          <p:val>
                                            <p:fltVal val="0"/>
                                          </p:val>
                                        </p:tav>
                                      </p:tavLst>
                                    </p:anim>
                                    <p:set>
                                      <p:cBhvr>
                                        <p:cTn id="46" dur="1" fill="hold">
                                          <p:stCondLst>
                                            <p:cond delay="3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4000"/>
                                        <p:tgtEl>
                                          <p:spTgt spid="12"/>
                                        </p:tgtEl>
                                        <p:attrNameLst>
                                          <p:attrName>ppt_x</p:attrName>
                                        </p:attrNameLst>
                                      </p:cBhvr>
                                      <p:tavLst>
                                        <p:tav tm="0">
                                          <p:val>
                                            <p:strVal val="ppt_x"/>
                                          </p:val>
                                        </p:tav>
                                        <p:tav tm="100000">
                                          <p:val>
                                            <p:strVal val="ppt_x+ppt_w/2"/>
                                          </p:val>
                                        </p:tav>
                                      </p:tavLst>
                                    </p:anim>
                                    <p:anim calcmode="lin" valueType="num">
                                      <p:cBhvr>
                                        <p:cTn id="49" dur="4000"/>
                                        <p:tgtEl>
                                          <p:spTgt spid="12"/>
                                        </p:tgtEl>
                                        <p:attrNameLst>
                                          <p:attrName>ppt_y</p:attrName>
                                        </p:attrNameLst>
                                      </p:cBhvr>
                                      <p:tavLst>
                                        <p:tav tm="0">
                                          <p:val>
                                            <p:strVal val="ppt_y"/>
                                          </p:val>
                                        </p:tav>
                                        <p:tav tm="100000">
                                          <p:val>
                                            <p:strVal val="ppt_y"/>
                                          </p:val>
                                        </p:tav>
                                      </p:tavLst>
                                    </p:anim>
                                    <p:anim calcmode="lin" valueType="num">
                                      <p:cBhvr>
                                        <p:cTn id="50" dur="4000"/>
                                        <p:tgtEl>
                                          <p:spTgt spid="12"/>
                                        </p:tgtEl>
                                        <p:attrNameLst>
                                          <p:attrName>ppt_w</p:attrName>
                                        </p:attrNameLst>
                                      </p:cBhvr>
                                      <p:tavLst>
                                        <p:tav tm="0">
                                          <p:val>
                                            <p:strVal val="ppt_w"/>
                                          </p:val>
                                        </p:tav>
                                        <p:tav tm="100000">
                                          <p:val>
                                            <p:fltVal val="0"/>
                                          </p:val>
                                        </p:tav>
                                      </p:tavLst>
                                    </p:anim>
                                    <p:anim calcmode="lin" valueType="num">
                                      <p:cBhvr>
                                        <p:cTn id="51" dur="4000"/>
                                        <p:tgtEl>
                                          <p:spTgt spid="12"/>
                                        </p:tgtEl>
                                        <p:attrNameLst>
                                          <p:attrName>ppt_h</p:attrName>
                                        </p:attrNameLst>
                                      </p:cBhvr>
                                      <p:tavLst>
                                        <p:tav tm="0">
                                          <p:val>
                                            <p:strVal val="ppt_h"/>
                                          </p:val>
                                        </p:tav>
                                        <p:tav tm="100000">
                                          <p:val>
                                            <p:strVal val="ppt_h"/>
                                          </p:val>
                                        </p:tav>
                                      </p:tavLst>
                                    </p:anim>
                                    <p:set>
                                      <p:cBhvr>
                                        <p:cTn id="52" dur="1" fill="hold">
                                          <p:stCondLst>
                                            <p:cond delay="3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4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4000" fill="hold"/>
                                        <p:tgtEl>
                                          <p:spTgt spid="4"/>
                                        </p:tgtEl>
                                        <p:attrNameLst>
                                          <p:attrName>ppt_w</p:attrName>
                                        </p:attrNameLst>
                                      </p:cBhvr>
                                      <p:tavLst>
                                        <p:tav tm="0">
                                          <p:val>
                                            <p:strVal val="4/3*#ppt_w"/>
                                          </p:val>
                                        </p:tav>
                                        <p:tav tm="100000">
                                          <p:val>
                                            <p:strVal val="#ppt_w"/>
                                          </p:val>
                                        </p:tav>
                                      </p:tavLst>
                                    </p:anim>
                                    <p:anim calcmode="lin" valueType="num">
                                      <p:cBhvr>
                                        <p:cTn id="59" dur="4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4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1"/>
                                          </p:val>
                                        </p:tav>
                                        <p:tav tm="100000">
                                          <p:val>
                                            <p:strVal val="#ppt_x"/>
                                          </p:val>
                                        </p:tav>
                                      </p:tavLst>
                                    </p:anim>
                                    <p:anim calcmode="lin" valueType="num">
                                      <p:cBhvr>
                                        <p:cTn id="6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across_the_River_Rhine.jpg"/>
          <p:cNvPicPr>
            <a:picLocks noChangeAspect="1" noChangeArrowheads="1"/>
          </p:cNvPicPr>
          <p:nvPr/>
        </p:nvPicPr>
        <p:blipFill>
          <a:blip r:embed="rId2" cstate="print"/>
          <a:srcRect r="87800"/>
          <a:stretch>
            <a:fillRect/>
          </a:stretch>
        </p:blipFill>
        <p:spPr bwMode="auto">
          <a:xfrm>
            <a:off x="1" y="0"/>
            <a:ext cx="1115615" cy="5714999"/>
          </a:xfrm>
          <a:prstGeom prst="rect">
            <a:avLst/>
          </a:prstGeom>
          <a:noFill/>
          <a:ln w="9525">
            <a:noFill/>
            <a:miter lim="800000"/>
            <a:headEnd/>
            <a:tailEnd/>
          </a:ln>
        </p:spPr>
      </p:pic>
      <p:pic>
        <p:nvPicPr>
          <p:cNvPr id="4" name="Picture 3" descr="C:\Users\Ana María\Desktop\across_the_River_Rhine.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5" name="Picture 3" descr="C:\Users\Ana María\Desktop\across_the_River_Rhine.jpg"/>
          <p:cNvPicPr>
            <a:picLocks noChangeAspect="1" noChangeArrowheads="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6" name="Picture 3" descr="C:\Users\Ana María\Desktop\across_the_River_Rhine.jpg"/>
          <p:cNvPicPr>
            <a:picLocks noChangeAspect="1" noChangeArrowheads="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7" name="Picture 3" descr="C:\Users\Ana María\Desktop\across_the_River_Rhine.jpg"/>
          <p:cNvPicPr>
            <a:picLocks noChangeAspect="1" noChangeArrowheads="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8" name="Picture 3" descr="C:\Users\Ana María\Desktop\across_the_River_Rhine.jpg"/>
          <p:cNvPicPr>
            <a:picLocks noChangeAspect="1" noChangeArrowheads="1"/>
          </p:cNvPicPr>
          <p:nvPr/>
        </p:nvPicPr>
        <p:blipFill>
          <a:blip r:embed="rId2"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9" name="Picture 3" descr="C:\Users\Ana María\Desktop\across_the_River_Rhine.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0" name="Picture 3" descr="C:\Users\Ana María\Desktop\across_the_River_Rhine.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1" name="10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enclave perfecto para visitar en verano, ya que la ruta discurre en gran medida por el río </a:t>
            </a:r>
            <a:r>
              <a:rPr lang="es-ES" i="1" dirty="0" err="1" smtClean="0">
                <a:effectLst>
                  <a:glow rad="101600">
                    <a:srgbClr val="C00000">
                      <a:alpha val="60000"/>
                    </a:srgbClr>
                  </a:glow>
                  <a:outerShdw blurRad="38100" dist="38100" dir="2700000" algn="tl">
                    <a:srgbClr val="000000">
                      <a:alpha val="43137"/>
                    </a:srgbClr>
                  </a:outerShdw>
                </a:effectLst>
              </a:rPr>
              <a:t>Saleres</a:t>
            </a:r>
            <a:r>
              <a:rPr lang="es-ES" i="1" dirty="0" smtClean="0">
                <a:effectLst>
                  <a:glow rad="101600">
                    <a:srgbClr val="C00000">
                      <a:alpha val="60000"/>
                    </a:srgbClr>
                  </a:glow>
                  <a:outerShdw blurRad="38100" dist="38100" dir="2700000" algn="tl">
                    <a:srgbClr val="000000">
                      <a:alpha val="43137"/>
                    </a:srgbClr>
                  </a:outerShdw>
                </a:effectLst>
              </a:rPr>
              <a:t> y el agua está bastante fresca. También es importante llevar un calzado cómodo y bien sujeto, ya que hay numerosas rocas resbaladizas y otras que habrá que sobrepasar por el trayecto.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flythrough/>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2000" fill="hold"/>
                                        <p:tgtEl>
                                          <p:spTgt spid="1027"/>
                                        </p:tgtEl>
                                        <p:attrNameLst>
                                          <p:attrName>ppt_x</p:attrName>
                                        </p:attrNameLst>
                                      </p:cBhvr>
                                      <p:tavLst>
                                        <p:tav tm="0">
                                          <p:val>
                                            <p:strVal val="1+#ppt_w/2"/>
                                          </p:val>
                                        </p:tav>
                                        <p:tav tm="100000">
                                          <p:val>
                                            <p:strVal val="#ppt_x"/>
                                          </p:val>
                                        </p:tav>
                                      </p:tavLst>
                                    </p:anim>
                                    <p:anim calcmode="lin" valueType="num">
                                      <p:cBhvr additive="base">
                                        <p:cTn id="8" dur="2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2000" fill="hold"/>
                                        <p:tgtEl>
                                          <p:spTgt spid="1027"/>
                                        </p:tgtEl>
                                        <p:attrNameLst>
                                          <p:attrName>ppt_w</p:attrName>
                                        </p:attrNameLst>
                                      </p:cBhvr>
                                      <p:tavLst>
                                        <p:tav tm="0">
                                          <p:val>
                                            <p:strVal val="#ppt_w"/>
                                          </p:val>
                                        </p:tav>
                                        <p:tav tm="100000">
                                          <p:val>
                                            <p:strVal val="#ppt_w"/>
                                          </p:val>
                                        </p:tav>
                                      </p:tavLst>
                                    </p:anim>
                                    <p:anim calcmode="lin" valueType="num">
                                      <p:cBhvr>
                                        <p:cTn id="12" dur="2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2"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19" presetClass="entr" presetSubtype="5"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
                                          </p:val>
                                        </p:tav>
                                        <p:tav tm="100000">
                                          <p:val>
                                            <p:strVal val="#ppt_w"/>
                                          </p:val>
                                        </p:tav>
                                      </p:tavLst>
                                    </p:anim>
                                    <p:anim calcmode="lin" valueType="num">
                                      <p:cBhvr>
                                        <p:cTn id="20" dur="2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2"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1+#ppt_w/2"/>
                                          </p:val>
                                        </p:tav>
                                        <p:tav tm="100000">
                                          <p:val>
                                            <p:strVal val="#ppt_x"/>
                                          </p:val>
                                        </p:tav>
                                      </p:tavLst>
                                    </p:anim>
                                    <p:anim calcmode="lin" valueType="num">
                                      <p:cBhvr additive="base">
                                        <p:cTn id="24" dur="2000" fill="hold"/>
                                        <p:tgtEl>
                                          <p:spTgt spid="5"/>
                                        </p:tgtEl>
                                        <p:attrNameLst>
                                          <p:attrName>ppt_y</p:attrName>
                                        </p:attrNameLst>
                                      </p:cBhvr>
                                      <p:tavLst>
                                        <p:tav tm="0">
                                          <p:val>
                                            <p:strVal val="#ppt_y"/>
                                          </p:val>
                                        </p:tav>
                                        <p:tav tm="100000">
                                          <p:val>
                                            <p:strVal val="#ppt_y"/>
                                          </p:val>
                                        </p:tav>
                                      </p:tavLst>
                                    </p:anim>
                                  </p:childTnLst>
                                </p:cTn>
                              </p:par>
                              <p:par>
                                <p:cTn id="25" presetID="19" presetClass="entr" presetSubtype="5" fill="hold" nodeType="withEffect">
                                  <p:stCondLst>
                                    <p:cond delay="1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strVal val="#ppt_w"/>
                                          </p:val>
                                        </p:tav>
                                        <p:tav tm="100000">
                                          <p:val>
                                            <p:strVal val="#ppt_w"/>
                                          </p:val>
                                        </p:tav>
                                      </p:tavLst>
                                    </p:anim>
                                    <p:anim calcmode="lin" valueType="num">
                                      <p:cBhvr>
                                        <p:cTn id="28" dur="2000" fill="hold"/>
                                        <p:tgtEl>
                                          <p:spTgt spid="5"/>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15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1+#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1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strVal val="#ppt_w"/>
                                          </p:val>
                                        </p:tav>
                                        <p:tav tm="100000">
                                          <p:val>
                                            <p:strVal val="#ppt_w"/>
                                          </p:val>
                                        </p:tav>
                                      </p:tavLst>
                                    </p:anim>
                                    <p:anim calcmode="lin" valueType="num">
                                      <p:cBhvr>
                                        <p:cTn id="36" dur="2000" fill="hold"/>
                                        <p:tgtEl>
                                          <p:spTgt spid="6"/>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20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2000" fill="hold"/>
                                        <p:tgtEl>
                                          <p:spTgt spid="7"/>
                                        </p:tgtEl>
                                        <p:attrNameLst>
                                          <p:attrName>ppt_x</p:attrName>
                                        </p:attrNameLst>
                                      </p:cBhvr>
                                      <p:tavLst>
                                        <p:tav tm="0">
                                          <p:val>
                                            <p:strVal val="1+#ppt_w/2"/>
                                          </p:val>
                                        </p:tav>
                                        <p:tav tm="100000">
                                          <p:val>
                                            <p:strVal val="#ppt_x"/>
                                          </p:val>
                                        </p:tav>
                                      </p:tavLst>
                                    </p:anim>
                                    <p:anim calcmode="lin" valueType="num">
                                      <p:cBhvr additive="base">
                                        <p:cTn id="40" dur="2000" fill="hold"/>
                                        <p:tgtEl>
                                          <p:spTgt spid="7"/>
                                        </p:tgtEl>
                                        <p:attrNameLst>
                                          <p:attrName>ppt_y</p:attrName>
                                        </p:attrNameLst>
                                      </p:cBhvr>
                                      <p:tavLst>
                                        <p:tav tm="0">
                                          <p:val>
                                            <p:strVal val="#ppt_y"/>
                                          </p:val>
                                        </p:tav>
                                        <p:tav tm="100000">
                                          <p:val>
                                            <p:strVal val="#ppt_y"/>
                                          </p:val>
                                        </p:tav>
                                      </p:tavLst>
                                    </p:anim>
                                  </p:childTnLst>
                                </p:cTn>
                              </p:par>
                              <p:par>
                                <p:cTn id="41" presetID="19" presetClass="entr" presetSubtype="5" fill="hold" nodeType="withEffect">
                                  <p:stCondLst>
                                    <p:cond delay="2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strVal val="#ppt_w"/>
                                          </p:val>
                                        </p:tav>
                                        <p:tav tm="100000">
                                          <p:val>
                                            <p:strVal val="#ppt_w"/>
                                          </p:val>
                                        </p:tav>
                                      </p:tavLst>
                                    </p:anim>
                                    <p:anim calcmode="lin" valueType="num">
                                      <p:cBhvr>
                                        <p:cTn id="44" dur="2000" fill="hold"/>
                                        <p:tgtEl>
                                          <p:spTgt spid="7"/>
                                        </p:tgtEl>
                                        <p:attrNameLst>
                                          <p:attrName>ppt_h</p:attrName>
                                        </p:attrNameLst>
                                      </p:cBhvr>
                                      <p:tavLst>
                                        <p:tav tm="0" fmla="#ppt_h*sin(2.5*pi*$)">
                                          <p:val>
                                            <p:fltVal val="0"/>
                                          </p:val>
                                        </p:tav>
                                        <p:tav tm="100000">
                                          <p:val>
                                            <p:fltVal val="1"/>
                                          </p:val>
                                        </p:tav>
                                      </p:tavLst>
                                    </p:anim>
                                  </p:childTnLst>
                                </p:cTn>
                              </p:par>
                              <p:par>
                                <p:cTn id="45" presetID="2" presetClass="entr" presetSubtype="2" fill="hold" nodeType="withEffect">
                                  <p:stCondLst>
                                    <p:cond delay="25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250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strVal val="#ppt_w"/>
                                          </p:val>
                                        </p:tav>
                                        <p:tav tm="100000">
                                          <p:val>
                                            <p:strVal val="#ppt_w"/>
                                          </p:val>
                                        </p:tav>
                                      </p:tavLst>
                                    </p:anim>
                                    <p:anim calcmode="lin" valueType="num">
                                      <p:cBhvr>
                                        <p:cTn id="52" dur="2000" fill="hold"/>
                                        <p:tgtEl>
                                          <p:spTgt spid="8"/>
                                        </p:tgtEl>
                                        <p:attrNameLst>
                                          <p:attrName>ppt_h</p:attrName>
                                        </p:attrNameLst>
                                      </p:cBhvr>
                                      <p:tavLst>
                                        <p:tav tm="0" fmla="#ppt_h*sin(2.5*pi*$)">
                                          <p:val>
                                            <p:fltVal val="0"/>
                                          </p:val>
                                        </p:tav>
                                        <p:tav tm="100000">
                                          <p:val>
                                            <p:fltVal val="1"/>
                                          </p:val>
                                        </p:tav>
                                      </p:tavLst>
                                    </p:anim>
                                  </p:childTnLst>
                                </p:cTn>
                              </p:par>
                              <p:par>
                                <p:cTn id="53" presetID="2" presetClass="entr" presetSubtype="2" fill="hold" nodeType="withEffect">
                                  <p:stCondLst>
                                    <p:cond delay="300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1+#ppt_w/2"/>
                                          </p:val>
                                        </p:tav>
                                        <p:tav tm="100000">
                                          <p:val>
                                            <p:strVal val="#ppt_x"/>
                                          </p:val>
                                        </p:tav>
                                      </p:tavLst>
                                    </p:anim>
                                    <p:anim calcmode="lin" valueType="num">
                                      <p:cBhvr additive="base">
                                        <p:cTn id="56" dur="2000" fill="hold"/>
                                        <p:tgtEl>
                                          <p:spTgt spid="9"/>
                                        </p:tgtEl>
                                        <p:attrNameLst>
                                          <p:attrName>ppt_y</p:attrName>
                                        </p:attrNameLst>
                                      </p:cBhvr>
                                      <p:tavLst>
                                        <p:tav tm="0">
                                          <p:val>
                                            <p:strVal val="#ppt_y"/>
                                          </p:val>
                                        </p:tav>
                                        <p:tav tm="100000">
                                          <p:val>
                                            <p:strVal val="#ppt_y"/>
                                          </p:val>
                                        </p:tav>
                                      </p:tavLst>
                                    </p:anim>
                                  </p:childTnLst>
                                </p:cTn>
                              </p:par>
                              <p:par>
                                <p:cTn id="57" presetID="19" presetClass="entr" presetSubtype="5" fill="hold" nodeType="withEffect">
                                  <p:stCondLst>
                                    <p:cond delay="300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ppt_w</p:attrName>
                                        </p:attrNameLst>
                                      </p:cBhvr>
                                      <p:tavLst>
                                        <p:tav tm="0">
                                          <p:val>
                                            <p:strVal val="#ppt_w"/>
                                          </p:val>
                                        </p:tav>
                                        <p:tav tm="100000">
                                          <p:val>
                                            <p:strVal val="#ppt_w"/>
                                          </p:val>
                                        </p:tav>
                                      </p:tavLst>
                                    </p:anim>
                                    <p:anim calcmode="lin" valueType="num">
                                      <p:cBhvr>
                                        <p:cTn id="60" dur="2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2" fill="hold" nodeType="withEffect">
                                  <p:stCondLst>
                                    <p:cond delay="350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1+#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350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strVal val="#ppt_w"/>
                                          </p:val>
                                        </p:tav>
                                        <p:tav tm="100000">
                                          <p:val>
                                            <p:strVal val="#ppt_w"/>
                                          </p:val>
                                        </p:tav>
                                      </p:tavLst>
                                    </p:anim>
                                    <p:anim calcmode="lin" valueType="num">
                                      <p:cBhvr>
                                        <p:cTn id="68" dur="2000" fill="hold"/>
                                        <p:tgtEl>
                                          <p:spTgt spid="10"/>
                                        </p:tgtEl>
                                        <p:attrNameLst>
                                          <p:attrName>ppt_h</p:attrName>
                                        </p:attrNameLst>
                                      </p:cBhvr>
                                      <p:tavLst>
                                        <p:tav tm="0" fmla="#ppt_h*sin(2.5*pi*$)">
                                          <p:val>
                                            <p:fltVal val="0"/>
                                          </p:val>
                                        </p:tav>
                                        <p:tav tm="100000">
                                          <p:val>
                                            <p:fltVal val="1"/>
                                          </p:val>
                                        </p:tav>
                                      </p:tavLst>
                                    </p:anim>
                                  </p:childTnLst>
                                </p:cTn>
                              </p:par>
                            </p:childTnLst>
                          </p:cTn>
                        </p:par>
                        <p:par>
                          <p:cTn id="69" fill="hold">
                            <p:stCondLst>
                              <p:cond delay="55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1"/>
                                        </p:tgtEl>
                                        <p:attrNameLst>
                                          <p:attrName>style.visibility</p:attrName>
                                        </p:attrNameLst>
                                      </p:cBhvr>
                                      <p:to>
                                        <p:strVal val="visible"/>
                                      </p:to>
                                    </p:set>
                                    <p:animEffect transition="in" filter="fade">
                                      <p:cBhvr>
                                        <p:cTn id="72" dur="1000"/>
                                        <p:tgtEl>
                                          <p:spTgt spid="11"/>
                                        </p:tgtEl>
                                      </p:cBhvr>
                                    </p:animEffect>
                                    <p:anim calcmode="lin" valueType="num">
                                      <p:cBhvr>
                                        <p:cTn id="73" dur="1000" fill="hold"/>
                                        <p:tgtEl>
                                          <p:spTgt spid="11"/>
                                        </p:tgtEl>
                                        <p:attrNameLst>
                                          <p:attrName>ppt_x</p:attrName>
                                        </p:attrNameLst>
                                      </p:cBhvr>
                                      <p:tavLst>
                                        <p:tav tm="0">
                                          <p:val>
                                            <p:strVal val="#ppt_x-.1"/>
                                          </p:val>
                                        </p:tav>
                                        <p:tav tm="100000">
                                          <p:val>
                                            <p:strVal val="#ppt_x"/>
                                          </p:val>
                                        </p:tav>
                                      </p:tavLst>
                                    </p:anim>
                                    <p:anim calcmode="lin" valueType="num">
                                      <p:cBhvr>
                                        <p:cTn id="7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8" y="1"/>
            <a:ext cx="6119813" cy="76835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1057300"/>
            <a:ext cx="5112568" cy="72008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2954" name="WordArt 10"/>
          <p:cNvSpPr>
            <a:spLocks noChangeArrowheads="1" noChangeShapeType="1" noTextEdit="1"/>
          </p:cNvSpPr>
          <p:nvPr/>
        </p:nvSpPr>
        <p:spPr bwMode="auto">
          <a:xfrm>
            <a:off x="1259632" y="2065412"/>
            <a:ext cx="5544616" cy="61322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Shocking</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Blue ( Venus )</a:t>
            </a:r>
            <a:r>
              <a:rPr lang="es-ES" sz="3600" kern="10" dirty="0" smtClean="0">
                <a:ln w="9525">
                  <a:noFill/>
                  <a:round/>
                  <a:headEnd/>
                  <a:tailEnd/>
                </a:ln>
                <a:solidFill>
                  <a:schemeClr val="accent3">
                    <a:lumMod val="60000"/>
                    <a:lumOff val="40000"/>
                  </a:schemeClr>
                </a:solidFill>
                <a:effectLst>
                  <a:prstShdw prst="shdw17" dist="17961" dir="13500000">
                    <a:srgbClr val="385F99"/>
                  </a:prstShdw>
                </a:effectLst>
                <a:latin typeface="High Tower Text"/>
              </a:rPr>
              <a:t>    </a:t>
            </a:r>
            <a:endParaRPr lang="es-ES" sz="3600" kern="10" dirty="0">
              <a:ln w="9525">
                <a:noFill/>
                <a:round/>
                <a:headEnd/>
                <a:tailEnd/>
              </a:ln>
              <a:solidFill>
                <a:schemeClr val="accent3">
                  <a:lumMod val="60000"/>
                  <a:lumOff val="40000"/>
                </a:schemeClr>
              </a:solidFill>
              <a:effectLst>
                <a:prstShdw prst="shdw17" dist="17961" dir="13500000">
                  <a:srgbClr val="385F99"/>
                </a:prstShdw>
              </a:effectLst>
              <a:latin typeface="High Tower Text"/>
            </a:endParaRPr>
          </a:p>
        </p:txBody>
      </p:sp>
      <p:sp>
        <p:nvSpPr>
          <p:cNvPr id="73737" name="WordArt 9"/>
          <p:cNvSpPr>
            <a:spLocks noChangeArrowheads="1" noChangeShapeType="1" noTextEdit="1"/>
          </p:cNvSpPr>
          <p:nvPr/>
        </p:nvSpPr>
        <p:spPr bwMode="auto">
          <a:xfrm>
            <a:off x="1259632" y="2857500"/>
            <a:ext cx="5760640" cy="720726"/>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The</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Goonies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Dave</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Grusin</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8" name="WordArt 10"/>
          <p:cNvSpPr>
            <a:spLocks noChangeArrowheads="1" noChangeShapeType="1" noTextEdit="1"/>
          </p:cNvSpPr>
          <p:nvPr/>
        </p:nvSpPr>
        <p:spPr bwMode="auto">
          <a:xfrm>
            <a:off x="1259632" y="3721596"/>
            <a:ext cx="6192688" cy="613221"/>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Ghost</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Riders</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in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the</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Sky</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Southern</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Raised</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smtClean="0">
                <a:ln w="9525">
                  <a:noFill/>
                  <a:round/>
                  <a:headEnd/>
                  <a:tailEnd/>
                </a:ln>
                <a:solidFill>
                  <a:schemeClr val="accent3">
                    <a:lumMod val="60000"/>
                    <a:lumOff val="40000"/>
                  </a:schemeClr>
                </a:solidFill>
                <a:latin typeface="High Tower Text"/>
              </a:rPr>
              <a:t>    </a:t>
            </a:r>
            <a:endParaRPr lang="es-ES" sz="3600" kern="10" dirty="0">
              <a:ln w="9525">
                <a:noFill/>
                <a:round/>
                <a:headEnd/>
                <a:tailEnd/>
              </a:ln>
              <a:solidFill>
                <a:schemeClr val="accent3">
                  <a:lumMod val="60000"/>
                  <a:lumOff val="40000"/>
                </a:schemeClr>
              </a:solidFill>
              <a:latin typeface="High Tower Text"/>
            </a:endParaRPr>
          </a:p>
        </p:txBody>
      </p:sp>
      <p:sp>
        <p:nvSpPr>
          <p:cNvPr id="9" name="WordArt 4"/>
          <p:cNvSpPr>
            <a:spLocks noChangeArrowheads="1" noChangeShapeType="1" noTextEdit="1"/>
          </p:cNvSpPr>
          <p:nvPr/>
        </p:nvSpPr>
        <p:spPr bwMode="auto">
          <a:xfrm>
            <a:off x="1259632" y="4585692"/>
            <a:ext cx="5976664" cy="720080"/>
          </a:xfrm>
          <a:prstGeom prst="rect">
            <a:avLst/>
          </a:prstGeom>
        </p:spPr>
        <p:txBody>
          <a:bodyPr wrap="none" fromWordArt="1">
            <a:prstTxWarp prst="textCanUp">
              <a:avLst>
                <a:gd name="adj" fmla="val 89418"/>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Ghost</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Riders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in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Sky</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Instrumental )</a:t>
            </a:r>
            <a:r>
              <a:rPr lang="es-ES" sz="3600" kern="10" dirty="0" smtClean="0">
                <a:ln w="9525">
                  <a:noFill/>
                  <a:round/>
                  <a:headEnd/>
                  <a:tailEnd/>
                </a:ln>
                <a:solidFill>
                  <a:schemeClr val="accent4">
                    <a:lumMod val="20000"/>
                    <a:lumOff val="80000"/>
                  </a:schemeClr>
                </a:solidFill>
                <a:effectLst>
                  <a:prstShdw prst="shdw17" dist="17961" dir="13500000">
                    <a:srgbClr val="385F99"/>
                  </a:prstShdw>
                </a:effectLst>
                <a:latin typeface="Highlight LET"/>
              </a:rPr>
              <a:t>   </a:t>
            </a:r>
            <a:endParaRPr lang="es-ES" sz="3600" kern="10" dirty="0">
              <a:ln w="9525">
                <a:noFill/>
                <a:round/>
                <a:headEnd/>
                <a:tailEnd/>
              </a:ln>
              <a:solidFill>
                <a:schemeClr val="accent4">
                  <a:lumMod val="20000"/>
                  <a:lumOff val="80000"/>
                </a:schemeClr>
              </a:solidFill>
              <a:effectLst>
                <a:prstShdw prst="shdw17" dist="17961" dir="13500000">
                  <a:srgbClr val="385F99"/>
                </a:prstShdw>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23" presetClass="entr" presetSubtype="16" fill="hold" nodeType="afterEffect">
                                  <p:stCondLst>
                                    <p:cond delay="500"/>
                                  </p:stCondLst>
                                  <p:childTnLst>
                                    <p:set>
                                      <p:cBhvr>
                                        <p:cTn id="20" dur="1" fill="hold">
                                          <p:stCondLst>
                                            <p:cond delay="0"/>
                                          </p:stCondLst>
                                        </p:cTn>
                                        <p:tgtEl>
                                          <p:spTgt spid="82954"/>
                                        </p:tgtEl>
                                        <p:attrNameLst>
                                          <p:attrName>style.visibility</p:attrName>
                                        </p:attrNameLst>
                                      </p:cBhvr>
                                      <p:to>
                                        <p:strVal val="visible"/>
                                      </p:to>
                                    </p:set>
                                    <p:anim calcmode="lin" valueType="num">
                                      <p:cBhvr>
                                        <p:cTn id="21" dur="2000" fill="hold"/>
                                        <p:tgtEl>
                                          <p:spTgt spid="82954"/>
                                        </p:tgtEl>
                                        <p:attrNameLst>
                                          <p:attrName>ppt_w</p:attrName>
                                        </p:attrNameLst>
                                      </p:cBhvr>
                                      <p:tavLst>
                                        <p:tav tm="0">
                                          <p:val>
                                            <p:fltVal val="0"/>
                                          </p:val>
                                        </p:tav>
                                        <p:tav tm="100000">
                                          <p:val>
                                            <p:strVal val="#ppt_w"/>
                                          </p:val>
                                        </p:tav>
                                      </p:tavLst>
                                    </p:anim>
                                    <p:anim calcmode="lin" valueType="num">
                                      <p:cBhvr>
                                        <p:cTn id="22" dur="2000" fill="hold"/>
                                        <p:tgtEl>
                                          <p:spTgt spid="82954"/>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2" presetClass="entr" presetSubtype="1" fill="hold" nodeType="afterEffect">
                                  <p:stCondLst>
                                    <p:cond delay="500"/>
                                  </p:stCondLst>
                                  <p:childTnLst>
                                    <p:set>
                                      <p:cBhvr>
                                        <p:cTn id="25" dur="1" fill="hold">
                                          <p:stCondLst>
                                            <p:cond delay="0"/>
                                          </p:stCondLst>
                                        </p:cTn>
                                        <p:tgtEl>
                                          <p:spTgt spid="73737"/>
                                        </p:tgtEl>
                                        <p:attrNameLst>
                                          <p:attrName>style.visibility</p:attrName>
                                        </p:attrNameLst>
                                      </p:cBhvr>
                                      <p:to>
                                        <p:strVal val="visible"/>
                                      </p:to>
                                    </p:set>
                                    <p:anim calcmode="lin" valueType="num">
                                      <p:cBhvr additive="base">
                                        <p:cTn id="26" dur="2000" fill="hold"/>
                                        <p:tgtEl>
                                          <p:spTgt spid="73737"/>
                                        </p:tgtEl>
                                        <p:attrNameLst>
                                          <p:attrName>ppt_x</p:attrName>
                                        </p:attrNameLst>
                                      </p:cBhvr>
                                      <p:tavLst>
                                        <p:tav tm="0">
                                          <p:val>
                                            <p:strVal val="#ppt_x"/>
                                          </p:val>
                                        </p:tav>
                                        <p:tav tm="100000">
                                          <p:val>
                                            <p:strVal val="#ppt_x"/>
                                          </p:val>
                                        </p:tav>
                                      </p:tavLst>
                                    </p:anim>
                                    <p:anim calcmode="lin" valueType="num">
                                      <p:cBhvr additive="base">
                                        <p:cTn id="27" dur="2000" fill="hold"/>
                                        <p:tgtEl>
                                          <p:spTgt spid="73737"/>
                                        </p:tgtEl>
                                        <p:attrNameLst>
                                          <p:attrName>ppt_y</p:attrName>
                                        </p:attrNameLst>
                                      </p:cBhvr>
                                      <p:tavLst>
                                        <p:tav tm="0">
                                          <p:val>
                                            <p:strVal val="0-#ppt_h/2"/>
                                          </p:val>
                                        </p:tav>
                                        <p:tav tm="100000">
                                          <p:val>
                                            <p:strVal val="#ppt_y"/>
                                          </p:val>
                                        </p:tav>
                                      </p:tavLst>
                                    </p:anim>
                                  </p:childTnLst>
                                </p:cTn>
                              </p:par>
                            </p:childTnLst>
                          </p:cTn>
                        </p:par>
                        <p:par>
                          <p:cTn id="28" fill="hold">
                            <p:stCondLst>
                              <p:cond delay="9500"/>
                            </p:stCondLst>
                            <p:childTnLst>
                              <p:par>
                                <p:cTn id="29" presetID="2" presetClass="entr" presetSubtype="4"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ppt_x"/>
                                          </p:val>
                                        </p:tav>
                                        <p:tav tm="100000">
                                          <p:val>
                                            <p:strVal val="#ppt_x"/>
                                          </p:val>
                                        </p:tav>
                                      </p:tavLst>
                                    </p:anim>
                                    <p:anim calcmode="lin" valueType="num">
                                      <p:cBhvr additive="base">
                                        <p:cTn id="32" dur="2000" fill="hold"/>
                                        <p:tgtEl>
                                          <p:spTgt spid="8"/>
                                        </p:tgtEl>
                                        <p:attrNameLst>
                                          <p:attrName>ppt_y</p:attrName>
                                        </p:attrNameLst>
                                      </p:cBhvr>
                                      <p:tavLst>
                                        <p:tav tm="0">
                                          <p:val>
                                            <p:strVal val="1+#ppt_h/2"/>
                                          </p:val>
                                        </p:tav>
                                        <p:tav tm="100000">
                                          <p:val>
                                            <p:strVal val="#ppt_y"/>
                                          </p:val>
                                        </p:tav>
                                      </p:tavLst>
                                    </p:anim>
                                  </p:childTnLst>
                                </p:cTn>
                              </p:par>
                            </p:childTnLst>
                          </p:cTn>
                        </p:par>
                        <p:par>
                          <p:cTn id="33" fill="hold">
                            <p:stCondLst>
                              <p:cond delay="11500"/>
                            </p:stCondLst>
                            <p:childTnLst>
                              <p:par>
                                <p:cTn id="34" presetID="47" presetClass="entr" presetSubtype="0" fill="hold" nodeType="afterEffect">
                                  <p:stCondLst>
                                    <p:cond delay="50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000"/>
                                        <p:tgtEl>
                                          <p:spTgt spid="9"/>
                                        </p:tgtEl>
                                      </p:cBhvr>
                                    </p:animEffect>
                                    <p:anim calcmode="lin" valueType="num">
                                      <p:cBhvr>
                                        <p:cTn id="37" dur="2000" fill="hold"/>
                                        <p:tgtEl>
                                          <p:spTgt spid="9"/>
                                        </p:tgtEl>
                                        <p:attrNameLst>
                                          <p:attrName>ppt_x</p:attrName>
                                        </p:attrNameLst>
                                      </p:cBhvr>
                                      <p:tavLst>
                                        <p:tav tm="0">
                                          <p:val>
                                            <p:strVal val="#ppt_x"/>
                                          </p:val>
                                        </p:tav>
                                        <p:tav tm="100000">
                                          <p:val>
                                            <p:strVal val="#ppt_x"/>
                                          </p:val>
                                        </p:tav>
                                      </p:tavLst>
                                    </p:anim>
                                    <p:anim calcmode="lin" valueType="num">
                                      <p:cBhvr>
                                        <p:cTn id="38"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792798"/>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4250</TotalTime>
  <Words>2714</Words>
  <Application>Microsoft Office PowerPoint</Application>
  <PresentationFormat>Presentación en pantalla (16:10)</PresentationFormat>
  <Paragraphs>85</Paragraphs>
  <Slides>59</Slides>
  <Notes>5</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59</vt:i4>
      </vt:variant>
    </vt:vector>
  </HeadingPairs>
  <TitlesOfParts>
    <vt:vector size="69"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409</cp:revision>
  <dcterms:created xsi:type="dcterms:W3CDTF">2015-06-24T12:09:12Z</dcterms:created>
  <dcterms:modified xsi:type="dcterms:W3CDTF">2024-06-07T17:32:12Z</dcterms:modified>
</cp:coreProperties>
</file>