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1"/>
  </p:notesMasterIdLst>
  <p:sldIdLst>
    <p:sldId id="388" r:id="rId3"/>
    <p:sldId id="389" r:id="rId4"/>
    <p:sldId id="307" r:id="rId5"/>
    <p:sldId id="314" r:id="rId6"/>
    <p:sldId id="317" r:id="rId7"/>
    <p:sldId id="376" r:id="rId8"/>
    <p:sldId id="320" r:id="rId9"/>
    <p:sldId id="279" r:id="rId10"/>
    <p:sldId id="288" r:id="rId11"/>
    <p:sldId id="375" r:id="rId12"/>
    <p:sldId id="319" r:id="rId13"/>
    <p:sldId id="322" r:id="rId14"/>
    <p:sldId id="323" r:id="rId15"/>
    <p:sldId id="324" r:id="rId16"/>
    <p:sldId id="325" r:id="rId17"/>
    <p:sldId id="326" r:id="rId18"/>
    <p:sldId id="327" r:id="rId19"/>
    <p:sldId id="366" r:id="rId20"/>
    <p:sldId id="377" r:id="rId21"/>
    <p:sldId id="367" r:id="rId22"/>
    <p:sldId id="368" r:id="rId23"/>
    <p:sldId id="369" r:id="rId24"/>
    <p:sldId id="370" r:id="rId25"/>
    <p:sldId id="371" r:id="rId26"/>
    <p:sldId id="372" r:id="rId27"/>
    <p:sldId id="335" r:id="rId28"/>
    <p:sldId id="336" r:id="rId29"/>
    <p:sldId id="337" r:id="rId30"/>
    <p:sldId id="386" r:id="rId31"/>
    <p:sldId id="338" r:id="rId32"/>
    <p:sldId id="339" r:id="rId33"/>
    <p:sldId id="343" r:id="rId34"/>
    <p:sldId id="345" r:id="rId35"/>
    <p:sldId id="346" r:id="rId36"/>
    <p:sldId id="347" r:id="rId37"/>
    <p:sldId id="348" r:id="rId38"/>
    <p:sldId id="349" r:id="rId39"/>
    <p:sldId id="351" r:id="rId40"/>
    <p:sldId id="353" r:id="rId41"/>
    <p:sldId id="355" r:id="rId42"/>
    <p:sldId id="356" r:id="rId43"/>
    <p:sldId id="358" r:id="rId44"/>
    <p:sldId id="354" r:id="rId45"/>
    <p:sldId id="357" r:id="rId46"/>
    <p:sldId id="360" r:id="rId47"/>
    <p:sldId id="359" r:id="rId48"/>
    <p:sldId id="361" r:id="rId49"/>
    <p:sldId id="385" r:id="rId50"/>
    <p:sldId id="381" r:id="rId51"/>
    <p:sldId id="383" r:id="rId52"/>
    <p:sldId id="379" r:id="rId53"/>
    <p:sldId id="384" r:id="rId54"/>
    <p:sldId id="382" r:id="rId55"/>
    <p:sldId id="380" r:id="rId56"/>
    <p:sldId id="387" r:id="rId57"/>
    <p:sldId id="373" r:id="rId58"/>
    <p:sldId id="390" r:id="rId59"/>
    <p:sldId id="391" r:id="rId60"/>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1vb/Jx1BLUTuq2WUlFreg==" hashData="fIYDhLu6Zv8fXMnAwnapwvnrPdY="/>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5F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87" autoAdjust="0"/>
    <p:restoredTop sz="94660"/>
  </p:normalViewPr>
  <p:slideViewPr>
    <p:cSldViewPr>
      <p:cViewPr>
        <p:scale>
          <a:sx n="60" d="100"/>
          <a:sy n="60" d="100"/>
        </p:scale>
        <p:origin x="840"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76755E2F-73B8-4F0C-9067-BC98A69D812B}" type="datetimeFigureOut">
              <a:rPr lang="es-ES"/>
              <a:pPr>
                <a:defRPr/>
              </a:pPr>
              <a:t>17/10/2023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FD234032-CD19-44CF-92C2-AC8011D790FC}"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73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7348" name="3 Marcador de número de diapositiva"/>
          <p:cNvSpPr>
            <a:spLocks noGrp="1"/>
          </p:cNvSpPr>
          <p:nvPr>
            <p:ph type="sldNum" sz="quarter" idx="5"/>
          </p:nvPr>
        </p:nvSpPr>
        <p:spPr bwMode="auto">
          <a:noFill/>
          <a:ln>
            <a:miter lim="800000"/>
            <a:headEnd/>
            <a:tailEnd/>
          </a:ln>
        </p:spPr>
        <p:txBody>
          <a:bodyPr/>
          <a:lstStyle/>
          <a:p>
            <a:fld id="{81BE6A1A-1C7B-4AA4-AB6E-FE1A72A96414}" type="slidenum">
              <a:rPr lang="es-ES"/>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8371" name="2 Marcador de notas"/>
          <p:cNvSpPr>
            <a:spLocks noGrp="1"/>
          </p:cNvSpPr>
          <p:nvPr>
            <p:ph type="body" idx="1"/>
          </p:nvPr>
        </p:nvSpPr>
        <p:spPr bwMode="auto">
          <a:noFill/>
        </p:spPr>
        <p:txBody>
          <a:bodyPr/>
          <a:lstStyle/>
          <a:p>
            <a:endParaRPr lang="es-ES" smtClean="0"/>
          </a:p>
        </p:txBody>
      </p:sp>
      <p:sp>
        <p:nvSpPr>
          <p:cNvPr id="58372" name="3 Marcador de número de diapositiva"/>
          <p:cNvSpPr>
            <a:spLocks noGrp="1"/>
          </p:cNvSpPr>
          <p:nvPr>
            <p:ph type="sldNum" sz="quarter" idx="5"/>
          </p:nvPr>
        </p:nvSpPr>
        <p:spPr bwMode="auto">
          <a:noFill/>
          <a:ln>
            <a:miter lim="800000"/>
            <a:headEnd/>
            <a:tailEnd/>
          </a:ln>
        </p:spPr>
        <p:txBody>
          <a:bodyPr/>
          <a:lstStyle/>
          <a:p>
            <a:fld id="{A26B5222-43DD-44BB-B8F4-8695214A1AE0}" type="slidenum">
              <a:rPr lang="es-ES"/>
              <a:pPr/>
              <a:t>33</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939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9396" name="3 Marcador de número de diapositiva"/>
          <p:cNvSpPr>
            <a:spLocks noGrp="1"/>
          </p:cNvSpPr>
          <p:nvPr>
            <p:ph type="sldNum" sz="quarter" idx="5"/>
          </p:nvPr>
        </p:nvSpPr>
        <p:spPr bwMode="auto">
          <a:noFill/>
          <a:ln>
            <a:miter lim="800000"/>
            <a:headEnd/>
            <a:tailEnd/>
          </a:ln>
        </p:spPr>
        <p:txBody>
          <a:bodyPr/>
          <a:lstStyle/>
          <a:p>
            <a:fld id="{E54F0906-7246-4F07-A778-6F1951D39176}" type="slidenum">
              <a:rPr lang="es-ES"/>
              <a:pPr/>
              <a:t>42</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1DDFDF28-BB04-4FF7-AD2F-D0B0DDC5AE87}" type="slidenum">
              <a:rPr lang="es-ES"/>
              <a:pPr/>
              <a:t>45</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FD234032-CD19-44CF-92C2-AC8011D790FC}" type="slidenum">
              <a:rPr lang="es-ES" smtClean="0"/>
              <a:pPr>
                <a:defRPr/>
              </a:pPr>
              <a:t>53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72"/>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5CD1CFC-5B9A-4B25-AF98-69E131BAF609}" type="datetimeFigureOut">
              <a:rPr lang="es-ES"/>
              <a:pPr>
                <a:defRPr/>
              </a:pPr>
              <a:t>17/10/2023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50526E6-530C-4CD6-8558-DA3BFAA3F5A3}"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681638D-F0E8-4933-979E-255765C465E3}" type="datetimeFigureOut">
              <a:rPr lang="es-ES"/>
              <a:pPr>
                <a:defRPr/>
              </a:pPr>
              <a:t>17/10/2023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9D12F4A-39DF-40FE-AA94-FCE06413F1CB}"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E305CDF-5CB7-4A8F-8639-99798B320F37}" type="datetimeFigureOut">
              <a:rPr lang="es-ES"/>
              <a:pPr>
                <a:defRPr/>
              </a:pPr>
              <a:t>17/10/2023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49D1D70-DD6C-4FD7-9B22-7800F4A5C010}"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C03C4555-71FD-4FCC-9AD8-F5E8A6F18021}" type="datetimeFigureOut">
              <a:rPr lang="es-ES"/>
              <a:pPr>
                <a:defRPr/>
              </a:pPr>
              <a:t>17/10/2023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2D77094-D48E-4E9B-9BC7-68342DDBB1F7}"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EE81458-E6B9-4F33-8C7F-1257C965B17B}" type="datetimeFigureOut">
              <a:rPr lang="es-ES"/>
              <a:pPr>
                <a:defRPr/>
              </a:pPr>
              <a:t>17/10/2023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7DEC82A1-FDCE-409A-80A7-A157CE1E4330}"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F9F4DBB-73FD-40A0-BC1C-D61F7D6C2D3D}" type="datetimeFigureOut">
              <a:rPr lang="es-ES"/>
              <a:pPr>
                <a:defRPr/>
              </a:pPr>
              <a:t>17/10/2023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C077967-2E26-4D80-A221-10F336B6C1C2}"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F862CE5-936C-46B2-9D43-A2DB5E7E49D6}" type="datetimeFigureOut">
              <a:rPr lang="es-ES"/>
              <a:pPr>
                <a:defRPr/>
              </a:pPr>
              <a:t>17/10/2023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39DC08B-04EE-45B7-903B-D7DB6B289D4F}"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9"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5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9"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7732664-AF9B-48B9-8151-E710B6057635}" type="datetimeFigureOut">
              <a:rPr lang="es-ES"/>
              <a:pPr>
                <a:defRPr/>
              </a:pPr>
              <a:t>17/10/2023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E78F555-ED0C-4FC6-9161-DF869963BCAA}"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1"/>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98"/>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F35C4FD-8033-410F-961D-7FCD3F0B0114}" type="datetimeFigureOut">
              <a:rPr lang="es-ES"/>
              <a:pPr>
                <a:defRPr/>
              </a:pPr>
              <a:t>17/10/2023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821881E-6A46-47D1-A279-9049D9D51183}"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E14C68B-3F7B-48B8-8F6A-216D74610215}" type="datetimeFigureOut">
              <a:rPr lang="es-ES"/>
              <a:pPr>
                <a:defRPr/>
              </a:pPr>
              <a:t>17/10/2023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AB41062-24A7-4554-BDE2-4A7C842D5E29}"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70"/>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70"/>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B56D9C7-35F3-4E9E-83D0-CB78BDF7DD10}" type="datetimeFigureOut">
              <a:rPr lang="es-ES"/>
              <a:pPr>
                <a:defRPr/>
              </a:pPr>
              <a:t>17/10/2023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A5C1034-26A9-4F01-92CB-ED7960F0E280}"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941700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FC4EE949-C995-4392-B327-EB09C74E37E0}" type="datetimeFigureOut">
              <a:rPr lang="es-ES"/>
              <a:pPr>
                <a:defRPr/>
              </a:pPr>
              <a:t>17/10/2023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09FB0AE4-7C87-4236-81AB-7BA214791FCA}"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305123629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jpeg"/></Relationships>
</file>

<file path=ppt/slides/_rels/slide4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Barrancas de Burujón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 Fotografía es recopilada de la red </a:t>
            </a: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wipe/>
      </p:transition>
    </mc:Choice>
    <mc:Fallback>
      <p:transition spd="slow" advTm="15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67544" y="121196"/>
            <a:ext cx="8352928" cy="781635"/>
          </a:xfrm>
          <a:prstGeom prst="rect">
            <a:avLst/>
          </a:prstGeom>
          <a:noFill/>
        </p:spPr>
        <p:txBody>
          <a:bodyPr wrap="square" lIns="91440" tIns="45720" rIns="91440" bIns="45720">
            <a:prstTxWarp prst="textChevron">
              <a:avLst/>
            </a:prstTxWarp>
            <a:spAutoFit/>
            <a:scene3d>
              <a:camera prst="perspectiveAbove"/>
              <a:lightRig rig="threePt" dir="t"/>
            </a:scene3d>
            <a:sp3d extrusionH="57150">
              <a:bevelT w="38100" h="38100" prst="angle"/>
            </a:sp3d>
          </a:bodyPr>
          <a:lstStyle/>
          <a:p>
            <a:pPr algn="ctr"/>
            <a:r>
              <a:rPr lang="es-ES" sz="2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r>
              <a:rPr lang="es-E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Barrancas de Burujón</a:t>
            </a:r>
            <a:r>
              <a:rPr lang="es-ES" sz="2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endParaRPr lang="es-ES" sz="28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Rectángulo"/>
          <p:cNvSpPr/>
          <p:nvPr/>
        </p:nvSpPr>
        <p:spPr>
          <a:xfrm>
            <a:off x="3517862" y="2395835"/>
            <a:ext cx="2108269" cy="923330"/>
          </a:xfrm>
          <a:prstGeom prst="rect">
            <a:avLst/>
          </a:prstGeom>
          <a:noFill/>
        </p:spPr>
        <p:txBody>
          <a:bodyPr wrap="none" lIns="91440" tIns="45720" rIns="91440" bIns="45720">
            <a:spAutoFit/>
          </a:bodyPr>
          <a:lstStyle/>
          <a:p>
            <a:pPr algn="ctr"/>
            <a:r>
              <a:rPr lang="es-E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 name="3 CuadroTexto"/>
          <p:cNvSpPr txBox="1"/>
          <p:nvPr/>
        </p:nvSpPr>
        <p:spPr>
          <a:xfrm>
            <a:off x="467544" y="1129308"/>
            <a:ext cx="8280920" cy="2246769"/>
          </a:xfrm>
          <a:prstGeom prst="rect">
            <a:avLst/>
          </a:prstGeom>
          <a:noFill/>
        </p:spPr>
        <p:txBody>
          <a:bodyPr wrap="square" rtlCol="0">
            <a:spAutoFit/>
          </a:bodyPr>
          <a:lstStyle/>
          <a:p>
            <a:r>
              <a:rPr lang="es-ES" sz="2000" i="1" dirty="0" smtClean="0">
                <a:solidFill>
                  <a:schemeClr val="accent6">
                    <a:lumMod val="75000"/>
                  </a:schemeClr>
                </a:solidFill>
                <a:effectLst>
                  <a:outerShdw blurRad="38100" dist="38100" dir="2700000" algn="tl">
                    <a:srgbClr val="000000">
                      <a:alpha val="43137"/>
                    </a:srgbClr>
                  </a:outerShdw>
                </a:effectLst>
                <a:latin typeface="Lucida Bright" pitchFamily="18" charset="0"/>
              </a:rPr>
              <a:t>Si nos enseñan unas fotos como las que acompañan a esta presentación y nos preguntan a que lugar pertenece, es probable que muchos digan que es de Estados Unidos, por ejemplo del Gran Cañón del Colorado o del parque nacional del Valle de la Muerte. Sin embargo, estas preciosas imágenes están tomadas </a:t>
            </a:r>
            <a:r>
              <a:rPr lang="es-ES" sz="2000" b="1" i="1" dirty="0" smtClean="0">
                <a:solidFill>
                  <a:schemeClr val="accent6">
                    <a:lumMod val="75000"/>
                  </a:schemeClr>
                </a:solidFill>
                <a:effectLst>
                  <a:outerShdw blurRad="38100" dist="38100" dir="2700000" algn="tl">
                    <a:srgbClr val="000000">
                      <a:alpha val="43137"/>
                    </a:srgbClr>
                  </a:outerShdw>
                </a:effectLst>
                <a:latin typeface="Lucida Bright" pitchFamily="18" charset="0"/>
              </a:rPr>
              <a:t>en Toledo</a:t>
            </a:r>
            <a:r>
              <a:rPr lang="es-ES" sz="2000" i="1" dirty="0" smtClean="0">
                <a:solidFill>
                  <a:schemeClr val="accent6">
                    <a:lumMod val="75000"/>
                  </a:schemeClr>
                </a:solidFill>
                <a:effectLst>
                  <a:outerShdw blurRad="38100" dist="38100" dir="2700000" algn="tl">
                    <a:srgbClr val="000000">
                      <a:alpha val="43137"/>
                    </a:srgbClr>
                  </a:outerShdw>
                </a:effectLst>
                <a:latin typeface="Lucida Bright" pitchFamily="18" charset="0"/>
              </a:rPr>
              <a:t>, a poco más de una hora de Madrid, y pertenecen a las </a:t>
            </a:r>
            <a:r>
              <a:rPr lang="es-ES" sz="2000" b="1" i="1" dirty="0" smtClean="0">
                <a:solidFill>
                  <a:schemeClr val="accent6">
                    <a:lumMod val="75000"/>
                  </a:schemeClr>
                </a:solidFill>
                <a:effectLst>
                  <a:outerShdw blurRad="38100" dist="38100" dir="2700000" algn="tl">
                    <a:srgbClr val="000000">
                      <a:alpha val="43137"/>
                    </a:srgbClr>
                  </a:outerShdw>
                </a:effectLst>
                <a:latin typeface="Lucida Bright" pitchFamily="18" charset="0"/>
              </a:rPr>
              <a:t>Barrancas de Burujón.</a:t>
            </a:r>
            <a:endParaRPr lang="es-ES" sz="2000" i="1" dirty="0">
              <a:solidFill>
                <a:schemeClr val="accent6">
                  <a:lumMod val="75000"/>
                </a:schemeClr>
              </a:solidFill>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7544" y="3577580"/>
            <a:ext cx="8352928" cy="1631216"/>
          </a:xfrm>
          <a:prstGeom prst="rect">
            <a:avLst/>
          </a:prstGeom>
          <a:noFill/>
        </p:spPr>
        <p:txBody>
          <a:bodyPr wrap="square" rtlCol="0">
            <a:spAutoFit/>
          </a:bodyPr>
          <a:lstStyle/>
          <a:p>
            <a:r>
              <a:rPr lang="es-ES" sz="2000" i="1" dirty="0" smtClean="0">
                <a:solidFill>
                  <a:schemeClr val="accent6">
                    <a:lumMod val="75000"/>
                  </a:schemeClr>
                </a:solidFill>
                <a:effectLst>
                  <a:outerShdw blurRad="38100" dist="38100" dir="2700000" algn="tl">
                    <a:srgbClr val="000000">
                      <a:alpha val="43137"/>
                    </a:srgbClr>
                  </a:outerShdw>
                </a:effectLst>
                <a:latin typeface="Lucida Bright" pitchFamily="18" charset="0"/>
              </a:rPr>
              <a:t>Es, literalmente, un paisaje de anuncio, puesto que muchos lo conocieron gracias a un </a:t>
            </a:r>
            <a:r>
              <a:rPr lang="es-ES" sz="2000" b="1" i="1" dirty="0" smtClean="0">
                <a:solidFill>
                  <a:schemeClr val="accent6">
                    <a:lumMod val="75000"/>
                  </a:schemeClr>
                </a:solidFill>
                <a:effectLst>
                  <a:outerShdw blurRad="38100" dist="38100" dir="2700000" algn="tl">
                    <a:srgbClr val="000000">
                      <a:alpha val="43137"/>
                    </a:srgbClr>
                  </a:outerShdw>
                </a:effectLst>
                <a:latin typeface="Lucida Bright" pitchFamily="18" charset="0"/>
              </a:rPr>
              <a:t>anuncio de Coca-Cola</a:t>
            </a:r>
            <a:r>
              <a:rPr lang="es-ES" sz="2000" i="1" dirty="0" smtClean="0">
                <a:solidFill>
                  <a:schemeClr val="accent6">
                    <a:lumMod val="75000"/>
                  </a:schemeClr>
                </a:solidFill>
                <a:effectLst>
                  <a:outerShdw blurRad="38100" dist="38100" dir="2700000" algn="tl">
                    <a:srgbClr val="000000">
                      <a:alpha val="43137"/>
                    </a:srgbClr>
                  </a:outerShdw>
                </a:effectLst>
                <a:latin typeface="Lucida Bright" pitchFamily="18" charset="0"/>
              </a:rPr>
              <a:t>, lo que lo convirtió en un lugar de interés turístico. De hecho, durante una temporada, la cantidad de gente que llegó hasta allí para verlo puso en alerta a los ecologistas.</a:t>
            </a:r>
            <a:endParaRPr lang="es-ES" sz="2000" i="1" dirty="0">
              <a:solidFill>
                <a:schemeClr val="accent6">
                  <a:lumMod val="75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3000">
        <p14:ripple dir="ru"/>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352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arco"/>
          <p:cNvSpPr/>
          <p:nvPr/>
        </p:nvSpPr>
        <p:spPr>
          <a:xfrm>
            <a:off x="0" y="0"/>
            <a:ext cx="9144000" cy="5715000"/>
          </a:xfrm>
          <a:prstGeom prst="frame">
            <a:avLst>
              <a:gd name="adj1" fmla="val 4902"/>
            </a:avLst>
          </a:prstGeom>
          <a:solidFill>
            <a:srgbClr val="CC7C4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8" y="415925"/>
            <a:ext cx="1216025" cy="762000"/>
          </a:xfrm>
          <a:prstGeom prst="parallelogram">
            <a:avLst>
              <a:gd name="adj" fmla="val 15873"/>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Marco"/>
          <p:cNvSpPr/>
          <p:nvPr/>
        </p:nvSpPr>
        <p:spPr>
          <a:xfrm>
            <a:off x="214313" y="177800"/>
            <a:ext cx="4214812" cy="5359400"/>
          </a:xfrm>
          <a:prstGeom prst="frame">
            <a:avLst>
              <a:gd name="adj1" fmla="val 6035"/>
            </a:avLst>
          </a:prstGeom>
          <a:solidFill>
            <a:srgbClr val="DBA277">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8" y="177800"/>
            <a:ext cx="4465637" cy="5359400"/>
          </a:xfrm>
          <a:prstGeom prst="frame">
            <a:avLst>
              <a:gd name="adj1" fmla="val 5979"/>
            </a:avLst>
          </a:prstGeom>
          <a:solidFill>
            <a:srgbClr val="DBA277">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666875"/>
            <a:ext cx="142876" cy="5953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428596" y="3690943"/>
            <a:ext cx="3786214" cy="23812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flipH="1">
            <a:off x="2143125" y="654050"/>
            <a:ext cx="214313" cy="762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395288" y="336550"/>
            <a:ext cx="3819525" cy="4981575"/>
          </a:xfrm>
          <a:prstGeom prst="rect">
            <a:avLst/>
          </a:prstGeom>
          <a:solidFill>
            <a:schemeClr val="tx2">
              <a:lumMod val="7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4643438" y="409575"/>
            <a:ext cx="4032250" cy="4889500"/>
          </a:xfrm>
          <a:prstGeom prst="rect">
            <a:avLst/>
          </a:prstGeom>
          <a:solidFill>
            <a:schemeClr val="tx2">
              <a:lumMod val="75000"/>
              <a:alpha val="41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395536"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Las Barrancas de Burujón se trata de un entramado de cárcavas arcillosas que caen sobre las aguas del </a:t>
            </a:r>
            <a:r>
              <a:rPr lang="es-ES" b="1"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río Tajo</a:t>
            </a:r>
            <a:r>
              <a:rPr lang="es-ES" i="1" dirty="0" smtClean="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y que han sido moldeadas durante años.</a:t>
            </a:r>
            <a:endParaRPr lang="es-ES" i="1" dirty="0">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ripple/>
        <p:sndAc>
          <p:stSnd loop="1">
            <p:snd r:embed="rId2" name="Variadas.wav"/>
          </p:stSnd>
        </p:sndAc>
      </p:transition>
    </mc:Choice>
    <mc:Fallback>
      <p:transition spd="slow" advTm="2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9"/>
                                        </p:tgtEl>
                                        <p:attrNameLst>
                                          <p:attrName>ppt_x</p:attrName>
                                        </p:attrNameLst>
                                      </p:cBhvr>
                                      <p:tavLst>
                                        <p:tav tm="0">
                                          <p:val>
                                            <p:strVal val="ppt_x"/>
                                          </p:val>
                                        </p:tav>
                                        <p:tav tm="100000">
                                          <p:val>
                                            <p:strVal val="ppt_x-ppt_w/2"/>
                                          </p:val>
                                        </p:tav>
                                      </p:tavLst>
                                    </p:anim>
                                    <p:anim calcmode="lin" valueType="num">
                                      <p:cBhvr>
                                        <p:cTn id="7" dur="3000"/>
                                        <p:tgtEl>
                                          <p:spTgt spid="9"/>
                                        </p:tgtEl>
                                        <p:attrNameLst>
                                          <p:attrName>ppt_y</p:attrName>
                                        </p:attrNameLst>
                                      </p:cBhvr>
                                      <p:tavLst>
                                        <p:tav tm="0">
                                          <p:val>
                                            <p:strVal val="ppt_y"/>
                                          </p:val>
                                        </p:tav>
                                        <p:tav tm="100000">
                                          <p:val>
                                            <p:strVal val="ppt_y"/>
                                          </p:val>
                                        </p:tav>
                                      </p:tavLst>
                                    </p:anim>
                                    <p:anim calcmode="lin" valueType="num">
                                      <p:cBhvr>
                                        <p:cTn id="8" dur="3000"/>
                                        <p:tgtEl>
                                          <p:spTgt spid="9"/>
                                        </p:tgtEl>
                                        <p:attrNameLst>
                                          <p:attrName>ppt_w</p:attrName>
                                        </p:attrNameLst>
                                      </p:cBhvr>
                                      <p:tavLst>
                                        <p:tav tm="0">
                                          <p:val>
                                            <p:strVal val="ppt_w"/>
                                          </p:val>
                                        </p:tav>
                                        <p:tav tm="100000">
                                          <p:val>
                                            <p:fltVal val="0"/>
                                          </p:val>
                                        </p:tav>
                                      </p:tavLst>
                                    </p:anim>
                                    <p:anim calcmode="lin" valueType="num">
                                      <p:cBhvr>
                                        <p:cTn id="9" dur="3000"/>
                                        <p:tgtEl>
                                          <p:spTgt spid="9"/>
                                        </p:tgtEl>
                                        <p:attrNameLst>
                                          <p:attrName>ppt_h</p:attrName>
                                        </p:attrNameLst>
                                      </p:cBhvr>
                                      <p:tavLst>
                                        <p:tav tm="0">
                                          <p:val>
                                            <p:strVal val="ppt_h"/>
                                          </p:val>
                                        </p:tav>
                                        <p:tav tm="100000">
                                          <p:val>
                                            <p:strVal val="ppt_h"/>
                                          </p:val>
                                        </p:tav>
                                      </p:tavLst>
                                    </p:anim>
                                    <p:set>
                                      <p:cBhvr>
                                        <p:cTn id="10" dur="1" fill="hold">
                                          <p:stCondLst>
                                            <p:cond delay="2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14"/>
                                        </p:tgtEl>
                                        <p:attrNameLst>
                                          <p:attrName>ppt_x</p:attrName>
                                        </p:attrNameLst>
                                      </p:cBhvr>
                                      <p:tavLst>
                                        <p:tav tm="0">
                                          <p:val>
                                            <p:strVal val="ppt_x"/>
                                          </p:val>
                                        </p:tav>
                                        <p:tav tm="100000">
                                          <p:val>
                                            <p:strVal val="ppt_x-ppt_w/2"/>
                                          </p:val>
                                        </p:tav>
                                      </p:tavLst>
                                    </p:anim>
                                    <p:anim calcmode="lin" valueType="num">
                                      <p:cBhvr>
                                        <p:cTn id="13" dur="3000"/>
                                        <p:tgtEl>
                                          <p:spTgt spid="14"/>
                                        </p:tgtEl>
                                        <p:attrNameLst>
                                          <p:attrName>ppt_y</p:attrName>
                                        </p:attrNameLst>
                                      </p:cBhvr>
                                      <p:tavLst>
                                        <p:tav tm="0">
                                          <p:val>
                                            <p:strVal val="ppt_y"/>
                                          </p:val>
                                        </p:tav>
                                        <p:tav tm="100000">
                                          <p:val>
                                            <p:strVal val="ppt_y"/>
                                          </p:val>
                                        </p:tav>
                                      </p:tavLst>
                                    </p:anim>
                                    <p:anim calcmode="lin" valueType="num">
                                      <p:cBhvr>
                                        <p:cTn id="14" dur="3000"/>
                                        <p:tgtEl>
                                          <p:spTgt spid="14"/>
                                        </p:tgtEl>
                                        <p:attrNameLst>
                                          <p:attrName>ppt_w</p:attrName>
                                        </p:attrNameLst>
                                      </p:cBhvr>
                                      <p:tavLst>
                                        <p:tav tm="0">
                                          <p:val>
                                            <p:strVal val="ppt_w"/>
                                          </p:val>
                                        </p:tav>
                                        <p:tav tm="100000">
                                          <p:val>
                                            <p:fltVal val="0"/>
                                          </p:val>
                                        </p:tav>
                                      </p:tavLst>
                                    </p:anim>
                                    <p:anim calcmode="lin" valueType="num">
                                      <p:cBhvr>
                                        <p:cTn id="15" dur="3000"/>
                                        <p:tgtEl>
                                          <p:spTgt spid="14"/>
                                        </p:tgtEl>
                                        <p:attrNameLst>
                                          <p:attrName>ppt_h</p:attrName>
                                        </p:attrNameLst>
                                      </p:cBhvr>
                                      <p:tavLst>
                                        <p:tav tm="0">
                                          <p:val>
                                            <p:strVal val="ppt_h"/>
                                          </p:val>
                                        </p:tav>
                                        <p:tav tm="100000">
                                          <p:val>
                                            <p:strVal val="ppt_h"/>
                                          </p:val>
                                        </p:tav>
                                      </p:tavLst>
                                    </p:anim>
                                    <p:set>
                                      <p:cBhvr>
                                        <p:cTn id="16" dur="1" fill="hold">
                                          <p:stCondLst>
                                            <p:cond delay="2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10"/>
                                        </p:tgtEl>
                                        <p:attrNameLst>
                                          <p:attrName>ppt_x</p:attrName>
                                        </p:attrNameLst>
                                      </p:cBhvr>
                                      <p:tavLst>
                                        <p:tav tm="0">
                                          <p:val>
                                            <p:strVal val="ppt_x"/>
                                          </p:val>
                                        </p:tav>
                                        <p:tav tm="100000">
                                          <p:val>
                                            <p:strVal val="ppt_x+ppt_w/2"/>
                                          </p:val>
                                        </p:tav>
                                      </p:tavLst>
                                    </p:anim>
                                    <p:anim calcmode="lin" valueType="num">
                                      <p:cBhvr>
                                        <p:cTn id="19" dur="3000"/>
                                        <p:tgtEl>
                                          <p:spTgt spid="10"/>
                                        </p:tgtEl>
                                        <p:attrNameLst>
                                          <p:attrName>ppt_y</p:attrName>
                                        </p:attrNameLst>
                                      </p:cBhvr>
                                      <p:tavLst>
                                        <p:tav tm="0">
                                          <p:val>
                                            <p:strVal val="ppt_y"/>
                                          </p:val>
                                        </p:tav>
                                        <p:tav tm="100000">
                                          <p:val>
                                            <p:strVal val="ppt_y"/>
                                          </p:val>
                                        </p:tav>
                                      </p:tavLst>
                                    </p:anim>
                                    <p:anim calcmode="lin" valueType="num">
                                      <p:cBhvr>
                                        <p:cTn id="20" dur="3000"/>
                                        <p:tgtEl>
                                          <p:spTgt spid="10"/>
                                        </p:tgtEl>
                                        <p:attrNameLst>
                                          <p:attrName>ppt_w</p:attrName>
                                        </p:attrNameLst>
                                      </p:cBhvr>
                                      <p:tavLst>
                                        <p:tav tm="0">
                                          <p:val>
                                            <p:strVal val="ppt_w"/>
                                          </p:val>
                                        </p:tav>
                                        <p:tav tm="100000">
                                          <p:val>
                                            <p:fltVal val="0"/>
                                          </p:val>
                                        </p:tav>
                                      </p:tavLst>
                                    </p:anim>
                                    <p:anim calcmode="lin" valueType="num">
                                      <p:cBhvr>
                                        <p:cTn id="21" dur="3000"/>
                                        <p:tgtEl>
                                          <p:spTgt spid="10"/>
                                        </p:tgtEl>
                                        <p:attrNameLst>
                                          <p:attrName>ppt_h</p:attrName>
                                        </p:attrNameLst>
                                      </p:cBhvr>
                                      <p:tavLst>
                                        <p:tav tm="0">
                                          <p:val>
                                            <p:strVal val="ppt_h"/>
                                          </p:val>
                                        </p:tav>
                                        <p:tav tm="100000">
                                          <p:val>
                                            <p:strVal val="ppt_h"/>
                                          </p:val>
                                        </p:tav>
                                      </p:tavLst>
                                    </p:anim>
                                    <p:set>
                                      <p:cBhvr>
                                        <p:cTn id="22" dur="1" fill="hold">
                                          <p:stCondLst>
                                            <p:cond delay="2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15"/>
                                        </p:tgtEl>
                                        <p:attrNameLst>
                                          <p:attrName>ppt_x</p:attrName>
                                        </p:attrNameLst>
                                      </p:cBhvr>
                                      <p:tavLst>
                                        <p:tav tm="0">
                                          <p:val>
                                            <p:strVal val="ppt_x"/>
                                          </p:val>
                                        </p:tav>
                                        <p:tav tm="100000">
                                          <p:val>
                                            <p:strVal val="ppt_x+ppt_w/2"/>
                                          </p:val>
                                        </p:tav>
                                      </p:tavLst>
                                    </p:anim>
                                    <p:anim calcmode="lin" valueType="num">
                                      <p:cBhvr>
                                        <p:cTn id="25" dur="3000"/>
                                        <p:tgtEl>
                                          <p:spTgt spid="15"/>
                                        </p:tgtEl>
                                        <p:attrNameLst>
                                          <p:attrName>ppt_y</p:attrName>
                                        </p:attrNameLst>
                                      </p:cBhvr>
                                      <p:tavLst>
                                        <p:tav tm="0">
                                          <p:val>
                                            <p:strVal val="ppt_y"/>
                                          </p:val>
                                        </p:tav>
                                        <p:tav tm="100000">
                                          <p:val>
                                            <p:strVal val="ppt_y"/>
                                          </p:val>
                                        </p:tav>
                                      </p:tavLst>
                                    </p:anim>
                                    <p:anim calcmode="lin" valueType="num">
                                      <p:cBhvr>
                                        <p:cTn id="26" dur="3000"/>
                                        <p:tgtEl>
                                          <p:spTgt spid="15"/>
                                        </p:tgtEl>
                                        <p:attrNameLst>
                                          <p:attrName>ppt_w</p:attrName>
                                        </p:attrNameLst>
                                      </p:cBhvr>
                                      <p:tavLst>
                                        <p:tav tm="0">
                                          <p:val>
                                            <p:strVal val="ppt_w"/>
                                          </p:val>
                                        </p:tav>
                                        <p:tav tm="100000">
                                          <p:val>
                                            <p:fltVal val="0"/>
                                          </p:val>
                                        </p:tav>
                                      </p:tavLst>
                                    </p:anim>
                                    <p:anim calcmode="lin" valueType="num">
                                      <p:cBhvr>
                                        <p:cTn id="27" dur="3000"/>
                                        <p:tgtEl>
                                          <p:spTgt spid="15"/>
                                        </p:tgtEl>
                                        <p:attrNameLst>
                                          <p:attrName>ppt_h</p:attrName>
                                        </p:attrNameLst>
                                      </p:cBhvr>
                                      <p:tavLst>
                                        <p:tav tm="0">
                                          <p:val>
                                            <p:strVal val="ppt_h"/>
                                          </p:val>
                                        </p:tav>
                                        <p:tav tm="100000">
                                          <p:val>
                                            <p:strVal val="ppt_h"/>
                                          </p:val>
                                        </p:tav>
                                      </p:tavLst>
                                    </p:anim>
                                    <p:set>
                                      <p:cBhvr>
                                        <p:cTn id="28" dur="1" fill="hold">
                                          <p:stCondLst>
                                            <p:cond delay="2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2/3*#ppt_w"/>
                                          </p:val>
                                        </p:tav>
                                        <p:tav tm="100000">
                                          <p:val>
                                            <p:strVal val="#ppt_w"/>
                                          </p:val>
                                        </p:tav>
                                      </p:tavLst>
                                    </p:anim>
                                    <p:anim calcmode="lin" valueType="num">
                                      <p:cBhvr>
                                        <p:cTn id="36" dur="3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500"/>
                                  </p:stCondLst>
                                  <p:iterate type="lt">
                                    <p:tmPct val="10000"/>
                                  </p:iterate>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1"/>
                                          </p:val>
                                        </p:tav>
                                        <p:tav tm="100000">
                                          <p:val>
                                            <p:strVal val="#ppt_x"/>
                                          </p:val>
                                        </p:tav>
                                      </p:tavLst>
                                    </p:anim>
                                    <p:anim calcmode="lin" valueType="num">
                                      <p:cBhvr>
                                        <p:cTn id="4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0"/>
            <a:ext cx="1258888" cy="5715000"/>
          </a:xfrm>
          <a:prstGeom prst="triangle">
            <a:avLst/>
          </a:prstGeom>
          <a:solidFill>
            <a:schemeClr val="accent6">
              <a:lumMod val="75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a:off x="1258888" y="0"/>
            <a:ext cx="1296987" cy="5715000"/>
          </a:xfrm>
          <a:prstGeom prst="triangle">
            <a:avLst/>
          </a:prstGeom>
          <a:solidFill>
            <a:schemeClr val="accent6">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2555875" y="0"/>
            <a:ext cx="1295400" cy="5715000"/>
          </a:xfrm>
          <a:prstGeom prst="triangle">
            <a:avLst/>
          </a:prstGeom>
          <a:solidFill>
            <a:schemeClr val="accent6">
              <a:lumMod val="75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3851275" y="0"/>
            <a:ext cx="1296988" cy="5715000"/>
          </a:xfrm>
          <a:prstGeom prst="triangle">
            <a:avLst/>
          </a:prstGeom>
          <a:solidFill>
            <a:schemeClr val="accent6">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5148263" y="0"/>
            <a:ext cx="1357312" cy="5715000"/>
          </a:xfrm>
          <a:prstGeom prst="triangle">
            <a:avLst/>
          </a:prstGeom>
          <a:solidFill>
            <a:schemeClr val="accent6">
              <a:lumMod val="75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6516688" y="0"/>
            <a:ext cx="1368425" cy="5715000"/>
          </a:xfrm>
          <a:prstGeom prst="triangle">
            <a:avLst/>
          </a:prstGeom>
          <a:solidFill>
            <a:schemeClr val="accent6">
              <a:lumMod val="50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7885113" y="0"/>
            <a:ext cx="1258887" cy="5715000"/>
          </a:xfrm>
          <a:prstGeom prst="triangle">
            <a:avLst/>
          </a:prstGeom>
          <a:solidFill>
            <a:schemeClr val="accent6">
              <a:lumMod val="75000"/>
              <a:alpha val="7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publicidad sacó del anonimato un lugar caracterizado por los increíbles cortados arcillosos y unas paredes que </a:t>
            </a:r>
            <a:r>
              <a:rPr lang="es-ES" b="1" i="1" dirty="0" smtClean="0">
                <a:effectLst>
                  <a:glow rad="101600">
                    <a:srgbClr val="C00000">
                      <a:alpha val="60000"/>
                    </a:srgbClr>
                  </a:glow>
                  <a:outerShdw blurRad="38100" dist="38100" dir="2700000" algn="tl">
                    <a:srgbClr val="000000">
                      <a:alpha val="43137"/>
                    </a:srgbClr>
                  </a:outerShdw>
                </a:effectLst>
              </a:rPr>
              <a:t>se tiñen de un intenso rojo al atardecer</a:t>
            </a:r>
            <a:r>
              <a:rPr lang="es-ES" i="1" dirty="0" smtClean="0">
                <a:effectLst>
                  <a:glow rad="101600">
                    <a:srgbClr val="C00000">
                      <a:alpha val="60000"/>
                    </a:srgbClr>
                  </a:glow>
                  <a:outerShdw blurRad="38100" dist="38100" dir="2700000" algn="tl">
                    <a:srgbClr val="000000">
                      <a:alpha val="43137"/>
                    </a:srgbClr>
                  </a:outerShdw>
                </a:effectLst>
              </a:rPr>
              <a:t> dejando una imagen espectacular.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ripple dir="lu"/>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14" presetClass="exit" presetSubtype="5" fill="hold" grpId="0" nodeType="withEffect">
                                  <p:stCondLst>
                                    <p:cond delay="0"/>
                                  </p:stCondLst>
                                  <p:childTnLst>
                                    <p:animEffect transition="out" filter="randombar(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7" presetClass="exit" presetSubtype="4"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ppt_x"/>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14" presetClass="exit" presetSubtype="10" fill="hold" grpId="0" nodeType="withEffect">
                                  <p:stCondLst>
                                    <p:cond delay="0"/>
                                  </p:stCondLst>
                                  <p:childTnLst>
                                    <p:animEffect transition="out" filter="randombar(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7"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14" presetClass="exit" presetSubtype="5" fill="hold" grpId="0" nodeType="withEffect">
                                  <p:stCondLst>
                                    <p:cond delay="0"/>
                                  </p:stCondLst>
                                  <p:childTnLst>
                                    <p:animEffect transition="out" filter="randombar(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3000"/>
                                        <p:tgtEl>
                                          <p:spTgt spid="8"/>
                                        </p:tgtEl>
                                        <p:attrNameLst>
                                          <p:attrName>ppt_x</p:attrName>
                                        </p:attrNameLst>
                                      </p:cBhvr>
                                      <p:tavLst>
                                        <p:tav tm="0">
                                          <p:val>
                                            <p:strVal val="ppt_x"/>
                                          </p:val>
                                        </p:tav>
                                        <p:tav tm="100000">
                                          <p:val>
                                            <p:strVal val="ppt_x"/>
                                          </p:val>
                                        </p:tav>
                                      </p:tavLst>
                                    </p:anim>
                                    <p:anim calcmode="lin" valueType="num">
                                      <p:cBhvr additive="base">
                                        <p:cTn id="28" dur="3000"/>
                                        <p:tgtEl>
                                          <p:spTgt spid="8"/>
                                        </p:tgtEl>
                                        <p:attrNameLst>
                                          <p:attrName>ppt_y</p:attrName>
                                        </p:attrNameLst>
                                      </p:cBhvr>
                                      <p:tavLst>
                                        <p:tav tm="0">
                                          <p:val>
                                            <p:strVal val="ppt_y"/>
                                          </p:val>
                                        </p:tav>
                                        <p:tav tm="100000">
                                          <p:val>
                                            <p:strVal val="1+ppt_h/2"/>
                                          </p:val>
                                        </p:tav>
                                      </p:tavLst>
                                    </p:anim>
                                    <p:set>
                                      <p:cBhvr>
                                        <p:cTn id="29" dur="1" fill="hold">
                                          <p:stCondLst>
                                            <p:cond delay="2999"/>
                                          </p:stCondLst>
                                        </p:cTn>
                                        <p:tgtEl>
                                          <p:spTgt spid="8"/>
                                        </p:tgtEl>
                                        <p:attrNameLst>
                                          <p:attrName>style.visibility</p:attrName>
                                        </p:attrNameLst>
                                      </p:cBhvr>
                                      <p:to>
                                        <p:strVal val="hidden"/>
                                      </p:to>
                                    </p:set>
                                  </p:childTnLst>
                                </p:cTn>
                              </p:par>
                              <p:par>
                                <p:cTn id="30" presetID="14" presetClass="exit" presetSubtype="10" fill="hold" grpId="0" nodeType="withEffect">
                                  <p:stCondLst>
                                    <p:cond delay="0"/>
                                  </p:stCondLst>
                                  <p:childTnLst>
                                    <p:animEffect transition="out" filter="randombar(horizontal)">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7" presetClass="exit" presetSubtype="4" fill="hold" nodeType="with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ppt_x"/>
                                          </p:val>
                                        </p:tav>
                                      </p:tavLst>
                                    </p:anim>
                                    <p:anim calcmode="lin" valueType="num">
                                      <p:cBhvr additive="base">
                                        <p:cTn id="35" dur="3000"/>
                                        <p:tgtEl>
                                          <p:spTgt spid="9"/>
                                        </p:tgtEl>
                                        <p:attrNameLst>
                                          <p:attrName>ppt_y</p:attrName>
                                        </p:attrNameLst>
                                      </p:cBhvr>
                                      <p:tavLst>
                                        <p:tav tm="0">
                                          <p:val>
                                            <p:strVal val="ppt_y"/>
                                          </p:val>
                                        </p:tav>
                                        <p:tav tm="100000">
                                          <p:val>
                                            <p:strVal val="1+ppt_h/2"/>
                                          </p:val>
                                        </p:tav>
                                      </p:tavLst>
                                    </p:anim>
                                    <p:set>
                                      <p:cBhvr>
                                        <p:cTn id="36" dur="1" fill="hold">
                                          <p:stCondLst>
                                            <p:cond delay="2999"/>
                                          </p:stCondLst>
                                        </p:cTn>
                                        <p:tgtEl>
                                          <p:spTgt spid="9"/>
                                        </p:tgtEl>
                                        <p:attrNameLst>
                                          <p:attrName>style.visibility</p:attrName>
                                        </p:attrNameLst>
                                      </p:cBhvr>
                                      <p:to>
                                        <p:strVal val="hidden"/>
                                      </p:to>
                                    </p:set>
                                  </p:childTnLst>
                                </p:cTn>
                              </p:par>
                              <p:par>
                                <p:cTn id="37" presetID="14" presetClass="exit" presetSubtype="5" fill="hold" grpId="0" nodeType="withEffect">
                                  <p:stCondLst>
                                    <p:cond delay="0"/>
                                  </p:stCondLst>
                                  <p:childTnLst>
                                    <p:animEffect transition="out" filter="randombar(vertical)">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7" presetClass="exit" presetSubtype="4" fill="hold" nodeType="withEffect">
                                  <p:stCondLst>
                                    <p:cond delay="0"/>
                                  </p:stCondLst>
                                  <p:childTnLst>
                                    <p:anim calcmode="lin" valueType="num">
                                      <p:cBhvr additive="base">
                                        <p:cTn id="41" dur="3000"/>
                                        <p:tgtEl>
                                          <p:spTgt spid="10"/>
                                        </p:tgtEl>
                                        <p:attrNameLst>
                                          <p:attrName>ppt_x</p:attrName>
                                        </p:attrNameLst>
                                      </p:cBhvr>
                                      <p:tavLst>
                                        <p:tav tm="0">
                                          <p:val>
                                            <p:strVal val="ppt_x"/>
                                          </p:val>
                                        </p:tav>
                                        <p:tav tm="100000">
                                          <p:val>
                                            <p:strVal val="ppt_x"/>
                                          </p:val>
                                        </p:tav>
                                      </p:tavLst>
                                    </p:anim>
                                    <p:anim calcmode="lin" valueType="num">
                                      <p:cBhvr additive="base">
                                        <p:cTn id="42" dur="3000"/>
                                        <p:tgtEl>
                                          <p:spTgt spid="10"/>
                                        </p:tgtEl>
                                        <p:attrNameLst>
                                          <p:attrName>ppt_y</p:attrName>
                                        </p:attrNameLst>
                                      </p:cBhvr>
                                      <p:tavLst>
                                        <p:tav tm="0">
                                          <p:val>
                                            <p:strVal val="ppt_y"/>
                                          </p:val>
                                        </p:tav>
                                        <p:tav tm="100000">
                                          <p:val>
                                            <p:strVal val="1+ppt_h/2"/>
                                          </p:val>
                                        </p:tav>
                                      </p:tavLst>
                                    </p:anim>
                                    <p:set>
                                      <p:cBhvr>
                                        <p:cTn id="43" dur="1" fill="hold">
                                          <p:stCondLst>
                                            <p:cond delay="2999"/>
                                          </p:stCondLst>
                                        </p:cTn>
                                        <p:tgtEl>
                                          <p:spTgt spid="10"/>
                                        </p:tgtEl>
                                        <p:attrNameLst>
                                          <p:attrName>style.visibility</p:attrName>
                                        </p:attrNameLst>
                                      </p:cBhvr>
                                      <p:to>
                                        <p:strVal val="hidden"/>
                                      </p:to>
                                    </p:set>
                                  </p:childTnLst>
                                </p:cTn>
                              </p:par>
                              <p:par>
                                <p:cTn id="44" presetID="14" presetClass="exit" presetSubtype="10" fill="hold" grpId="0" nodeType="withEffect">
                                  <p:stCondLst>
                                    <p:cond delay="0"/>
                                  </p:stCondLst>
                                  <p:childTnLst>
                                    <p:animEffect transition="out" filter="randombar(horizontal)">
                                      <p:cBhvr>
                                        <p:cTn id="45" dur="3000"/>
                                        <p:tgtEl>
                                          <p:spTgt spid="10"/>
                                        </p:tgtEl>
                                      </p:cBhvr>
                                    </p:animEffect>
                                    <p:set>
                                      <p:cBhvr>
                                        <p:cTn id="46" dur="1" fill="hold">
                                          <p:stCondLst>
                                            <p:cond delay="2999"/>
                                          </p:stCondLst>
                                        </p:cTn>
                                        <p:tgtEl>
                                          <p:spTgt spid="10"/>
                                        </p:tgtEl>
                                        <p:attrNameLst>
                                          <p:attrName>style.visibility</p:attrName>
                                        </p:attrNameLst>
                                      </p:cBhvr>
                                      <p:to>
                                        <p:strVal val="hidden"/>
                                      </p:to>
                                    </p:set>
                                  </p:childTnLst>
                                </p:cTn>
                              </p:par>
                              <p:par>
                                <p:cTn id="47" presetID="7" presetClass="exit" presetSubtype="4" fill="hold" nodeType="withEffect">
                                  <p:stCondLst>
                                    <p:cond delay="0"/>
                                  </p:stCondLst>
                                  <p:childTnLst>
                                    <p:anim calcmode="lin" valueType="num">
                                      <p:cBhvr additive="base">
                                        <p:cTn id="48" dur="3000"/>
                                        <p:tgtEl>
                                          <p:spTgt spid="11"/>
                                        </p:tgtEl>
                                        <p:attrNameLst>
                                          <p:attrName>ppt_x</p:attrName>
                                        </p:attrNameLst>
                                      </p:cBhvr>
                                      <p:tavLst>
                                        <p:tav tm="0">
                                          <p:val>
                                            <p:strVal val="ppt_x"/>
                                          </p:val>
                                        </p:tav>
                                        <p:tav tm="100000">
                                          <p:val>
                                            <p:strVal val="ppt_x"/>
                                          </p:val>
                                        </p:tav>
                                      </p:tavLst>
                                    </p:anim>
                                    <p:anim calcmode="lin" valueType="num">
                                      <p:cBhvr additive="base">
                                        <p:cTn id="49" dur="3000"/>
                                        <p:tgtEl>
                                          <p:spTgt spid="11"/>
                                        </p:tgtEl>
                                        <p:attrNameLst>
                                          <p:attrName>ppt_y</p:attrName>
                                        </p:attrNameLst>
                                      </p:cBhvr>
                                      <p:tavLst>
                                        <p:tav tm="0">
                                          <p:val>
                                            <p:strVal val="ppt_y"/>
                                          </p:val>
                                        </p:tav>
                                        <p:tav tm="100000">
                                          <p:val>
                                            <p:strVal val="1+ppt_h/2"/>
                                          </p:val>
                                        </p:tav>
                                      </p:tavLst>
                                    </p:anim>
                                    <p:set>
                                      <p:cBhvr>
                                        <p:cTn id="50" dur="1" fill="hold">
                                          <p:stCondLst>
                                            <p:cond delay="2999"/>
                                          </p:stCondLst>
                                        </p:cTn>
                                        <p:tgtEl>
                                          <p:spTgt spid="11"/>
                                        </p:tgtEl>
                                        <p:attrNameLst>
                                          <p:attrName>style.visibility</p:attrName>
                                        </p:attrNameLst>
                                      </p:cBhvr>
                                      <p:to>
                                        <p:strVal val="hidden"/>
                                      </p:to>
                                    </p:set>
                                  </p:childTnLst>
                                </p:cTn>
                              </p:par>
                              <p:par>
                                <p:cTn id="51" presetID="14" presetClass="exit" presetSubtype="5" fill="hold" grpId="0" nodeType="withEffect">
                                  <p:stCondLst>
                                    <p:cond delay="0"/>
                                  </p:stCondLst>
                                  <p:childTnLst>
                                    <p:animEffect transition="out" filter="randombar(vertical)">
                                      <p:cBhvr>
                                        <p:cTn id="52" dur="3000"/>
                                        <p:tgtEl>
                                          <p:spTgt spid="11"/>
                                        </p:tgtEl>
                                      </p:cBhvr>
                                    </p:animEffect>
                                    <p:set>
                                      <p:cBhvr>
                                        <p:cTn id="53" dur="1" fill="hold">
                                          <p:stCondLst>
                                            <p:cond delay="2999"/>
                                          </p:stCondLst>
                                        </p:cTn>
                                        <p:tgtEl>
                                          <p:spTgt spid="11"/>
                                        </p:tgtEl>
                                        <p:attrNameLst>
                                          <p:attrName>style.visibility</p:attrName>
                                        </p:attrNameLst>
                                      </p:cBhvr>
                                      <p:to>
                                        <p:strVal val="hidden"/>
                                      </p:to>
                                    </p:set>
                                  </p:childTnLst>
                                </p:cTn>
                              </p:par>
                              <p:par>
                                <p:cTn id="54" presetID="23" presetClass="entr" presetSubtype="288"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p:cTn id="56" dur="4000" fill="hold"/>
                                        <p:tgtEl>
                                          <p:spTgt spid="4"/>
                                        </p:tgtEl>
                                        <p:attrNameLst>
                                          <p:attrName>ppt_w</p:attrName>
                                        </p:attrNameLst>
                                      </p:cBhvr>
                                      <p:tavLst>
                                        <p:tav tm="0">
                                          <p:val>
                                            <p:strVal val="4/3*#ppt_w"/>
                                          </p:val>
                                        </p:tav>
                                        <p:tav tm="100000">
                                          <p:val>
                                            <p:strVal val="#ppt_w"/>
                                          </p:val>
                                        </p:tav>
                                      </p:tavLst>
                                    </p:anim>
                                    <p:anim calcmode="lin" valueType="num">
                                      <p:cBhvr>
                                        <p:cTn id="57" dur="4000" fill="hold"/>
                                        <p:tgtEl>
                                          <p:spTgt spid="4"/>
                                        </p:tgtEl>
                                        <p:attrNameLst>
                                          <p:attrName>ppt_h</p:attrName>
                                        </p:attrNameLst>
                                      </p:cBhvr>
                                      <p:tavLst>
                                        <p:tav tm="0">
                                          <p:val>
                                            <p:strVal val="4/3*#ppt_h"/>
                                          </p:val>
                                        </p:tav>
                                        <p:tav tm="100000">
                                          <p:val>
                                            <p:strVal val="#ppt_h"/>
                                          </p:val>
                                        </p:tav>
                                      </p:tavLst>
                                    </p:anim>
                                  </p:childTnLst>
                                </p:cTn>
                              </p:par>
                            </p:childTnLst>
                          </p:cTn>
                        </p:par>
                        <p:par>
                          <p:cTn id="58" fill="hold">
                            <p:stCondLst>
                              <p:cond delay="4000"/>
                            </p:stCondLst>
                            <p:childTnLst>
                              <p:par>
                                <p:cTn id="59" presetID="40" presetClass="entr" presetSubtype="0" fill="hold" grpId="0" nodeType="afterEffect">
                                  <p:stCondLst>
                                    <p:cond delay="0"/>
                                  </p:stCondLst>
                                  <p:iterate type="lt">
                                    <p:tmPct val="10000"/>
                                  </p:iterate>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anim calcmode="lin" valueType="num">
                                      <p:cBhvr>
                                        <p:cTn id="62" dur="1000" fill="hold"/>
                                        <p:tgtEl>
                                          <p:spTgt spid="12"/>
                                        </p:tgtEl>
                                        <p:attrNameLst>
                                          <p:attrName>ppt_x</p:attrName>
                                        </p:attrNameLst>
                                      </p:cBhvr>
                                      <p:tavLst>
                                        <p:tav tm="0">
                                          <p:val>
                                            <p:strVal val="#ppt_x-.1"/>
                                          </p:val>
                                        </p:tav>
                                        <p:tav tm="100000">
                                          <p:val>
                                            <p:strVal val="#ppt_x"/>
                                          </p:val>
                                        </p:tav>
                                      </p:tavLst>
                                    </p:anim>
                                    <p:anim calcmode="lin" valueType="num">
                                      <p:cBhvr>
                                        <p:cTn id="6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9144000" cy="5715000"/>
          </a:xfrm>
          <a:prstGeom prst="rtTriangle">
            <a:avLst/>
          </a:prstGeom>
          <a:solidFill>
            <a:schemeClr val="tx2">
              <a:lumMod val="50000"/>
              <a:alpha val="60000"/>
            </a:schemeClr>
          </a:solidFill>
          <a:ln>
            <a:solidFill>
              <a:schemeClr val="tx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flipV="1">
            <a:off x="0" y="0"/>
            <a:ext cx="9144000" cy="5715000"/>
          </a:xfrm>
          <a:prstGeom prst="rtTriangle">
            <a:avLst/>
          </a:prstGeom>
          <a:solidFill>
            <a:schemeClr val="tx2">
              <a:lumMod val="50000"/>
              <a:alpha val="60000"/>
            </a:schemeClr>
          </a:solidFill>
          <a:ln>
            <a:solidFill>
              <a:schemeClr val="tx2"/>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los pies de las Barrancas de Burujón podemos encontrar el</a:t>
            </a:r>
            <a:r>
              <a:rPr lang="es-ES" b="1" i="1" dirty="0" smtClean="0">
                <a:effectLst>
                  <a:glow rad="101600">
                    <a:srgbClr val="C00000">
                      <a:alpha val="60000"/>
                    </a:srgbClr>
                  </a:glow>
                  <a:outerShdw blurRad="38100" dist="38100" dir="2700000" algn="tl">
                    <a:srgbClr val="000000">
                      <a:alpha val="43137"/>
                    </a:srgbClr>
                  </a:outerShdw>
                </a:effectLst>
              </a:rPr>
              <a:t> embalse de </a:t>
            </a:r>
            <a:r>
              <a:rPr lang="es-ES" b="1" i="1" dirty="0" err="1" smtClean="0">
                <a:effectLst>
                  <a:glow rad="101600">
                    <a:srgbClr val="C00000">
                      <a:alpha val="60000"/>
                    </a:srgbClr>
                  </a:glow>
                  <a:outerShdw blurRad="38100" dist="38100" dir="2700000" algn="tl">
                    <a:srgbClr val="000000">
                      <a:alpha val="43137"/>
                    </a:srgbClr>
                  </a:outerShdw>
                </a:effectLst>
              </a:rPr>
              <a:t>Castrejón</a:t>
            </a:r>
            <a:r>
              <a:rPr lang="es-ES" i="1" dirty="0" smtClean="0">
                <a:effectLst>
                  <a:glow rad="101600">
                    <a:srgbClr val="C00000">
                      <a:alpha val="60000"/>
                    </a:srgbClr>
                  </a:glow>
                  <a:outerShdw blurRad="38100" dist="38100" dir="2700000" algn="tl">
                    <a:srgbClr val="000000">
                      <a:alpha val="43137"/>
                    </a:srgbClr>
                  </a:outerShdw>
                </a:effectLst>
              </a:rPr>
              <a:t>, refugio de liebres y diferentes tipos de aves.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
                                          </p:val>
                                        </p:tav>
                                      </p:tavLst>
                                    </p:anim>
                                    <p:anim calcmode="lin" valueType="num">
                                      <p:cBhvr>
                                        <p:cTn id="7" dur="4000"/>
                                        <p:tgtEl>
                                          <p:spTgt spid="5"/>
                                        </p:tgtEl>
                                        <p:attrNameLst>
                                          <p:attrName>ppt_y</p:attrName>
                                        </p:attrNameLst>
                                      </p:cBhvr>
                                      <p:tavLst>
                                        <p:tav tm="0">
                                          <p:val>
                                            <p:strVal val="ppt_y"/>
                                          </p:val>
                                        </p:tav>
                                        <p:tav tm="100000">
                                          <p:val>
                                            <p:strVal val="ppt_y+ppt_h/2"/>
                                          </p:val>
                                        </p:tav>
                                      </p:tavLst>
                                    </p:anim>
                                    <p:anim calcmode="lin" valueType="num">
                                      <p:cBhvr>
                                        <p:cTn id="8" dur="4000"/>
                                        <p:tgtEl>
                                          <p:spTgt spid="5"/>
                                        </p:tgtEl>
                                        <p:attrNameLst>
                                          <p:attrName>ppt_w</p:attrName>
                                        </p:attrNameLst>
                                      </p:cBhvr>
                                      <p:tavLst>
                                        <p:tav tm="0">
                                          <p:val>
                                            <p:strVal val="ppt_w"/>
                                          </p:val>
                                        </p:tav>
                                        <p:tav tm="100000">
                                          <p:val>
                                            <p:strVal val="ppt_w"/>
                                          </p:val>
                                        </p:tav>
                                      </p:tavLst>
                                    </p:anim>
                                    <p:anim calcmode="lin" valueType="num">
                                      <p:cBhvr>
                                        <p:cTn id="9" dur="4000"/>
                                        <p:tgtEl>
                                          <p:spTgt spid="5"/>
                                        </p:tgtEl>
                                        <p:attrNameLst>
                                          <p:attrName>ppt_h</p:attrName>
                                        </p:attrNameLst>
                                      </p:cBhvr>
                                      <p:tavLst>
                                        <p:tav tm="0">
                                          <p:val>
                                            <p:strVal val="ppt_h"/>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8" presetClass="entr" presetSubtype="9"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upLeft)">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99507.jpg"/>
          <p:cNvPicPr>
            <a:picLocks noChangeAspect="1"/>
          </p:cNvPicPr>
          <p:nvPr/>
        </p:nvPicPr>
        <p:blipFill>
          <a:blip r:embed="rId2" cstate="print"/>
          <a:stretch>
            <a:fillRect/>
          </a:stretch>
        </p:blipFill>
        <p:spPr bwMode="auto">
          <a:xfrm>
            <a:off x="0" y="9"/>
            <a:ext cx="9144000" cy="570435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1214438" y="0"/>
            <a:ext cx="6715125" cy="5715000"/>
          </a:xfrm>
          <a:prstGeom prst="diamond">
            <a:avLst/>
          </a:prstGeom>
          <a:solidFill>
            <a:schemeClr val="accent6">
              <a:lumMod val="50000"/>
              <a:alpha val="67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1428750" y="0"/>
            <a:ext cx="6286500" cy="5715000"/>
          </a:xfrm>
          <a:prstGeom prst="diamond">
            <a:avLst/>
          </a:prstGeom>
          <a:solidFill>
            <a:schemeClr val="accent6">
              <a:lumMod val="50000"/>
              <a:alpha val="6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0"/>
            <a:ext cx="5500688" cy="5715000"/>
          </a:xfrm>
          <a:prstGeom prst="diamond">
            <a:avLst/>
          </a:prstGeom>
          <a:solidFill>
            <a:schemeClr val="accent6">
              <a:lumMod val="50000"/>
              <a:alpha val="63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214563" y="0"/>
            <a:ext cx="4786312" cy="5715000"/>
          </a:xfrm>
          <a:prstGeom prst="diamond">
            <a:avLst/>
          </a:prstGeom>
          <a:solidFill>
            <a:schemeClr val="accent3">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2643188" y="0"/>
            <a:ext cx="3929062" cy="5715000"/>
          </a:xfrm>
          <a:prstGeom prst="diamond">
            <a:avLst/>
          </a:prstGeom>
          <a:solidFill>
            <a:schemeClr val="accent3">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3203575" y="0"/>
            <a:ext cx="2736850" cy="5715000"/>
          </a:xfrm>
          <a:prstGeom prst="diamond">
            <a:avLst/>
          </a:prstGeom>
          <a:solidFill>
            <a:schemeClr val="accent5">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2928938" y="0"/>
            <a:ext cx="3286125" cy="5715000"/>
          </a:xfrm>
          <a:prstGeom prst="diamond">
            <a:avLst/>
          </a:prstGeom>
          <a:solidFill>
            <a:schemeClr val="accent3">
              <a:lumMod val="75000"/>
              <a:alpha val="57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3563938" y="0"/>
            <a:ext cx="2016125" cy="5715000"/>
          </a:xfrm>
          <a:prstGeom prst="diamond">
            <a:avLst/>
          </a:prstGeom>
          <a:solidFill>
            <a:schemeClr val="accent5">
              <a:lumMod val="60000"/>
              <a:lumOff val="40000"/>
              <a:alpha val="5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ombo"/>
          <p:cNvSpPr/>
          <p:nvPr/>
        </p:nvSpPr>
        <p:spPr>
          <a:xfrm>
            <a:off x="3857625" y="0"/>
            <a:ext cx="1428750" cy="5715000"/>
          </a:xfrm>
          <a:prstGeom prst="diamond">
            <a:avLst/>
          </a:prstGeom>
          <a:solidFill>
            <a:schemeClr val="accent5">
              <a:lumMod val="60000"/>
              <a:lumOff val="40000"/>
              <a:alpha val="53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ombo"/>
          <p:cNvSpPr/>
          <p:nvPr/>
        </p:nvSpPr>
        <p:spPr>
          <a:xfrm>
            <a:off x="4143375" y="0"/>
            <a:ext cx="857250" cy="5715000"/>
          </a:xfrm>
          <a:prstGeom prst="diamond">
            <a:avLst/>
          </a:prstGeom>
          <a:solidFill>
            <a:schemeClr val="accent5">
              <a:lumMod val="60000"/>
              <a:lumOff val="40000"/>
              <a:alpha val="5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467544"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en vano, fueron declaradas </a:t>
            </a:r>
            <a:r>
              <a:rPr lang="es-ES" b="1" i="1" dirty="0" smtClean="0">
                <a:effectLst>
                  <a:glow rad="101600">
                    <a:srgbClr val="C00000">
                      <a:alpha val="60000"/>
                    </a:srgbClr>
                  </a:glow>
                  <a:outerShdw blurRad="38100" dist="38100" dir="2700000" algn="tl">
                    <a:srgbClr val="000000">
                      <a:alpha val="43137"/>
                    </a:srgbClr>
                  </a:outerShdw>
                </a:effectLst>
              </a:rPr>
              <a:t>Monumento Natural</a:t>
            </a:r>
            <a:r>
              <a:rPr lang="es-ES" i="1" dirty="0" smtClean="0">
                <a:effectLst>
                  <a:glow rad="101600">
                    <a:srgbClr val="C00000">
                      <a:alpha val="60000"/>
                    </a:srgbClr>
                  </a:glow>
                  <a:outerShdw blurRad="38100" dist="38100" dir="2700000" algn="tl">
                    <a:srgbClr val="000000">
                      <a:alpha val="43137"/>
                    </a:srgbClr>
                  </a:outerShdw>
                </a:effectLst>
              </a:rPr>
              <a:t> en el 2010 por la Junta de Castilla La Mancha y tienen la clasificación de </a:t>
            </a:r>
            <a:r>
              <a:rPr lang="es-ES" b="1" i="1" dirty="0" smtClean="0">
                <a:effectLst>
                  <a:glow rad="101600">
                    <a:srgbClr val="C00000">
                      <a:alpha val="60000"/>
                    </a:srgbClr>
                  </a:glow>
                  <a:outerShdw blurRad="38100" dist="38100" dir="2700000" algn="tl">
                    <a:srgbClr val="000000">
                      <a:alpha val="43137"/>
                    </a:srgbClr>
                  </a:outerShdw>
                </a:effectLst>
              </a:rPr>
              <a:t>Zona de Especial Protección para las Aves</a:t>
            </a:r>
            <a:r>
              <a:rPr lang="es-ES" i="1" dirty="0" smtClean="0">
                <a:effectLst>
                  <a:glow rad="101600">
                    <a:srgbClr val="C00000">
                      <a:alpha val="60000"/>
                    </a:srgbClr>
                  </a:glow>
                  <a:outerShdw blurRad="38100" dist="38100" dir="2700000" algn="tl">
                    <a:srgbClr val="000000">
                      <a:alpha val="43137"/>
                    </a:srgbClr>
                  </a:outerShdw>
                </a:effectLst>
              </a:rPr>
              <a:t> y Lugar de Interés Comunitario.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l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fmla="#ppt_w*sin(2.5*pi*$)">
                                          <p:val>
                                            <p:fltVal val="0"/>
                                          </p:val>
                                        </p:tav>
                                        <p:tav tm="100000">
                                          <p:val>
                                            <p:fltVal val="1"/>
                                          </p:val>
                                        </p:tav>
                                      </p:tavLst>
                                    </p:anim>
                                    <p:anim calcmode="lin" valueType="num">
                                      <p:cBhvr>
                                        <p:cTn id="24" dur="3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fmla="#ppt_w*sin(2.5*pi*$)">
                                          <p:val>
                                            <p:fltVal val="0"/>
                                          </p:val>
                                        </p:tav>
                                        <p:tav tm="100000">
                                          <p:val>
                                            <p:fltVal val="1"/>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19" presetClass="entr" presetSubtype="1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fmla="#ppt_w*sin(2.5*pi*$)">
                                          <p:val>
                                            <p:fltVal val="0"/>
                                          </p:val>
                                        </p:tav>
                                        <p:tav tm="100000">
                                          <p:val>
                                            <p:fltVal val="1"/>
                                          </p:val>
                                        </p:tav>
                                      </p:tavLst>
                                    </p:anim>
                                    <p:anim calcmode="lin" valueType="num">
                                      <p:cBhvr>
                                        <p:cTn id="32" dur="3000" fill="hold"/>
                                        <p:tgtEl>
                                          <p:spTgt spid="11"/>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3000" fill="hold"/>
                                        <p:tgtEl>
                                          <p:spTgt spid="12"/>
                                        </p:tgtEl>
                                        <p:attrNameLst>
                                          <p:attrName>ppt_w</p:attrName>
                                        </p:attrNameLst>
                                      </p:cBhvr>
                                      <p:tavLst>
                                        <p:tav tm="0" fmla="#ppt_w*sin(2.5*pi*$)">
                                          <p:val>
                                            <p:fltVal val="0"/>
                                          </p:val>
                                        </p:tav>
                                        <p:tav tm="100000">
                                          <p:val>
                                            <p:fltVal val="1"/>
                                          </p:val>
                                        </p:tav>
                                      </p:tavLst>
                                    </p:anim>
                                    <p:anim calcmode="lin" valueType="num">
                                      <p:cBhvr>
                                        <p:cTn id="36" dur="3000" fill="hold"/>
                                        <p:tgtEl>
                                          <p:spTgt spid="12"/>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3000" fill="hold"/>
                                        <p:tgtEl>
                                          <p:spTgt spid="13"/>
                                        </p:tgtEl>
                                        <p:attrNameLst>
                                          <p:attrName>ppt_w</p:attrName>
                                        </p:attrNameLst>
                                      </p:cBhvr>
                                      <p:tavLst>
                                        <p:tav tm="0" fmla="#ppt_w*sin(2.5*pi*$)">
                                          <p:val>
                                            <p:fltVal val="0"/>
                                          </p:val>
                                        </p:tav>
                                        <p:tav tm="100000">
                                          <p:val>
                                            <p:fltVal val="1"/>
                                          </p:val>
                                        </p:tav>
                                      </p:tavLst>
                                    </p:anim>
                                    <p:anim calcmode="lin" valueType="num">
                                      <p:cBhvr>
                                        <p:cTn id="40" dur="3000" fill="hold"/>
                                        <p:tgtEl>
                                          <p:spTgt spid="13"/>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3000" fill="hold"/>
                                        <p:tgtEl>
                                          <p:spTgt spid="14"/>
                                        </p:tgtEl>
                                        <p:attrNameLst>
                                          <p:attrName>ppt_w</p:attrName>
                                        </p:attrNameLst>
                                      </p:cBhvr>
                                      <p:tavLst>
                                        <p:tav tm="0" fmla="#ppt_w*sin(2.5*pi*$)">
                                          <p:val>
                                            <p:fltVal val="0"/>
                                          </p:val>
                                        </p:tav>
                                        <p:tav tm="100000">
                                          <p:val>
                                            <p:fltVal val="1"/>
                                          </p:val>
                                        </p:tav>
                                      </p:tavLst>
                                    </p:anim>
                                    <p:anim calcmode="lin" valueType="num">
                                      <p:cBhvr>
                                        <p:cTn id="44" dur="3000" fill="hold"/>
                                        <p:tgtEl>
                                          <p:spTgt spid="14"/>
                                        </p:tgtEl>
                                        <p:attrNameLst>
                                          <p:attrName>ppt_h</p:attrName>
                                        </p:attrNameLst>
                                      </p:cBhvr>
                                      <p:tavLst>
                                        <p:tav tm="0">
                                          <p:val>
                                            <p:strVal val="#ppt_h"/>
                                          </p:val>
                                        </p:tav>
                                        <p:tav tm="100000">
                                          <p:val>
                                            <p:strVal val="#ppt_h"/>
                                          </p:val>
                                        </p:tav>
                                      </p:tavLst>
                                    </p:anim>
                                  </p:childTnLst>
                                </p:cTn>
                              </p:par>
                              <p:par>
                                <p:cTn id="45" presetID="20" presetClass="entr" presetSubtype="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edge">
                                      <p:cBhvr>
                                        <p:cTn id="47" dur="3000"/>
                                        <p:tgtEl>
                                          <p:spTgt spid="5"/>
                                        </p:tgtEl>
                                      </p:cBhvr>
                                    </p:animEffect>
                                  </p:childTnLst>
                                </p:cTn>
                              </p:par>
                              <p:par>
                                <p:cTn id="48" presetID="20" presetClass="entr" presetSubtype="0"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edge">
                                      <p:cBhvr>
                                        <p:cTn id="50" dur="3000"/>
                                        <p:tgtEl>
                                          <p:spTgt spid="6"/>
                                        </p:tgtEl>
                                      </p:cBhvr>
                                    </p:animEffect>
                                  </p:childTnLst>
                                </p:cTn>
                              </p:par>
                              <p:par>
                                <p:cTn id="51" presetID="20" presetClass="entr" presetSubtype="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edge">
                                      <p:cBhvr>
                                        <p:cTn id="53" dur="3000"/>
                                        <p:tgtEl>
                                          <p:spTgt spid="7"/>
                                        </p:tgtEl>
                                      </p:cBhvr>
                                    </p:animEffect>
                                  </p:childTnLst>
                                </p:cTn>
                              </p:par>
                              <p:par>
                                <p:cTn id="54" presetID="20" presetClass="entr" presetSubtype="0"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edge">
                                      <p:cBhvr>
                                        <p:cTn id="56" dur="3000"/>
                                        <p:tgtEl>
                                          <p:spTgt spid="8"/>
                                        </p:tgtEl>
                                      </p:cBhvr>
                                    </p:animEffect>
                                  </p:childTnLst>
                                </p:cTn>
                              </p:par>
                              <p:par>
                                <p:cTn id="57" presetID="20" presetClass="entr" presetSubtype="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edge">
                                      <p:cBhvr>
                                        <p:cTn id="59" dur="3000"/>
                                        <p:tgtEl>
                                          <p:spTgt spid="9"/>
                                        </p:tgtEl>
                                      </p:cBhvr>
                                    </p:animEffect>
                                  </p:childTnLst>
                                </p:cTn>
                              </p:par>
                              <p:par>
                                <p:cTn id="60" presetID="20" presetClass="entr" presetSubtype="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edge">
                                      <p:cBhvr>
                                        <p:cTn id="62" dur="3000"/>
                                        <p:tgtEl>
                                          <p:spTgt spid="10"/>
                                        </p:tgtEl>
                                      </p:cBhvr>
                                    </p:animEffect>
                                  </p:childTnLst>
                                </p:cTn>
                              </p:par>
                              <p:par>
                                <p:cTn id="63" presetID="20" presetClass="entr" presetSubtype="0"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wedge">
                                      <p:cBhvr>
                                        <p:cTn id="65" dur="3000"/>
                                        <p:tgtEl>
                                          <p:spTgt spid="11"/>
                                        </p:tgtEl>
                                      </p:cBhvr>
                                    </p:animEffect>
                                  </p:childTnLst>
                                </p:cTn>
                              </p:par>
                              <p:par>
                                <p:cTn id="66" presetID="20" presetClass="entr" presetSubtype="0" fill="hold"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wedge">
                                      <p:cBhvr>
                                        <p:cTn id="68" dur="3000"/>
                                        <p:tgtEl>
                                          <p:spTgt spid="12"/>
                                        </p:tgtEl>
                                      </p:cBhvr>
                                    </p:animEffect>
                                  </p:childTnLst>
                                </p:cTn>
                              </p:par>
                              <p:par>
                                <p:cTn id="69" presetID="20" presetClass="entr" presetSubtype="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wedge">
                                      <p:cBhvr>
                                        <p:cTn id="71" dur="3000"/>
                                        <p:tgtEl>
                                          <p:spTgt spid="13"/>
                                        </p:tgtEl>
                                      </p:cBhvr>
                                    </p:animEffect>
                                  </p:childTnLst>
                                </p:cTn>
                              </p:par>
                              <p:par>
                                <p:cTn id="72" presetID="2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wedge">
                                      <p:cBhvr>
                                        <p:cTn id="74" dur="3000"/>
                                        <p:tgtEl>
                                          <p:spTgt spid="14"/>
                                        </p:tgtEl>
                                      </p:cBhvr>
                                    </p:animEffect>
                                  </p:childTnLst>
                                </p:cTn>
                              </p:par>
                            </p:childTnLst>
                          </p:cTn>
                        </p:par>
                        <p:par>
                          <p:cTn id="75" fill="hold">
                            <p:stCondLst>
                              <p:cond delay="3000"/>
                            </p:stCondLst>
                            <p:childTnLst>
                              <p:par>
                                <p:cTn id="76" presetID="19" presetClass="exit" presetSubtype="10" fill="hold" nodeType="afterEffect">
                                  <p:stCondLst>
                                    <p:cond delay="0"/>
                                  </p:stCondLst>
                                  <p:childTnLst>
                                    <p:anim calcmode="lin" valueType="num">
                                      <p:cBhvr>
                                        <p:cTn id="77" dur="3000"/>
                                        <p:tgtEl>
                                          <p:spTgt spid="5"/>
                                        </p:tgtEl>
                                        <p:attrNameLst>
                                          <p:attrName>ppt_h</p:attrName>
                                        </p:attrNameLst>
                                      </p:cBhvr>
                                      <p:tavLst>
                                        <p:tav tm="0">
                                          <p:val>
                                            <p:strVal val="ppt_h"/>
                                          </p:val>
                                        </p:tav>
                                        <p:tav tm="100000">
                                          <p:val>
                                            <p:strVal val="ppt_h"/>
                                          </p:val>
                                        </p:tav>
                                      </p:tavLst>
                                    </p:anim>
                                    <p:anim calcmode="lin" valueType="num">
                                      <p:cBhvr>
                                        <p:cTn id="7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2999"/>
                                          </p:stCondLst>
                                        </p:cTn>
                                        <p:tgtEl>
                                          <p:spTgt spid="5"/>
                                        </p:tgtEl>
                                        <p:attrNameLst>
                                          <p:attrName>style.visibility</p:attrName>
                                        </p:attrNameLst>
                                      </p:cBhvr>
                                      <p:to>
                                        <p:strVal val="hidden"/>
                                      </p:to>
                                    </p:set>
                                  </p:childTnLst>
                                </p:cTn>
                              </p:par>
                              <p:par>
                                <p:cTn id="80" presetID="19" presetClass="exit" presetSubtype="10" fill="hold" nodeType="withEffect">
                                  <p:stCondLst>
                                    <p:cond delay="0"/>
                                  </p:stCondLst>
                                  <p:childTnLst>
                                    <p:anim calcmode="lin" valueType="num">
                                      <p:cBhvr>
                                        <p:cTn id="81" dur="3000"/>
                                        <p:tgtEl>
                                          <p:spTgt spid="6"/>
                                        </p:tgtEl>
                                        <p:attrNameLst>
                                          <p:attrName>ppt_h</p:attrName>
                                        </p:attrNameLst>
                                      </p:cBhvr>
                                      <p:tavLst>
                                        <p:tav tm="0">
                                          <p:val>
                                            <p:strVal val="ppt_h"/>
                                          </p:val>
                                        </p:tav>
                                        <p:tav tm="100000">
                                          <p:val>
                                            <p:strVal val="ppt_h"/>
                                          </p:val>
                                        </p:tav>
                                      </p:tavLst>
                                    </p:anim>
                                    <p:anim calcmode="lin" valueType="num">
                                      <p:cBhvr>
                                        <p:cTn id="8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3" dur="1" fill="hold">
                                          <p:stCondLst>
                                            <p:cond delay="2999"/>
                                          </p:stCondLst>
                                        </p:cTn>
                                        <p:tgtEl>
                                          <p:spTgt spid="6"/>
                                        </p:tgtEl>
                                        <p:attrNameLst>
                                          <p:attrName>style.visibility</p:attrName>
                                        </p:attrNameLst>
                                      </p:cBhvr>
                                      <p:to>
                                        <p:strVal val="hidden"/>
                                      </p:to>
                                    </p:set>
                                  </p:childTnLst>
                                </p:cTn>
                              </p:par>
                              <p:par>
                                <p:cTn id="84" presetID="19" presetClass="exit" presetSubtype="10" fill="hold" nodeType="withEffect">
                                  <p:stCondLst>
                                    <p:cond delay="0"/>
                                  </p:stCondLst>
                                  <p:childTnLst>
                                    <p:anim calcmode="lin" valueType="num">
                                      <p:cBhvr>
                                        <p:cTn id="85" dur="3000"/>
                                        <p:tgtEl>
                                          <p:spTgt spid="7"/>
                                        </p:tgtEl>
                                        <p:attrNameLst>
                                          <p:attrName>ppt_h</p:attrName>
                                        </p:attrNameLst>
                                      </p:cBhvr>
                                      <p:tavLst>
                                        <p:tav tm="0">
                                          <p:val>
                                            <p:strVal val="ppt_h"/>
                                          </p:val>
                                        </p:tav>
                                        <p:tav tm="100000">
                                          <p:val>
                                            <p:strVal val="ppt_h"/>
                                          </p:val>
                                        </p:tav>
                                      </p:tavLst>
                                    </p:anim>
                                    <p:anim calcmode="lin" valueType="num">
                                      <p:cBhvr>
                                        <p:cTn id="8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2999"/>
                                          </p:stCondLst>
                                        </p:cTn>
                                        <p:tgtEl>
                                          <p:spTgt spid="7"/>
                                        </p:tgtEl>
                                        <p:attrNameLst>
                                          <p:attrName>style.visibility</p:attrName>
                                        </p:attrNameLst>
                                      </p:cBhvr>
                                      <p:to>
                                        <p:strVal val="hidden"/>
                                      </p:to>
                                    </p:set>
                                  </p:childTnLst>
                                </p:cTn>
                              </p:par>
                              <p:par>
                                <p:cTn id="88" presetID="19" presetClass="exit" presetSubtype="10" fill="hold" nodeType="withEffect">
                                  <p:stCondLst>
                                    <p:cond delay="0"/>
                                  </p:stCondLst>
                                  <p:childTnLst>
                                    <p:anim calcmode="lin" valueType="num">
                                      <p:cBhvr>
                                        <p:cTn id="89" dur="3000"/>
                                        <p:tgtEl>
                                          <p:spTgt spid="8"/>
                                        </p:tgtEl>
                                        <p:attrNameLst>
                                          <p:attrName>ppt_h</p:attrName>
                                        </p:attrNameLst>
                                      </p:cBhvr>
                                      <p:tavLst>
                                        <p:tav tm="0">
                                          <p:val>
                                            <p:strVal val="ppt_h"/>
                                          </p:val>
                                        </p:tav>
                                        <p:tav tm="100000">
                                          <p:val>
                                            <p:strVal val="ppt_h"/>
                                          </p:val>
                                        </p:tav>
                                      </p:tavLst>
                                    </p:anim>
                                    <p:anim calcmode="lin" valueType="num">
                                      <p:cBhvr>
                                        <p:cTn id="9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 dur="1" fill="hold">
                                          <p:stCondLst>
                                            <p:cond delay="2999"/>
                                          </p:stCondLst>
                                        </p:cTn>
                                        <p:tgtEl>
                                          <p:spTgt spid="8"/>
                                        </p:tgtEl>
                                        <p:attrNameLst>
                                          <p:attrName>style.visibility</p:attrName>
                                        </p:attrNameLst>
                                      </p:cBhvr>
                                      <p:to>
                                        <p:strVal val="hidden"/>
                                      </p:to>
                                    </p:set>
                                  </p:childTnLst>
                                </p:cTn>
                              </p:par>
                              <p:par>
                                <p:cTn id="92" presetID="19" presetClass="exit" presetSubtype="10" fill="hold" nodeType="withEffect">
                                  <p:stCondLst>
                                    <p:cond delay="0"/>
                                  </p:stCondLst>
                                  <p:childTnLst>
                                    <p:anim calcmode="lin" valueType="num">
                                      <p:cBhvr>
                                        <p:cTn id="93" dur="3000"/>
                                        <p:tgtEl>
                                          <p:spTgt spid="9"/>
                                        </p:tgtEl>
                                        <p:attrNameLst>
                                          <p:attrName>ppt_h</p:attrName>
                                        </p:attrNameLst>
                                      </p:cBhvr>
                                      <p:tavLst>
                                        <p:tav tm="0">
                                          <p:val>
                                            <p:strVal val="ppt_h"/>
                                          </p:val>
                                        </p:tav>
                                        <p:tav tm="100000">
                                          <p:val>
                                            <p:strVal val="ppt_h"/>
                                          </p:val>
                                        </p:tav>
                                      </p:tavLst>
                                    </p:anim>
                                    <p:anim calcmode="lin" valueType="num">
                                      <p:cBhvr>
                                        <p:cTn id="9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2999"/>
                                          </p:stCondLst>
                                        </p:cTn>
                                        <p:tgtEl>
                                          <p:spTgt spid="9"/>
                                        </p:tgtEl>
                                        <p:attrNameLst>
                                          <p:attrName>style.visibility</p:attrName>
                                        </p:attrNameLst>
                                      </p:cBhvr>
                                      <p:to>
                                        <p:strVal val="hidden"/>
                                      </p:to>
                                    </p:set>
                                  </p:childTnLst>
                                </p:cTn>
                              </p:par>
                              <p:par>
                                <p:cTn id="96" presetID="19" presetClass="exit" presetSubtype="10" fill="hold" nodeType="withEffect">
                                  <p:stCondLst>
                                    <p:cond delay="0"/>
                                  </p:stCondLst>
                                  <p:childTnLst>
                                    <p:anim calcmode="lin" valueType="num">
                                      <p:cBhvr>
                                        <p:cTn id="97" dur="3000"/>
                                        <p:tgtEl>
                                          <p:spTgt spid="10"/>
                                        </p:tgtEl>
                                        <p:attrNameLst>
                                          <p:attrName>ppt_h</p:attrName>
                                        </p:attrNameLst>
                                      </p:cBhvr>
                                      <p:tavLst>
                                        <p:tav tm="0">
                                          <p:val>
                                            <p:strVal val="ppt_h"/>
                                          </p:val>
                                        </p:tav>
                                        <p:tav tm="100000">
                                          <p:val>
                                            <p:strVal val="ppt_h"/>
                                          </p:val>
                                        </p:tav>
                                      </p:tavLst>
                                    </p:anim>
                                    <p:anim calcmode="lin" valueType="num">
                                      <p:cBhvr>
                                        <p:cTn id="9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10"/>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11"/>
                                        </p:tgtEl>
                                        <p:attrNameLst>
                                          <p:attrName>ppt_h</p:attrName>
                                        </p:attrNameLst>
                                      </p:cBhvr>
                                      <p:tavLst>
                                        <p:tav tm="0">
                                          <p:val>
                                            <p:strVal val="ppt_h"/>
                                          </p:val>
                                        </p:tav>
                                        <p:tav tm="100000">
                                          <p:val>
                                            <p:strVal val="ppt_h"/>
                                          </p:val>
                                        </p:tav>
                                      </p:tavLst>
                                    </p:anim>
                                    <p:anim calcmode="lin" valueType="num">
                                      <p:cBhvr>
                                        <p:cTn id="10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11"/>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12"/>
                                        </p:tgtEl>
                                        <p:attrNameLst>
                                          <p:attrName>ppt_h</p:attrName>
                                        </p:attrNameLst>
                                      </p:cBhvr>
                                      <p:tavLst>
                                        <p:tav tm="0">
                                          <p:val>
                                            <p:strVal val="ppt_h"/>
                                          </p:val>
                                        </p:tav>
                                        <p:tav tm="100000">
                                          <p:val>
                                            <p:strVal val="ppt_h"/>
                                          </p:val>
                                        </p:tav>
                                      </p:tavLst>
                                    </p:anim>
                                    <p:anim calcmode="lin" valueType="num">
                                      <p:cBhvr>
                                        <p:cTn id="106"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12"/>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13"/>
                                        </p:tgtEl>
                                        <p:attrNameLst>
                                          <p:attrName>ppt_h</p:attrName>
                                        </p:attrNameLst>
                                      </p:cBhvr>
                                      <p:tavLst>
                                        <p:tav tm="0">
                                          <p:val>
                                            <p:strVal val="ppt_h"/>
                                          </p:val>
                                        </p:tav>
                                        <p:tav tm="100000">
                                          <p:val>
                                            <p:strVal val="ppt_h"/>
                                          </p:val>
                                        </p:tav>
                                      </p:tavLst>
                                    </p:anim>
                                    <p:anim calcmode="lin" valueType="num">
                                      <p:cBhvr>
                                        <p:cTn id="110"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13"/>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4"/>
                                        </p:tgtEl>
                                        <p:attrNameLst>
                                          <p:attrName>ppt_h</p:attrName>
                                        </p:attrNameLst>
                                      </p:cBhvr>
                                      <p:tavLst>
                                        <p:tav tm="0">
                                          <p:val>
                                            <p:strVal val="ppt_h"/>
                                          </p:val>
                                        </p:tav>
                                        <p:tav tm="100000">
                                          <p:val>
                                            <p:strVal val="ppt_h"/>
                                          </p:val>
                                        </p:tav>
                                      </p:tavLst>
                                    </p:anim>
                                    <p:anim calcmode="lin" valueType="num">
                                      <p:cBhvr>
                                        <p:cTn id="114"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4"/>
                                        </p:tgtEl>
                                        <p:attrNameLst>
                                          <p:attrName>style.visibility</p:attrName>
                                        </p:attrNameLst>
                                      </p:cBhvr>
                                      <p:to>
                                        <p:strVal val="hidden"/>
                                      </p:to>
                                    </p:set>
                                  </p:childTnLst>
                                </p:cTn>
                              </p:par>
                              <p:par>
                                <p:cTn id="116" presetID="20" presetClass="exit" presetSubtype="0" fill="hold" nodeType="withEffect">
                                  <p:stCondLst>
                                    <p:cond delay="0"/>
                                  </p:stCondLst>
                                  <p:childTnLst>
                                    <p:animEffect transition="out" filter="wedge">
                                      <p:cBhvr>
                                        <p:cTn id="117" dur="3000"/>
                                        <p:tgtEl>
                                          <p:spTgt spid="5"/>
                                        </p:tgtEl>
                                      </p:cBhvr>
                                    </p:animEffect>
                                    <p:set>
                                      <p:cBhvr>
                                        <p:cTn id="118" dur="1" fill="hold">
                                          <p:stCondLst>
                                            <p:cond delay="2999"/>
                                          </p:stCondLst>
                                        </p:cTn>
                                        <p:tgtEl>
                                          <p:spTgt spid="5"/>
                                        </p:tgtEl>
                                        <p:attrNameLst>
                                          <p:attrName>style.visibility</p:attrName>
                                        </p:attrNameLst>
                                      </p:cBhvr>
                                      <p:to>
                                        <p:strVal val="hidden"/>
                                      </p:to>
                                    </p:set>
                                  </p:childTnLst>
                                </p:cTn>
                              </p:par>
                              <p:par>
                                <p:cTn id="119" presetID="20" presetClass="exit" presetSubtype="0" fill="hold" nodeType="withEffect">
                                  <p:stCondLst>
                                    <p:cond delay="0"/>
                                  </p:stCondLst>
                                  <p:childTnLst>
                                    <p:animEffect transition="out" filter="wedge">
                                      <p:cBhvr>
                                        <p:cTn id="120" dur="3000"/>
                                        <p:tgtEl>
                                          <p:spTgt spid="6"/>
                                        </p:tgtEl>
                                      </p:cBhvr>
                                    </p:animEffect>
                                    <p:set>
                                      <p:cBhvr>
                                        <p:cTn id="121" dur="1" fill="hold">
                                          <p:stCondLst>
                                            <p:cond delay="2999"/>
                                          </p:stCondLst>
                                        </p:cTn>
                                        <p:tgtEl>
                                          <p:spTgt spid="6"/>
                                        </p:tgtEl>
                                        <p:attrNameLst>
                                          <p:attrName>style.visibility</p:attrName>
                                        </p:attrNameLst>
                                      </p:cBhvr>
                                      <p:to>
                                        <p:strVal val="hidden"/>
                                      </p:to>
                                    </p:set>
                                  </p:childTnLst>
                                </p:cTn>
                              </p:par>
                              <p:par>
                                <p:cTn id="122" presetID="20" presetClass="exit" presetSubtype="0" fill="hold" nodeType="withEffect">
                                  <p:stCondLst>
                                    <p:cond delay="0"/>
                                  </p:stCondLst>
                                  <p:childTnLst>
                                    <p:animEffect transition="out" filter="wedge">
                                      <p:cBhvr>
                                        <p:cTn id="123" dur="3000"/>
                                        <p:tgtEl>
                                          <p:spTgt spid="7"/>
                                        </p:tgtEl>
                                      </p:cBhvr>
                                    </p:animEffect>
                                    <p:set>
                                      <p:cBhvr>
                                        <p:cTn id="124" dur="1" fill="hold">
                                          <p:stCondLst>
                                            <p:cond delay="2999"/>
                                          </p:stCondLst>
                                        </p:cTn>
                                        <p:tgtEl>
                                          <p:spTgt spid="7"/>
                                        </p:tgtEl>
                                        <p:attrNameLst>
                                          <p:attrName>style.visibility</p:attrName>
                                        </p:attrNameLst>
                                      </p:cBhvr>
                                      <p:to>
                                        <p:strVal val="hidden"/>
                                      </p:to>
                                    </p:set>
                                  </p:childTnLst>
                                </p:cTn>
                              </p:par>
                              <p:par>
                                <p:cTn id="125" presetID="20" presetClass="exit" presetSubtype="0" fill="hold" nodeType="withEffect">
                                  <p:stCondLst>
                                    <p:cond delay="0"/>
                                  </p:stCondLst>
                                  <p:childTnLst>
                                    <p:animEffect transition="out" filter="wedge">
                                      <p:cBhvr>
                                        <p:cTn id="126" dur="3000"/>
                                        <p:tgtEl>
                                          <p:spTgt spid="8"/>
                                        </p:tgtEl>
                                      </p:cBhvr>
                                    </p:animEffect>
                                    <p:set>
                                      <p:cBhvr>
                                        <p:cTn id="127" dur="1" fill="hold">
                                          <p:stCondLst>
                                            <p:cond delay="2999"/>
                                          </p:stCondLst>
                                        </p:cTn>
                                        <p:tgtEl>
                                          <p:spTgt spid="8"/>
                                        </p:tgtEl>
                                        <p:attrNameLst>
                                          <p:attrName>style.visibility</p:attrName>
                                        </p:attrNameLst>
                                      </p:cBhvr>
                                      <p:to>
                                        <p:strVal val="hidden"/>
                                      </p:to>
                                    </p:set>
                                  </p:childTnLst>
                                </p:cTn>
                              </p:par>
                              <p:par>
                                <p:cTn id="128" presetID="20" presetClass="exit" presetSubtype="0" fill="hold" nodeType="withEffect">
                                  <p:stCondLst>
                                    <p:cond delay="0"/>
                                  </p:stCondLst>
                                  <p:childTnLst>
                                    <p:animEffect transition="out" filter="wedge">
                                      <p:cBhvr>
                                        <p:cTn id="129" dur="3000"/>
                                        <p:tgtEl>
                                          <p:spTgt spid="9"/>
                                        </p:tgtEl>
                                      </p:cBhvr>
                                    </p:animEffect>
                                    <p:set>
                                      <p:cBhvr>
                                        <p:cTn id="130" dur="1" fill="hold">
                                          <p:stCondLst>
                                            <p:cond delay="2999"/>
                                          </p:stCondLst>
                                        </p:cTn>
                                        <p:tgtEl>
                                          <p:spTgt spid="9"/>
                                        </p:tgtEl>
                                        <p:attrNameLst>
                                          <p:attrName>style.visibility</p:attrName>
                                        </p:attrNameLst>
                                      </p:cBhvr>
                                      <p:to>
                                        <p:strVal val="hidden"/>
                                      </p:to>
                                    </p:set>
                                  </p:childTnLst>
                                </p:cTn>
                              </p:par>
                              <p:par>
                                <p:cTn id="131" presetID="20" presetClass="exit" presetSubtype="0" fill="hold" nodeType="withEffect">
                                  <p:stCondLst>
                                    <p:cond delay="0"/>
                                  </p:stCondLst>
                                  <p:childTnLst>
                                    <p:animEffect transition="out" filter="wedge">
                                      <p:cBhvr>
                                        <p:cTn id="132" dur="3000"/>
                                        <p:tgtEl>
                                          <p:spTgt spid="10"/>
                                        </p:tgtEl>
                                      </p:cBhvr>
                                    </p:animEffect>
                                    <p:set>
                                      <p:cBhvr>
                                        <p:cTn id="133" dur="1" fill="hold">
                                          <p:stCondLst>
                                            <p:cond delay="2999"/>
                                          </p:stCondLst>
                                        </p:cTn>
                                        <p:tgtEl>
                                          <p:spTgt spid="10"/>
                                        </p:tgtEl>
                                        <p:attrNameLst>
                                          <p:attrName>style.visibility</p:attrName>
                                        </p:attrNameLst>
                                      </p:cBhvr>
                                      <p:to>
                                        <p:strVal val="hidden"/>
                                      </p:to>
                                    </p:set>
                                  </p:childTnLst>
                                </p:cTn>
                              </p:par>
                              <p:par>
                                <p:cTn id="134" presetID="20" presetClass="exit" presetSubtype="0" fill="hold" nodeType="withEffect">
                                  <p:stCondLst>
                                    <p:cond delay="0"/>
                                  </p:stCondLst>
                                  <p:childTnLst>
                                    <p:animEffect transition="out" filter="wedge">
                                      <p:cBhvr>
                                        <p:cTn id="135" dur="3000"/>
                                        <p:tgtEl>
                                          <p:spTgt spid="11"/>
                                        </p:tgtEl>
                                      </p:cBhvr>
                                    </p:animEffect>
                                    <p:set>
                                      <p:cBhvr>
                                        <p:cTn id="136" dur="1" fill="hold">
                                          <p:stCondLst>
                                            <p:cond delay="2999"/>
                                          </p:stCondLst>
                                        </p:cTn>
                                        <p:tgtEl>
                                          <p:spTgt spid="11"/>
                                        </p:tgtEl>
                                        <p:attrNameLst>
                                          <p:attrName>style.visibility</p:attrName>
                                        </p:attrNameLst>
                                      </p:cBhvr>
                                      <p:to>
                                        <p:strVal val="hidden"/>
                                      </p:to>
                                    </p:set>
                                  </p:childTnLst>
                                </p:cTn>
                              </p:par>
                              <p:par>
                                <p:cTn id="137" presetID="20" presetClass="exit" presetSubtype="0" fill="hold" nodeType="withEffect">
                                  <p:stCondLst>
                                    <p:cond delay="0"/>
                                  </p:stCondLst>
                                  <p:childTnLst>
                                    <p:animEffect transition="out" filter="wedge">
                                      <p:cBhvr>
                                        <p:cTn id="138" dur="3000"/>
                                        <p:tgtEl>
                                          <p:spTgt spid="12"/>
                                        </p:tgtEl>
                                      </p:cBhvr>
                                    </p:animEffect>
                                    <p:set>
                                      <p:cBhvr>
                                        <p:cTn id="139" dur="1" fill="hold">
                                          <p:stCondLst>
                                            <p:cond delay="2999"/>
                                          </p:stCondLst>
                                        </p:cTn>
                                        <p:tgtEl>
                                          <p:spTgt spid="12"/>
                                        </p:tgtEl>
                                        <p:attrNameLst>
                                          <p:attrName>style.visibility</p:attrName>
                                        </p:attrNameLst>
                                      </p:cBhvr>
                                      <p:to>
                                        <p:strVal val="hidden"/>
                                      </p:to>
                                    </p:set>
                                  </p:childTnLst>
                                </p:cTn>
                              </p:par>
                              <p:par>
                                <p:cTn id="140" presetID="20" presetClass="exit" presetSubtype="0" fill="hold" nodeType="withEffect">
                                  <p:stCondLst>
                                    <p:cond delay="0"/>
                                  </p:stCondLst>
                                  <p:childTnLst>
                                    <p:animEffect transition="out" filter="wedge">
                                      <p:cBhvr>
                                        <p:cTn id="141" dur="3000"/>
                                        <p:tgtEl>
                                          <p:spTgt spid="13"/>
                                        </p:tgtEl>
                                      </p:cBhvr>
                                    </p:animEffect>
                                    <p:set>
                                      <p:cBhvr>
                                        <p:cTn id="142" dur="1" fill="hold">
                                          <p:stCondLst>
                                            <p:cond delay="2999"/>
                                          </p:stCondLst>
                                        </p:cTn>
                                        <p:tgtEl>
                                          <p:spTgt spid="13"/>
                                        </p:tgtEl>
                                        <p:attrNameLst>
                                          <p:attrName>style.visibility</p:attrName>
                                        </p:attrNameLst>
                                      </p:cBhvr>
                                      <p:to>
                                        <p:strVal val="hidden"/>
                                      </p:to>
                                    </p:set>
                                  </p:childTnLst>
                                </p:cTn>
                              </p:par>
                              <p:par>
                                <p:cTn id="143" presetID="20" presetClass="exit" presetSubtype="0" fill="hold" nodeType="withEffect">
                                  <p:stCondLst>
                                    <p:cond delay="0"/>
                                  </p:stCondLst>
                                  <p:childTnLst>
                                    <p:animEffect transition="out" filter="wedge">
                                      <p:cBhvr>
                                        <p:cTn id="144" dur="3000"/>
                                        <p:tgtEl>
                                          <p:spTgt spid="14"/>
                                        </p:tgtEl>
                                      </p:cBhvr>
                                    </p:animEffect>
                                    <p:set>
                                      <p:cBhvr>
                                        <p:cTn id="145" dur="1" fill="hold">
                                          <p:stCondLst>
                                            <p:cond delay="2999"/>
                                          </p:stCondLst>
                                        </p:cTn>
                                        <p:tgtEl>
                                          <p:spTgt spid="14"/>
                                        </p:tgtEl>
                                        <p:attrNameLst>
                                          <p:attrName>style.visibility</p:attrName>
                                        </p:attrNameLst>
                                      </p:cBhvr>
                                      <p:to>
                                        <p:strVal val="hidden"/>
                                      </p:to>
                                    </p:set>
                                  </p:childTnLst>
                                </p:cTn>
                              </p:par>
                              <p:par>
                                <p:cTn id="146" presetID="23" presetClass="entr" presetSubtype="288"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 calcmode="lin" valueType="num">
                                      <p:cBhvr>
                                        <p:cTn id="148" dur="3000" fill="hold"/>
                                        <p:tgtEl>
                                          <p:spTgt spid="4"/>
                                        </p:tgtEl>
                                        <p:attrNameLst>
                                          <p:attrName>ppt_w</p:attrName>
                                        </p:attrNameLst>
                                      </p:cBhvr>
                                      <p:tavLst>
                                        <p:tav tm="0">
                                          <p:val>
                                            <p:strVal val="4/3*#ppt_w"/>
                                          </p:val>
                                        </p:tav>
                                        <p:tav tm="100000">
                                          <p:val>
                                            <p:strVal val="#ppt_w"/>
                                          </p:val>
                                        </p:tav>
                                      </p:tavLst>
                                    </p:anim>
                                    <p:anim calcmode="lin" valueType="num">
                                      <p:cBhvr>
                                        <p:cTn id="149" dur="3000" fill="hold"/>
                                        <p:tgtEl>
                                          <p:spTgt spid="4"/>
                                        </p:tgtEl>
                                        <p:attrNameLst>
                                          <p:attrName>ppt_h</p:attrName>
                                        </p:attrNameLst>
                                      </p:cBhvr>
                                      <p:tavLst>
                                        <p:tav tm="0">
                                          <p:val>
                                            <p:strVal val="4/3*#ppt_h"/>
                                          </p:val>
                                        </p:tav>
                                        <p:tav tm="100000">
                                          <p:val>
                                            <p:strVal val="#ppt_h"/>
                                          </p:val>
                                        </p:tav>
                                      </p:tavLst>
                                    </p:anim>
                                  </p:childTnLst>
                                </p:cTn>
                              </p:par>
                              <p:par>
                                <p:cTn id="150" presetID="20" presetClass="entr" presetSubtype="0"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wedge">
                                      <p:cBhvr>
                                        <p:cTn id="152" dur="3000"/>
                                        <p:tgtEl>
                                          <p:spTgt spid="4"/>
                                        </p:tgtEl>
                                      </p:cBhvr>
                                    </p:animEffect>
                                  </p:childTnLst>
                                </p:cTn>
                              </p:par>
                            </p:childTnLst>
                          </p:cTn>
                        </p:par>
                        <p:par>
                          <p:cTn id="153" fill="hold">
                            <p:stCondLst>
                              <p:cond delay="6000"/>
                            </p:stCondLst>
                            <p:childTnLst>
                              <p:par>
                                <p:cTn id="154" presetID="40" presetClass="entr" presetSubtype="0" fill="hold" grpId="0" nodeType="afterEffect">
                                  <p:stCondLst>
                                    <p:cond delay="0"/>
                                  </p:stCondLst>
                                  <p:iterate type="lt">
                                    <p:tmPct val="10000"/>
                                  </p:iterate>
                                  <p:childTnLst>
                                    <p:set>
                                      <p:cBhvr>
                                        <p:cTn id="155" dur="1" fill="hold">
                                          <p:stCondLst>
                                            <p:cond delay="0"/>
                                          </p:stCondLst>
                                        </p:cTn>
                                        <p:tgtEl>
                                          <p:spTgt spid="15"/>
                                        </p:tgtEl>
                                        <p:attrNameLst>
                                          <p:attrName>style.visibility</p:attrName>
                                        </p:attrNameLst>
                                      </p:cBhvr>
                                      <p:to>
                                        <p:strVal val="visible"/>
                                      </p:to>
                                    </p:set>
                                    <p:animEffect transition="in" filter="fade">
                                      <p:cBhvr>
                                        <p:cTn id="156" dur="1000"/>
                                        <p:tgtEl>
                                          <p:spTgt spid="15"/>
                                        </p:tgtEl>
                                      </p:cBhvr>
                                    </p:animEffect>
                                    <p:anim calcmode="lin" valueType="num">
                                      <p:cBhvr>
                                        <p:cTn id="157" dur="1000" fill="hold"/>
                                        <p:tgtEl>
                                          <p:spTgt spid="15"/>
                                        </p:tgtEl>
                                        <p:attrNameLst>
                                          <p:attrName>ppt_x</p:attrName>
                                        </p:attrNameLst>
                                      </p:cBhvr>
                                      <p:tavLst>
                                        <p:tav tm="0">
                                          <p:val>
                                            <p:strVal val="#ppt_x-.1"/>
                                          </p:val>
                                        </p:tav>
                                        <p:tav tm="100000">
                                          <p:val>
                                            <p:strVal val="#ppt_x"/>
                                          </p:val>
                                        </p:tav>
                                      </p:tavLst>
                                    </p:anim>
                                    <p:anim calcmode="lin" valueType="num">
                                      <p:cBhvr>
                                        <p:cTn id="15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V="1">
            <a:off x="0" y="0"/>
            <a:ext cx="4572000" cy="5715000"/>
          </a:xfrm>
          <a:prstGeom prst="rtTriangle">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flipV="1">
            <a:off x="4572000" y="0"/>
            <a:ext cx="4572000" cy="5715000"/>
          </a:xfrm>
          <a:prstGeom prst="rtTriangle">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0"/>
            <a:ext cx="9144000" cy="5715000"/>
          </a:xfrm>
          <a:prstGeom prst="triangle">
            <a:avLst/>
          </a:prstGeom>
          <a:solidFill>
            <a:schemeClr val="accent6">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V="1">
            <a:off x="214313" y="358775"/>
            <a:ext cx="3848100" cy="4819650"/>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flipH="1" flipV="1">
            <a:off x="5000625" y="298450"/>
            <a:ext cx="3929063" cy="5000625"/>
          </a:xfrm>
          <a:prstGeom prst="r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500063" y="298450"/>
            <a:ext cx="8143875" cy="5118100"/>
          </a:xfrm>
          <a:prstGeom prst="triangle">
            <a:avLst/>
          </a:prstGeom>
          <a:solidFill>
            <a:schemeClr val="accent6">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V="1">
            <a:off x="381000" y="536575"/>
            <a:ext cx="3286125" cy="4048125"/>
          </a:xfrm>
          <a:prstGeom prst="rtTriangle">
            <a:avLst/>
          </a:prstGeom>
          <a:solidFill>
            <a:schemeClr val="accent5">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flipV="1">
            <a:off x="5500688" y="536575"/>
            <a:ext cx="3286125" cy="4346575"/>
          </a:xfrm>
          <a:prstGeom prst="rtTriangle">
            <a:avLst/>
          </a:prstGeom>
          <a:solidFill>
            <a:schemeClr val="accent5">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928688" y="714375"/>
            <a:ext cx="7286625" cy="4462463"/>
          </a:xfrm>
          <a:prstGeom prst="triangle">
            <a:avLst/>
          </a:prstGeom>
          <a:solidFill>
            <a:schemeClr val="accent5">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Barrancas de Burujón están situadas </a:t>
            </a:r>
            <a:r>
              <a:rPr lang="es-ES" b="1" i="1" dirty="0" smtClean="0">
                <a:effectLst>
                  <a:glow rad="101600">
                    <a:srgbClr val="C00000">
                      <a:alpha val="60000"/>
                    </a:srgbClr>
                  </a:glow>
                  <a:outerShdw blurRad="38100" dist="38100" dir="2700000" algn="tl">
                    <a:srgbClr val="000000">
                      <a:alpha val="43137"/>
                    </a:srgbClr>
                  </a:outerShdw>
                </a:effectLst>
              </a:rPr>
              <a:t>a unos 30 kilómetros de Toledo</a:t>
            </a:r>
            <a:r>
              <a:rPr lang="es-ES" i="1" dirty="0" smtClean="0">
                <a:effectLst>
                  <a:glow rad="101600">
                    <a:srgbClr val="C00000">
                      <a:alpha val="60000"/>
                    </a:srgbClr>
                  </a:glow>
                  <a:outerShdw blurRad="38100" dist="38100" dir="2700000" algn="tl">
                    <a:srgbClr val="000000">
                      <a:alpha val="43137"/>
                    </a:srgbClr>
                  </a:outerShdw>
                </a:effectLst>
              </a:rPr>
              <a:t> y a unos 100 km de Madrid. La mejor forma de conocer el paraje es a través de la     </a:t>
            </a:r>
            <a:r>
              <a:rPr lang="es-ES" b="1" i="1" dirty="0" smtClean="0">
                <a:effectLst>
                  <a:glow rad="101600">
                    <a:srgbClr val="C00000">
                      <a:alpha val="60000"/>
                    </a:srgbClr>
                  </a:glow>
                  <a:outerShdw blurRad="38100" dist="38100" dir="2700000" algn="tl">
                    <a:srgbClr val="000000">
                      <a:alpha val="43137"/>
                    </a:srgbClr>
                  </a:outerShdw>
                </a:effectLst>
              </a:rPr>
              <a:t>Senda Ecológica</a:t>
            </a:r>
            <a:r>
              <a:rPr lang="es-ES" i="1" dirty="0" smtClean="0">
                <a:effectLst>
                  <a:glow rad="101600">
                    <a:srgbClr val="C00000">
                      <a:alpha val="60000"/>
                    </a:srgbClr>
                  </a:glow>
                  <a:outerShdw blurRad="38100" dist="38100" dir="2700000" algn="tl">
                    <a:srgbClr val="000000">
                      <a:alpha val="43137"/>
                    </a:srgbClr>
                  </a:outerShdw>
                </a:effectLst>
              </a:rPr>
              <a:t>, que podemos recorrer en coche (hay varios aparcamientos durante el recorrido) o a pie.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dir="r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3000"/>
                                        <p:tgtEl>
                                          <p:spTgt spid="8"/>
                                        </p:tgtEl>
                                        <p:attrNameLst>
                                          <p:attrName>ppt_x</p:attrName>
                                        </p:attrNameLst>
                                      </p:cBhvr>
                                      <p:tavLst>
                                        <p:tav tm="0">
                                          <p:val>
                                            <p:strVal val="ppt_x"/>
                                          </p:val>
                                        </p:tav>
                                        <p:tav tm="100000">
                                          <p:val>
                                            <p:strVal val="ppt_x-ppt_w/2"/>
                                          </p:val>
                                        </p:tav>
                                      </p:tavLst>
                                    </p:anim>
                                    <p:anim calcmode="lin" valueType="num">
                                      <p:cBhvr>
                                        <p:cTn id="41" dur="3000"/>
                                        <p:tgtEl>
                                          <p:spTgt spid="8"/>
                                        </p:tgtEl>
                                        <p:attrNameLst>
                                          <p:attrName>ppt_y</p:attrName>
                                        </p:attrNameLst>
                                      </p:cBhvr>
                                      <p:tavLst>
                                        <p:tav tm="0">
                                          <p:val>
                                            <p:strVal val="ppt_y"/>
                                          </p:val>
                                        </p:tav>
                                        <p:tav tm="100000">
                                          <p:val>
                                            <p:strVal val="ppt_y"/>
                                          </p:val>
                                        </p:tav>
                                      </p:tavLst>
                                    </p:anim>
                                    <p:anim calcmode="lin" valueType="num">
                                      <p:cBhvr>
                                        <p:cTn id="42" dur="3000"/>
                                        <p:tgtEl>
                                          <p:spTgt spid="8"/>
                                        </p:tgtEl>
                                        <p:attrNameLst>
                                          <p:attrName>ppt_w</p:attrName>
                                        </p:attrNameLst>
                                      </p:cBhvr>
                                      <p:tavLst>
                                        <p:tav tm="0">
                                          <p:val>
                                            <p:strVal val="ppt_w"/>
                                          </p:val>
                                        </p:tav>
                                        <p:tav tm="100000">
                                          <p:val>
                                            <p:fltVal val="0"/>
                                          </p:val>
                                        </p:tav>
                                      </p:tavLst>
                                    </p:anim>
                                    <p:anim calcmode="lin" valueType="num">
                                      <p:cBhvr>
                                        <p:cTn id="43" dur="3000"/>
                                        <p:tgtEl>
                                          <p:spTgt spid="8"/>
                                        </p:tgtEl>
                                        <p:attrNameLst>
                                          <p:attrName>ppt_h</p:attrName>
                                        </p:attrNameLst>
                                      </p:cBhvr>
                                      <p:tavLst>
                                        <p:tav tm="0">
                                          <p:val>
                                            <p:strVal val="ppt_h"/>
                                          </p:val>
                                        </p:tav>
                                        <p:tav tm="100000">
                                          <p:val>
                                            <p:strVal val="ppt_h"/>
                                          </p:val>
                                        </p:tav>
                                      </p:tavLst>
                                    </p:anim>
                                    <p:set>
                                      <p:cBhvr>
                                        <p:cTn id="44" dur="1" fill="hold">
                                          <p:stCondLst>
                                            <p:cond delay="2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3000"/>
                                        <p:tgtEl>
                                          <p:spTgt spid="11"/>
                                        </p:tgtEl>
                                        <p:attrNameLst>
                                          <p:attrName>ppt_x</p:attrName>
                                        </p:attrNameLst>
                                      </p:cBhvr>
                                      <p:tavLst>
                                        <p:tav tm="0">
                                          <p:val>
                                            <p:strVal val="ppt_x"/>
                                          </p:val>
                                        </p:tav>
                                        <p:tav tm="100000">
                                          <p:val>
                                            <p:strVal val="ppt_x-ppt_w/2"/>
                                          </p:val>
                                        </p:tav>
                                      </p:tavLst>
                                    </p:anim>
                                    <p:anim calcmode="lin" valueType="num">
                                      <p:cBhvr>
                                        <p:cTn id="47" dur="3000"/>
                                        <p:tgtEl>
                                          <p:spTgt spid="11"/>
                                        </p:tgtEl>
                                        <p:attrNameLst>
                                          <p:attrName>ppt_y</p:attrName>
                                        </p:attrNameLst>
                                      </p:cBhvr>
                                      <p:tavLst>
                                        <p:tav tm="0">
                                          <p:val>
                                            <p:strVal val="ppt_y"/>
                                          </p:val>
                                        </p:tav>
                                        <p:tav tm="100000">
                                          <p:val>
                                            <p:strVal val="ppt_y"/>
                                          </p:val>
                                        </p:tav>
                                      </p:tavLst>
                                    </p:anim>
                                    <p:anim calcmode="lin" valueType="num">
                                      <p:cBhvr>
                                        <p:cTn id="48" dur="3000"/>
                                        <p:tgtEl>
                                          <p:spTgt spid="11"/>
                                        </p:tgtEl>
                                        <p:attrNameLst>
                                          <p:attrName>ppt_w</p:attrName>
                                        </p:attrNameLst>
                                      </p:cBhvr>
                                      <p:tavLst>
                                        <p:tav tm="0">
                                          <p:val>
                                            <p:strVal val="ppt_w"/>
                                          </p:val>
                                        </p:tav>
                                        <p:tav tm="100000">
                                          <p:val>
                                            <p:fltVal val="0"/>
                                          </p:val>
                                        </p:tav>
                                      </p:tavLst>
                                    </p:anim>
                                    <p:anim calcmode="lin" valueType="num">
                                      <p:cBhvr>
                                        <p:cTn id="49" dur="3000"/>
                                        <p:tgtEl>
                                          <p:spTgt spid="11"/>
                                        </p:tgtEl>
                                        <p:attrNameLst>
                                          <p:attrName>ppt_h</p:attrName>
                                        </p:attrNameLst>
                                      </p:cBhvr>
                                      <p:tavLst>
                                        <p:tav tm="0">
                                          <p:val>
                                            <p:strVal val="ppt_h"/>
                                          </p:val>
                                        </p:tav>
                                        <p:tav tm="100000">
                                          <p:val>
                                            <p:strVal val="ppt_h"/>
                                          </p:val>
                                        </p:tav>
                                      </p:tavLst>
                                    </p:anim>
                                    <p:set>
                                      <p:cBhvr>
                                        <p:cTn id="50" dur="1" fill="hold">
                                          <p:stCondLst>
                                            <p:cond delay="2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3000"/>
                                        <p:tgtEl>
                                          <p:spTgt spid="6"/>
                                        </p:tgtEl>
                                        <p:attrNameLst>
                                          <p:attrName>ppt_x</p:attrName>
                                        </p:attrNameLst>
                                      </p:cBhvr>
                                      <p:tavLst>
                                        <p:tav tm="0">
                                          <p:val>
                                            <p:strVal val="ppt_x"/>
                                          </p:val>
                                        </p:tav>
                                        <p:tav tm="100000">
                                          <p:val>
                                            <p:strVal val="ppt_x+ppt_w/2"/>
                                          </p:val>
                                        </p:tav>
                                      </p:tavLst>
                                    </p:anim>
                                    <p:anim calcmode="lin" valueType="num">
                                      <p:cBhvr>
                                        <p:cTn id="53" dur="3000"/>
                                        <p:tgtEl>
                                          <p:spTgt spid="6"/>
                                        </p:tgtEl>
                                        <p:attrNameLst>
                                          <p:attrName>ppt_y</p:attrName>
                                        </p:attrNameLst>
                                      </p:cBhvr>
                                      <p:tavLst>
                                        <p:tav tm="0">
                                          <p:val>
                                            <p:strVal val="ppt_y"/>
                                          </p:val>
                                        </p:tav>
                                        <p:tav tm="100000">
                                          <p:val>
                                            <p:strVal val="ppt_y"/>
                                          </p:val>
                                        </p:tav>
                                      </p:tavLst>
                                    </p:anim>
                                    <p:anim calcmode="lin" valueType="num">
                                      <p:cBhvr>
                                        <p:cTn id="54" dur="3000"/>
                                        <p:tgtEl>
                                          <p:spTgt spid="6"/>
                                        </p:tgtEl>
                                        <p:attrNameLst>
                                          <p:attrName>ppt_w</p:attrName>
                                        </p:attrNameLst>
                                      </p:cBhvr>
                                      <p:tavLst>
                                        <p:tav tm="0">
                                          <p:val>
                                            <p:strVal val="ppt_w"/>
                                          </p:val>
                                        </p:tav>
                                        <p:tav tm="100000">
                                          <p:val>
                                            <p:fltVal val="0"/>
                                          </p:val>
                                        </p:tav>
                                      </p:tavLst>
                                    </p:anim>
                                    <p:anim calcmode="lin" valueType="num">
                                      <p:cBhvr>
                                        <p:cTn id="55" dur="3000"/>
                                        <p:tgtEl>
                                          <p:spTgt spid="6"/>
                                        </p:tgtEl>
                                        <p:attrNameLst>
                                          <p:attrName>ppt_h</p:attrName>
                                        </p:attrNameLst>
                                      </p:cBhvr>
                                      <p:tavLst>
                                        <p:tav tm="0">
                                          <p:val>
                                            <p:strVal val="ppt_h"/>
                                          </p:val>
                                        </p:tav>
                                        <p:tav tm="100000">
                                          <p:val>
                                            <p:strVal val="ppt_h"/>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3000"/>
                                        <p:tgtEl>
                                          <p:spTgt spid="9"/>
                                        </p:tgtEl>
                                        <p:attrNameLst>
                                          <p:attrName>ppt_x</p:attrName>
                                        </p:attrNameLst>
                                      </p:cBhvr>
                                      <p:tavLst>
                                        <p:tav tm="0">
                                          <p:val>
                                            <p:strVal val="ppt_x"/>
                                          </p:val>
                                        </p:tav>
                                        <p:tav tm="100000">
                                          <p:val>
                                            <p:strVal val="ppt_x+ppt_w/2"/>
                                          </p:val>
                                        </p:tav>
                                      </p:tavLst>
                                    </p:anim>
                                    <p:anim calcmode="lin" valueType="num">
                                      <p:cBhvr>
                                        <p:cTn id="59" dur="3000"/>
                                        <p:tgtEl>
                                          <p:spTgt spid="9"/>
                                        </p:tgtEl>
                                        <p:attrNameLst>
                                          <p:attrName>ppt_y</p:attrName>
                                        </p:attrNameLst>
                                      </p:cBhvr>
                                      <p:tavLst>
                                        <p:tav tm="0">
                                          <p:val>
                                            <p:strVal val="ppt_y"/>
                                          </p:val>
                                        </p:tav>
                                        <p:tav tm="100000">
                                          <p:val>
                                            <p:strVal val="ppt_y"/>
                                          </p:val>
                                        </p:tav>
                                      </p:tavLst>
                                    </p:anim>
                                    <p:anim calcmode="lin" valueType="num">
                                      <p:cBhvr>
                                        <p:cTn id="60" dur="3000"/>
                                        <p:tgtEl>
                                          <p:spTgt spid="9"/>
                                        </p:tgtEl>
                                        <p:attrNameLst>
                                          <p:attrName>ppt_w</p:attrName>
                                        </p:attrNameLst>
                                      </p:cBhvr>
                                      <p:tavLst>
                                        <p:tav tm="0">
                                          <p:val>
                                            <p:strVal val="ppt_w"/>
                                          </p:val>
                                        </p:tav>
                                        <p:tav tm="100000">
                                          <p:val>
                                            <p:fltVal val="0"/>
                                          </p:val>
                                        </p:tav>
                                      </p:tavLst>
                                    </p:anim>
                                    <p:anim calcmode="lin" valueType="num">
                                      <p:cBhvr>
                                        <p:cTn id="61" dur="3000"/>
                                        <p:tgtEl>
                                          <p:spTgt spid="9"/>
                                        </p:tgtEl>
                                        <p:attrNameLst>
                                          <p:attrName>ppt_h</p:attrName>
                                        </p:attrNameLst>
                                      </p:cBhvr>
                                      <p:tavLst>
                                        <p:tav tm="0">
                                          <p:val>
                                            <p:strVal val="ppt_h"/>
                                          </p:val>
                                        </p:tav>
                                        <p:tav tm="100000">
                                          <p:val>
                                            <p:strVal val="ppt_h"/>
                                          </p:val>
                                        </p:tav>
                                      </p:tavLst>
                                    </p:anim>
                                    <p:set>
                                      <p:cBhvr>
                                        <p:cTn id="62" dur="1" fill="hold">
                                          <p:stCondLst>
                                            <p:cond delay="2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3000"/>
                                        <p:tgtEl>
                                          <p:spTgt spid="12"/>
                                        </p:tgtEl>
                                        <p:attrNameLst>
                                          <p:attrName>ppt_x</p:attrName>
                                        </p:attrNameLst>
                                      </p:cBhvr>
                                      <p:tavLst>
                                        <p:tav tm="0">
                                          <p:val>
                                            <p:strVal val="ppt_x"/>
                                          </p:val>
                                        </p:tav>
                                        <p:tav tm="100000">
                                          <p:val>
                                            <p:strVal val="ppt_x+ppt_w/2"/>
                                          </p:val>
                                        </p:tav>
                                      </p:tavLst>
                                    </p:anim>
                                    <p:anim calcmode="lin" valueType="num">
                                      <p:cBhvr>
                                        <p:cTn id="65" dur="3000"/>
                                        <p:tgtEl>
                                          <p:spTgt spid="12"/>
                                        </p:tgtEl>
                                        <p:attrNameLst>
                                          <p:attrName>ppt_y</p:attrName>
                                        </p:attrNameLst>
                                      </p:cBhvr>
                                      <p:tavLst>
                                        <p:tav tm="0">
                                          <p:val>
                                            <p:strVal val="ppt_y"/>
                                          </p:val>
                                        </p:tav>
                                        <p:tav tm="100000">
                                          <p:val>
                                            <p:strVal val="ppt_y"/>
                                          </p:val>
                                        </p:tav>
                                      </p:tavLst>
                                    </p:anim>
                                    <p:anim calcmode="lin" valueType="num">
                                      <p:cBhvr>
                                        <p:cTn id="66" dur="3000"/>
                                        <p:tgtEl>
                                          <p:spTgt spid="12"/>
                                        </p:tgtEl>
                                        <p:attrNameLst>
                                          <p:attrName>ppt_w</p:attrName>
                                        </p:attrNameLst>
                                      </p:cBhvr>
                                      <p:tavLst>
                                        <p:tav tm="0">
                                          <p:val>
                                            <p:strVal val="ppt_w"/>
                                          </p:val>
                                        </p:tav>
                                        <p:tav tm="100000">
                                          <p:val>
                                            <p:fltVal val="0"/>
                                          </p:val>
                                        </p:tav>
                                      </p:tavLst>
                                    </p:anim>
                                    <p:anim calcmode="lin" valueType="num">
                                      <p:cBhvr>
                                        <p:cTn id="67" dur="3000"/>
                                        <p:tgtEl>
                                          <p:spTgt spid="12"/>
                                        </p:tgtEl>
                                        <p:attrNameLst>
                                          <p:attrName>ppt_h</p:attrName>
                                        </p:attrNameLst>
                                      </p:cBhvr>
                                      <p:tavLst>
                                        <p:tav tm="0">
                                          <p:val>
                                            <p:strVal val="ppt_h"/>
                                          </p:val>
                                        </p:tav>
                                        <p:tav tm="100000">
                                          <p:val>
                                            <p:strVal val="ppt_h"/>
                                          </p:val>
                                        </p:tav>
                                      </p:tavLst>
                                    </p:anim>
                                    <p:set>
                                      <p:cBhvr>
                                        <p:cTn id="68" dur="1" fill="hold">
                                          <p:stCondLst>
                                            <p:cond delay="2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3000"/>
                                        <p:tgtEl>
                                          <p:spTgt spid="10"/>
                                        </p:tgtEl>
                                      </p:cBhvr>
                                    </p:animEffect>
                                    <p:set>
                                      <p:cBhvr>
                                        <p:cTn id="74" dur="1" fill="hold">
                                          <p:stCondLst>
                                            <p:cond delay="2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3000"/>
                                        <p:tgtEl>
                                          <p:spTgt spid="7"/>
                                        </p:tgtEl>
                                      </p:cBhvr>
                                    </p:animEffect>
                                    <p:set>
                                      <p:cBhvr>
                                        <p:cTn id="77" dur="1" fill="hold">
                                          <p:stCondLst>
                                            <p:cond delay="2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fltVal val="0"/>
                                          </p:val>
                                        </p:tav>
                                        <p:tav tm="100000">
                                          <p:val>
                                            <p:strVal val="#ppt_w"/>
                                          </p:val>
                                        </p:tav>
                                      </p:tavLst>
                                    </p:anim>
                                    <p:anim calcmode="lin" valueType="num">
                                      <p:cBhvr>
                                        <p:cTn id="81" dur="3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7 Tasmania-australi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06 Aldea del Rey.jpg"/>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11" name="10 Imagen" descr="06 Aldea del Rey.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2" name="11 Imagen" descr="06 Aldea del Rey.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13" name="12 Imagen" descr="06 Aldea del Rey.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611560"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cualquier caso, es imprescindible contemplar el paisaje desde los diversos miradores que hay durante la ruta y deleitarnos con ellos.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ripple/>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3000"/>
                                        <p:tgtEl>
                                          <p:spTgt spid="12"/>
                                        </p:tgtEl>
                                      </p:cBhvr>
                                    </p:animEffect>
                                    <p:set>
                                      <p:cBhvr>
                                        <p:cTn id="13" dur="1" fill="hold">
                                          <p:stCondLst>
                                            <p:cond delay="2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3000"/>
                                        <p:tgtEl>
                                          <p:spTgt spid="13"/>
                                        </p:tgtEl>
                                      </p:cBhvr>
                                    </p:animEffect>
                                    <p:set>
                                      <p:cBhvr>
                                        <p:cTn id="16" dur="1" fill="hold">
                                          <p:stCondLst>
                                            <p:cond delay="2999"/>
                                          </p:stCondLst>
                                        </p:cTn>
                                        <p:tgtEl>
                                          <p:spTgt spid="13"/>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3000"/>
                                        <p:tgtEl>
                                          <p:spTgt spid="7"/>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strVal val="#ppt_w+.3"/>
                                          </p:val>
                                        </p:tav>
                                        <p:tav tm="100000">
                                          <p:val>
                                            <p:strVal val="#ppt_w"/>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animEffect transition="in" filter="fade">
                                      <p:cBhvr>
                                        <p:cTn id="24" dur="3000"/>
                                        <p:tgtEl>
                                          <p:spTgt spid="7"/>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renes 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llegar, hay que tomar la carretera </a:t>
            </a:r>
            <a:r>
              <a:rPr lang="es-ES" b="1" i="1" dirty="0" smtClean="0">
                <a:effectLst>
                  <a:glow rad="101600">
                    <a:srgbClr val="C00000">
                      <a:alpha val="60000"/>
                    </a:srgbClr>
                  </a:glow>
                  <a:outerShdw blurRad="38100" dist="38100" dir="2700000" algn="tl">
                    <a:srgbClr val="000000">
                      <a:alpha val="43137"/>
                    </a:srgbClr>
                  </a:outerShdw>
                </a:effectLst>
              </a:rPr>
              <a:t>CM-4000, que une Toledo con Talavera de la Reina,</a:t>
            </a:r>
            <a:r>
              <a:rPr lang="es-ES" i="1" dirty="0" smtClean="0">
                <a:effectLst>
                  <a:glow rad="101600">
                    <a:srgbClr val="C00000">
                      <a:alpha val="60000"/>
                    </a:srgbClr>
                  </a:glow>
                  <a:outerShdw blurRad="38100" dist="38100" dir="2700000" algn="tl">
                    <a:srgbClr val="000000">
                      <a:alpha val="43137"/>
                    </a:srgbClr>
                  </a:outerShdw>
                </a:effectLst>
              </a:rPr>
              <a:t> y desviarse a la altura del kilómetro 26.</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wheel spokes="1"/>
      </p:transition>
    </mc:Choice>
    <mc:Fallback>
      <p:transition spd="slow" advTm="19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7 Plaza de Cervantes, antes Del Mercado.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los pocos metros de coger esta pista de tierra, encontramos una explanada que sirve de aparcamiento. Allí empieza la Senda Ecológica.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wheelReverse spokes="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160">
                                          <p:stCondLst>
                                            <p:cond delay="0"/>
                                          </p:stCondLst>
                                        </p:cTn>
                                        <p:tgtEl>
                                          <p:spTgt spid="3"/>
                                        </p:tgtEl>
                                      </p:cBhvr>
                                    </p:animEffect>
                                    <p:anim calcmode="lin" valueType="num">
                                      <p:cBhvr>
                                        <p:cTn id="8" dur="3644"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3"/>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3"/>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3"/>
                                        </p:tgtEl>
                                        <p:attrNameLst>
                                          <p:attrName>ppt_y</p:attrName>
                                        </p:attrNameLst>
                                      </p:cBhvr>
                                      <p:tavLst>
                                        <p:tav tm="0" fmla="#ppt_y-sin(pi*$)/81">
                                          <p:val>
                                            <p:fltVal val="0"/>
                                          </p:val>
                                        </p:tav>
                                        <p:tav tm="100000">
                                          <p:val>
                                            <p:fltVal val="1"/>
                                          </p:val>
                                        </p:tav>
                                      </p:tavLst>
                                    </p:anim>
                                    <p:animScale>
                                      <p:cBhvr>
                                        <p:cTn id="13" dur="52">
                                          <p:stCondLst>
                                            <p:cond delay="1300"/>
                                          </p:stCondLst>
                                        </p:cTn>
                                        <p:tgtEl>
                                          <p:spTgt spid="3"/>
                                        </p:tgtEl>
                                      </p:cBhvr>
                                      <p:to x="100000" y="60000"/>
                                    </p:animScale>
                                    <p:animScale>
                                      <p:cBhvr>
                                        <p:cTn id="14" dur="332" decel="50000">
                                          <p:stCondLst>
                                            <p:cond delay="1352"/>
                                          </p:stCondLst>
                                        </p:cTn>
                                        <p:tgtEl>
                                          <p:spTgt spid="3"/>
                                        </p:tgtEl>
                                      </p:cBhvr>
                                      <p:to x="100000" y="100000"/>
                                    </p:animScale>
                                    <p:animScale>
                                      <p:cBhvr>
                                        <p:cTn id="15" dur="52">
                                          <p:stCondLst>
                                            <p:cond delay="2624"/>
                                          </p:stCondLst>
                                        </p:cTn>
                                        <p:tgtEl>
                                          <p:spTgt spid="3"/>
                                        </p:tgtEl>
                                      </p:cBhvr>
                                      <p:to x="100000" y="80000"/>
                                    </p:animScale>
                                    <p:animScale>
                                      <p:cBhvr>
                                        <p:cTn id="16" dur="332" decel="50000">
                                          <p:stCondLst>
                                            <p:cond delay="2676"/>
                                          </p:stCondLst>
                                        </p:cTn>
                                        <p:tgtEl>
                                          <p:spTgt spid="3"/>
                                        </p:tgtEl>
                                      </p:cBhvr>
                                      <p:to x="100000" y="100000"/>
                                    </p:animScale>
                                    <p:animScale>
                                      <p:cBhvr>
                                        <p:cTn id="17" dur="52">
                                          <p:stCondLst>
                                            <p:cond delay="3284"/>
                                          </p:stCondLst>
                                        </p:cTn>
                                        <p:tgtEl>
                                          <p:spTgt spid="3"/>
                                        </p:tgtEl>
                                      </p:cBhvr>
                                      <p:to x="100000" y="90000"/>
                                    </p:animScale>
                                    <p:animScale>
                                      <p:cBhvr>
                                        <p:cTn id="18" dur="332" decel="50000">
                                          <p:stCondLst>
                                            <p:cond delay="3336"/>
                                          </p:stCondLst>
                                        </p:cTn>
                                        <p:tgtEl>
                                          <p:spTgt spid="3"/>
                                        </p:tgtEl>
                                      </p:cBhvr>
                                      <p:to x="100000" y="100000"/>
                                    </p:animScale>
                                    <p:animScale>
                                      <p:cBhvr>
                                        <p:cTn id="19" dur="52">
                                          <p:stCondLst>
                                            <p:cond delay="3616"/>
                                          </p:stCondLst>
                                        </p:cTn>
                                        <p:tgtEl>
                                          <p:spTgt spid="3"/>
                                        </p:tgtEl>
                                      </p:cBhvr>
                                      <p:to x="100000" y="95000"/>
                                    </p:animScale>
                                    <p:animScale>
                                      <p:cBhvr>
                                        <p:cTn id="20" dur="332" decel="50000">
                                          <p:stCondLst>
                                            <p:cond delay="3668"/>
                                          </p:stCondLst>
                                        </p:cTn>
                                        <p:tgtEl>
                                          <p:spTgt spid="3"/>
                                        </p:tgtEl>
                                      </p:cBhvr>
                                      <p:to x="100000" y="100000"/>
                                    </p:animScale>
                                  </p:childTnLst>
                                </p:cTn>
                              </p:par>
                              <p:par>
                                <p:cTn id="21" presetID="8" presetClass="emph" presetSubtype="0" autoRev="1" fill="hold" nodeType="withEffect">
                                  <p:stCondLst>
                                    <p:cond delay="0"/>
                                  </p:stCondLst>
                                  <p:childTnLst>
                                    <p:animRot by="3600000">
                                      <p:cBhvr>
                                        <p:cTn id="22" dur="2000" fill="hold"/>
                                        <p:tgtEl>
                                          <p:spTgt spid="3"/>
                                        </p:tgtEl>
                                        <p:attrNameLst>
                                          <p:attrName>r</p:attrName>
                                        </p:attrNameLst>
                                      </p:cBhvr>
                                    </p:animRot>
                                  </p:childTnLst>
                                </p:cTn>
                              </p:par>
                              <p:par>
                                <p:cTn id="23" presetID="26" presetClass="emph" presetSubtype="0" repeatCount="2000" fill="hold" nodeType="withEffect">
                                  <p:stCondLst>
                                    <p:cond delay="0"/>
                                  </p:stCondLst>
                                  <p:childTnLst>
                                    <p:animEffect transition="out" filter="fade">
                                      <p:cBhvr>
                                        <p:cTn id="24" dur="2000" tmFilter="0, 0; .2, .5; .8, .5; 1, 0"/>
                                        <p:tgtEl>
                                          <p:spTgt spid="3"/>
                                        </p:tgtEl>
                                      </p:cBhvr>
                                    </p:animEffect>
                                    <p:animScale>
                                      <p:cBhvr>
                                        <p:cTn id="25" dur="1000" autoRev="1" fill="hold"/>
                                        <p:tgtEl>
                                          <p:spTgt spid="3"/>
                                        </p:tgtEl>
                                      </p:cBhvr>
                                      <p:by x="105000" y="105000"/>
                                    </p:animScale>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70306840_5dceaa61d4_b.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99592" y="4657700"/>
            <a:ext cx="720080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malo es que si queremos ir, tendremos que recurrir al </a:t>
            </a:r>
            <a:r>
              <a:rPr lang="es-ES" b="1" i="1" dirty="0" smtClean="0">
                <a:effectLst>
                  <a:glow rad="101600">
                    <a:srgbClr val="C00000">
                      <a:alpha val="60000"/>
                    </a:srgbClr>
                  </a:glow>
                  <a:outerShdw blurRad="38100" dist="38100" dir="2700000" algn="tl">
                    <a:srgbClr val="000000">
                      <a:alpha val="43137"/>
                    </a:srgbClr>
                  </a:outerShdw>
                </a:effectLst>
              </a:rPr>
              <a:t>transporte particular</a:t>
            </a:r>
            <a:r>
              <a:rPr lang="es-ES" i="1" dirty="0" smtClean="0">
                <a:effectLst>
                  <a:glow rad="101600">
                    <a:srgbClr val="C00000">
                      <a:alpha val="60000"/>
                    </a:srgbClr>
                  </a:glow>
                  <a:outerShdw blurRad="38100" dist="38100" dir="2700000" algn="tl">
                    <a:srgbClr val="000000">
                      <a:alpha val="43137"/>
                    </a:srgbClr>
                  </a:outerShdw>
                </a:effectLst>
              </a:rPr>
              <a:t> o bien contratar alguna excursión con algunas empresas de la zona, ya que hasta allí no llega el transporte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wedge/>
      </p:transition>
    </mc:Choice>
    <mc:Fallback>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autoRev="1" fill="hold" nodeType="withEffect">
                                  <p:stCondLst>
                                    <p:cond delay="0"/>
                                  </p:stCondLst>
                                  <p:childTnLst>
                                    <p:animRot by="5400000">
                                      <p:cBhvr>
                                        <p:cTn id="20" dur="1500" fill="hold"/>
                                        <p:tgtEl>
                                          <p:spTgt spid="6"/>
                                        </p:tgtEl>
                                        <p:attrNameLst>
                                          <p:attrName>r</p:attrName>
                                        </p:attrNameLst>
                                      </p:cBhvr>
                                    </p:animRo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2321361493_49777b790e_b.jpg"/>
          <p:cNvPicPr>
            <a:picLocks noGrp="1" noChangeAspect="1"/>
          </p:cNvPicPr>
          <p:nvPr>
            <p:ph idx="4294967295"/>
          </p:nvPr>
        </p:nvPicPr>
        <p:blipFill>
          <a:blip r:embed="rId2" cstate="print"/>
          <a:srcRect/>
          <a:stretch>
            <a:fillRect/>
          </a:stretch>
        </p:blipFill>
        <p:spPr>
          <a:xfrm>
            <a:off x="7938" y="9525"/>
            <a:ext cx="9128125" cy="569277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3 Marcador de contenido" descr="12321361493_49777b790e_b.jpg"/>
          <p:cNvPicPr>
            <a:picLocks noChangeAspect="1"/>
          </p:cNvPicPr>
          <p:nvPr/>
        </p:nvPicPr>
        <p:blipFill>
          <a:blip r:embed="rId2" cstate="print"/>
          <a:srcRect/>
          <a:stretch>
            <a:fillRect/>
          </a:stretch>
        </p:blipFill>
        <p:spPr bwMode="auto">
          <a:xfrm>
            <a:off x="0" y="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Barrancas de Burujón se explican con una sola imagen. Algo más de un kilómetro de cortados arcillosos nacidos a causa de la erosión del viento y las aguas del Tajo se abalanzan sobre un embalse donde absolutamente nada rompe la armonía.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blinds dir="vert"/>
      </p:transition>
    </mc:Choice>
    <mc:Fallback>
      <p:transition spd="slow" advTm="28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 Oberammergau painted house.jpg"/>
          <p:cNvPicPr>
            <a:picLocks noChangeAspect="1"/>
          </p:cNvPicPr>
          <p:nvPr/>
        </p:nvPicPr>
        <p:blipFill>
          <a:blip r:embed="rId2" cstate="print"/>
          <a:srcRec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 - Oberammergau painted house.jpg"/>
          <p:cNvPicPr>
            <a:picLocks noChangeAspect="1"/>
          </p:cNvPicPr>
          <p:nvPr/>
        </p:nvPicPr>
        <p:blipFill>
          <a:blip r:embed="rId2" cstate="print"/>
          <a:srcRec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868144" y="1129308"/>
            <a:ext cx="3096344"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Estas cárcavas, dibujadas como auténticos caprichos de la naturaleza, se posan sobre sedimentos de hace más de veinticinco millones de años. La tierra vulnerable se arruga como un papel mojado por la lluvia que se hunde en unos tramos y se levanta milagrosamente en otros.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blinds/>
      </p:transition>
    </mc:Choice>
    <mc:Fallback>
      <p:transition spd="slow" advTm="31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entral-europe-130514880.jpg"/>
          <p:cNvPicPr>
            <a:picLocks noChangeAspect="1"/>
          </p:cNvPicPr>
          <p:nvPr/>
        </p:nvPicPr>
        <p:blipFill>
          <a:blip r:embed="rId2" cstate="print"/>
          <a:srcRect/>
          <a:stretch>
            <a:fillRect/>
          </a:stretch>
        </p:blipFill>
        <p:spPr bwMode="auto">
          <a:xfrm>
            <a:off x="0" y="7938"/>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central-europe-1305148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ese modo una hilera de barrancos coronados por el Pico del Cambrón, a la vista desde cualquiera de los miradores de la senda ecológica, retratan la escena a la perfección.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blinds dir="vert"/>
      </p:transition>
    </mc:Choice>
    <mc:Fallback>
      <p:transition spd="slow" advTm="2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cstate="print"/>
          <a:srcRect/>
          <a:stretch>
            <a:fillRect/>
          </a:stretch>
        </p:blipFill>
        <p:spPr bwMode="auto">
          <a:xfrm>
            <a:off x="0" y="9525"/>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Imagen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755576"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sendero bordea una ruta que se podría definir por las panorámicas que ofrece. La tarde es buen momento para elegir venir a este lugar, dado que el sol ilumina las cárcavas sin ponerse delante de ellas ni quemar la foto.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6000">
        <p15:prstTrans prst="pageCurlDoub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5"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vertic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16.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6" name="5 Imagen" descr="Imagen16.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la mañana también merece la pena, pero no conviene acudir en </a:t>
            </a:r>
            <a:r>
              <a:rPr lang="es-ES" i="1" dirty="0" err="1" smtClean="0">
                <a:effectLst>
                  <a:glow rad="101600">
                    <a:srgbClr val="C00000">
                      <a:alpha val="60000"/>
                    </a:srgbClr>
                  </a:glow>
                  <a:outerShdw blurRad="38100" dist="38100" dir="2700000" algn="tl">
                    <a:srgbClr val="000000">
                      <a:alpha val="43137"/>
                    </a:srgbClr>
                  </a:outerShdw>
                </a:effectLst>
              </a:rPr>
              <a:t>en</a:t>
            </a:r>
            <a:r>
              <a:rPr lang="es-ES" i="1" dirty="0" smtClean="0">
                <a:effectLst>
                  <a:glow rad="101600">
                    <a:srgbClr val="C00000">
                      <a:alpha val="60000"/>
                    </a:srgbClr>
                  </a:glow>
                  <a:outerShdw blurRad="38100" dist="38100" dir="2700000" algn="tl">
                    <a:srgbClr val="000000">
                      <a:alpha val="43137"/>
                    </a:srgbClr>
                  </a:outerShdw>
                </a:effectLst>
              </a:rPr>
              <a:t> días demasiado calurosos porque no hay un sólo árbol que de sombra y la canícula puede ser un gran inconveniente.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3000">
        <p14:honeycomb/>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3"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linds(horizontal)">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68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G_168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miradores con cercados de madera delimitan la distancia para hacer fotos sin morir de vértigo o de un resbalón. Conviene ir con cuidado allá donde no hay protección y seguir los caminos indicados.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checker/>
      </p:transition>
    </mc:Choice>
    <mc:Fallback>
      <p:transition spd="slow" advTm="24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lourful-flowers-decoration-1024x76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lourful-flowers-decoration-1024x76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23528"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sendero ecológico corriente salen también distintas rutas de senderismo que te llevan hasta las orillas del embalse o dejan al ras las propias cárcavas, viendo el Pico del Cambrón desde distintas perspectivas.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checker/>
      </p:transition>
    </mc:Choice>
    <mc:Fallback>
      <p:transition spd="slow" advTm="2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1" nodeType="withEffect">
                                  <p:stCondLst>
                                    <p:cond delay="0"/>
                                  </p:stCondLst>
                                  <p:iterate type="lt">
                                    <p:tmPct val="0"/>
                                  </p:iterate>
                                  <p:childTnLst>
                                    <p:animEffect transition="out" filter="blinds(horizont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 presetClass="entr" presetSubtype="9" fill="hold" grpId="0" nodeType="withEffect">
                                  <p:stCondLst>
                                    <p:cond delay="0"/>
                                  </p:stCondLst>
                                  <p:iterate type="lt">
                                    <p:tmPct val="0"/>
                                  </p:iterate>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0-#ppt_h/2"/>
                                          </p:val>
                                        </p:tav>
                                        <p:tav tm="100000">
                                          <p:val>
                                            <p:strVal val="#ppt_y"/>
                                          </p:val>
                                        </p:tav>
                                      </p:tavLst>
                                    </p:anim>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2000"/>
                                        <p:tgtEl>
                                          <p:spTgt spid="4"/>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6 Murallas en Calle de los Colegios.jpg"/>
          <p:cNvPicPr>
            <a:picLocks noChangeAspect="1"/>
          </p:cNvPicPr>
          <p:nvPr/>
        </p:nvPicPr>
        <p:blipFill>
          <a:blip r:embed="rId2" cstate="print"/>
          <a:srcRect/>
          <a:stretch>
            <a:fillRect/>
          </a:stretch>
        </p:blipFill>
        <p:spPr bwMode="auto">
          <a:xfrm>
            <a:off x="0" y="0"/>
            <a:ext cx="9144000" cy="56896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297660"/>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general es una caminata fácil salvo que se tenga pensado subir a algún pico, aunque realmente las mejores vistas están en el Mirador de los enebros, que no requiere esfuerzo alguno para observar la panorámica de las Barrancas de Burujón.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checker dir="vert"/>
      </p:transition>
    </mc:Choice>
    <mc:Fallback>
      <p:transition spd="slow" advTm="28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Picture 2" descr="C:\Documents and Settings\Ana María\Escritorio\ttSin título-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Proceso"/>
          <p:cNvSpPr/>
          <p:nvPr/>
        </p:nvSpPr>
        <p:spPr>
          <a:xfrm>
            <a:off x="0" y="0"/>
            <a:ext cx="9144000" cy="5715000"/>
          </a:xfrm>
          <a:prstGeom prst="flowChartProcess">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4" name="3 Proceso"/>
          <p:cNvSpPr/>
          <p:nvPr/>
        </p:nvSpPr>
        <p:spPr>
          <a:xfrm>
            <a:off x="0" y="0"/>
            <a:ext cx="9144000" cy="5715000"/>
          </a:xfrm>
          <a:prstGeom prst="flowChartProcess">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solidFill>
                <a:srgbClr val="FFFFFF"/>
              </a:solidFill>
              <a:cs typeface="Arial" charset="0"/>
            </a:endParaRPr>
          </a:p>
        </p:txBody>
      </p:sp>
      <p:sp>
        <p:nvSpPr>
          <p:cNvPr id="6" name="5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Barrancas de Burujón ha sido una de las mejores sorpresas paisajísticas y naturales que me ha sorprendido en mucho tiempo. Castilla-La Mancha está repleta de secretos, de rincones que se ocultan bajo el anonimato.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glitter pattern="hexagon"/>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par>
                                <p:cTn id="8" presetID="23" presetClass="exit" presetSubtype="288" fill="hold" grpId="1" nodeType="withEffect">
                                  <p:stCondLst>
                                    <p:cond delay="0"/>
                                  </p:stCondLst>
                                  <p:childTnLst>
                                    <p:anim calcmode="lin" valueType="num">
                                      <p:cBhvr>
                                        <p:cTn id="9" dur="2000"/>
                                        <p:tgtEl>
                                          <p:spTgt spid="3"/>
                                        </p:tgtEl>
                                        <p:attrNameLst>
                                          <p:attrName>ppt_w</p:attrName>
                                        </p:attrNameLst>
                                      </p:cBhvr>
                                      <p:tavLst>
                                        <p:tav tm="0">
                                          <p:val>
                                            <p:strVal val="ppt_w"/>
                                          </p:val>
                                        </p:tav>
                                        <p:tav tm="100000">
                                          <p:val>
                                            <p:strVal val="2/3*ppt_w"/>
                                          </p:val>
                                        </p:tav>
                                      </p:tavLst>
                                    </p:anim>
                                    <p:anim calcmode="lin" valueType="num">
                                      <p:cBhvr>
                                        <p:cTn id="10" dur="2000"/>
                                        <p:tgtEl>
                                          <p:spTgt spid="3"/>
                                        </p:tgtEl>
                                        <p:attrNameLst>
                                          <p:attrName>ppt_h</p:attrName>
                                        </p:attrNameLst>
                                      </p:cBhvr>
                                      <p:tavLst>
                                        <p:tav tm="0">
                                          <p:val>
                                            <p:strVal val="ppt_h"/>
                                          </p:val>
                                        </p:tav>
                                        <p:tav tm="100000">
                                          <p:val>
                                            <p:strVal val="2/3*ppt_h"/>
                                          </p:val>
                                        </p:tav>
                                      </p:tavLst>
                                    </p:anim>
                                    <p:set>
                                      <p:cBhvr>
                                        <p:cTn id="11" dur="1" fill="hold">
                                          <p:stCondLst>
                                            <p:cond delay="1999"/>
                                          </p:stCondLst>
                                        </p:cTn>
                                        <p:tgtEl>
                                          <p:spTgt spid="3"/>
                                        </p:tgtEl>
                                        <p:attrNameLst>
                                          <p:attrName>style.visibility</p:attrName>
                                        </p:attrNameLst>
                                      </p:cBhvr>
                                      <p:to>
                                        <p:strVal val="hidden"/>
                                      </p:to>
                                    </p:set>
                                  </p:childTnLst>
                                </p:cTn>
                              </p:par>
                              <p:par>
                                <p:cTn id="12" presetID="3" presetClass="exit" presetSubtype="5" fill="hold" grpId="0" nodeType="withEffect">
                                  <p:stCondLst>
                                    <p:cond delay="0"/>
                                  </p:stCondLst>
                                  <p:childTnLst>
                                    <p:animEffect transition="out" filter="blinds(vertical)">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par>
                                <p:cTn id="15" presetID="23" presetClass="exit" presetSubtype="288" fill="hold" grpId="1" nodeType="withEffect">
                                  <p:stCondLst>
                                    <p:cond delay="0"/>
                                  </p:stCondLst>
                                  <p:childTnLst>
                                    <p:anim calcmode="lin" valueType="num">
                                      <p:cBhvr>
                                        <p:cTn id="16" dur="2000"/>
                                        <p:tgtEl>
                                          <p:spTgt spid="4"/>
                                        </p:tgtEl>
                                        <p:attrNameLst>
                                          <p:attrName>ppt_w</p:attrName>
                                        </p:attrNameLst>
                                      </p:cBhvr>
                                      <p:tavLst>
                                        <p:tav tm="0">
                                          <p:val>
                                            <p:strVal val="ppt_w"/>
                                          </p:val>
                                        </p:tav>
                                        <p:tav tm="100000">
                                          <p:val>
                                            <p:strVal val="2/3*ppt_w"/>
                                          </p:val>
                                        </p:tav>
                                      </p:tavLst>
                                    </p:anim>
                                    <p:anim calcmode="lin" valueType="num">
                                      <p:cBhvr>
                                        <p:cTn id="17" dur="2000"/>
                                        <p:tgtEl>
                                          <p:spTgt spid="4"/>
                                        </p:tgtEl>
                                        <p:attrNameLst>
                                          <p:attrName>ppt_h</p:attrName>
                                        </p:attrNameLst>
                                      </p:cBhvr>
                                      <p:tavLst>
                                        <p:tav tm="0">
                                          <p:val>
                                            <p:strVal val="ppt_h"/>
                                          </p:val>
                                        </p:tav>
                                        <p:tav tm="100000">
                                          <p:val>
                                            <p:strVal val="2/3*ppt_h"/>
                                          </p:val>
                                        </p:tav>
                                      </p:tavLst>
                                    </p:anim>
                                    <p:set>
                                      <p:cBhvr>
                                        <p:cTn id="18" dur="1" fill="hold">
                                          <p:stCondLst>
                                            <p:cond delay="1999"/>
                                          </p:stCondLst>
                                        </p:cTn>
                                        <p:tgtEl>
                                          <p:spTgt spid="4"/>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41986"/>
                                        </p:tgtEl>
                                        <p:attrNameLst>
                                          <p:attrName>style.visibility</p:attrName>
                                        </p:attrNameLst>
                                      </p:cBhvr>
                                      <p:to>
                                        <p:strVal val="visible"/>
                                      </p:to>
                                    </p:set>
                                    <p:animEffect transition="in" filter="blinds(horizontal)">
                                      <p:cBhvr>
                                        <p:cTn id="21" dur="3000"/>
                                        <p:tgtEl>
                                          <p:spTgt spid="41986"/>
                                        </p:tgtEl>
                                      </p:cBhvr>
                                    </p:animEffect>
                                  </p:childTnLst>
                                </p:cTn>
                              </p:par>
                              <p:par>
                                <p:cTn id="22" presetID="3" presetClass="entr" presetSubtype="5"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linds(vertical)">
                                      <p:cBhvr>
                                        <p:cTn id="24" dur="3000"/>
                                        <p:tgtEl>
                                          <p:spTgt spid="5"/>
                                        </p:tgtEl>
                                      </p:cBhvr>
                                    </p:animEffect>
                                  </p:childTnLst>
                                </p:cTn>
                              </p:par>
                            </p:childTnLst>
                          </p:cTn>
                        </p:par>
                        <p:par>
                          <p:cTn id="25" fill="hold">
                            <p:stCondLst>
                              <p:cond delay="3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pia de Flores%20en%20Primavera-33409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Copia de Flores%20en%20Primavera-33409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5">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de ellos son capaces de hacernos llegar a destinos que creeríamos lejanos. Y es que a veces bastan unos pasos para viajar muy muy lejos, sin salir de nuestro país ¿no es verdad?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14:glitter pattern="hexago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0-#ppt_w/2"/>
                                          </p:val>
                                        </p:tav>
                                        <p:tav tm="100000">
                                          <p:val>
                                            <p:strVal val="#ppt_x"/>
                                          </p:val>
                                        </p:tav>
                                      </p:tavLst>
                                    </p:anim>
                                    <p:anim calcmode="lin" valueType="num">
                                      <p:cBhvr additive="base">
                                        <p:cTn id="11" dur="5000" fill="hold"/>
                                        <p:tgtEl>
                                          <p:spTgt spid="6"/>
                                        </p:tgtEl>
                                        <p:attrNameLst>
                                          <p:attrName>ppt_y</p:attrName>
                                        </p:attrNameLst>
                                      </p:cBhvr>
                                      <p:tavLst>
                                        <p:tav tm="0">
                                          <p:val>
                                            <p:strVal val="#ppt_y"/>
                                          </p:val>
                                        </p:tav>
                                        <p:tav tm="100000">
                                          <p:val>
                                            <p:strVal val="#ppt_y"/>
                                          </p:val>
                                        </p:tav>
                                      </p:tavLst>
                                    </p:anim>
                                  </p:childTnLst>
                                </p:cTn>
                              </p:par>
                              <p:par>
                                <p:cTn id="12" presetID="5" presetClass="exit" presetSubtype="10" fill="hold" nodeType="withEffect">
                                  <p:stCondLst>
                                    <p:cond delay="0"/>
                                  </p:stCondLst>
                                  <p:childTnLst>
                                    <p:animEffect transition="out" filter="checkerboard(across)">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0" fill="hold"/>
                                        <p:tgtEl>
                                          <p:spTgt spid="5"/>
                                        </p:tgtEl>
                                        <p:attrNameLst>
                                          <p:attrName>ppt_x</p:attrName>
                                        </p:attrNameLst>
                                      </p:cBhvr>
                                      <p:tavLst>
                                        <p:tav tm="0">
                                          <p:val>
                                            <p:strVal val="1+#ppt_w/2"/>
                                          </p:val>
                                        </p:tav>
                                        <p:tav tm="100000">
                                          <p:val>
                                            <p:strVal val="#ppt_x"/>
                                          </p:val>
                                        </p:tav>
                                      </p:tavLst>
                                    </p:anim>
                                    <p:anim calcmode="lin" valueType="num">
                                      <p:cBhvr additive="base">
                                        <p:cTn id="18" dur="5000" fill="hold"/>
                                        <p:tgtEl>
                                          <p:spTgt spid="5"/>
                                        </p:tgtEl>
                                        <p:attrNameLst>
                                          <p:attrName>ppt_y</p:attrName>
                                        </p:attrNameLst>
                                      </p:cBhvr>
                                      <p:tavLst>
                                        <p:tav tm="0">
                                          <p:val>
                                            <p:strVal val="#ppt_y"/>
                                          </p:val>
                                        </p:tav>
                                        <p:tav tm="100000">
                                          <p:val>
                                            <p:strVal val="#ppt_y"/>
                                          </p:val>
                                        </p:tav>
                                      </p:tavLst>
                                    </p:anim>
                                  </p:childTnLst>
                                </p:cTn>
                              </p:par>
                              <p:par>
                                <p:cTn id="19" presetID="8"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out)">
                                      <p:cBhvr>
                                        <p:cTn id="21" dur="3000"/>
                                        <p:tgtEl>
                                          <p:spTgt spid="4"/>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fltVal val="0"/>
                                          </p:val>
                                        </p:tav>
                                        <p:tav tm="100000">
                                          <p:val>
                                            <p:strVal val="#ppt_w"/>
                                          </p:val>
                                        </p:tav>
                                      </p:tavLst>
                                    </p:anim>
                                    <p:anim calcmode="lin" valueType="num">
                                      <p:cBhvr>
                                        <p:cTn id="25" dur="5000" fill="hold"/>
                                        <p:tgtEl>
                                          <p:spTgt spid="4"/>
                                        </p:tgtEl>
                                        <p:attrNameLst>
                                          <p:attrName>ppt_h</p:attrName>
                                        </p:attrNameLst>
                                      </p:cBhvr>
                                      <p:tavLst>
                                        <p:tav tm="0">
                                          <p:val>
                                            <p:strVal val="#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xoti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exoti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39552"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ayudar en su conservación, fueron declaradas </a:t>
            </a:r>
            <a:r>
              <a:rPr lang="es-ES" b="1" i="1" dirty="0" smtClean="0">
                <a:effectLst>
                  <a:glow rad="101600">
                    <a:srgbClr val="C00000">
                      <a:alpha val="60000"/>
                    </a:srgbClr>
                  </a:glow>
                  <a:outerShdw blurRad="38100" dist="38100" dir="2700000" algn="tl">
                    <a:srgbClr val="000000">
                      <a:alpha val="43137"/>
                    </a:srgbClr>
                  </a:outerShdw>
                </a:effectLst>
              </a:rPr>
              <a:t>Monumento Natural</a:t>
            </a:r>
            <a:r>
              <a:rPr lang="es-ES" i="1" dirty="0" smtClean="0">
                <a:effectLst>
                  <a:glow rad="101600">
                    <a:srgbClr val="C00000">
                      <a:alpha val="60000"/>
                    </a:srgbClr>
                  </a:glow>
                  <a:outerShdw blurRad="38100" dist="38100" dir="2700000" algn="tl">
                    <a:srgbClr val="000000">
                      <a:alpha val="43137"/>
                    </a:srgbClr>
                  </a:outerShdw>
                </a:effectLst>
              </a:rPr>
              <a:t> en el año 2010 por la Junta de Castilla La Mancha.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8000">
        <p14:glitter dir="r" pattern="hexagon"/>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1" nodeType="withEffect">
                                  <p:stCondLst>
                                    <p:cond delay="0"/>
                                  </p:stCondLst>
                                  <p:childTnLst>
                                    <p:anim calcmode="lin" valueType="num">
                                      <p:cBhvr>
                                        <p:cTn id="6" dur="3000"/>
                                        <p:tgtEl>
                                          <p:spTgt spid="6"/>
                                        </p:tgtEl>
                                        <p:attrNameLst>
                                          <p:attrName>ppt_h</p:attrName>
                                        </p:attrNameLst>
                                      </p:cBhvr>
                                      <p:tavLst>
                                        <p:tav tm="0">
                                          <p:val>
                                            <p:strVal val="ppt_h"/>
                                          </p:val>
                                        </p:tav>
                                        <p:tav tm="100000">
                                          <p:val>
                                            <p:strVal val="ppt_h"/>
                                          </p:val>
                                        </p:tav>
                                      </p:tavLst>
                                    </p:anim>
                                    <p:anim calcmode="lin" valueType="num">
                                      <p:cBhvr>
                                        <p:cTn id="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ntr" presetSubtype="16"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6" presetClass="exit" presetSubtype="37" fill="hold" nodeType="withEffect">
                                  <p:stCondLst>
                                    <p:cond delay="0"/>
                                  </p:stCondLst>
                                  <p:childTnLst>
                                    <p:animEffect transition="out" filter="barn(out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77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yun_77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5122863" y="0"/>
            <a:ext cx="184150" cy="46196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defRPr/>
            </a:pPr>
            <a:endParaRPr lang="es-ES" sz="2400" b="1">
              <a:effectLst>
                <a:outerShdw blurRad="38100" dist="38100" dir="2700000" algn="tl">
                  <a:srgbClr val="1F497D"/>
                </a:outerShdw>
              </a:effectLst>
              <a:latin typeface="Harrington" pitchFamily="82" charset="0"/>
            </a:endParaRPr>
          </a:p>
        </p:txBody>
      </p:sp>
      <p:sp>
        <p:nvSpPr>
          <p:cNvPr id="8" name="7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tienen la clasificación como </a:t>
            </a:r>
            <a:r>
              <a:rPr lang="es-ES" b="1" i="1" dirty="0" smtClean="0">
                <a:effectLst>
                  <a:glow rad="101600">
                    <a:srgbClr val="C00000">
                      <a:alpha val="60000"/>
                    </a:srgbClr>
                  </a:glow>
                  <a:outerShdw blurRad="38100" dist="38100" dir="2700000" algn="tl">
                    <a:srgbClr val="000000">
                      <a:alpha val="43137"/>
                    </a:srgbClr>
                  </a:outerShdw>
                </a:effectLst>
              </a:rPr>
              <a:t>Zona de Especial Protección para las Aves</a:t>
            </a:r>
            <a:r>
              <a:rPr lang="es-ES" i="1" dirty="0" smtClean="0">
                <a:effectLst>
                  <a:glow rad="101600">
                    <a:srgbClr val="C00000">
                      <a:alpha val="60000"/>
                    </a:srgbClr>
                  </a:glow>
                  <a:outerShdw blurRad="38100" dist="38100" dir="2700000" algn="tl">
                    <a:srgbClr val="000000">
                      <a:alpha val="43137"/>
                    </a:srgbClr>
                  </a:outerShdw>
                </a:effectLst>
              </a:rPr>
              <a:t> y </a:t>
            </a:r>
            <a:r>
              <a:rPr lang="es-ES" b="1" i="1" dirty="0" smtClean="0">
                <a:effectLst>
                  <a:glow rad="101600">
                    <a:srgbClr val="C00000">
                      <a:alpha val="60000"/>
                    </a:srgbClr>
                  </a:glow>
                  <a:outerShdw blurRad="38100" dist="38100" dir="2700000" algn="tl">
                    <a:srgbClr val="000000">
                      <a:alpha val="43137"/>
                    </a:srgbClr>
                  </a:outerShdw>
                </a:effectLst>
              </a:rPr>
              <a:t>Lugar de Interés Comunitario</a:t>
            </a:r>
            <a:r>
              <a:rPr lang="es-ES" i="1" dirty="0" smtClean="0">
                <a:effectLst>
                  <a:glow rad="101600">
                    <a:srgbClr val="C00000">
                      <a:alpha val="60000"/>
                    </a:srgbClr>
                  </a:glow>
                  <a:outerShdw blurRad="38100" dist="38100" dir="2700000" algn="tl">
                    <a:srgbClr val="000000">
                      <a:alpha val="43137"/>
                    </a:srgbClr>
                  </a:outerShdw>
                </a:effectLst>
              </a:rPr>
              <a:t> de la Red Natura 2000.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9000">
        <p14:glitte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4"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5"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6" dur="2000" fill="hold"/>
                                        <p:tgtEl>
                                          <p:spTgt spid="4"/>
                                        </p:tgtEl>
                                        <p:attrNameLst>
                                          <p:attrName>ppt_y</p:attrName>
                                        </p:attrNameLst>
                                      </p:cBhvr>
                                      <p:tavLst>
                                        <p:tav tm="0">
                                          <p:val>
                                            <p:strVal val="#ppt_y"/>
                                          </p:val>
                                        </p:tav>
                                        <p:tav tm="100000">
                                          <p:val>
                                            <p:strVal val="#ppt_y"/>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s buenas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fotos buenas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espacio natural está formado por las aguas del </a:t>
            </a:r>
            <a:r>
              <a:rPr lang="es-ES" b="1" i="1" dirty="0" smtClean="0">
                <a:effectLst>
                  <a:glow rad="101600">
                    <a:srgbClr val="C00000">
                      <a:alpha val="60000"/>
                    </a:srgbClr>
                  </a:glow>
                  <a:outerShdw blurRad="38100" dist="38100" dir="2700000" algn="tl">
                    <a:srgbClr val="000000">
                      <a:alpha val="43137"/>
                    </a:srgbClr>
                  </a:outerShdw>
                </a:effectLst>
              </a:rPr>
              <a:t>Embalse de </a:t>
            </a:r>
            <a:r>
              <a:rPr lang="es-ES" b="1" i="1" dirty="0" err="1" smtClean="0">
                <a:effectLst>
                  <a:glow rad="101600">
                    <a:srgbClr val="C00000">
                      <a:alpha val="60000"/>
                    </a:srgbClr>
                  </a:glow>
                  <a:outerShdw blurRad="38100" dist="38100" dir="2700000" algn="tl">
                    <a:srgbClr val="000000">
                      <a:alpha val="43137"/>
                    </a:srgbClr>
                  </a:outerShdw>
                </a:effectLst>
              </a:rPr>
              <a:t>Castrejón</a:t>
            </a:r>
            <a:r>
              <a:rPr lang="es-ES" i="1" dirty="0" smtClean="0">
                <a:effectLst>
                  <a:glow rad="101600">
                    <a:srgbClr val="C00000">
                      <a:alpha val="60000"/>
                    </a:srgbClr>
                  </a:glow>
                  <a:outerShdw blurRad="38100" dist="38100" dir="2700000" algn="tl">
                    <a:srgbClr val="000000">
                      <a:alpha val="43137"/>
                    </a:srgbClr>
                  </a:outerShdw>
                </a:effectLst>
              </a:rPr>
              <a:t> a un lado y las escarpadas </a:t>
            </a:r>
            <a:r>
              <a:rPr lang="es-ES" b="1" i="1" dirty="0" smtClean="0">
                <a:effectLst>
                  <a:glow rad="101600">
                    <a:srgbClr val="C00000">
                      <a:alpha val="60000"/>
                    </a:srgbClr>
                  </a:glow>
                  <a:outerShdw blurRad="38100" dist="38100" dir="2700000" algn="tl">
                    <a:srgbClr val="000000">
                      <a:alpha val="43137"/>
                    </a:srgbClr>
                  </a:outerShdw>
                </a:effectLst>
              </a:rPr>
              <a:t>cárcavas de piedra arcillosa rojiza</a:t>
            </a:r>
            <a:r>
              <a:rPr lang="es-ES" i="1" dirty="0" smtClean="0">
                <a:effectLst>
                  <a:glow rad="101600">
                    <a:srgbClr val="C00000">
                      <a:alpha val="60000"/>
                    </a:srgbClr>
                  </a:glow>
                  <a:outerShdw blurRad="38100" dist="38100" dir="2700000" algn="tl">
                    <a:srgbClr val="000000">
                      <a:alpha val="43137"/>
                    </a:srgbClr>
                  </a:outerShdw>
                </a:effectLst>
              </a:rPr>
              <a:t> al otro, paisaje que recuerda al Gran Cañón del Colorado.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glitte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9" presetClass="entr" presetSubtype="10"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16" presetClass="exit" presetSubtype="37" fill="hold" nodeType="withEffect">
                                  <p:stCondLst>
                                    <p:cond delay="0"/>
                                  </p:stCondLst>
                                  <p:childTnLst>
                                    <p:animEffect transition="out" filter="barn(outVertical)">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3"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horizontal)">
                                      <p:cBhvr>
                                        <p:cTn id="28" dur="3000"/>
                                        <p:tgtEl>
                                          <p:spTgt spid="4"/>
                                        </p:tgtEl>
                                      </p:cBhvr>
                                    </p:animEffec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5" name="4 Imagen" descr="Carnival-Rio_Carnival.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9" name="8 Imagen" descr="26 reed-lookout-the-balconi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26 reed-lookout-the-balconie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sendero que discurre junto al acantilado, permite disfrutar de diferentes puntos de vista del Monumento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0"/>
                                        </p:tgtEl>
                                      </p:cBhvr>
                                    </p:animEffect>
                                    <p:set>
                                      <p:cBhvr>
                                        <p:cTn id="10" dur="1" fill="hold">
                                          <p:stCondLst>
                                            <p:cond delay="3999"/>
                                          </p:stCondLst>
                                        </p:cTn>
                                        <p:tgtEl>
                                          <p:spTgt spid="10"/>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4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4000"/>
                                        <p:tgtEl>
                                          <p:spTgt spid="8"/>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7247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500063" y="0"/>
            <a:ext cx="3000375" cy="5715000"/>
          </a:xfrm>
          <a:prstGeom prst="moon">
            <a:avLst>
              <a:gd name="adj" fmla="val 33647"/>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571625" y="0"/>
            <a:ext cx="2928938" cy="5715000"/>
          </a:xfrm>
          <a:prstGeom prst="moon">
            <a:avLst>
              <a:gd name="adj" fmla="val 34142"/>
            </a:avLst>
          </a:prstGeom>
          <a:solidFill>
            <a:schemeClr val="bg2">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2714625" y="0"/>
            <a:ext cx="2928938" cy="5715000"/>
          </a:xfrm>
          <a:prstGeom prst="moon">
            <a:avLst>
              <a:gd name="adj" fmla="val 38602"/>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3143250" y="0"/>
            <a:ext cx="3276600" cy="5715000"/>
          </a:xfrm>
          <a:prstGeom prst="moon">
            <a:avLst>
              <a:gd name="adj" fmla="val 34436"/>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4357688" y="0"/>
            <a:ext cx="3062287" cy="5715000"/>
          </a:xfrm>
          <a:prstGeom prst="moon">
            <a:avLst>
              <a:gd name="adj" fmla="val 27808"/>
            </a:avLst>
          </a:prstGeom>
          <a:solidFill>
            <a:schemeClr val="bg2">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5214938" y="0"/>
            <a:ext cx="3348037" cy="5715000"/>
          </a:xfrm>
          <a:prstGeom prst="moon">
            <a:avLst>
              <a:gd name="adj" fmla="val 29809"/>
            </a:avLst>
          </a:prstGeom>
          <a:solidFill>
            <a:schemeClr val="accent3">
              <a:lumMod val="5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67544"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caer la tarde es especialmente bello el </a:t>
            </a:r>
            <a:r>
              <a:rPr lang="es-ES" b="1" i="1" dirty="0" smtClean="0">
                <a:effectLst>
                  <a:glow rad="101600">
                    <a:srgbClr val="C00000">
                      <a:alpha val="60000"/>
                    </a:srgbClr>
                  </a:glow>
                  <a:outerShdw blurRad="38100" dist="38100" dir="2700000" algn="tl">
                    <a:srgbClr val="000000">
                      <a:alpha val="43137"/>
                    </a:srgbClr>
                  </a:outerShdw>
                </a:effectLst>
              </a:rPr>
              <a:t>color rojizo que toman las afiladas paredes</a:t>
            </a:r>
            <a:r>
              <a:rPr lang="es-ES" i="1" dirty="0" smtClean="0">
                <a:effectLst>
                  <a:glow rad="101600">
                    <a:srgbClr val="C00000">
                      <a:alpha val="60000"/>
                    </a:srgbClr>
                  </a:glow>
                  <a:outerShdw blurRad="38100" dist="38100" dir="2700000" algn="tl">
                    <a:srgbClr val="000000">
                      <a:alpha val="43137"/>
                    </a:srgbClr>
                  </a:outerShdw>
                </a:effectLst>
              </a:rPr>
              <a:t>, siendo el momento más deseado para obtener las mejores fotos.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3000"/>
                                        <p:tgtEl>
                                          <p:spTgt spid="10"/>
                                        </p:tgtEl>
                                        <p:attrNameLst>
                                          <p:attrName>ppt_h</p:attrName>
                                        </p:attrNameLst>
                                      </p:cBhvr>
                                      <p:tavLst>
                                        <p:tav tm="0">
                                          <p:val>
                                            <p:strVal val="ppt_h"/>
                                          </p:val>
                                        </p:tav>
                                        <p:tav tm="100000">
                                          <p:val>
                                            <p:strVal val="ppt_h"/>
                                          </p:val>
                                        </p:tav>
                                      </p:tavLst>
                                    </p:anim>
                                    <p:anim calcmode="lin" valueType="num">
                                      <p:cBhvr>
                                        <p:cTn id="27"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2999"/>
                                          </p:stCondLst>
                                        </p:cTn>
                                        <p:tgtEl>
                                          <p:spTgt spid="10"/>
                                        </p:tgtEl>
                                        <p:attrNameLst>
                                          <p:attrName>style.visibility</p:attrName>
                                        </p:attrNameLst>
                                      </p:cBhvr>
                                      <p:to>
                                        <p:strVal val="hidden"/>
                                      </p:to>
                                    </p:se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fltVal val="0"/>
                                          </p:val>
                                        </p:tav>
                                        <p:tav tm="100000">
                                          <p:val>
                                            <p:strVal val="#ppt_w"/>
                                          </p:val>
                                        </p:tav>
                                      </p:tavLst>
                                    </p:anim>
                                    <p:anim calcmode="lin" valueType="num">
                                      <p:cBhvr>
                                        <p:cTn id="32" dur="3000" fill="hold"/>
                                        <p:tgtEl>
                                          <p:spTgt spid="4"/>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000"/>
                                        <p:tgtEl>
                                          <p:spTgt spid="11"/>
                                        </p:tgtEl>
                                      </p:cBhvr>
                                    </p:animEffect>
                                    <p:anim calcmode="lin" valueType="num">
                                      <p:cBhvr>
                                        <p:cTn id="37" dur="1000" fill="hold"/>
                                        <p:tgtEl>
                                          <p:spTgt spid="11"/>
                                        </p:tgtEl>
                                        <p:attrNameLst>
                                          <p:attrName>ppt_x</p:attrName>
                                        </p:attrNameLst>
                                      </p:cBhvr>
                                      <p:tavLst>
                                        <p:tav tm="0">
                                          <p:val>
                                            <p:strVal val="#ppt_x-.1"/>
                                          </p:val>
                                        </p:tav>
                                        <p:tav tm="100000">
                                          <p:val>
                                            <p:strVal val="#ppt_x"/>
                                          </p:val>
                                        </p:tav>
                                      </p:tavLst>
                                    </p:anim>
                                    <p:anim calcmode="lin" valueType="num">
                                      <p:cBhvr>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arque_de_la_reserva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5715000"/>
          </a:xfrm>
          <a:prstGeom prst="rect">
            <a:avLst/>
          </a:prstGeom>
          <a:solidFill>
            <a:schemeClr val="tx2">
              <a:lumMod val="2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1024px-Parque_de_la_reserva2.JPG"/>
          <p:cNvPicPr>
            <a:picLocks noChangeAspect="1"/>
          </p:cNvPicPr>
          <p:nvPr/>
        </p:nvPicPr>
        <p:blipFill>
          <a:blip r:embed="rId2" cstate="print"/>
          <a:srcRect/>
          <a:stretch>
            <a:fillRect/>
          </a:stretch>
        </p:blipFill>
        <p:spPr bwMode="auto">
          <a:xfrm>
            <a:off x="250825" y="193675"/>
            <a:ext cx="8642350" cy="5327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251520"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Barrancas de Burujón se formaron gracias a la </a:t>
            </a:r>
            <a:r>
              <a:rPr lang="es-ES" b="1" i="1" dirty="0" smtClean="0">
                <a:effectLst>
                  <a:glow rad="101600">
                    <a:srgbClr val="C00000">
                      <a:alpha val="60000"/>
                    </a:srgbClr>
                  </a:glow>
                  <a:outerShdw blurRad="38100" dist="38100" dir="2700000" algn="tl">
                    <a:srgbClr val="000000">
                      <a:alpha val="43137"/>
                    </a:srgbClr>
                  </a:outerShdw>
                </a:effectLst>
              </a:rPr>
              <a:t>acción del agua y el viento durante 25 millones de años</a:t>
            </a:r>
            <a:r>
              <a:rPr lang="es-ES" i="1" dirty="0" smtClean="0">
                <a:effectLst>
                  <a:glow rad="101600">
                    <a:srgbClr val="C00000">
                      <a:alpha val="60000"/>
                    </a:srgbClr>
                  </a:glow>
                  <a:outerShdw blurRad="38100" dist="38100" dir="2700000" algn="tl">
                    <a:srgbClr val="000000">
                      <a:alpha val="43137"/>
                    </a:srgbClr>
                  </a:outerShdw>
                </a:effectLst>
              </a:rPr>
              <a:t>. Desde el Mioceno, las aguas de lo que hoy es el río Tajo han estado horadando el frágil terreno arcilloso que forman las barrancas.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7000">
        <p14:vortex/>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8.jpg"/>
          <p:cNvPicPr>
            <a:picLocks noChangeAspect="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a:effectLst>
            <a:outerShdw blurRad="44450" dist="27940" dir="5400000" algn="ctr">
              <a:srgbClr val="000000">
                <a:alpha val="32000"/>
              </a:srgbClr>
            </a:outerShdw>
          </a:effectLst>
        </p:spPr>
      </p:pic>
      <p:pic>
        <p:nvPicPr>
          <p:cNvPr id="5" name="4 Imagen" descr="Carnival-Rio_Carnival.jpg"/>
          <p:cNvPicPr>
            <a:picLocks noChangeAspect="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a:effectLst>
            <a:outerShdw blurRad="44450" dist="27940" dir="5400000" algn="ctr">
              <a:srgbClr val="000000">
                <a:alpha val="32000"/>
              </a:srgbClr>
            </a:outerShdw>
          </a:effectLst>
        </p:spPr>
      </p:pic>
      <p:sp>
        <p:nvSpPr>
          <p:cNvPr id="6" name="5 Rectángulo"/>
          <p:cNvSpPr/>
          <p:nvPr/>
        </p:nvSpPr>
        <p:spPr>
          <a:xfrm>
            <a:off x="0" y="0"/>
            <a:ext cx="4572000" cy="5715000"/>
          </a:xfrm>
          <a:prstGeom prst="rect">
            <a:avLst/>
          </a:prstGeom>
          <a:solidFill>
            <a:schemeClr val="accent3">
              <a:lumMod val="50000"/>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flipH="1">
            <a:off x="4572000" y="0"/>
            <a:ext cx="4572000" cy="5715000"/>
          </a:xfrm>
          <a:prstGeom prst="rect">
            <a:avLst/>
          </a:prstGeom>
          <a:solidFill>
            <a:schemeClr val="accent3">
              <a:lumMod val="50000"/>
              <a:alpha val="7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395536"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acción </a:t>
            </a:r>
            <a:r>
              <a:rPr lang="es-ES" i="1" dirty="0" err="1" smtClean="0">
                <a:effectLst>
                  <a:glow rad="101600">
                    <a:srgbClr val="C00000">
                      <a:alpha val="60000"/>
                    </a:srgbClr>
                  </a:glow>
                  <a:outerShdw blurRad="38100" dist="38100" dir="2700000" algn="tl">
                    <a:srgbClr val="000000">
                      <a:alpha val="43137"/>
                    </a:srgbClr>
                  </a:outerShdw>
                </a:effectLst>
              </a:rPr>
              <a:t>contínua</a:t>
            </a:r>
            <a:r>
              <a:rPr lang="es-ES" i="1" dirty="0" smtClean="0">
                <a:effectLst>
                  <a:glow rad="101600">
                    <a:srgbClr val="C00000">
                      <a:alpha val="60000"/>
                    </a:srgbClr>
                  </a:glow>
                  <a:outerShdw blurRad="38100" dist="38100" dir="2700000" algn="tl">
                    <a:srgbClr val="000000">
                      <a:alpha val="43137"/>
                    </a:srgbClr>
                  </a:outerShdw>
                </a:effectLst>
              </a:rPr>
              <a:t> durante milenios, ha provocado las escarpadas y afiladas figuras que se extienden por más de un kilómetro.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18000">
        <p14:shred/>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in)">
                                      <p:cBhvr>
                                        <p:cTn id="13" dur="3000"/>
                                        <p:tgtEl>
                                          <p:spTgt spid="5"/>
                                        </p:tgtEl>
                                      </p:cBhvr>
                                    </p:animEffect>
                                  </p:childTnLst>
                                </p:cTn>
                              </p:par>
                              <p:par>
                                <p:cTn id="14" presetID="8"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 - Oberammergau painted hous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03 - Oberammergau painted hous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Han llegado a alcanzar los 120 metros de altura en el punto más elevado, el </a:t>
            </a:r>
            <a:r>
              <a:rPr lang="es-ES" b="1" i="1" dirty="0" smtClean="0">
                <a:effectLst>
                  <a:glow rad="101600">
                    <a:srgbClr val="C00000">
                      <a:alpha val="60000"/>
                    </a:srgbClr>
                  </a:glow>
                  <a:outerShdw blurRad="38100" dist="38100" dir="2700000" algn="tl">
                    <a:srgbClr val="000000">
                      <a:alpha val="43137"/>
                    </a:srgbClr>
                  </a:outerShdw>
                </a:effectLst>
              </a:rPr>
              <a:t>Pico del Cambrón</a:t>
            </a:r>
            <a:r>
              <a:rPr lang="es-ES" i="1" dirty="0" smtClean="0">
                <a:effectLst>
                  <a:glow rad="101600">
                    <a:srgbClr val="C00000">
                      <a:alpha val="60000"/>
                    </a:srgbClr>
                  </a:glow>
                  <a:outerShdw blurRad="38100" dist="38100" dir="2700000" algn="tl">
                    <a:srgbClr val="000000">
                      <a:alpha val="43137"/>
                    </a:srgbClr>
                  </a:outerShdw>
                </a:effectLst>
              </a:rPr>
              <a:t>. En el año </a:t>
            </a:r>
            <a:r>
              <a:rPr lang="es-ES" b="1" i="1" dirty="0" smtClean="0">
                <a:effectLst>
                  <a:glow rad="101600">
                    <a:srgbClr val="C00000">
                      <a:alpha val="60000"/>
                    </a:srgbClr>
                  </a:glow>
                  <a:outerShdw blurRad="38100" dist="38100" dir="2700000" algn="tl">
                    <a:srgbClr val="000000">
                      <a:alpha val="43137"/>
                    </a:srgbClr>
                  </a:outerShdw>
                </a:effectLst>
              </a:rPr>
              <a:t>1967 se inauguró el Embalse de </a:t>
            </a:r>
            <a:r>
              <a:rPr lang="es-ES" b="1" i="1" dirty="0" err="1" smtClean="0">
                <a:effectLst>
                  <a:glow rad="101600">
                    <a:srgbClr val="C00000">
                      <a:alpha val="60000"/>
                    </a:srgbClr>
                  </a:glow>
                  <a:outerShdw blurRad="38100" dist="38100" dir="2700000" algn="tl">
                    <a:srgbClr val="000000">
                      <a:alpha val="43137"/>
                    </a:srgbClr>
                  </a:outerShdw>
                </a:effectLst>
              </a:rPr>
              <a:t>Castrejón</a:t>
            </a:r>
            <a:r>
              <a:rPr lang="es-ES" i="1" dirty="0" smtClean="0">
                <a:effectLst>
                  <a:glow rad="101600">
                    <a:srgbClr val="C00000">
                      <a:alpha val="60000"/>
                    </a:srgbClr>
                  </a:glow>
                  <a:outerShdw blurRad="38100" dist="38100" dir="2700000" algn="tl">
                    <a:srgbClr val="000000">
                      <a:alpha val="43137"/>
                    </a:srgbClr>
                  </a:outerShdw>
                </a:effectLst>
              </a:rPr>
              <a:t>, un elemento que le añade más espectacularidad si cabe al conjunto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shred pattern="rectang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rauen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4572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572000" y="0"/>
            <a:ext cx="4572000" cy="5715000"/>
          </a:xfrm>
          <a:prstGeom prst="rect">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67544" y="4873724"/>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recorrer por completo el Monumento Natural de las Barrancas de Burujón, en el año 2002 se inauguró la </a:t>
            </a:r>
            <a:r>
              <a:rPr lang="es-ES" b="1" i="1" dirty="0" smtClean="0">
                <a:effectLst>
                  <a:glow rad="101600">
                    <a:srgbClr val="C00000">
                      <a:alpha val="60000"/>
                    </a:srgbClr>
                  </a:glow>
                  <a:outerShdw blurRad="38100" dist="38100" dir="2700000" algn="tl">
                    <a:srgbClr val="000000">
                      <a:alpha val="43137"/>
                    </a:srgbClr>
                  </a:outerShdw>
                </a:effectLst>
              </a:rPr>
              <a:t>Senda Ecológica de las Barrancas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14:switch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vertical)">
                                      <p:cBhvr>
                                        <p:cTn id="17" dur="3000"/>
                                        <p:tgtEl>
                                          <p:spTgt spid="5"/>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na María\Desktop\AUTOS DE LUJO-HD\banco-de-imagenes-de-pantalla-gratis-autos-marca-audi-3.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Sol"/>
          <p:cNvSpPr/>
          <p:nvPr/>
        </p:nvSpPr>
        <p:spPr>
          <a:xfrm>
            <a:off x="1979613" y="377825"/>
            <a:ext cx="5184775" cy="5060950"/>
          </a:xfrm>
          <a:prstGeom prst="sun">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Sol"/>
          <p:cNvSpPr/>
          <p:nvPr/>
        </p:nvSpPr>
        <p:spPr>
          <a:xfrm>
            <a:off x="2051050" y="409575"/>
            <a:ext cx="5041900" cy="5006975"/>
          </a:xfrm>
          <a:prstGeom prst="sun">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una ruta de senderismo que lleva desde el aparcamiento público a los diferentes miradores que permiten disfrutar de la espectacularidad del conjunto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8" presetClass="emph" presetSubtype="0" fill="hold" grpId="1" nodeType="withEffect">
                                  <p:stCondLst>
                                    <p:cond delay="0"/>
                                  </p:stCondLst>
                                  <p:childTnLst>
                                    <p:animRot by="21600000">
                                      <p:cBhvr>
                                        <p:cTn id="10" dur="3000" fill="hold"/>
                                        <p:tgtEl>
                                          <p:spTgt spid="6"/>
                                        </p:tgtEl>
                                        <p:attrNameLst>
                                          <p:attrName>r</p:attrName>
                                        </p:attrNameLst>
                                      </p:cBhvr>
                                    </p:animRot>
                                  </p:childTnLst>
                                </p:cTn>
                              </p:par>
                              <p:par>
                                <p:cTn id="11" presetID="19"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fmla="#ppt_w*sin(2.5*pi*$)">
                                          <p:val>
                                            <p:fltVal val="0"/>
                                          </p:val>
                                        </p:tav>
                                        <p:tav tm="100000">
                                          <p:val>
                                            <p:fltVal val="1"/>
                                          </p:val>
                                        </p:tav>
                                      </p:tavLst>
                                    </p:anim>
                                    <p:anim calcmode="lin" valueType="num">
                                      <p:cBhvr>
                                        <p:cTn id="14" dur="3000" fill="hold"/>
                                        <p:tgtEl>
                                          <p:spTgt spid="7"/>
                                        </p:tgtEl>
                                        <p:attrNameLst>
                                          <p:attrName>ppt_h</p:attrName>
                                        </p:attrNameLst>
                                      </p:cBhvr>
                                      <p:tavLst>
                                        <p:tav tm="0">
                                          <p:val>
                                            <p:strVal val="#ppt_h"/>
                                          </p:val>
                                        </p:tav>
                                        <p:tav tm="100000">
                                          <p:val>
                                            <p:strVal val="#ppt_h"/>
                                          </p:val>
                                        </p:tav>
                                      </p:tavLst>
                                    </p:anim>
                                  </p:childTnLst>
                                </p:cTn>
                              </p:par>
                              <p:par>
                                <p:cTn id="15" presetID="8" presetClass="emph" presetSubtype="0" fill="hold" grpId="1" nodeType="withEffect">
                                  <p:stCondLst>
                                    <p:cond delay="0"/>
                                  </p:stCondLst>
                                  <p:childTnLst>
                                    <p:animRot by="21600000">
                                      <p:cBhvr>
                                        <p:cTn id="16" dur="2000" fill="hold"/>
                                        <p:tgtEl>
                                          <p:spTgt spid="7"/>
                                        </p:tgtEl>
                                        <p:attrNameLst>
                                          <p:attrName>r</p:attrName>
                                        </p:attrNameLst>
                                      </p:cBhvr>
                                    </p:animRot>
                                  </p:childTnLst>
                                </p:cTn>
                              </p:par>
                            </p:childTnLst>
                          </p:cTn>
                        </p:par>
                        <p:par>
                          <p:cTn id="17" fill="hold">
                            <p:stCondLst>
                              <p:cond delay="3000"/>
                            </p:stCondLst>
                            <p:childTnLst>
                              <p:par>
                                <p:cTn id="18" presetID="23" presetClass="exit" presetSubtype="32" fill="hold" grpId="2" nodeType="afterEffect">
                                  <p:stCondLst>
                                    <p:cond delay="0"/>
                                  </p:stCondLst>
                                  <p:childTnLst>
                                    <p:anim calcmode="lin" valueType="num">
                                      <p:cBhvr>
                                        <p:cTn id="19" dur="5000"/>
                                        <p:tgtEl>
                                          <p:spTgt spid="6"/>
                                        </p:tgtEl>
                                        <p:attrNameLst>
                                          <p:attrName>ppt_w</p:attrName>
                                        </p:attrNameLst>
                                      </p:cBhvr>
                                      <p:tavLst>
                                        <p:tav tm="0">
                                          <p:val>
                                            <p:strVal val="ppt_w"/>
                                          </p:val>
                                        </p:tav>
                                        <p:tav tm="100000">
                                          <p:val>
                                            <p:fltVal val="0"/>
                                          </p:val>
                                        </p:tav>
                                      </p:tavLst>
                                    </p:anim>
                                    <p:anim calcmode="lin" valueType="num">
                                      <p:cBhvr>
                                        <p:cTn id="20" dur="5000"/>
                                        <p:tgtEl>
                                          <p:spTgt spid="6"/>
                                        </p:tgtEl>
                                        <p:attrNameLst>
                                          <p:attrName>ppt_h</p:attrName>
                                        </p:attrNameLst>
                                      </p:cBhvr>
                                      <p:tavLst>
                                        <p:tav tm="0">
                                          <p:val>
                                            <p:strVal val="ppt_h"/>
                                          </p:val>
                                        </p:tav>
                                        <p:tav tm="100000">
                                          <p:val>
                                            <p:fltVal val="0"/>
                                          </p:val>
                                        </p:tav>
                                      </p:tavLst>
                                    </p:anim>
                                    <p:set>
                                      <p:cBhvr>
                                        <p:cTn id="21" dur="1" fill="hold">
                                          <p:stCondLst>
                                            <p:cond delay="4999"/>
                                          </p:stCondLst>
                                        </p:cTn>
                                        <p:tgtEl>
                                          <p:spTgt spid="6"/>
                                        </p:tgtEl>
                                        <p:attrNameLst>
                                          <p:attrName>style.visibility</p:attrName>
                                        </p:attrNameLst>
                                      </p:cBhvr>
                                      <p:to>
                                        <p:strVal val="hidden"/>
                                      </p:to>
                                    </p:set>
                                  </p:childTnLst>
                                </p:cTn>
                              </p:par>
                              <p:par>
                                <p:cTn id="22" presetID="8" presetClass="emph" presetSubtype="0" fill="hold" grpId="3" nodeType="withEffect">
                                  <p:stCondLst>
                                    <p:cond delay="0"/>
                                  </p:stCondLst>
                                  <p:childTnLst>
                                    <p:animRot by="21600000">
                                      <p:cBhvr>
                                        <p:cTn id="23" dur="5000" fill="hold"/>
                                        <p:tgtEl>
                                          <p:spTgt spid="6"/>
                                        </p:tgtEl>
                                        <p:attrNameLst>
                                          <p:attrName>r</p:attrName>
                                        </p:attrNameLst>
                                      </p:cBhvr>
                                    </p:animRot>
                                  </p:childTnLst>
                                </p:cTn>
                              </p:par>
                              <p:par>
                                <p:cTn id="24" presetID="8" presetClass="emph" presetSubtype="0" fill="hold" grpId="3" nodeType="withEffect">
                                  <p:stCondLst>
                                    <p:cond delay="0"/>
                                  </p:stCondLst>
                                  <p:childTnLst>
                                    <p:animRot by="21600000">
                                      <p:cBhvr>
                                        <p:cTn id="25" dur="4000" fill="hold"/>
                                        <p:tgtEl>
                                          <p:spTgt spid="7"/>
                                        </p:tgtEl>
                                        <p:attrNameLst>
                                          <p:attrName>r</p:attrName>
                                        </p:attrNameLst>
                                      </p:cBhvr>
                                    </p:animRot>
                                  </p:childTnLst>
                                </p:cTn>
                              </p:par>
                              <p:par>
                                <p:cTn id="26" presetID="23" presetClass="exit" presetSubtype="32" fill="hold" grpId="2" nodeType="withEffect">
                                  <p:stCondLst>
                                    <p:cond delay="0"/>
                                  </p:stCondLst>
                                  <p:childTnLst>
                                    <p:anim calcmode="lin" valueType="num">
                                      <p:cBhvr>
                                        <p:cTn id="27" dur="4000"/>
                                        <p:tgtEl>
                                          <p:spTgt spid="7"/>
                                        </p:tgtEl>
                                        <p:attrNameLst>
                                          <p:attrName>ppt_w</p:attrName>
                                        </p:attrNameLst>
                                      </p:cBhvr>
                                      <p:tavLst>
                                        <p:tav tm="0">
                                          <p:val>
                                            <p:strVal val="ppt_w"/>
                                          </p:val>
                                        </p:tav>
                                        <p:tav tm="100000">
                                          <p:val>
                                            <p:fltVal val="0"/>
                                          </p:val>
                                        </p:tav>
                                      </p:tavLst>
                                    </p:anim>
                                    <p:anim calcmode="lin" valueType="num">
                                      <p:cBhvr>
                                        <p:cTn id="28" dur="4000"/>
                                        <p:tgtEl>
                                          <p:spTgt spid="7"/>
                                        </p:tgtEl>
                                        <p:attrNameLst>
                                          <p:attrName>ppt_h</p:attrName>
                                        </p:attrNameLst>
                                      </p:cBhvr>
                                      <p:tavLst>
                                        <p:tav tm="0">
                                          <p:val>
                                            <p:strVal val="ppt_h"/>
                                          </p:val>
                                        </p:tav>
                                        <p:tav tm="100000">
                                          <p:val>
                                            <p:fltVal val="0"/>
                                          </p:val>
                                        </p:tav>
                                      </p:tavLst>
                                    </p:anim>
                                    <p:set>
                                      <p:cBhvr>
                                        <p:cTn id="29" dur="1" fill="hold">
                                          <p:stCondLst>
                                            <p:cond delay="3999"/>
                                          </p:stCondLst>
                                        </p:cTn>
                                        <p:tgtEl>
                                          <p:spTgt spid="7"/>
                                        </p:tgtEl>
                                        <p:attrNameLst>
                                          <p:attrName>style.visibility</p:attrName>
                                        </p:attrNameLst>
                                      </p:cBhvr>
                                      <p:to>
                                        <p:strVal val="hidden"/>
                                      </p:to>
                                    </p:set>
                                  </p:childTnLst>
                                </p:cTn>
                              </p:par>
                              <p:par>
                                <p:cTn id="30" presetID="23" presetClass="entr" presetSubtype="528" fill="hold" nodeType="withEffect">
                                  <p:stCondLst>
                                    <p:cond delay="0"/>
                                  </p:stCondLst>
                                  <p:childTnLst>
                                    <p:set>
                                      <p:cBhvr>
                                        <p:cTn id="31" dur="1" fill="hold">
                                          <p:stCondLst>
                                            <p:cond delay="0"/>
                                          </p:stCondLst>
                                        </p:cTn>
                                        <p:tgtEl>
                                          <p:spTgt spid="2050"/>
                                        </p:tgtEl>
                                        <p:attrNameLst>
                                          <p:attrName>style.visibility</p:attrName>
                                        </p:attrNameLst>
                                      </p:cBhvr>
                                      <p:to>
                                        <p:strVal val="visible"/>
                                      </p:to>
                                    </p:set>
                                    <p:anim calcmode="lin" valueType="num">
                                      <p:cBhvr>
                                        <p:cTn id="32" dur="5000" fill="hold"/>
                                        <p:tgtEl>
                                          <p:spTgt spid="2050"/>
                                        </p:tgtEl>
                                        <p:attrNameLst>
                                          <p:attrName>ppt_w</p:attrName>
                                        </p:attrNameLst>
                                      </p:cBhvr>
                                      <p:tavLst>
                                        <p:tav tm="0">
                                          <p:val>
                                            <p:fltVal val="0"/>
                                          </p:val>
                                        </p:tav>
                                        <p:tav tm="100000">
                                          <p:val>
                                            <p:strVal val="#ppt_w"/>
                                          </p:val>
                                        </p:tav>
                                      </p:tavLst>
                                    </p:anim>
                                    <p:anim calcmode="lin" valueType="num">
                                      <p:cBhvr>
                                        <p:cTn id="33" dur="5000" fill="hold"/>
                                        <p:tgtEl>
                                          <p:spTgt spid="2050"/>
                                        </p:tgtEl>
                                        <p:attrNameLst>
                                          <p:attrName>ppt_h</p:attrName>
                                        </p:attrNameLst>
                                      </p:cBhvr>
                                      <p:tavLst>
                                        <p:tav tm="0">
                                          <p:val>
                                            <p:fltVal val="0"/>
                                          </p:val>
                                        </p:tav>
                                        <p:tav tm="100000">
                                          <p:val>
                                            <p:strVal val="#ppt_h"/>
                                          </p:val>
                                        </p:tav>
                                      </p:tavLst>
                                    </p:anim>
                                    <p:anim calcmode="lin" valueType="num">
                                      <p:cBhvr>
                                        <p:cTn id="34" dur="5000" fill="hold"/>
                                        <p:tgtEl>
                                          <p:spTgt spid="2050"/>
                                        </p:tgtEl>
                                        <p:attrNameLst>
                                          <p:attrName>ppt_x</p:attrName>
                                        </p:attrNameLst>
                                      </p:cBhvr>
                                      <p:tavLst>
                                        <p:tav tm="0">
                                          <p:val>
                                            <p:fltVal val="0.5"/>
                                          </p:val>
                                        </p:tav>
                                        <p:tav tm="100000">
                                          <p:val>
                                            <p:strVal val="#ppt_x"/>
                                          </p:val>
                                        </p:tav>
                                      </p:tavLst>
                                    </p:anim>
                                    <p:anim calcmode="lin" valueType="num">
                                      <p:cBhvr>
                                        <p:cTn id="35" dur="5000" fill="hold"/>
                                        <p:tgtEl>
                                          <p:spTgt spid="2050"/>
                                        </p:tgtEl>
                                        <p:attrNameLst>
                                          <p:attrName>ppt_y</p:attrName>
                                        </p:attrNameLst>
                                      </p:cBhvr>
                                      <p:tavLst>
                                        <p:tav tm="0">
                                          <p:val>
                                            <p:fltVal val="0.5"/>
                                          </p:val>
                                        </p:tav>
                                        <p:tav tm="100000">
                                          <p:val>
                                            <p:strVal val="#ppt_y"/>
                                          </p:val>
                                        </p:tav>
                                      </p:tavLst>
                                    </p:anim>
                                  </p:childTnLst>
                                </p:cTn>
                              </p:par>
                              <p:par>
                                <p:cTn id="36" presetID="6" presetClass="entr" presetSubtype="16" fill="hold" nodeType="with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circle(in)">
                                      <p:cBhvr>
                                        <p:cTn id="38" dur="5000"/>
                                        <p:tgtEl>
                                          <p:spTgt spid="2050"/>
                                        </p:tgtEl>
                                      </p:cBhvr>
                                    </p:animEffect>
                                  </p:childTnLst>
                                </p:cTn>
                              </p:par>
                            </p:childTnLst>
                          </p:cTn>
                        </p:par>
                        <p:par>
                          <p:cTn id="39" fill="hold">
                            <p:stCondLst>
                              <p:cond delay="8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1"/>
                                          </p:val>
                                        </p:tav>
                                        <p:tav tm="100000">
                                          <p:val>
                                            <p:strVal val="#ppt_x"/>
                                          </p:val>
                                        </p:tav>
                                      </p:tavLst>
                                    </p:anim>
                                    <p:anim calcmode="lin" valueType="num">
                                      <p:cBhvr>
                                        <p:cTn id="4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9.jpg"/>
          <p:cNvPicPr>
            <a:picLocks noChangeAspect="1"/>
          </p:cNvPicPr>
          <p:nvPr/>
        </p:nvPicPr>
        <p:blipFill>
          <a:blip r:embed="rId2" cstate="print"/>
          <a:srcRect r="49512"/>
          <a:stretch>
            <a:fillRect/>
          </a:stretch>
        </p:blipFill>
        <p:spPr bwMode="auto">
          <a:xfrm>
            <a:off x="827088" y="0"/>
            <a:ext cx="3744912" cy="5715000"/>
          </a:xfrm>
          <a:prstGeom prst="rect">
            <a:avLst/>
          </a:prstGeom>
          <a:noFill/>
          <a:ln w="9525">
            <a:noFill/>
            <a:miter lim="800000"/>
            <a:headEnd/>
            <a:tailEnd/>
          </a:ln>
        </p:spPr>
      </p:pic>
      <p:pic>
        <p:nvPicPr>
          <p:cNvPr id="4" name="3 Imagen" descr="49.jpg"/>
          <p:cNvPicPr>
            <a:picLocks noChangeAspect="1"/>
          </p:cNvPicPr>
          <p:nvPr/>
        </p:nvPicPr>
        <p:blipFill>
          <a:blip r:embed="rId2" cstate="print"/>
          <a:srcRect l="50488"/>
          <a:stretch>
            <a:fillRect/>
          </a:stretch>
        </p:blipFill>
        <p:spPr bwMode="auto">
          <a:xfrm>
            <a:off x="4572000" y="0"/>
            <a:ext cx="3671888" cy="5715000"/>
          </a:xfrm>
          <a:prstGeom prst="rect">
            <a:avLst/>
          </a:prstGeom>
          <a:noFill/>
          <a:ln w="9525">
            <a:noFill/>
            <a:miter lim="800000"/>
            <a:headEnd/>
            <a:tailEnd/>
          </a:ln>
        </p:spPr>
      </p:pic>
      <p:pic>
        <p:nvPicPr>
          <p:cNvPr id="2" name="Picture 3" descr="C:\Users\Ana María\Desktop\jjj.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en el Mirador del Cambrón se sigue a pie la senda que discurre junto a los acantilados, asomándose a los miradores que ofrecen diferentes puntos de vista del conjunto.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switch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1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ppt_w/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17" presetClass="entr" presetSubtype="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ppt_x</p:attrName>
                                        </p:attrNameLst>
                                      </p:cBhvr>
                                      <p:tavLst>
                                        <p:tav tm="0">
                                          <p:val>
                                            <p:strVal val="#ppt_x-#ppt_w/2"/>
                                          </p:val>
                                        </p:tav>
                                        <p:tav tm="100000">
                                          <p:val>
                                            <p:strVal val="#ppt_x"/>
                                          </p:val>
                                        </p:tav>
                                      </p:tavLst>
                                    </p:anim>
                                    <p:anim calcmode="lin" valueType="num">
                                      <p:cBhvr>
                                        <p:cTn id="21" dur="3000" fill="hold"/>
                                        <p:tgtEl>
                                          <p:spTgt spid="5"/>
                                        </p:tgtEl>
                                        <p:attrNameLst>
                                          <p:attrName>ppt_y</p:attrName>
                                        </p:attrNameLst>
                                      </p:cBhvr>
                                      <p:tavLst>
                                        <p:tav tm="0">
                                          <p:val>
                                            <p:strVal val="#ppt_y"/>
                                          </p:val>
                                        </p:tav>
                                        <p:tav tm="100000">
                                          <p:val>
                                            <p:strVal val="#ppt_y"/>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6 gulgurn-shelter.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36 gulgurn-shelter.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36 gulgurn-shelter.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36 gulgurn-shelter.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611560"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de ellos cuentan con paneles informativos que permiten conocer más sobre la flora y fauna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7000">
        <p14:flip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1"/>
                                          </p:val>
                                        </p:tav>
                                        <p:tav tm="100000">
                                          <p:val>
                                            <p:strVal val="#ppt_x"/>
                                          </p:val>
                                        </p:tav>
                                      </p:tavLst>
                                    </p:anim>
                                    <p:anim calcmode="lin" valueType="num">
                                      <p:cBhvr>
                                        <p:cTn id="2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7 billimina-rock-ar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último punto del camino es el </a:t>
            </a:r>
            <a:r>
              <a:rPr lang="es-ES" b="1" i="1" dirty="0" smtClean="0">
                <a:effectLst>
                  <a:glow rad="101600">
                    <a:srgbClr val="C00000">
                      <a:alpha val="60000"/>
                    </a:srgbClr>
                  </a:glow>
                  <a:outerShdw blurRad="38100" dist="38100" dir="2700000" algn="tl">
                    <a:srgbClr val="000000">
                      <a:alpha val="43137"/>
                    </a:srgbClr>
                  </a:outerShdw>
                </a:effectLst>
              </a:rPr>
              <a:t>Mirador de los Enebros</a:t>
            </a:r>
            <a:r>
              <a:rPr lang="es-ES" i="1" dirty="0" smtClean="0">
                <a:effectLst>
                  <a:glow rad="101600">
                    <a:srgbClr val="C00000">
                      <a:alpha val="60000"/>
                    </a:srgbClr>
                  </a:glow>
                  <a:outerShdw blurRad="38100" dist="38100" dir="2700000" algn="tl">
                    <a:srgbClr val="000000">
                      <a:alpha val="43137"/>
                    </a:srgbClr>
                  </a:outerShdw>
                </a:effectLst>
              </a:rPr>
              <a:t>, desde aquí parte un estrecho y empinado sendero que lleva hasta orillas del embalse.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flip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p:tgtEl>
                                          <p:spTgt spid="3"/>
                                        </p:tgtEl>
                                      </p:cBhvr>
                                    </p:animEffect>
                                    <p:anim calcmode="lin" valueType="num">
                                      <p:cBhvr>
                                        <p:cTn id="11" dur="4000" fill="hold"/>
                                        <p:tgtEl>
                                          <p:spTgt spid="3"/>
                                        </p:tgtEl>
                                        <p:attrNameLst>
                                          <p:attrName>ppt_x</p:attrName>
                                        </p:attrNameLst>
                                      </p:cBhvr>
                                      <p:tavLst>
                                        <p:tav tm="0">
                                          <p:val>
                                            <p:strVal val="#ppt_x"/>
                                          </p:val>
                                        </p:tav>
                                        <p:tav tm="100000">
                                          <p:val>
                                            <p:strVal val="#ppt_x"/>
                                          </p:val>
                                        </p:tav>
                                      </p:tavLst>
                                    </p:anim>
                                    <p:anim calcmode="lin" valueType="num">
                                      <p:cBhvr>
                                        <p:cTn id="12" dur="3600" decel="100000" fill="hold"/>
                                        <p:tgtEl>
                                          <p:spTgt spid="3"/>
                                        </p:tgtEl>
                                        <p:attrNameLst>
                                          <p:attrName>ppt_y</p:attrName>
                                        </p:attrNameLst>
                                      </p:cBhvr>
                                      <p:tavLst>
                                        <p:tav tm="0">
                                          <p:val>
                                            <p:strVal val="#ppt_y+1"/>
                                          </p:val>
                                        </p:tav>
                                        <p:tav tm="100000">
                                          <p:val>
                                            <p:strVal val="#ppt_y-.03"/>
                                          </p:val>
                                        </p:tav>
                                      </p:tavLst>
                                    </p:anim>
                                    <p:anim calcmode="lin" valueType="num">
                                      <p:cBhvr>
                                        <p:cTn id="13" dur="400" accel="100000" fill="hold">
                                          <p:stCondLst>
                                            <p:cond delay="3600"/>
                                          </p:stCondLst>
                                        </p:cTn>
                                        <p:tgtEl>
                                          <p:spTgt spid="3"/>
                                        </p:tgtEl>
                                        <p:attrNameLst>
                                          <p:attrName>ppt_y</p:attrName>
                                        </p:attrNameLst>
                                      </p:cBhvr>
                                      <p:tavLst>
                                        <p:tav tm="0">
                                          <p:val>
                                            <p:strVal val="#ppt_y-.03"/>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000" fill="hold"/>
                                        <p:tgtEl>
                                          <p:spTgt spid="3"/>
                                        </p:tgtEl>
                                        <p:attrNameLst>
                                          <p:attrName>ppt_w</p:attrName>
                                        </p:attrNameLst>
                                      </p:cBhvr>
                                      <p:tavLst>
                                        <p:tav tm="0">
                                          <p:val>
                                            <p:strVal val="4/3*#ppt_w"/>
                                          </p:val>
                                        </p:tav>
                                        <p:tav tm="100000">
                                          <p:val>
                                            <p:strVal val="#ppt_w"/>
                                          </p:val>
                                        </p:tav>
                                      </p:tavLst>
                                    </p:anim>
                                    <p:anim calcmode="lin" valueType="num">
                                      <p:cBhvr>
                                        <p:cTn id="17" dur="2000" fill="hold"/>
                                        <p:tgtEl>
                                          <p:spTgt spid="3"/>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55.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pic>
        <p:nvPicPr>
          <p:cNvPr id="8" name="7 Imagen" descr="55.jpg"/>
          <p:cNvPicPr>
            <a:picLocks noChangeAspect="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pic>
        <p:nvPicPr>
          <p:cNvPr id="7" name="6 Imagen" descr="55.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 name="1 Imagen" descr="55.jpg"/>
          <p:cNvPicPr>
            <a:picLocks noGrp="1" noChangeAspect="1"/>
          </p:cNvPicPr>
          <p:nvPr isPhoto="1"/>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56322" name="1 Imagen" descr="55.jpg"/>
          <p:cNvPicPr>
            <a:picLocks noGrp="1" noChangeAspect="1"/>
          </p:cNvPicPr>
          <p:nvPr isPhoto="1"/>
        </p:nvPicPr>
        <p:blipFill>
          <a:blip r:embed="rId2" cstate="print"/>
          <a:srcRect l="50000" b="50000"/>
          <a:stretch>
            <a:fillRect/>
          </a:stretch>
        </p:blipFill>
        <p:spPr bwMode="auto">
          <a:xfrm>
            <a:off x="4572000" y="0"/>
            <a:ext cx="4572001" cy="2857500"/>
          </a:xfrm>
          <a:prstGeom prst="rect">
            <a:avLst/>
          </a:prstGeom>
          <a:noFill/>
          <a:ln w="9525">
            <a:noFill/>
            <a:miter lim="800000"/>
            <a:headEnd/>
            <a:tailEnd/>
          </a:ln>
        </p:spPr>
      </p:pic>
      <p:pic>
        <p:nvPicPr>
          <p:cNvPr id="3" name="2 Imagen" descr="55.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3 Imagen" descr="55.jpg"/>
          <p:cNvPicPr>
            <a:picLocks noChangeAspect="1"/>
          </p:cNvPicPr>
          <p:nvPr/>
        </p:nvPicPr>
        <p:blipFill>
          <a:blip r:embed="rId2" cstate="print"/>
          <a:srcRect l="50000" t="50000"/>
          <a:stretch>
            <a:fillRect/>
          </a:stretch>
        </p:blipFill>
        <p:spPr bwMode="auto">
          <a:xfrm>
            <a:off x="4572000" y="2857500"/>
            <a:ext cx="4572001" cy="2857500"/>
          </a:xfrm>
          <a:prstGeom prst="rect">
            <a:avLst/>
          </a:prstGeom>
          <a:noFill/>
          <a:ln w="9525">
            <a:noFill/>
            <a:miter lim="800000"/>
            <a:headEnd/>
            <a:tailEnd/>
          </a:ln>
        </p:spPr>
      </p:pic>
      <p:pic>
        <p:nvPicPr>
          <p:cNvPr id="5" name="4 Imagen" descr="55.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10" name="9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para muchos las Barrancas de Burujón es un espacio natural bastante desconocido, la realidad es que apareció en un espectacular </a:t>
            </a:r>
            <a:r>
              <a:rPr lang="es-ES" b="1" i="1" dirty="0" smtClean="0">
                <a:effectLst>
                  <a:glow rad="101600">
                    <a:srgbClr val="C00000">
                      <a:alpha val="60000"/>
                    </a:srgbClr>
                  </a:glow>
                  <a:outerShdw blurRad="38100" dist="38100" dir="2700000" algn="tl">
                    <a:srgbClr val="000000">
                      <a:alpha val="43137"/>
                    </a:srgbClr>
                  </a:outerShdw>
                </a:effectLst>
              </a:rPr>
              <a:t>anuncio de Coca Cola Light</a:t>
            </a:r>
            <a:r>
              <a:rPr lang="es-ES" i="1" dirty="0" smtClean="0">
                <a:effectLst>
                  <a:glow rad="101600">
                    <a:srgbClr val="C00000">
                      <a:alpha val="60000"/>
                    </a:srgbClr>
                  </a:glow>
                  <a:outerShdw blurRad="38100" dist="38100" dir="2700000" algn="tl">
                    <a:srgbClr val="000000">
                      <a:alpha val="43137"/>
                    </a:srgbClr>
                  </a:outerShdw>
                </a:effectLst>
              </a:rPr>
              <a:t> que se rodó aquí entre enero y febrero del año 2013.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lip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plus(out)">
                                      <p:cBhvr>
                                        <p:cTn id="7" dur="4000"/>
                                        <p:tgtEl>
                                          <p:spTgt spid="56322"/>
                                        </p:tgtEl>
                                      </p:cBhvr>
                                    </p:animEffect>
                                  </p:childTnLst>
                                </p:cTn>
                              </p:par>
                              <p:par>
                                <p:cTn id="8" presetID="13"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out)">
                                      <p:cBhvr>
                                        <p:cTn id="10" dur="4000"/>
                                        <p:tgtEl>
                                          <p:spTgt spid="3"/>
                                        </p:tgtEl>
                                      </p:cBhvr>
                                    </p:animEffec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4000"/>
                                        <p:tgtEl>
                                          <p:spTgt spid="4"/>
                                        </p:tgtEl>
                                      </p:cBhvr>
                                    </p:animEffect>
                                  </p:childTnLst>
                                </p:cTn>
                              </p:par>
                              <p:par>
                                <p:cTn id="14" presetID="13"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plus(out)">
                                      <p:cBhvr>
                                        <p:cTn id="16" dur="4000"/>
                                        <p:tgtEl>
                                          <p:spTgt spid="5"/>
                                        </p:tgtEl>
                                      </p:cBhvr>
                                    </p:animEffect>
                                  </p:childTnLst>
                                </p:cTn>
                              </p:par>
                              <p:par>
                                <p:cTn id="17" presetID="6"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out)">
                                      <p:cBhvr>
                                        <p:cTn id="19" dur="4000"/>
                                        <p:tgtEl>
                                          <p:spTgt spid="6"/>
                                        </p:tgtEl>
                                      </p:cBhvr>
                                    </p:animEffect>
                                  </p:childTnLst>
                                </p:cTn>
                              </p:par>
                              <p:par>
                                <p:cTn id="20" presetID="6" presetClass="entr" presetSubtype="32"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ircle(out)">
                                      <p:cBhvr>
                                        <p:cTn id="22" dur="4000"/>
                                        <p:tgtEl>
                                          <p:spTgt spid="7"/>
                                        </p:tgtEl>
                                      </p:cBhvr>
                                    </p:animEffect>
                                  </p:childTnLst>
                                </p:cTn>
                              </p:par>
                              <p:par>
                                <p:cTn id="23" presetID="6" presetClass="entr" presetSubtype="3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ircle(out)">
                                      <p:cBhvr>
                                        <p:cTn id="25" dur="4000"/>
                                        <p:tgtEl>
                                          <p:spTgt spid="8"/>
                                        </p:tgtEl>
                                      </p:cBhvr>
                                    </p:animEffect>
                                  </p:childTnLst>
                                </p:cTn>
                              </p:par>
                              <p:par>
                                <p:cTn id="26" presetID="6" presetClass="entr" presetSubtype="3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out)">
                                      <p:cBhvr>
                                        <p:cTn id="28" dur="4000"/>
                                        <p:tgtEl>
                                          <p:spTgt spid="9"/>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Sin título-1.jpg"/>
          <p:cNvPicPr>
            <a:picLocks noChangeAspect="1" noChangeArrowheads="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p:spPr>
      </p:pic>
      <p:pic>
        <p:nvPicPr>
          <p:cNvPr id="3" name="Picture 2" descr="C:\Users\Ana María\Desktop\Sin título-1.jpg"/>
          <p:cNvPicPr>
            <a:picLocks noChangeAspect="1" noChangeArrowheads="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p:spPr>
      </p:pic>
      <p:sp>
        <p:nvSpPr>
          <p:cNvPr id="4" name="3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muchos otros spots, series de televisión y documentales se han rodado en éste marco incomparable, incluyendo anuncios de coches y escenas de series como «Carlos, Rey Emperador» o «El Secreto de Puente Viejo».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4000"/>
                                        <p:tgtEl>
                                          <p:spTgt spid="2"/>
                                        </p:tgtEl>
                                      </p:cBhvr>
                                    </p:animEffec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4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Ana María\Desktop\PPS\xOsP-k-pJBk.jpg"/>
          <p:cNvPicPr>
            <a:picLocks noChangeAspect="1" noChangeArrowheads="1"/>
          </p:cNvPicPr>
          <p:nvPr/>
        </p:nvPicPr>
        <p:blipFill>
          <a:blip r:embed="rId2" cstate="print"/>
          <a:srcRect r="87800"/>
          <a:stretch>
            <a:fillRect/>
          </a:stretch>
        </p:blipFill>
        <p:spPr bwMode="auto">
          <a:xfrm>
            <a:off x="0" y="0"/>
            <a:ext cx="1115616" cy="5715000"/>
          </a:xfrm>
          <a:prstGeom prst="rect">
            <a:avLst/>
          </a:prstGeom>
          <a:noFill/>
          <a:ln w="9525">
            <a:noFill/>
            <a:miter lim="800000"/>
            <a:headEnd/>
            <a:tailEnd/>
          </a:ln>
        </p:spPr>
      </p:pic>
      <p:pic>
        <p:nvPicPr>
          <p:cNvPr id="11" name="Picture 3" descr="C:\Users\Ana María\Desktop\PPS\xOsP-k-pJBk.jpg"/>
          <p:cNvPicPr>
            <a:picLocks noChangeAspect="1" noChangeArrowheads="1"/>
          </p:cNvPicPr>
          <p:nvPr/>
        </p:nvPicPr>
        <p:blipFill>
          <a:blip r:embed="rId2" cstate="print"/>
          <a:srcRect l="12200" r="75200"/>
          <a:stretch>
            <a:fillRect/>
          </a:stretch>
        </p:blipFill>
        <p:spPr bwMode="auto">
          <a:xfrm>
            <a:off x="1115616" y="0"/>
            <a:ext cx="1152128" cy="5715000"/>
          </a:xfrm>
          <a:prstGeom prst="rect">
            <a:avLst/>
          </a:prstGeom>
          <a:noFill/>
          <a:ln w="9525">
            <a:noFill/>
            <a:miter lim="800000"/>
            <a:headEnd/>
            <a:tailEnd/>
          </a:ln>
        </p:spPr>
      </p:pic>
      <p:pic>
        <p:nvPicPr>
          <p:cNvPr id="12" name="Picture 3" descr="C:\Users\Ana María\Desktop\PPS\xOsP-k-pJBk.jpg"/>
          <p:cNvPicPr>
            <a:picLocks noChangeAspect="1" noChangeArrowheads="1"/>
          </p:cNvPicPr>
          <p:nvPr/>
        </p:nvPicPr>
        <p:blipFill>
          <a:blip r:embed="rId2" cstate="print"/>
          <a:srcRect l="24800" r="62600"/>
          <a:stretch>
            <a:fillRect/>
          </a:stretch>
        </p:blipFill>
        <p:spPr bwMode="auto">
          <a:xfrm>
            <a:off x="2267744" y="0"/>
            <a:ext cx="1152128" cy="5715000"/>
          </a:xfrm>
          <a:prstGeom prst="rect">
            <a:avLst/>
          </a:prstGeom>
          <a:noFill/>
          <a:ln w="9525">
            <a:noFill/>
            <a:miter lim="800000"/>
            <a:headEnd/>
            <a:tailEnd/>
          </a:ln>
        </p:spPr>
      </p:pic>
      <p:pic>
        <p:nvPicPr>
          <p:cNvPr id="13" name="Picture 3" descr="C:\Users\Ana María\Desktop\PPS\xOsP-k-pJBk.jpg"/>
          <p:cNvPicPr>
            <a:picLocks noChangeAspect="1" noChangeArrowheads="1"/>
          </p:cNvPicPr>
          <p:nvPr/>
        </p:nvPicPr>
        <p:blipFill>
          <a:blip r:embed="rId2" cstate="print"/>
          <a:srcRect l="37400" r="50000"/>
          <a:stretch>
            <a:fillRect/>
          </a:stretch>
        </p:blipFill>
        <p:spPr bwMode="auto">
          <a:xfrm>
            <a:off x="3419872" y="0"/>
            <a:ext cx="1152128" cy="5715000"/>
          </a:xfrm>
          <a:prstGeom prst="rect">
            <a:avLst/>
          </a:prstGeom>
          <a:noFill/>
          <a:ln w="9525">
            <a:noFill/>
            <a:miter lim="800000"/>
            <a:headEnd/>
            <a:tailEnd/>
          </a:ln>
        </p:spPr>
      </p:pic>
      <p:pic>
        <p:nvPicPr>
          <p:cNvPr id="14" name="Picture 3" descr="C:\Users\Ana María\Desktop\PPS\xOsP-k-pJBk.jpg"/>
          <p:cNvPicPr>
            <a:picLocks noChangeAspect="1" noChangeArrowheads="1"/>
          </p:cNvPicPr>
          <p:nvPr/>
        </p:nvPicPr>
        <p:blipFill>
          <a:blip r:embed="rId2" cstate="print"/>
          <a:srcRect l="50000" r="37400"/>
          <a:stretch>
            <a:fillRect/>
          </a:stretch>
        </p:blipFill>
        <p:spPr bwMode="auto">
          <a:xfrm>
            <a:off x="4572000" y="0"/>
            <a:ext cx="1152128" cy="5715000"/>
          </a:xfrm>
          <a:prstGeom prst="rect">
            <a:avLst/>
          </a:prstGeom>
          <a:noFill/>
          <a:ln w="9525">
            <a:noFill/>
            <a:miter lim="800000"/>
            <a:headEnd/>
            <a:tailEnd/>
          </a:ln>
        </p:spPr>
      </p:pic>
      <p:pic>
        <p:nvPicPr>
          <p:cNvPr id="15" name="Picture 3" descr="C:\Users\Ana María\Desktop\PPS\xOsP-k-pJBk.jpg"/>
          <p:cNvPicPr>
            <a:picLocks noChangeAspect="1" noChangeArrowheads="1"/>
          </p:cNvPicPr>
          <p:nvPr/>
        </p:nvPicPr>
        <p:blipFill>
          <a:blip r:embed="rId2" cstate="print"/>
          <a:srcRect l="62600" r="24800"/>
          <a:stretch>
            <a:fillRect/>
          </a:stretch>
        </p:blipFill>
        <p:spPr bwMode="auto">
          <a:xfrm>
            <a:off x="5724128" y="0"/>
            <a:ext cx="1152128" cy="5715000"/>
          </a:xfrm>
          <a:prstGeom prst="rect">
            <a:avLst/>
          </a:prstGeom>
          <a:noFill/>
          <a:ln w="9525">
            <a:noFill/>
            <a:miter lim="800000"/>
            <a:headEnd/>
            <a:tailEnd/>
          </a:ln>
        </p:spPr>
      </p:pic>
      <p:pic>
        <p:nvPicPr>
          <p:cNvPr id="16" name="Picture 3" descr="C:\Users\Ana María\Desktop\PPS\xOsP-k-pJBk.jpg"/>
          <p:cNvPicPr>
            <a:picLocks noChangeAspect="1" noChangeArrowheads="1"/>
          </p:cNvPicPr>
          <p:nvPr/>
        </p:nvPicPr>
        <p:blipFill>
          <a:blip r:embed="rId2" cstate="print"/>
          <a:srcRect l="75200" r="12200"/>
          <a:stretch>
            <a:fillRect/>
          </a:stretch>
        </p:blipFill>
        <p:spPr bwMode="auto">
          <a:xfrm>
            <a:off x="6876256" y="0"/>
            <a:ext cx="1152128" cy="5715000"/>
          </a:xfrm>
          <a:prstGeom prst="rect">
            <a:avLst/>
          </a:prstGeom>
          <a:noFill/>
          <a:ln w="9525">
            <a:noFill/>
            <a:miter lim="800000"/>
            <a:headEnd/>
            <a:tailEnd/>
          </a:ln>
        </p:spPr>
      </p:pic>
      <p:pic>
        <p:nvPicPr>
          <p:cNvPr id="17" name="Picture 3" descr="C:\Users\Ana María\Desktop\PPS\xOsP-k-pJBk.jpg"/>
          <p:cNvPicPr>
            <a:picLocks noChangeAspect="1" noChangeArrowheads="1"/>
          </p:cNvPicPr>
          <p:nvPr/>
        </p:nvPicPr>
        <p:blipFill>
          <a:blip r:embed="rId2" cstate="print"/>
          <a:srcRect l="87800"/>
          <a:stretch>
            <a:fillRect/>
          </a:stretch>
        </p:blipFill>
        <p:spPr bwMode="auto">
          <a:xfrm>
            <a:off x="8028384" y="0"/>
            <a:ext cx="1115616" cy="5715000"/>
          </a:xfrm>
          <a:prstGeom prst="rect">
            <a:avLst/>
          </a:prstGeom>
          <a:noFill/>
          <a:ln w="9525">
            <a:noFill/>
            <a:miter lim="800000"/>
            <a:headEnd/>
            <a:tailEnd/>
          </a:ln>
        </p:spPr>
      </p:pic>
      <p:sp>
        <p:nvSpPr>
          <p:cNvPr id="10" name="9 CuadroTexto"/>
          <p:cNvSpPr txBox="1"/>
          <p:nvPr/>
        </p:nvSpPr>
        <p:spPr>
          <a:xfrm>
            <a:off x="323528"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Finalmente el Monumento Natural ha ido ganando cada vez más fama, cuando llega el buen tiempo son muchas las personas que hacen una escapada desde Madrid, Toledo y otras ciudades aledañas para disfrutar con su belleza.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gallery dir="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wheel(1)">
                                      <p:cBhvr>
                                        <p:cTn id="7" dur="4000"/>
                                        <p:tgtEl>
                                          <p:spTgt spid="4099"/>
                                        </p:tgtEl>
                                      </p:cBhvr>
                                    </p:animEffect>
                                  </p:childTnLst>
                                </p:cTn>
                              </p:par>
                              <p:par>
                                <p:cTn id="8" presetID="21"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4000"/>
                                        <p:tgtEl>
                                          <p:spTgt spid="11"/>
                                        </p:tgtEl>
                                      </p:cBhvr>
                                    </p:animEffect>
                                  </p:childTnLst>
                                </p:cTn>
                              </p:par>
                              <p:par>
                                <p:cTn id="11" presetID="21" presetClass="entr" presetSubtype="1"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heel(1)">
                                      <p:cBhvr>
                                        <p:cTn id="13" dur="4000"/>
                                        <p:tgtEl>
                                          <p:spTgt spid="12"/>
                                        </p:tgtEl>
                                      </p:cBhvr>
                                    </p:animEffect>
                                  </p:childTnLst>
                                </p:cTn>
                              </p:par>
                              <p:par>
                                <p:cTn id="14" presetID="21" presetClass="entr" presetSubtype="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4000"/>
                                        <p:tgtEl>
                                          <p:spTgt spid="13"/>
                                        </p:tgtEl>
                                      </p:cBhvr>
                                    </p:animEffect>
                                  </p:childTnLst>
                                </p:cTn>
                              </p:par>
                              <p:par>
                                <p:cTn id="17" presetID="21" presetClass="entr" presetSubtype="1"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4000"/>
                                        <p:tgtEl>
                                          <p:spTgt spid="14"/>
                                        </p:tgtEl>
                                      </p:cBhvr>
                                    </p:animEffect>
                                  </p:childTnLst>
                                </p:cTn>
                              </p:par>
                              <p:par>
                                <p:cTn id="20" presetID="21" presetClass="entr" presetSubtype="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1)">
                                      <p:cBhvr>
                                        <p:cTn id="22" dur="4000"/>
                                        <p:tgtEl>
                                          <p:spTgt spid="15"/>
                                        </p:tgtEl>
                                      </p:cBhvr>
                                    </p:animEffect>
                                  </p:childTnLst>
                                </p:cTn>
                              </p:par>
                              <p:par>
                                <p:cTn id="23" presetID="21" presetClass="entr" presetSubtype="1"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heel(1)">
                                      <p:cBhvr>
                                        <p:cTn id="25" dur="4000"/>
                                        <p:tgtEl>
                                          <p:spTgt spid="16"/>
                                        </p:tgtEl>
                                      </p:cBhvr>
                                    </p:animEffect>
                                  </p:childTnLst>
                                </p:cTn>
                              </p:par>
                              <p:par>
                                <p:cTn id="26" presetID="21" presetClass="entr" presetSubtype="1"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heel(1)">
                                      <p:cBhvr>
                                        <p:cTn id="28" dur="4000"/>
                                        <p:tgtEl>
                                          <p:spTgt spid="17"/>
                                        </p:tgtEl>
                                      </p:cBhvr>
                                    </p:animEffect>
                                  </p:childTnLst>
                                </p:cTn>
                              </p:par>
                            </p:childTnLst>
                          </p:cTn>
                        </p:par>
                        <p:par>
                          <p:cTn id="29" fill="hold">
                            <p:stCondLst>
                              <p:cond delay="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1"/>
                                          </p:val>
                                        </p:tav>
                                        <p:tav tm="100000">
                                          <p:val>
                                            <p:strVal val="#ppt_x"/>
                                          </p:val>
                                        </p:tav>
                                      </p:tavLst>
                                    </p:anim>
                                    <p:anim calcmode="lin" valueType="num">
                                      <p:cBhvr>
                                        <p:cTn id="34"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Ferrari Dino 246 GT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C:\Users\Ana María\Desktop\Ferrari Dino 246 GTS.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pena es que esa popularidad está repercutiendo negativamente en el entorno natural, los ecologistas se quejan de que la masificación y la poca vigilancia están afectando a las especies autóctonas de la zona, especialmente a las aves.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down)">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chupicchu-big.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Triángulo rectángulo"/>
          <p:cNvSpPr/>
          <p:nvPr/>
        </p:nvSpPr>
        <p:spPr>
          <a:xfrm flipH="1">
            <a:off x="0" y="0"/>
            <a:ext cx="4514850" cy="5715000"/>
          </a:xfrm>
          <a:prstGeom prst="rtTriangle">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rectángulo"/>
          <p:cNvSpPr/>
          <p:nvPr/>
        </p:nvSpPr>
        <p:spPr>
          <a:xfrm>
            <a:off x="4500563" y="0"/>
            <a:ext cx="4643437" cy="5715000"/>
          </a:xfrm>
          <a:prstGeom prst="rtTriangle">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rectángulo"/>
          <p:cNvSpPr/>
          <p:nvPr/>
        </p:nvSpPr>
        <p:spPr>
          <a:xfrm flipV="1">
            <a:off x="0" y="0"/>
            <a:ext cx="4500563" cy="5715000"/>
          </a:xfrm>
          <a:prstGeom prst="rtTriangle">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rectángulo"/>
          <p:cNvSpPr/>
          <p:nvPr/>
        </p:nvSpPr>
        <p:spPr>
          <a:xfrm flipH="1" flipV="1">
            <a:off x="4429123" y="0"/>
            <a:ext cx="4714875" cy="5715000"/>
          </a:xfrm>
          <a:prstGeom prst="rtTriangle">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9943" name="25 CuadroTexto"/>
          <p:cNvSpPr txBox="1">
            <a:spLocks noChangeArrowheads="1"/>
          </p:cNvSpPr>
          <p:nvPr/>
        </p:nvSpPr>
        <p:spPr bwMode="auto">
          <a:xfrm>
            <a:off x="-214313" y="5715000"/>
            <a:ext cx="184150" cy="369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endParaRPr lang="es-ES">
              <a:latin typeface="Calibri" pitchFamily="34" charset="0"/>
            </a:endParaRPr>
          </a:p>
        </p:txBody>
      </p:sp>
      <p:sp>
        <p:nvSpPr>
          <p:cNvPr id="8" name="7 CuadroTexto"/>
          <p:cNvSpPr txBox="1"/>
          <p:nvPr/>
        </p:nvSpPr>
        <p:spPr>
          <a:xfrm>
            <a:off x="827584"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t>
            </a:r>
            <a:r>
              <a:rPr lang="es-ES" b="1" i="1" dirty="0" smtClean="0">
                <a:effectLst>
                  <a:glow rad="101600">
                    <a:srgbClr val="C00000">
                      <a:alpha val="60000"/>
                    </a:srgbClr>
                  </a:glow>
                  <a:outerShdw blurRad="38100" dist="38100" dir="2700000" algn="tl">
                    <a:srgbClr val="000000">
                      <a:alpha val="43137"/>
                    </a:srgbClr>
                  </a:outerShdw>
                </a:effectLst>
              </a:rPr>
              <a:t>aves son las grandes protagonistas</a:t>
            </a:r>
            <a:r>
              <a:rPr lang="es-ES" i="1" dirty="0" smtClean="0">
                <a:effectLst>
                  <a:glow rad="101600">
                    <a:srgbClr val="C00000">
                      <a:alpha val="60000"/>
                    </a:srgbClr>
                  </a:glow>
                  <a:outerShdw blurRad="38100" dist="38100" dir="2700000" algn="tl">
                    <a:srgbClr val="000000">
                      <a:alpha val="43137"/>
                    </a:srgbClr>
                  </a:outerShdw>
                </a:effectLst>
              </a:rPr>
              <a:t> en las Barrancas de Burujón, reuniendo a alguna especies consideradas amenazadas.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1000">
        <p14:prism/>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3000" fill="hold"/>
                                        <p:tgtEl>
                                          <p:spTgt spid="19"/>
                                        </p:tgtEl>
                                        <p:attrNameLst>
                                          <p:attrName>ppt_x</p:attrName>
                                        </p:attrNameLst>
                                      </p:cBhvr>
                                      <p:tavLst>
                                        <p:tav tm="0">
                                          <p:val>
                                            <p:strVal val="#ppt_x-#ppt_w/2"/>
                                          </p:val>
                                        </p:tav>
                                        <p:tav tm="100000">
                                          <p:val>
                                            <p:strVal val="#ppt_x"/>
                                          </p:val>
                                        </p:tav>
                                      </p:tavLst>
                                    </p:anim>
                                    <p:anim calcmode="lin" valueType="num">
                                      <p:cBhvr>
                                        <p:cTn id="8" dur="3000" fill="hold"/>
                                        <p:tgtEl>
                                          <p:spTgt spid="19"/>
                                        </p:tgtEl>
                                        <p:attrNameLst>
                                          <p:attrName>ppt_y</p:attrName>
                                        </p:attrNameLst>
                                      </p:cBhvr>
                                      <p:tavLst>
                                        <p:tav tm="0">
                                          <p:val>
                                            <p:strVal val="#ppt_y"/>
                                          </p:val>
                                        </p:tav>
                                        <p:tav tm="100000">
                                          <p:val>
                                            <p:strVal val="#ppt_y"/>
                                          </p:val>
                                        </p:tav>
                                      </p:tavLst>
                                    </p:anim>
                                    <p:anim calcmode="lin" valueType="num">
                                      <p:cBhvr>
                                        <p:cTn id="9" dur="3000" fill="hold"/>
                                        <p:tgtEl>
                                          <p:spTgt spid="19"/>
                                        </p:tgtEl>
                                        <p:attrNameLst>
                                          <p:attrName>ppt_w</p:attrName>
                                        </p:attrNameLst>
                                      </p:cBhvr>
                                      <p:tavLst>
                                        <p:tav tm="0">
                                          <p:val>
                                            <p:fltVal val="0"/>
                                          </p:val>
                                        </p:tav>
                                        <p:tav tm="100000">
                                          <p:val>
                                            <p:strVal val="#ppt_w"/>
                                          </p:val>
                                        </p:tav>
                                      </p:tavLst>
                                    </p:anim>
                                    <p:anim calcmode="lin" valueType="num">
                                      <p:cBhvr>
                                        <p:cTn id="10" dur="3000" fill="hold"/>
                                        <p:tgtEl>
                                          <p:spTgt spid="19"/>
                                        </p:tgtEl>
                                        <p:attrNameLst>
                                          <p:attrName>ppt_h</p:attrName>
                                        </p:attrNameLst>
                                      </p:cBhvr>
                                      <p:tavLst>
                                        <p:tav tm="0">
                                          <p:val>
                                            <p:strVal val="#ppt_h"/>
                                          </p:val>
                                        </p:tav>
                                        <p:tav tm="100000">
                                          <p:val>
                                            <p:strVal val="#ppt_h"/>
                                          </p:val>
                                        </p:tav>
                                      </p:tavLst>
                                    </p:anim>
                                  </p:childTnLst>
                                </p:cTn>
                              </p:par>
                              <p:par>
                                <p:cTn id="11" presetID="17" presetClass="entr" presetSubtype="2"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3000" fill="hold"/>
                                        <p:tgtEl>
                                          <p:spTgt spid="20"/>
                                        </p:tgtEl>
                                        <p:attrNameLst>
                                          <p:attrName>ppt_x</p:attrName>
                                        </p:attrNameLst>
                                      </p:cBhvr>
                                      <p:tavLst>
                                        <p:tav tm="0">
                                          <p:val>
                                            <p:strVal val="#ppt_x+#ppt_w/2"/>
                                          </p:val>
                                        </p:tav>
                                        <p:tav tm="100000">
                                          <p:val>
                                            <p:strVal val="#ppt_x"/>
                                          </p:val>
                                        </p:tav>
                                      </p:tavLst>
                                    </p:anim>
                                    <p:anim calcmode="lin" valueType="num">
                                      <p:cBhvr>
                                        <p:cTn id="14" dur="3000" fill="hold"/>
                                        <p:tgtEl>
                                          <p:spTgt spid="20"/>
                                        </p:tgtEl>
                                        <p:attrNameLst>
                                          <p:attrName>ppt_y</p:attrName>
                                        </p:attrNameLst>
                                      </p:cBhvr>
                                      <p:tavLst>
                                        <p:tav tm="0">
                                          <p:val>
                                            <p:strVal val="#ppt_y"/>
                                          </p:val>
                                        </p:tav>
                                        <p:tav tm="100000">
                                          <p:val>
                                            <p:strVal val="#ppt_y"/>
                                          </p:val>
                                        </p:tav>
                                      </p:tavLst>
                                    </p:anim>
                                    <p:anim calcmode="lin" valueType="num">
                                      <p:cBhvr>
                                        <p:cTn id="15" dur="3000" fill="hold"/>
                                        <p:tgtEl>
                                          <p:spTgt spid="20"/>
                                        </p:tgtEl>
                                        <p:attrNameLst>
                                          <p:attrName>ppt_w</p:attrName>
                                        </p:attrNameLst>
                                      </p:cBhvr>
                                      <p:tavLst>
                                        <p:tav tm="0">
                                          <p:val>
                                            <p:fltVal val="0"/>
                                          </p:val>
                                        </p:tav>
                                        <p:tav tm="100000">
                                          <p:val>
                                            <p:strVal val="#ppt_w"/>
                                          </p:val>
                                        </p:tav>
                                      </p:tavLst>
                                    </p:anim>
                                    <p:anim calcmode="lin" valueType="num">
                                      <p:cBhvr>
                                        <p:cTn id="16" dur="3000" fill="hold"/>
                                        <p:tgtEl>
                                          <p:spTgt spid="20"/>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3000" fill="hold"/>
                                        <p:tgtEl>
                                          <p:spTgt spid="21"/>
                                        </p:tgtEl>
                                        <p:attrNameLst>
                                          <p:attrName>ppt_x</p:attrName>
                                        </p:attrNameLst>
                                      </p:cBhvr>
                                      <p:tavLst>
                                        <p:tav tm="0">
                                          <p:val>
                                            <p:strVal val="#ppt_x-#ppt_w/2"/>
                                          </p:val>
                                        </p:tav>
                                        <p:tav tm="100000">
                                          <p:val>
                                            <p:strVal val="#ppt_x"/>
                                          </p:val>
                                        </p:tav>
                                      </p:tavLst>
                                    </p:anim>
                                    <p:anim calcmode="lin" valueType="num">
                                      <p:cBhvr>
                                        <p:cTn id="20" dur="3000" fill="hold"/>
                                        <p:tgtEl>
                                          <p:spTgt spid="21"/>
                                        </p:tgtEl>
                                        <p:attrNameLst>
                                          <p:attrName>ppt_y</p:attrName>
                                        </p:attrNameLst>
                                      </p:cBhvr>
                                      <p:tavLst>
                                        <p:tav tm="0">
                                          <p:val>
                                            <p:strVal val="#ppt_y"/>
                                          </p:val>
                                        </p:tav>
                                        <p:tav tm="100000">
                                          <p:val>
                                            <p:strVal val="#ppt_y"/>
                                          </p:val>
                                        </p:tav>
                                      </p:tavLst>
                                    </p:anim>
                                    <p:anim calcmode="lin" valueType="num">
                                      <p:cBhvr>
                                        <p:cTn id="21" dur="3000" fill="hold"/>
                                        <p:tgtEl>
                                          <p:spTgt spid="21"/>
                                        </p:tgtEl>
                                        <p:attrNameLst>
                                          <p:attrName>ppt_w</p:attrName>
                                        </p:attrNameLst>
                                      </p:cBhvr>
                                      <p:tavLst>
                                        <p:tav tm="0">
                                          <p:val>
                                            <p:fltVal val="0"/>
                                          </p:val>
                                        </p:tav>
                                        <p:tav tm="100000">
                                          <p:val>
                                            <p:strVal val="#ppt_w"/>
                                          </p:val>
                                        </p:tav>
                                      </p:tavLst>
                                    </p:anim>
                                    <p:anim calcmode="lin" valueType="num">
                                      <p:cBhvr>
                                        <p:cTn id="22" dur="3000" fill="hold"/>
                                        <p:tgtEl>
                                          <p:spTgt spid="21"/>
                                        </p:tgtEl>
                                        <p:attrNameLst>
                                          <p:attrName>ppt_h</p:attrName>
                                        </p:attrNameLst>
                                      </p:cBhvr>
                                      <p:tavLst>
                                        <p:tav tm="0">
                                          <p:val>
                                            <p:strVal val="#ppt_h"/>
                                          </p:val>
                                        </p:tav>
                                        <p:tav tm="100000">
                                          <p:val>
                                            <p:strVal val="#ppt_h"/>
                                          </p:val>
                                        </p:tav>
                                      </p:tavLst>
                                    </p:anim>
                                  </p:childTnLst>
                                </p:cTn>
                              </p:par>
                              <p:par>
                                <p:cTn id="23" presetID="17" presetClass="entr" presetSubtype="2"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3000" fill="hold"/>
                                        <p:tgtEl>
                                          <p:spTgt spid="22"/>
                                        </p:tgtEl>
                                        <p:attrNameLst>
                                          <p:attrName>ppt_x</p:attrName>
                                        </p:attrNameLst>
                                      </p:cBhvr>
                                      <p:tavLst>
                                        <p:tav tm="0">
                                          <p:val>
                                            <p:strVal val="#ppt_x+#ppt_w/2"/>
                                          </p:val>
                                        </p:tav>
                                        <p:tav tm="100000">
                                          <p:val>
                                            <p:strVal val="#ppt_x"/>
                                          </p:val>
                                        </p:tav>
                                      </p:tavLst>
                                    </p:anim>
                                    <p:anim calcmode="lin" valueType="num">
                                      <p:cBhvr>
                                        <p:cTn id="26" dur="3000" fill="hold"/>
                                        <p:tgtEl>
                                          <p:spTgt spid="22"/>
                                        </p:tgtEl>
                                        <p:attrNameLst>
                                          <p:attrName>ppt_y</p:attrName>
                                        </p:attrNameLst>
                                      </p:cBhvr>
                                      <p:tavLst>
                                        <p:tav tm="0">
                                          <p:val>
                                            <p:strVal val="#ppt_y"/>
                                          </p:val>
                                        </p:tav>
                                        <p:tav tm="100000">
                                          <p:val>
                                            <p:strVal val="#ppt_y"/>
                                          </p:val>
                                        </p:tav>
                                      </p:tavLst>
                                    </p:anim>
                                    <p:anim calcmode="lin" valueType="num">
                                      <p:cBhvr>
                                        <p:cTn id="27" dur="3000" fill="hold"/>
                                        <p:tgtEl>
                                          <p:spTgt spid="22"/>
                                        </p:tgtEl>
                                        <p:attrNameLst>
                                          <p:attrName>ppt_w</p:attrName>
                                        </p:attrNameLst>
                                      </p:cBhvr>
                                      <p:tavLst>
                                        <p:tav tm="0">
                                          <p:val>
                                            <p:fltVal val="0"/>
                                          </p:val>
                                        </p:tav>
                                        <p:tav tm="100000">
                                          <p:val>
                                            <p:strVal val="#ppt_w"/>
                                          </p:val>
                                        </p:tav>
                                      </p:tavLst>
                                    </p:anim>
                                    <p:anim calcmode="lin" valueType="num">
                                      <p:cBhvr>
                                        <p:cTn id="28" dur="3000" fill="hold"/>
                                        <p:tgtEl>
                                          <p:spTgt spid="22"/>
                                        </p:tgtEl>
                                        <p:attrNameLst>
                                          <p:attrName>ppt_h</p:attrName>
                                        </p:attrNameLst>
                                      </p:cBhvr>
                                      <p:tavLst>
                                        <p:tav tm="0">
                                          <p:val>
                                            <p:strVal val="#ppt_h"/>
                                          </p:val>
                                        </p:tav>
                                        <p:tav tm="100000">
                                          <p:val>
                                            <p:strVal val="#ppt_h"/>
                                          </p:val>
                                        </p:tav>
                                      </p:tavLst>
                                    </p:anim>
                                  </p:childTnLst>
                                </p:cTn>
                              </p:par>
                            </p:childTnLst>
                          </p:cTn>
                        </p:par>
                        <p:par>
                          <p:cTn id="29" fill="hold">
                            <p:stCondLst>
                              <p:cond delay="3000"/>
                            </p:stCondLst>
                            <p:childTnLst>
                              <p:par>
                                <p:cTn id="30" presetID="17" presetClass="exit" presetSubtype="8" fill="hold" grpId="1" nodeType="afterEffect">
                                  <p:stCondLst>
                                    <p:cond delay="0"/>
                                  </p:stCondLst>
                                  <p:childTnLst>
                                    <p:anim calcmode="lin" valueType="num">
                                      <p:cBhvr>
                                        <p:cTn id="31" dur="3000"/>
                                        <p:tgtEl>
                                          <p:spTgt spid="19"/>
                                        </p:tgtEl>
                                        <p:attrNameLst>
                                          <p:attrName>ppt_x</p:attrName>
                                        </p:attrNameLst>
                                      </p:cBhvr>
                                      <p:tavLst>
                                        <p:tav tm="0">
                                          <p:val>
                                            <p:strVal val="ppt_x"/>
                                          </p:val>
                                        </p:tav>
                                        <p:tav tm="100000">
                                          <p:val>
                                            <p:strVal val="ppt_x-ppt_w/2"/>
                                          </p:val>
                                        </p:tav>
                                      </p:tavLst>
                                    </p:anim>
                                    <p:anim calcmode="lin" valueType="num">
                                      <p:cBhvr>
                                        <p:cTn id="32" dur="3000"/>
                                        <p:tgtEl>
                                          <p:spTgt spid="19"/>
                                        </p:tgtEl>
                                        <p:attrNameLst>
                                          <p:attrName>ppt_y</p:attrName>
                                        </p:attrNameLst>
                                      </p:cBhvr>
                                      <p:tavLst>
                                        <p:tav tm="0">
                                          <p:val>
                                            <p:strVal val="ppt_y"/>
                                          </p:val>
                                        </p:tav>
                                        <p:tav tm="100000">
                                          <p:val>
                                            <p:strVal val="ppt_y"/>
                                          </p:val>
                                        </p:tav>
                                      </p:tavLst>
                                    </p:anim>
                                    <p:anim calcmode="lin" valueType="num">
                                      <p:cBhvr>
                                        <p:cTn id="33" dur="3000"/>
                                        <p:tgtEl>
                                          <p:spTgt spid="19"/>
                                        </p:tgtEl>
                                        <p:attrNameLst>
                                          <p:attrName>ppt_w</p:attrName>
                                        </p:attrNameLst>
                                      </p:cBhvr>
                                      <p:tavLst>
                                        <p:tav tm="0">
                                          <p:val>
                                            <p:strVal val="ppt_w"/>
                                          </p:val>
                                        </p:tav>
                                        <p:tav tm="100000">
                                          <p:val>
                                            <p:fltVal val="0"/>
                                          </p:val>
                                        </p:tav>
                                      </p:tavLst>
                                    </p:anim>
                                    <p:anim calcmode="lin" valueType="num">
                                      <p:cBhvr>
                                        <p:cTn id="34" dur="3000"/>
                                        <p:tgtEl>
                                          <p:spTgt spid="19"/>
                                        </p:tgtEl>
                                        <p:attrNameLst>
                                          <p:attrName>ppt_h</p:attrName>
                                        </p:attrNameLst>
                                      </p:cBhvr>
                                      <p:tavLst>
                                        <p:tav tm="0">
                                          <p:val>
                                            <p:strVal val="ppt_h"/>
                                          </p:val>
                                        </p:tav>
                                        <p:tav tm="100000">
                                          <p:val>
                                            <p:strVal val="ppt_h"/>
                                          </p:val>
                                        </p:tav>
                                      </p:tavLst>
                                    </p:anim>
                                    <p:set>
                                      <p:cBhvr>
                                        <p:cTn id="35" dur="1" fill="hold">
                                          <p:stCondLst>
                                            <p:cond delay="2999"/>
                                          </p:stCondLst>
                                        </p:cTn>
                                        <p:tgtEl>
                                          <p:spTgt spid="19"/>
                                        </p:tgtEl>
                                        <p:attrNameLst>
                                          <p:attrName>style.visibility</p:attrName>
                                        </p:attrNameLst>
                                      </p:cBhvr>
                                      <p:to>
                                        <p:strVal val="hidden"/>
                                      </p:to>
                                    </p:set>
                                  </p:childTnLst>
                                </p:cTn>
                              </p:par>
                              <p:par>
                                <p:cTn id="36" presetID="17" presetClass="exit" presetSubtype="2" fill="hold" grpId="1" nodeType="withEffect">
                                  <p:stCondLst>
                                    <p:cond delay="0"/>
                                  </p:stCondLst>
                                  <p:childTnLst>
                                    <p:anim calcmode="lin" valueType="num">
                                      <p:cBhvr>
                                        <p:cTn id="37" dur="3000"/>
                                        <p:tgtEl>
                                          <p:spTgt spid="20"/>
                                        </p:tgtEl>
                                        <p:attrNameLst>
                                          <p:attrName>ppt_x</p:attrName>
                                        </p:attrNameLst>
                                      </p:cBhvr>
                                      <p:tavLst>
                                        <p:tav tm="0">
                                          <p:val>
                                            <p:strVal val="ppt_x"/>
                                          </p:val>
                                        </p:tav>
                                        <p:tav tm="100000">
                                          <p:val>
                                            <p:strVal val="ppt_x+ppt_w/2"/>
                                          </p:val>
                                        </p:tav>
                                      </p:tavLst>
                                    </p:anim>
                                    <p:anim calcmode="lin" valueType="num">
                                      <p:cBhvr>
                                        <p:cTn id="38" dur="3000"/>
                                        <p:tgtEl>
                                          <p:spTgt spid="20"/>
                                        </p:tgtEl>
                                        <p:attrNameLst>
                                          <p:attrName>ppt_y</p:attrName>
                                        </p:attrNameLst>
                                      </p:cBhvr>
                                      <p:tavLst>
                                        <p:tav tm="0">
                                          <p:val>
                                            <p:strVal val="ppt_y"/>
                                          </p:val>
                                        </p:tav>
                                        <p:tav tm="100000">
                                          <p:val>
                                            <p:strVal val="ppt_y"/>
                                          </p:val>
                                        </p:tav>
                                      </p:tavLst>
                                    </p:anim>
                                    <p:anim calcmode="lin" valueType="num">
                                      <p:cBhvr>
                                        <p:cTn id="39" dur="3000"/>
                                        <p:tgtEl>
                                          <p:spTgt spid="20"/>
                                        </p:tgtEl>
                                        <p:attrNameLst>
                                          <p:attrName>ppt_w</p:attrName>
                                        </p:attrNameLst>
                                      </p:cBhvr>
                                      <p:tavLst>
                                        <p:tav tm="0">
                                          <p:val>
                                            <p:strVal val="ppt_w"/>
                                          </p:val>
                                        </p:tav>
                                        <p:tav tm="100000">
                                          <p:val>
                                            <p:fltVal val="0"/>
                                          </p:val>
                                        </p:tav>
                                      </p:tavLst>
                                    </p:anim>
                                    <p:anim calcmode="lin" valueType="num">
                                      <p:cBhvr>
                                        <p:cTn id="40" dur="3000"/>
                                        <p:tgtEl>
                                          <p:spTgt spid="20"/>
                                        </p:tgtEl>
                                        <p:attrNameLst>
                                          <p:attrName>ppt_h</p:attrName>
                                        </p:attrNameLst>
                                      </p:cBhvr>
                                      <p:tavLst>
                                        <p:tav tm="0">
                                          <p:val>
                                            <p:strVal val="ppt_h"/>
                                          </p:val>
                                        </p:tav>
                                        <p:tav tm="100000">
                                          <p:val>
                                            <p:strVal val="ppt_h"/>
                                          </p:val>
                                        </p:tav>
                                      </p:tavLst>
                                    </p:anim>
                                    <p:set>
                                      <p:cBhvr>
                                        <p:cTn id="41" dur="1" fill="hold">
                                          <p:stCondLst>
                                            <p:cond delay="2999"/>
                                          </p:stCondLst>
                                        </p:cTn>
                                        <p:tgtEl>
                                          <p:spTgt spid="20"/>
                                        </p:tgtEl>
                                        <p:attrNameLst>
                                          <p:attrName>style.visibility</p:attrName>
                                        </p:attrNameLst>
                                      </p:cBhvr>
                                      <p:to>
                                        <p:strVal val="hidden"/>
                                      </p:to>
                                    </p:set>
                                  </p:childTnLst>
                                </p:cTn>
                              </p:par>
                              <p:par>
                                <p:cTn id="42" presetID="17" presetClass="exit" presetSubtype="8" fill="hold" grpId="1" nodeType="withEffect">
                                  <p:stCondLst>
                                    <p:cond delay="0"/>
                                  </p:stCondLst>
                                  <p:childTnLst>
                                    <p:anim calcmode="lin" valueType="num">
                                      <p:cBhvr>
                                        <p:cTn id="43" dur="3000"/>
                                        <p:tgtEl>
                                          <p:spTgt spid="21"/>
                                        </p:tgtEl>
                                        <p:attrNameLst>
                                          <p:attrName>ppt_x</p:attrName>
                                        </p:attrNameLst>
                                      </p:cBhvr>
                                      <p:tavLst>
                                        <p:tav tm="0">
                                          <p:val>
                                            <p:strVal val="ppt_x"/>
                                          </p:val>
                                        </p:tav>
                                        <p:tav tm="100000">
                                          <p:val>
                                            <p:strVal val="ppt_x-ppt_w/2"/>
                                          </p:val>
                                        </p:tav>
                                      </p:tavLst>
                                    </p:anim>
                                    <p:anim calcmode="lin" valueType="num">
                                      <p:cBhvr>
                                        <p:cTn id="44" dur="3000"/>
                                        <p:tgtEl>
                                          <p:spTgt spid="21"/>
                                        </p:tgtEl>
                                        <p:attrNameLst>
                                          <p:attrName>ppt_y</p:attrName>
                                        </p:attrNameLst>
                                      </p:cBhvr>
                                      <p:tavLst>
                                        <p:tav tm="0">
                                          <p:val>
                                            <p:strVal val="ppt_y"/>
                                          </p:val>
                                        </p:tav>
                                        <p:tav tm="100000">
                                          <p:val>
                                            <p:strVal val="ppt_y"/>
                                          </p:val>
                                        </p:tav>
                                      </p:tavLst>
                                    </p:anim>
                                    <p:anim calcmode="lin" valueType="num">
                                      <p:cBhvr>
                                        <p:cTn id="45" dur="3000"/>
                                        <p:tgtEl>
                                          <p:spTgt spid="21"/>
                                        </p:tgtEl>
                                        <p:attrNameLst>
                                          <p:attrName>ppt_w</p:attrName>
                                        </p:attrNameLst>
                                      </p:cBhvr>
                                      <p:tavLst>
                                        <p:tav tm="0">
                                          <p:val>
                                            <p:strVal val="ppt_w"/>
                                          </p:val>
                                        </p:tav>
                                        <p:tav tm="100000">
                                          <p:val>
                                            <p:fltVal val="0"/>
                                          </p:val>
                                        </p:tav>
                                      </p:tavLst>
                                    </p:anim>
                                    <p:anim calcmode="lin" valueType="num">
                                      <p:cBhvr>
                                        <p:cTn id="46" dur="3000"/>
                                        <p:tgtEl>
                                          <p:spTgt spid="21"/>
                                        </p:tgtEl>
                                        <p:attrNameLst>
                                          <p:attrName>ppt_h</p:attrName>
                                        </p:attrNameLst>
                                      </p:cBhvr>
                                      <p:tavLst>
                                        <p:tav tm="0">
                                          <p:val>
                                            <p:strVal val="ppt_h"/>
                                          </p:val>
                                        </p:tav>
                                        <p:tav tm="100000">
                                          <p:val>
                                            <p:strVal val="ppt_h"/>
                                          </p:val>
                                        </p:tav>
                                      </p:tavLst>
                                    </p:anim>
                                    <p:set>
                                      <p:cBhvr>
                                        <p:cTn id="47" dur="1" fill="hold">
                                          <p:stCondLst>
                                            <p:cond delay="2999"/>
                                          </p:stCondLst>
                                        </p:cTn>
                                        <p:tgtEl>
                                          <p:spTgt spid="21"/>
                                        </p:tgtEl>
                                        <p:attrNameLst>
                                          <p:attrName>style.visibility</p:attrName>
                                        </p:attrNameLst>
                                      </p:cBhvr>
                                      <p:to>
                                        <p:strVal val="hidden"/>
                                      </p:to>
                                    </p:set>
                                  </p:childTnLst>
                                </p:cTn>
                              </p:par>
                              <p:par>
                                <p:cTn id="48" presetID="17" presetClass="exit" presetSubtype="2" fill="hold" grpId="1" nodeType="withEffect">
                                  <p:stCondLst>
                                    <p:cond delay="0"/>
                                  </p:stCondLst>
                                  <p:childTnLst>
                                    <p:anim calcmode="lin" valueType="num">
                                      <p:cBhvr>
                                        <p:cTn id="49" dur="3000"/>
                                        <p:tgtEl>
                                          <p:spTgt spid="22"/>
                                        </p:tgtEl>
                                        <p:attrNameLst>
                                          <p:attrName>ppt_x</p:attrName>
                                        </p:attrNameLst>
                                      </p:cBhvr>
                                      <p:tavLst>
                                        <p:tav tm="0">
                                          <p:val>
                                            <p:strVal val="ppt_x"/>
                                          </p:val>
                                        </p:tav>
                                        <p:tav tm="100000">
                                          <p:val>
                                            <p:strVal val="ppt_x+ppt_w/2"/>
                                          </p:val>
                                        </p:tav>
                                      </p:tavLst>
                                    </p:anim>
                                    <p:anim calcmode="lin" valueType="num">
                                      <p:cBhvr>
                                        <p:cTn id="50" dur="3000"/>
                                        <p:tgtEl>
                                          <p:spTgt spid="22"/>
                                        </p:tgtEl>
                                        <p:attrNameLst>
                                          <p:attrName>ppt_y</p:attrName>
                                        </p:attrNameLst>
                                      </p:cBhvr>
                                      <p:tavLst>
                                        <p:tav tm="0">
                                          <p:val>
                                            <p:strVal val="ppt_y"/>
                                          </p:val>
                                        </p:tav>
                                        <p:tav tm="100000">
                                          <p:val>
                                            <p:strVal val="ppt_y"/>
                                          </p:val>
                                        </p:tav>
                                      </p:tavLst>
                                    </p:anim>
                                    <p:anim calcmode="lin" valueType="num">
                                      <p:cBhvr>
                                        <p:cTn id="51" dur="3000"/>
                                        <p:tgtEl>
                                          <p:spTgt spid="22"/>
                                        </p:tgtEl>
                                        <p:attrNameLst>
                                          <p:attrName>ppt_w</p:attrName>
                                        </p:attrNameLst>
                                      </p:cBhvr>
                                      <p:tavLst>
                                        <p:tav tm="0">
                                          <p:val>
                                            <p:strVal val="ppt_w"/>
                                          </p:val>
                                        </p:tav>
                                        <p:tav tm="100000">
                                          <p:val>
                                            <p:fltVal val="0"/>
                                          </p:val>
                                        </p:tav>
                                      </p:tavLst>
                                    </p:anim>
                                    <p:anim calcmode="lin" valueType="num">
                                      <p:cBhvr>
                                        <p:cTn id="52" dur="3000"/>
                                        <p:tgtEl>
                                          <p:spTgt spid="22"/>
                                        </p:tgtEl>
                                        <p:attrNameLst>
                                          <p:attrName>ppt_h</p:attrName>
                                        </p:attrNameLst>
                                      </p:cBhvr>
                                      <p:tavLst>
                                        <p:tav tm="0">
                                          <p:val>
                                            <p:strVal val="ppt_h"/>
                                          </p:val>
                                        </p:tav>
                                        <p:tav tm="100000">
                                          <p:val>
                                            <p:strVal val="ppt_h"/>
                                          </p:val>
                                        </p:tav>
                                      </p:tavLst>
                                    </p:anim>
                                    <p:set>
                                      <p:cBhvr>
                                        <p:cTn id="53" dur="1" fill="hold">
                                          <p:stCondLst>
                                            <p:cond delay="2999"/>
                                          </p:stCondLst>
                                        </p:cTn>
                                        <p:tgtEl>
                                          <p:spTgt spid="22"/>
                                        </p:tgtEl>
                                        <p:attrNameLst>
                                          <p:attrName>style.visibility</p:attrName>
                                        </p:attrNameLst>
                                      </p:cBhvr>
                                      <p:to>
                                        <p:strVal val="hidden"/>
                                      </p:to>
                                    </p:set>
                                  </p:childTnLst>
                                </p:cTn>
                              </p:par>
                              <p:par>
                                <p:cTn id="54" presetID="3" presetClass="exit" presetSubtype="10" fill="hold" grpId="2" nodeType="withEffect">
                                  <p:stCondLst>
                                    <p:cond delay="0"/>
                                  </p:stCondLst>
                                  <p:childTnLst>
                                    <p:animEffect transition="out" filter="blinds(horizontal)">
                                      <p:cBhvr>
                                        <p:cTn id="55" dur="3000"/>
                                        <p:tgtEl>
                                          <p:spTgt spid="21"/>
                                        </p:tgtEl>
                                      </p:cBhvr>
                                    </p:animEffect>
                                    <p:set>
                                      <p:cBhvr>
                                        <p:cTn id="56" dur="1" fill="hold">
                                          <p:stCondLst>
                                            <p:cond delay="2999"/>
                                          </p:stCondLst>
                                        </p:cTn>
                                        <p:tgtEl>
                                          <p:spTgt spid="21"/>
                                        </p:tgtEl>
                                        <p:attrNameLst>
                                          <p:attrName>style.visibility</p:attrName>
                                        </p:attrNameLst>
                                      </p:cBhvr>
                                      <p:to>
                                        <p:strVal val="hidden"/>
                                      </p:to>
                                    </p:set>
                                  </p:childTnLst>
                                </p:cTn>
                              </p:par>
                              <p:par>
                                <p:cTn id="57" presetID="3" presetClass="exit" presetSubtype="10" fill="hold" grpId="2" nodeType="withEffect">
                                  <p:stCondLst>
                                    <p:cond delay="0"/>
                                  </p:stCondLst>
                                  <p:childTnLst>
                                    <p:animEffect transition="out" filter="blinds(horizontal)">
                                      <p:cBhvr>
                                        <p:cTn id="58" dur="3000"/>
                                        <p:tgtEl>
                                          <p:spTgt spid="22"/>
                                        </p:tgtEl>
                                      </p:cBhvr>
                                    </p:animEffect>
                                    <p:set>
                                      <p:cBhvr>
                                        <p:cTn id="59" dur="1" fill="hold">
                                          <p:stCondLst>
                                            <p:cond delay="2999"/>
                                          </p:stCondLst>
                                        </p:cTn>
                                        <p:tgtEl>
                                          <p:spTgt spid="22"/>
                                        </p:tgtEl>
                                        <p:attrNameLst>
                                          <p:attrName>style.visibility</p:attrName>
                                        </p:attrNameLst>
                                      </p:cBhvr>
                                      <p:to>
                                        <p:strVal val="hidden"/>
                                      </p:to>
                                    </p:set>
                                  </p:childTnLst>
                                </p:cTn>
                              </p:par>
                              <p:par>
                                <p:cTn id="60" presetID="17"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p:val>
                                            <p:fltVal val="0"/>
                                          </p:val>
                                        </p:tav>
                                        <p:tav tm="100000">
                                          <p:val>
                                            <p:strVal val="#ppt_w"/>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3" presetClass="entr" presetSubtype="5"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blinds(vertical)">
                                      <p:cBhvr>
                                        <p:cTn id="66" dur="3000"/>
                                        <p:tgtEl>
                                          <p:spTgt spid="4"/>
                                        </p:tgtEl>
                                      </p:cBhvr>
                                    </p:animEffect>
                                  </p:childTnLst>
                                </p:cTn>
                              </p:par>
                            </p:childTnLst>
                          </p:cTn>
                        </p:par>
                        <p:par>
                          <p:cTn id="67" fill="hold">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1"/>
                                          </p:val>
                                        </p:tav>
                                        <p:tav tm="100000">
                                          <p:val>
                                            <p:strVal val="#ppt_x"/>
                                          </p:val>
                                        </p:tav>
                                      </p:tavLst>
                                    </p:anim>
                                    <p:anim calcmode="lin" valueType="num">
                                      <p:cBhvr>
                                        <p:cTn id="7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1" grpId="2" animBg="1"/>
      <p:bldP spid="22" grpId="0" animBg="1"/>
      <p:bldP spid="22" grpId="1" animBg="1"/>
      <p:bldP spid="22" grpId="2" animBg="1"/>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2811200816049517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Img28112008160495176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fácil ver palomas, martinetes, ánades o patos, pero también es el hogar de halcones peregrinos, águilas, búhos o buitres negros.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8000">
        <p14:prism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ox(in)">
                                      <p:cBhvr>
                                        <p:cTn id="14" dur="3000"/>
                                        <p:tgtEl>
                                          <p:spTgt spid="9"/>
                                        </p:tgtEl>
                                      </p:cBhvr>
                                    </p:animEffect>
                                  </p:childTnLst>
                                </p:cTn>
                              </p:par>
                              <p:par>
                                <p:cTn id="15" presetID="23" presetClass="entr" presetSubtype="28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3000" fill="hold"/>
                                        <p:tgtEl>
                                          <p:spTgt spid="9"/>
                                        </p:tgtEl>
                                        <p:attrNameLst>
                                          <p:attrName>ppt_w</p:attrName>
                                        </p:attrNameLst>
                                      </p:cBhvr>
                                      <p:tavLst>
                                        <p:tav tm="0">
                                          <p:val>
                                            <p:strVal val="4/3*#ppt_w"/>
                                          </p:val>
                                        </p:tav>
                                        <p:tav tm="100000">
                                          <p:val>
                                            <p:strVal val="#ppt_w"/>
                                          </p:val>
                                        </p:tav>
                                      </p:tavLst>
                                    </p:anim>
                                    <p:anim calcmode="lin" valueType="num">
                                      <p:cBhvr>
                                        <p:cTn id="18" dur="3000" fill="hold"/>
                                        <p:tgtEl>
                                          <p:spTgt spid="9"/>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gra_TajMahal17-Small.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0" y="0"/>
            <a:ext cx="9144000" cy="5715000"/>
          </a:xfrm>
          <a:prstGeom prst="rect">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7 Imagen" descr="Agra_TajMahal17-Small.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873724"/>
            <a:ext cx="777686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tierras alrededor del Embalse de </a:t>
            </a:r>
            <a:r>
              <a:rPr lang="es-ES" i="1" dirty="0" err="1" smtClean="0">
                <a:effectLst>
                  <a:glow rad="101600">
                    <a:srgbClr val="C00000">
                      <a:alpha val="60000"/>
                    </a:srgbClr>
                  </a:glow>
                  <a:outerShdw blurRad="38100" dist="38100" dir="2700000" algn="tl">
                    <a:srgbClr val="000000">
                      <a:alpha val="43137"/>
                    </a:srgbClr>
                  </a:outerShdw>
                </a:effectLst>
              </a:rPr>
              <a:t>Castrejón</a:t>
            </a:r>
            <a:r>
              <a:rPr lang="es-ES" i="1" dirty="0" smtClean="0">
                <a:effectLst>
                  <a:glow rad="101600">
                    <a:srgbClr val="C00000">
                      <a:alpha val="60000"/>
                    </a:srgbClr>
                  </a:glow>
                  <a:outerShdw blurRad="38100" dist="38100" dir="2700000" algn="tl">
                    <a:srgbClr val="000000">
                      <a:alpha val="43137"/>
                    </a:srgbClr>
                  </a:outerShdw>
                </a:effectLst>
              </a:rPr>
              <a:t> están plagadas de liebres, conejos y perdices, tampoco faltan las culebras, lagartos y ranas.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prism di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322152193_f1ab23b927_b.jpg"/>
          <p:cNvPicPr>
            <a:picLocks noGrp="1" noChangeAspect="1"/>
          </p:cNvPicPr>
          <p:nvPr>
            <p:ph idx="1"/>
          </p:nvPr>
        </p:nvPicPr>
        <p:blipFill>
          <a:blip r:embed="rId3" cstate="print"/>
          <a:stretch>
            <a:fillRect/>
          </a:stretch>
        </p:blipFill>
        <p:spPr>
          <a:xfrm>
            <a:off x="-20320" y="-25400"/>
            <a:ext cx="9184639" cy="5740400"/>
          </a:xfrm>
          <a:solidFill>
            <a:schemeClr val="tx2">
              <a:lumMod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3 Marcador de contenido" descr="322152193_f1ab23b927_b.jpg"/>
          <p:cNvPicPr>
            <a:picLocks noChangeAspect="1"/>
          </p:cNvPicPr>
          <p:nvPr/>
        </p:nvPicPr>
        <p:blipFill>
          <a:blip r:embed="rId3" cstate="print"/>
          <a:stretch>
            <a:fillRect/>
          </a:stretch>
        </p:blipFill>
        <p:spPr bwMode="auto">
          <a:xfrm>
            <a:off x="0" y="0"/>
            <a:ext cx="9144000" cy="5715000"/>
          </a:xfrm>
          <a:prstGeom prst="rect">
            <a:avLst/>
          </a:prstGeom>
          <a:solidFill>
            <a:schemeClr val="tx2">
              <a:lumMod val="2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muchos los sorprendidos – especialmente los norteamericanos que han tenido la oportunidad de conocer ambos lugares – los cuales bromean con mucho cariño por nuestra tierra con la comparativa que ellos mismo hacen.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dir="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3000" fill="hold"/>
                                        <p:tgtEl>
                                          <p:spTgt spid="7"/>
                                        </p:tgtEl>
                                        <p:attrNameLst>
                                          <p:attrName>ppt_w</p:attrName>
                                        </p:attrNameLst>
                                      </p:cBhvr>
                                      <p:tavLst>
                                        <p:tav tm="0">
                                          <p:val>
                                            <p:strVal val="4/3*#ppt_w"/>
                                          </p:val>
                                        </p:tav>
                                        <p:tav tm="100000">
                                          <p:val>
                                            <p:strVal val="#ppt_w"/>
                                          </p:val>
                                        </p:tav>
                                      </p:tavLst>
                                    </p:anim>
                                    <p:anim calcmode="lin" valueType="num">
                                      <p:cBhvr>
                                        <p:cTn id="15" dur="3000" fill="hold"/>
                                        <p:tgtEl>
                                          <p:spTgt spid="7"/>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vertical)">
                                      <p:cBhvr>
                                        <p:cTn id="18" dur="3000"/>
                                        <p:tgtEl>
                                          <p:spTgt spid="7"/>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gda.Al servicio de  habitacione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Medio marco"/>
          <p:cNvSpPr/>
          <p:nvPr/>
        </p:nvSpPr>
        <p:spPr>
          <a:xfrm>
            <a:off x="0" y="0"/>
            <a:ext cx="9144000" cy="5715000"/>
          </a:xfrm>
          <a:prstGeom prst="halfFrame">
            <a:avLst>
              <a:gd name="adj1" fmla="val 7091"/>
              <a:gd name="adj2" fmla="val 10161"/>
            </a:avLst>
          </a:prstGeom>
          <a:solidFill>
            <a:schemeClr val="accent5">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flipH="1" flipV="1">
            <a:off x="0" y="0"/>
            <a:ext cx="9144000" cy="5715000"/>
          </a:xfrm>
          <a:prstGeom prst="halfFrame">
            <a:avLst>
              <a:gd name="adj1" fmla="val 7442"/>
              <a:gd name="adj2" fmla="val 9533"/>
            </a:avLst>
          </a:prstGeom>
          <a:solidFill>
            <a:schemeClr val="bg1">
              <a:lumMod val="75000"/>
              <a:lumOff val="2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5" name="4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Basta llegar de repente al </a:t>
            </a:r>
            <a:r>
              <a:rPr lang="es-ES" b="1" i="1" dirty="0" smtClean="0">
                <a:effectLst>
                  <a:glow rad="101600">
                    <a:srgbClr val="C00000">
                      <a:alpha val="60000"/>
                    </a:srgbClr>
                  </a:glow>
                  <a:outerShdw blurRad="38100" dist="38100" dir="2700000" algn="tl">
                    <a:srgbClr val="000000">
                      <a:alpha val="43137"/>
                    </a:srgbClr>
                  </a:outerShdw>
                </a:effectLst>
              </a:rPr>
              <a:t>Mirador del Cambrón</a:t>
            </a:r>
            <a:r>
              <a:rPr lang="es-ES" i="1" dirty="0" smtClean="0">
                <a:effectLst>
                  <a:glow rad="101600">
                    <a:srgbClr val="C00000">
                      <a:alpha val="60000"/>
                    </a:srgbClr>
                  </a:glow>
                  <a:outerShdw blurRad="38100" dist="38100" dir="2700000" algn="tl">
                    <a:srgbClr val="000000">
                      <a:alpha val="43137"/>
                    </a:srgbClr>
                  </a:outerShdw>
                </a:effectLst>
              </a:rPr>
              <a:t>, desde donde se puede ver el marcado cambio entre las llanuras manchegas y la inmensidad del paraje natural que se extiende ante nuestros ojos.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doors dir="ver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4000" fill="hold"/>
                                        <p:tgtEl>
                                          <p:spTgt spid="6"/>
                                        </p:tgtEl>
                                        <p:attrNameLst>
                                          <p:attrName>r</p:attrName>
                                        </p:attrNameLst>
                                      </p:cBhvr>
                                    </p:animRot>
                                  </p:childTnLst>
                                </p:cTn>
                              </p:par>
                              <p:par>
                                <p:cTn id="7" presetID="2" presetClass="entr" presetSubtype="9"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4000" fill="hold"/>
                                        <p:tgtEl>
                                          <p:spTgt spid="6"/>
                                        </p:tgtEl>
                                        <p:attrNameLst>
                                          <p:attrName>ppt_x</p:attrName>
                                        </p:attrNameLst>
                                      </p:cBhvr>
                                      <p:tavLst>
                                        <p:tav tm="0">
                                          <p:val>
                                            <p:strVal val="0-#ppt_w/2"/>
                                          </p:val>
                                        </p:tav>
                                        <p:tav tm="100000">
                                          <p:val>
                                            <p:strVal val="#ppt_x"/>
                                          </p:val>
                                        </p:tav>
                                      </p:tavLst>
                                    </p:anim>
                                    <p:anim calcmode="lin" valueType="num">
                                      <p:cBhvr additive="base">
                                        <p:cTn id="10" dur="4000" fill="hold"/>
                                        <p:tgtEl>
                                          <p:spTgt spid="6"/>
                                        </p:tgtEl>
                                        <p:attrNameLst>
                                          <p:attrName>ppt_y</p:attrName>
                                        </p:attrNameLst>
                                      </p:cBhvr>
                                      <p:tavLst>
                                        <p:tav tm="0">
                                          <p:val>
                                            <p:strVal val="0-#ppt_h/2"/>
                                          </p:val>
                                        </p:tav>
                                        <p:tav tm="100000">
                                          <p:val>
                                            <p:strVal val="#ppt_y"/>
                                          </p:val>
                                        </p:tav>
                                      </p:tavLst>
                                    </p:anim>
                                  </p:childTnLst>
                                </p:cTn>
                              </p:par>
                              <p:par>
                                <p:cTn id="11" presetID="8" presetClass="emph" presetSubtype="0" fill="hold" nodeType="withEffect">
                                  <p:stCondLst>
                                    <p:cond delay="0"/>
                                  </p:stCondLst>
                                  <p:childTnLst>
                                    <p:animRot by="10800000">
                                      <p:cBhvr>
                                        <p:cTn id="12" dur="4000" fill="hold"/>
                                        <p:tgtEl>
                                          <p:spTgt spid="7"/>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4000" fill="hold"/>
                                        <p:tgtEl>
                                          <p:spTgt spid="7"/>
                                        </p:tgtEl>
                                        <p:attrNameLst>
                                          <p:attrName>ppt_x</p:attrName>
                                        </p:attrNameLst>
                                      </p:cBhvr>
                                      <p:tavLst>
                                        <p:tav tm="0">
                                          <p:val>
                                            <p:strVal val="1+#ppt_w/2"/>
                                          </p:val>
                                        </p:tav>
                                        <p:tav tm="100000">
                                          <p:val>
                                            <p:strVal val="#ppt_x"/>
                                          </p:val>
                                        </p:tav>
                                      </p:tavLst>
                                    </p:anim>
                                    <p:anim calcmode="lin" valueType="num">
                                      <p:cBhvr additive="base">
                                        <p:cTn id="16" dur="4000" fill="hold"/>
                                        <p:tgtEl>
                                          <p:spTgt spid="7"/>
                                        </p:tgtEl>
                                        <p:attrNameLst>
                                          <p:attrName>ppt_y</p:attrName>
                                        </p:attrNameLst>
                                      </p:cBhvr>
                                      <p:tavLst>
                                        <p:tav tm="0">
                                          <p:val>
                                            <p:strVal val="1+#ppt_h/2"/>
                                          </p:val>
                                        </p:tav>
                                        <p:tav tm="100000">
                                          <p:val>
                                            <p:strVal val="#ppt_y"/>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4000"/>
                                        <p:tgtEl>
                                          <p:spTgt spid="4"/>
                                        </p:tgtEl>
                                      </p:cBhvr>
                                    </p:animEffect>
                                  </p:childTnLst>
                                </p:cTn>
                              </p:par>
                              <p:par>
                                <p:cTn id="24" presetID="10" presetClass="exit" presetSubtype="0" fill="hold" nodeType="withEffect">
                                  <p:stCondLst>
                                    <p:cond delay="3500"/>
                                  </p:stCondLst>
                                  <p:childTnLst>
                                    <p:animEffect transition="out" filter="fade">
                                      <p:cBhvr>
                                        <p:cTn id="25" dur="1500"/>
                                        <p:tgtEl>
                                          <p:spTgt spid="6"/>
                                        </p:tgtEl>
                                      </p:cBhvr>
                                    </p:animEffect>
                                    <p:set>
                                      <p:cBhvr>
                                        <p:cTn id="26" dur="1" fill="hold">
                                          <p:stCondLst>
                                            <p:cond delay="1499"/>
                                          </p:stCondLst>
                                        </p:cTn>
                                        <p:tgtEl>
                                          <p:spTgt spid="6"/>
                                        </p:tgtEl>
                                        <p:attrNameLst>
                                          <p:attrName>style.visibility</p:attrName>
                                        </p:attrNameLst>
                                      </p:cBhvr>
                                      <p:to>
                                        <p:strVal val="hidden"/>
                                      </p:to>
                                    </p:set>
                                  </p:childTnLst>
                                </p:cTn>
                              </p:par>
                              <p:par>
                                <p:cTn id="27" presetID="10" presetClass="exit" presetSubtype="0" fill="hold" nodeType="withEffect">
                                  <p:stCondLst>
                                    <p:cond delay="3500"/>
                                  </p:stCondLst>
                                  <p:childTnLst>
                                    <p:animEffect transition="out" filter="fade">
                                      <p:cBhvr>
                                        <p:cTn id="28" dur="1500"/>
                                        <p:tgtEl>
                                          <p:spTgt spid="7"/>
                                        </p:tgtEl>
                                      </p:cBhvr>
                                    </p:animEffect>
                                    <p:set>
                                      <p:cBhvr>
                                        <p:cTn id="29" dur="1" fill="hold">
                                          <p:stCondLst>
                                            <p:cond delay="1499"/>
                                          </p:stCondLst>
                                        </p:cTn>
                                        <p:tgtEl>
                                          <p:spTgt spid="7"/>
                                        </p:tgtEl>
                                        <p:attrNameLst>
                                          <p:attrName>style.visibility</p:attrName>
                                        </p:attrNameLst>
                                      </p:cBhvr>
                                      <p:to>
                                        <p:strVal val="hidden"/>
                                      </p:to>
                                    </p:se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ewerCAEIHVKP.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viewerCAEIHVKP.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viewerCAEIHVKP.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67544" y="4585692"/>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media de 40 Hectómetros cúbicos de agua, es el hogar de numerosas especies de aves y mamíferos, algunas de ellas catalogadas como especies de especial protección.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doors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vertical)">
                                      <p:cBhvr>
                                        <p:cTn id="24" dur="4000"/>
                                        <p:tgtEl>
                                          <p:spTgt spid="4"/>
                                        </p:tgtEl>
                                      </p:cBhvr>
                                    </p:animEffect>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NDO DE PANTALLA EVA MENDEZ 1.jpg"/>
          <p:cNvPicPr>
            <a:picLocks noChangeAspect="1"/>
          </p:cNvPicPr>
          <p:nvPr/>
        </p:nvPicPr>
        <p:blipFill>
          <a:blip r:embed="rId3" cstate="print"/>
          <a:stretch>
            <a:fillRect/>
          </a:stretch>
        </p:blipFill>
        <p:spPr bwMode="auto">
          <a:xfrm>
            <a:off x="0" y="19050"/>
            <a:ext cx="9144000" cy="56959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Marco"/>
          <p:cNvSpPr/>
          <p:nvPr/>
        </p:nvSpPr>
        <p:spPr>
          <a:xfrm>
            <a:off x="323850" y="298450"/>
            <a:ext cx="8496300" cy="5199063"/>
          </a:xfrm>
          <a:prstGeom prst="frame">
            <a:avLst>
              <a:gd name="adj1" fmla="val 9895"/>
            </a:avLst>
          </a:prstGeom>
          <a:solidFill>
            <a:srgbClr val="C75F09">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0" name="9 Marco"/>
          <p:cNvSpPr/>
          <p:nvPr/>
        </p:nvSpPr>
        <p:spPr>
          <a:xfrm>
            <a:off x="827088" y="857250"/>
            <a:ext cx="7489825" cy="4160838"/>
          </a:xfrm>
          <a:prstGeom prst="frame">
            <a:avLst/>
          </a:prstGeom>
          <a:solidFill>
            <a:srgbClr val="C75F09">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Marco"/>
          <p:cNvSpPr/>
          <p:nvPr/>
        </p:nvSpPr>
        <p:spPr>
          <a:xfrm>
            <a:off x="1331913" y="1336675"/>
            <a:ext cx="6480175" cy="3201988"/>
          </a:xfrm>
          <a:prstGeom prst="frame">
            <a:avLst>
              <a:gd name="adj1" fmla="val 17156"/>
            </a:avLst>
          </a:prstGeom>
          <a:solidFill>
            <a:srgbClr val="C75F09">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2" name="11 Rectángulo"/>
          <p:cNvSpPr/>
          <p:nvPr/>
        </p:nvSpPr>
        <p:spPr>
          <a:xfrm>
            <a:off x="1835150" y="1898650"/>
            <a:ext cx="5473700" cy="2079625"/>
          </a:xfrm>
          <a:prstGeom prst="rect">
            <a:avLst/>
          </a:prstGeom>
          <a:solidFill>
            <a:srgbClr val="C75F09">
              <a:alpha val="64706"/>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611560" y="4513684"/>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Barrancas de Burujón, además de un paisaje excepcional, es también reserva de avifauna. Anidan numerosas especies de aves entre las que se encuentra el águila-azor perdicera, el búho real….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doors/>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2000"/>
                                        <p:tgtEl>
                                          <p:spTgt spid="9"/>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2000"/>
                                        <p:tgtEl>
                                          <p:spTgt spid="10"/>
                                        </p:tgtEl>
                                      </p:cBhvr>
                                    </p:animEffect>
                                  </p:childTnLst>
                                </p:cTn>
                              </p:par>
                              <p:par>
                                <p:cTn id="11" presetID="4" presetClass="entr" presetSubtype="32"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out)">
                                      <p:cBhvr>
                                        <p:cTn id="13" dur="2000"/>
                                        <p:tgtEl>
                                          <p:spTgt spid="11"/>
                                        </p:tgtEl>
                                      </p:cBhvr>
                                    </p:animEffect>
                                  </p:childTnLst>
                                </p:cTn>
                              </p:par>
                              <p:par>
                                <p:cTn id="14" presetID="4" presetClass="entr" presetSubtype="16" fill="hold" grpId="1"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in)">
                                      <p:cBhvr>
                                        <p:cTn id="16" dur="2000"/>
                                        <p:tgtEl>
                                          <p:spTgt spid="12"/>
                                        </p:tgtEl>
                                      </p:cBhvr>
                                    </p:animEffect>
                                  </p:childTnLst>
                                </p:cTn>
                              </p:par>
                            </p:childTnLst>
                          </p:cTn>
                        </p:par>
                        <p:par>
                          <p:cTn id="17" fill="hold">
                            <p:stCondLst>
                              <p:cond delay="2000"/>
                            </p:stCondLst>
                            <p:childTnLst>
                              <p:par>
                                <p:cTn id="18" presetID="3" presetClass="exit" presetSubtype="10" fill="hold" grpId="0" nodeType="afterEffect">
                                  <p:stCondLst>
                                    <p:cond delay="0"/>
                                  </p:stCondLst>
                                  <p:childTnLst>
                                    <p:animEffect transition="out" filter="blinds(horizontal)">
                                      <p:cBhvr>
                                        <p:cTn id="19" dur="3000"/>
                                        <p:tgtEl>
                                          <p:spTgt spid="12"/>
                                        </p:tgtEl>
                                      </p:cBhvr>
                                    </p:animEffect>
                                    <p:set>
                                      <p:cBhvr>
                                        <p:cTn id="20" dur="1" fill="hold">
                                          <p:stCondLst>
                                            <p:cond delay="2999"/>
                                          </p:stCondLst>
                                        </p:cTn>
                                        <p:tgtEl>
                                          <p:spTgt spid="12"/>
                                        </p:tgtEl>
                                        <p:attrNameLst>
                                          <p:attrName>style.visibility</p:attrName>
                                        </p:attrNameLst>
                                      </p:cBhvr>
                                      <p:to>
                                        <p:strVal val="hidden"/>
                                      </p:to>
                                    </p:set>
                                  </p:childTnLst>
                                </p:cTn>
                              </p:par>
                              <p:par>
                                <p:cTn id="21" presetID="3" presetClass="exit" presetSubtype="5" fill="hold" nodeType="withEffect">
                                  <p:stCondLst>
                                    <p:cond delay="0"/>
                                  </p:stCondLst>
                                  <p:childTnLst>
                                    <p:animEffect transition="out" filter="blinds(vertical)">
                                      <p:cBhvr>
                                        <p:cTn id="22" dur="3000"/>
                                        <p:tgtEl>
                                          <p:spTgt spid="11"/>
                                        </p:tgtEl>
                                      </p:cBhvr>
                                    </p:animEffect>
                                    <p:set>
                                      <p:cBhvr>
                                        <p:cTn id="23" dur="1" fill="hold">
                                          <p:stCondLst>
                                            <p:cond delay="2999"/>
                                          </p:stCondLst>
                                        </p:cTn>
                                        <p:tgtEl>
                                          <p:spTgt spid="11"/>
                                        </p:tgtEl>
                                        <p:attrNameLst>
                                          <p:attrName>style.visibility</p:attrName>
                                        </p:attrNameLst>
                                      </p:cBhvr>
                                      <p:to>
                                        <p:strVal val="hidden"/>
                                      </p:to>
                                    </p:set>
                                  </p:childTnLst>
                                </p:cTn>
                              </p:par>
                              <p:par>
                                <p:cTn id="24" presetID="3" presetClass="exit" presetSubtype="10" fill="hold" nodeType="withEffect">
                                  <p:stCondLst>
                                    <p:cond delay="0"/>
                                  </p:stCondLst>
                                  <p:childTnLst>
                                    <p:animEffect transition="out" filter="blinds(horizontal)">
                                      <p:cBhvr>
                                        <p:cTn id="25" dur="3000"/>
                                        <p:tgtEl>
                                          <p:spTgt spid="10"/>
                                        </p:tgtEl>
                                      </p:cBhvr>
                                    </p:animEffect>
                                    <p:set>
                                      <p:cBhvr>
                                        <p:cTn id="26" dur="1" fill="hold">
                                          <p:stCondLst>
                                            <p:cond delay="2999"/>
                                          </p:stCondLst>
                                        </p:cTn>
                                        <p:tgtEl>
                                          <p:spTgt spid="10"/>
                                        </p:tgtEl>
                                        <p:attrNameLst>
                                          <p:attrName>style.visibility</p:attrName>
                                        </p:attrNameLst>
                                      </p:cBhvr>
                                      <p:to>
                                        <p:strVal val="hidden"/>
                                      </p:to>
                                    </p:set>
                                  </p:childTnLst>
                                </p:cTn>
                              </p:par>
                              <p:par>
                                <p:cTn id="27" presetID="3" presetClass="exit" presetSubtype="5" fill="hold" nodeType="withEffect">
                                  <p:stCondLst>
                                    <p:cond delay="0"/>
                                  </p:stCondLst>
                                  <p:childTnLst>
                                    <p:animEffect transition="out" filter="blinds(vertical)">
                                      <p:cBhvr>
                                        <p:cTn id="28" dur="3000"/>
                                        <p:tgtEl>
                                          <p:spTgt spid="9"/>
                                        </p:tgtEl>
                                      </p:cBhvr>
                                    </p:animEffect>
                                    <p:set>
                                      <p:cBhvr>
                                        <p:cTn id="29" dur="1" fill="hold">
                                          <p:stCondLst>
                                            <p:cond delay="2999"/>
                                          </p:stCondLst>
                                        </p:cTn>
                                        <p:tgtEl>
                                          <p:spTgt spid="9"/>
                                        </p:tgtEl>
                                        <p:attrNameLst>
                                          <p:attrName>style.visibility</p:attrName>
                                        </p:attrNameLst>
                                      </p:cBhvr>
                                      <p:to>
                                        <p:strVal val="hidden"/>
                                      </p:to>
                                    </p:set>
                                  </p:childTnLst>
                                </p:cTn>
                              </p:par>
                              <p:par>
                                <p:cTn id="30" presetID="23" presetClass="entr" presetSubtype="28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4/3*#ppt_w"/>
                                          </p:val>
                                        </p:tav>
                                        <p:tav tm="100000">
                                          <p:val>
                                            <p:strVal val="#ppt_w"/>
                                          </p:val>
                                        </p:tav>
                                      </p:tavLst>
                                    </p:anim>
                                    <p:anim calcmode="lin" valueType="num">
                                      <p:cBhvr>
                                        <p:cTn id="33" dur="3000" fill="hold"/>
                                        <p:tgtEl>
                                          <p:spTgt spid="4"/>
                                        </p:tgtEl>
                                        <p:attrNameLst>
                                          <p:attrName>ppt_h</p:attrName>
                                        </p:attrNameLst>
                                      </p:cBhvr>
                                      <p:tavLst>
                                        <p:tav tm="0">
                                          <p:val>
                                            <p:strVal val="4/3*#ppt_h"/>
                                          </p:val>
                                        </p:tav>
                                        <p:tav tm="100000">
                                          <p:val>
                                            <p:strVal val="#ppt_h"/>
                                          </p:val>
                                        </p:tav>
                                      </p:tavLst>
                                    </p:anim>
                                  </p:childTnLst>
                                </p:cTn>
                              </p:par>
                            </p:childTnLst>
                          </p:cTn>
                        </p:par>
                        <p:par>
                          <p:cTn id="34" fill="hold">
                            <p:stCondLst>
                              <p:cond delay="5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1"/>
                                          </p:val>
                                        </p:tav>
                                        <p:tav tm="100000">
                                          <p:val>
                                            <p:strVal val="#ppt_x"/>
                                          </p:val>
                                        </p:tav>
                                      </p:tavLst>
                                    </p:anim>
                                    <p:anim calcmode="lin" valueType="num">
                                      <p:cBhvr>
                                        <p:cTn id="3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100806061150696434.jpg"/>
          <p:cNvPicPr>
            <a:picLocks noGrp="1" noChangeAspect="1"/>
          </p:cNvPicPr>
          <p:nvPr>
            <p:ph idx="1"/>
          </p:nvPr>
        </p:nvPicPr>
        <p:blipFill>
          <a:blip r:embed="rId2" cstate="prin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3 Marcador de contenido" descr="100806061150696434.jpg"/>
          <p:cNvPicPr>
            <a:picLocks noChangeAspect="1"/>
          </p:cNvPicPr>
          <p:nvPr/>
        </p:nvPicPr>
        <p:blipFill>
          <a:blip r:embed="rId3" cstate="print">
            <a:clrChange>
              <a:clrFrom>
                <a:srgbClr val="632625"/>
              </a:clrFrom>
              <a:clrTo>
                <a:srgbClr val="632625">
                  <a:alpha val="0"/>
                </a:srgbClr>
              </a:clrTo>
            </a:clrChange>
          </a:blip>
          <a:stretch>
            <a:fillRect/>
          </a:stretch>
        </p:blipFill>
        <p:spPr>
          <a:xfrm>
            <a:off x="0" y="0"/>
            <a:ext cx="1115616" cy="5715000"/>
          </a:xfrm>
          <a:prstGeom prst="ellipse">
            <a:avLst/>
          </a:prstGeom>
          <a:solidFill>
            <a:schemeClr val="accent5">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3 Marcador de contenido" descr="100806061150696434.jpg"/>
          <p:cNvPicPr>
            <a:picLocks noChangeAspect="1"/>
          </p:cNvPicPr>
          <p:nvPr/>
        </p:nvPicPr>
        <p:blipFill>
          <a:blip r:embed="rId4" cstate="print">
            <a:clrChange>
              <a:clrFrom>
                <a:srgbClr val="7131A1"/>
              </a:clrFrom>
              <a:clrTo>
                <a:srgbClr val="7131A1">
                  <a:alpha val="0"/>
                </a:srgbClr>
              </a:clrTo>
            </a:clrChange>
          </a:blip>
          <a:stretch>
            <a:fillRect/>
          </a:stretch>
        </p:blipFill>
        <p:spPr>
          <a:xfrm>
            <a:off x="1115617" y="1"/>
            <a:ext cx="1224136" cy="5715000"/>
          </a:xfrm>
          <a:prstGeom prst="ellipse">
            <a:avLst/>
          </a:prstGeom>
          <a:solidFill>
            <a:schemeClr val="accent5">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3 Marcador de contenido" descr="100806061150696434.jpg"/>
          <p:cNvPicPr>
            <a:picLocks noChangeAspect="1"/>
          </p:cNvPicPr>
          <p:nvPr/>
        </p:nvPicPr>
        <p:blipFill>
          <a:blip r:embed="rId5" cstate="print">
            <a:clrChange>
              <a:clrFrom>
                <a:srgbClr val="E46C0B"/>
              </a:clrFrom>
              <a:clrTo>
                <a:srgbClr val="E46C0B">
                  <a:alpha val="0"/>
                </a:srgbClr>
              </a:clrTo>
            </a:clrChange>
          </a:blip>
          <a:stretch>
            <a:fillRect/>
          </a:stretch>
        </p:blipFill>
        <p:spPr>
          <a:xfrm>
            <a:off x="2339752" y="0"/>
            <a:ext cx="1152128" cy="5715000"/>
          </a:xfrm>
          <a:prstGeom prst="ellipse">
            <a:avLst/>
          </a:prstGeom>
          <a:solidFill>
            <a:schemeClr val="accent3">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3 Marcador de contenido" descr="100806061150696434.jpg"/>
          <p:cNvPicPr>
            <a:picLocks noChangeAspect="1"/>
          </p:cNvPicPr>
          <p:nvPr/>
        </p:nvPicPr>
        <p:blipFill>
          <a:blip r:embed="rId6" cstate="print">
            <a:clrChange>
              <a:clrFrom>
                <a:srgbClr val="C00000"/>
              </a:clrFrom>
              <a:clrTo>
                <a:srgbClr val="C00000">
                  <a:alpha val="0"/>
                </a:srgbClr>
              </a:clrTo>
            </a:clrChange>
            <a:duotone>
              <a:prstClr val="black"/>
              <a:schemeClr val="tx2">
                <a:lumMod val="50000"/>
                <a:tint val="45000"/>
                <a:satMod val="400000"/>
              </a:schemeClr>
            </a:duotone>
          </a:blip>
          <a:stretch>
            <a:fillRect/>
          </a:stretch>
        </p:blipFill>
        <p:spPr>
          <a:xfrm>
            <a:off x="3491880" y="0"/>
            <a:ext cx="1152128" cy="5715000"/>
          </a:xfrm>
          <a:prstGeom prst="ellipse">
            <a:avLst/>
          </a:prstGeom>
          <a:solidFill>
            <a:schemeClr val="accent3">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3 Marcador de contenido" descr="100806061150696434.jpg"/>
          <p:cNvPicPr>
            <a:picLocks noChangeAspect="1"/>
          </p:cNvPicPr>
          <p:nvPr/>
        </p:nvPicPr>
        <p:blipFill>
          <a:blip r:embed="rId7" cstate="print">
            <a:clrChange>
              <a:clrFrom>
                <a:srgbClr val="958C55"/>
              </a:clrFrom>
              <a:clrTo>
                <a:srgbClr val="958C55">
                  <a:alpha val="0"/>
                </a:srgbClr>
              </a:clrTo>
            </a:clrChange>
          </a:blip>
          <a:stretch>
            <a:fillRect/>
          </a:stretch>
        </p:blipFill>
        <p:spPr>
          <a:xfrm>
            <a:off x="5796136" y="0"/>
            <a:ext cx="1152128" cy="5715000"/>
          </a:xfrm>
          <a:prstGeom prst="ellipse">
            <a:avLst/>
          </a:prstGeom>
          <a:solidFill>
            <a:srgbClr val="92D05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3 Marcador de contenido" descr="100806061150696434.jpg"/>
          <p:cNvPicPr>
            <a:picLocks noChangeAspect="1"/>
          </p:cNvPicPr>
          <p:nvPr/>
        </p:nvPicPr>
        <p:blipFill>
          <a:blip r:embed="rId8" cstate="print">
            <a:clrChange>
              <a:clrFrom>
                <a:srgbClr val="E6B8BA"/>
              </a:clrFrom>
              <a:clrTo>
                <a:srgbClr val="E6B8BA">
                  <a:alpha val="0"/>
                </a:srgbClr>
              </a:clrTo>
            </a:clrChange>
            <a:duotone>
              <a:prstClr val="black"/>
              <a:schemeClr val="accent3">
                <a:lumMod val="75000"/>
                <a:tint val="45000"/>
                <a:satMod val="400000"/>
              </a:schemeClr>
            </a:duotone>
          </a:blip>
          <a:stretch>
            <a:fillRect/>
          </a:stretch>
        </p:blipFill>
        <p:spPr>
          <a:xfrm>
            <a:off x="4644008" y="0"/>
            <a:ext cx="1152128" cy="5715000"/>
          </a:xfrm>
          <a:prstGeom prst="ellips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3 Marcador de contenido" descr="100806061150696434.jpg"/>
          <p:cNvPicPr>
            <a:picLocks noChangeAspect="1"/>
          </p:cNvPicPr>
          <p:nvPr/>
        </p:nvPicPr>
        <p:blipFill>
          <a:blip r:embed="rId9" cstate="print">
            <a:clrChange>
              <a:clrFrom>
                <a:srgbClr val="93D250"/>
              </a:clrFrom>
              <a:clrTo>
                <a:srgbClr val="93D250">
                  <a:alpha val="0"/>
                </a:srgbClr>
              </a:clrTo>
            </a:clrChange>
          </a:blip>
          <a:stretch>
            <a:fillRect/>
          </a:stretch>
        </p:blipFill>
        <p:spPr>
          <a:xfrm>
            <a:off x="6948264" y="11"/>
            <a:ext cx="1080120" cy="5714999"/>
          </a:xfrm>
          <a:prstGeom prst="ellipse">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3 Marcador de contenido" descr="100806061150696434.jpg"/>
          <p:cNvPicPr>
            <a:picLocks noChangeAspect="1"/>
          </p:cNvPicPr>
          <p:nvPr/>
        </p:nvPicPr>
        <p:blipFill>
          <a:blip r:embed="rId10" cstate="print">
            <a:clrChange>
              <a:clrFrom>
                <a:srgbClr val="00AF52"/>
              </a:clrFrom>
              <a:clrTo>
                <a:srgbClr val="00AF52">
                  <a:alpha val="0"/>
                </a:srgbClr>
              </a:clrTo>
            </a:clrChange>
          </a:blip>
          <a:stretch>
            <a:fillRect/>
          </a:stretch>
        </p:blipFill>
        <p:spPr>
          <a:xfrm>
            <a:off x="8028384" y="0"/>
            <a:ext cx="1115616" cy="5715000"/>
          </a:xfrm>
          <a:prstGeom prst="ellipse">
            <a:avLst/>
          </a:prstGeom>
          <a:solidFill>
            <a:schemeClr val="accent3">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4" name="13 CuadroTexto"/>
          <p:cNvSpPr txBox="1"/>
          <p:nvPr/>
        </p:nvSpPr>
        <p:spPr>
          <a:xfrm>
            <a:off x="611560"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garza real así como una elevada presencia de cigüeñas, cormoranes, ánades, sisones, martinetes, alcaravanes o mochuelos.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isInverted="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7" presetClass="entr" presetSubtype="1"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ppt_x"/>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7"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1+#ppt_h/2"/>
                                          </p:val>
                                        </p:tav>
                                        <p:tav tm="100000">
                                          <p:val>
                                            <p:strVal val="#ppt_y"/>
                                          </p:val>
                                        </p:tav>
                                      </p:tavLst>
                                    </p:anim>
                                  </p:childTnLst>
                                </p:cTn>
                              </p:par>
                              <p:par>
                                <p:cTn id="37" presetID="19" presetClass="exit" presetSubtype="10" fill="hold" nodeType="withEffect">
                                  <p:stCondLst>
                                    <p:cond delay="0"/>
                                  </p:stCondLst>
                                  <p:childTnLst>
                                    <p:anim calcmode="lin" valueType="num">
                                      <p:cBhvr>
                                        <p:cTn id="38" dur="3000"/>
                                        <p:tgtEl>
                                          <p:spTgt spid="6"/>
                                        </p:tgtEl>
                                        <p:attrNameLst>
                                          <p:attrName>ppt_h</p:attrName>
                                        </p:attrNameLst>
                                      </p:cBhvr>
                                      <p:tavLst>
                                        <p:tav tm="0">
                                          <p:val>
                                            <p:strVal val="ppt_h"/>
                                          </p:val>
                                        </p:tav>
                                        <p:tav tm="100000">
                                          <p:val>
                                            <p:strVal val="ppt_h"/>
                                          </p:val>
                                        </p:tav>
                                      </p:tavLst>
                                    </p:anim>
                                    <p:anim calcmode="lin" valueType="num">
                                      <p:cBhvr>
                                        <p:cTn id="39"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2999"/>
                                          </p:stCondLst>
                                        </p:cTn>
                                        <p:tgtEl>
                                          <p:spTgt spid="6"/>
                                        </p:tgtEl>
                                        <p:attrNameLst>
                                          <p:attrName>style.visibility</p:attrName>
                                        </p:attrNameLst>
                                      </p:cBhvr>
                                      <p:to>
                                        <p:strVal val="hidden"/>
                                      </p:to>
                                    </p:set>
                                  </p:childTnLst>
                                </p:cTn>
                              </p:par>
                              <p:par>
                                <p:cTn id="41" presetID="19" presetClass="exit" presetSubtype="10" fill="hold" nodeType="withEffect">
                                  <p:stCondLst>
                                    <p:cond delay="0"/>
                                  </p:stCondLst>
                                  <p:childTnLst>
                                    <p:anim calcmode="lin" valueType="num">
                                      <p:cBhvr>
                                        <p:cTn id="42" dur="3000"/>
                                        <p:tgtEl>
                                          <p:spTgt spid="7"/>
                                        </p:tgtEl>
                                        <p:attrNameLst>
                                          <p:attrName>ppt_h</p:attrName>
                                        </p:attrNameLst>
                                      </p:cBhvr>
                                      <p:tavLst>
                                        <p:tav tm="0">
                                          <p:val>
                                            <p:strVal val="ppt_h"/>
                                          </p:val>
                                        </p:tav>
                                        <p:tav tm="100000">
                                          <p:val>
                                            <p:strVal val="ppt_h"/>
                                          </p:val>
                                        </p:tav>
                                      </p:tavLst>
                                    </p:anim>
                                    <p:anim calcmode="lin" valueType="num">
                                      <p:cBhvr>
                                        <p:cTn id="43"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7"/>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nodeType="withEffect">
                                  <p:stCondLst>
                                    <p:cond delay="0"/>
                                  </p:stCondLst>
                                  <p:childTnLst>
                                    <p:anim calcmode="lin" valueType="num">
                                      <p:cBhvr>
                                        <p:cTn id="50" dur="3000"/>
                                        <p:tgtEl>
                                          <p:spTgt spid="9"/>
                                        </p:tgtEl>
                                        <p:attrNameLst>
                                          <p:attrName>ppt_h</p:attrName>
                                        </p:attrNameLst>
                                      </p:cBhvr>
                                      <p:tavLst>
                                        <p:tav tm="0">
                                          <p:val>
                                            <p:strVal val="ppt_h"/>
                                          </p:val>
                                        </p:tav>
                                        <p:tav tm="100000">
                                          <p:val>
                                            <p:strVal val="ppt_h"/>
                                          </p:val>
                                        </p:tav>
                                      </p:tavLst>
                                    </p:anim>
                                    <p:anim calcmode="lin" valueType="num">
                                      <p:cBhvr>
                                        <p:cTn id="5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9"/>
                                        </p:tgtEl>
                                        <p:attrNameLst>
                                          <p:attrName>style.visibility</p:attrName>
                                        </p:attrNameLst>
                                      </p:cBhvr>
                                      <p:to>
                                        <p:strVal val="hidden"/>
                                      </p:to>
                                    </p:set>
                                  </p:childTnLst>
                                </p:cTn>
                              </p:par>
                              <p:par>
                                <p:cTn id="53" presetID="19" presetClass="exit" presetSubtype="10" fill="hold" nodeType="withEffect">
                                  <p:stCondLst>
                                    <p:cond delay="0"/>
                                  </p:stCondLst>
                                  <p:childTnLst>
                                    <p:anim calcmode="lin" valueType="num">
                                      <p:cBhvr>
                                        <p:cTn id="54" dur="3000"/>
                                        <p:tgtEl>
                                          <p:spTgt spid="11"/>
                                        </p:tgtEl>
                                        <p:attrNameLst>
                                          <p:attrName>ppt_h</p:attrName>
                                        </p:attrNameLst>
                                      </p:cBhvr>
                                      <p:tavLst>
                                        <p:tav tm="0">
                                          <p:val>
                                            <p:strVal val="ppt_h"/>
                                          </p:val>
                                        </p:tav>
                                        <p:tav tm="100000">
                                          <p:val>
                                            <p:strVal val="ppt_h"/>
                                          </p:val>
                                        </p:tav>
                                      </p:tavLst>
                                    </p:anim>
                                    <p:anim calcmode="lin" valueType="num">
                                      <p:cBhvr>
                                        <p:cTn id="5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11"/>
                                        </p:tgtEl>
                                        <p:attrNameLst>
                                          <p:attrName>style.visibility</p:attrName>
                                        </p:attrNameLst>
                                      </p:cBhvr>
                                      <p:to>
                                        <p:strVal val="hidden"/>
                                      </p:to>
                                    </p:set>
                                  </p:childTnLst>
                                </p:cTn>
                              </p:par>
                              <p:par>
                                <p:cTn id="57" presetID="19" presetClass="exit" presetSubtype="10" fill="hold" nodeType="withEffect">
                                  <p:stCondLst>
                                    <p:cond delay="0"/>
                                  </p:stCondLst>
                                  <p:childTnLst>
                                    <p:anim calcmode="lin" valueType="num">
                                      <p:cBhvr>
                                        <p:cTn id="58" dur="3000"/>
                                        <p:tgtEl>
                                          <p:spTgt spid="10"/>
                                        </p:tgtEl>
                                        <p:attrNameLst>
                                          <p:attrName>ppt_h</p:attrName>
                                        </p:attrNameLst>
                                      </p:cBhvr>
                                      <p:tavLst>
                                        <p:tav tm="0">
                                          <p:val>
                                            <p:strVal val="ppt_h"/>
                                          </p:val>
                                        </p:tav>
                                        <p:tav tm="100000">
                                          <p:val>
                                            <p:strVal val="ppt_h"/>
                                          </p:val>
                                        </p:tav>
                                      </p:tavLst>
                                    </p:anim>
                                    <p:anim calcmode="lin" valueType="num">
                                      <p:cBhvr>
                                        <p:cTn id="5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0" dur="1" fill="hold">
                                          <p:stCondLst>
                                            <p:cond delay="2999"/>
                                          </p:stCondLst>
                                        </p:cTn>
                                        <p:tgtEl>
                                          <p:spTgt spid="10"/>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12"/>
                                        </p:tgtEl>
                                        <p:attrNameLst>
                                          <p:attrName>ppt_h</p:attrName>
                                        </p:attrNameLst>
                                      </p:cBhvr>
                                      <p:tavLst>
                                        <p:tav tm="0">
                                          <p:val>
                                            <p:strVal val="ppt_h"/>
                                          </p:val>
                                        </p:tav>
                                        <p:tav tm="100000">
                                          <p:val>
                                            <p:strVal val="ppt_h"/>
                                          </p:val>
                                        </p:tav>
                                      </p:tavLst>
                                    </p:anim>
                                    <p:anim calcmode="lin" valueType="num">
                                      <p:cBhvr>
                                        <p:cTn id="63"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12"/>
                                        </p:tgtEl>
                                        <p:attrNameLst>
                                          <p:attrName>style.visibility</p:attrName>
                                        </p:attrNameLst>
                                      </p:cBhvr>
                                      <p:to>
                                        <p:strVal val="hidden"/>
                                      </p:to>
                                    </p:set>
                                  </p:childTnLst>
                                </p:cTn>
                              </p:par>
                              <p:par>
                                <p:cTn id="65" presetID="19" presetClass="exit" presetSubtype="10" fill="hold" nodeType="withEffect">
                                  <p:stCondLst>
                                    <p:cond delay="0"/>
                                  </p:stCondLst>
                                  <p:childTnLst>
                                    <p:anim calcmode="lin" valueType="num">
                                      <p:cBhvr>
                                        <p:cTn id="66" dur="3000"/>
                                        <p:tgtEl>
                                          <p:spTgt spid="13"/>
                                        </p:tgtEl>
                                        <p:attrNameLst>
                                          <p:attrName>ppt_h</p:attrName>
                                        </p:attrNameLst>
                                      </p:cBhvr>
                                      <p:tavLst>
                                        <p:tav tm="0">
                                          <p:val>
                                            <p:strVal val="ppt_h"/>
                                          </p:val>
                                        </p:tav>
                                        <p:tav tm="100000">
                                          <p:val>
                                            <p:strVal val="ppt_h"/>
                                          </p:val>
                                        </p:tav>
                                      </p:tavLst>
                                    </p:anim>
                                    <p:anim calcmode="lin" valueType="num">
                                      <p:cBhvr>
                                        <p:cTn id="6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8" dur="1" fill="hold">
                                          <p:stCondLst>
                                            <p:cond delay="2999"/>
                                          </p:stCondLst>
                                        </p:cTn>
                                        <p:tgtEl>
                                          <p:spTgt spid="13"/>
                                        </p:tgtEl>
                                        <p:attrNameLst>
                                          <p:attrName>style.visibility</p:attrName>
                                        </p:attrNameLst>
                                      </p:cBhvr>
                                      <p:to>
                                        <p:strVal val="hidden"/>
                                      </p:to>
                                    </p:set>
                                  </p:childTnLst>
                                </p:cTn>
                              </p:par>
                              <p:par>
                                <p:cTn id="69" presetID="23" presetClass="entr" presetSubtype="288"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4000" fill="hold"/>
                                        <p:tgtEl>
                                          <p:spTgt spid="4"/>
                                        </p:tgtEl>
                                        <p:attrNameLst>
                                          <p:attrName>ppt_w</p:attrName>
                                        </p:attrNameLst>
                                      </p:cBhvr>
                                      <p:tavLst>
                                        <p:tav tm="0">
                                          <p:val>
                                            <p:strVal val="4/3*#ppt_w"/>
                                          </p:val>
                                        </p:tav>
                                        <p:tav tm="100000">
                                          <p:val>
                                            <p:strVal val="#ppt_w"/>
                                          </p:val>
                                        </p:tav>
                                      </p:tavLst>
                                    </p:anim>
                                    <p:anim calcmode="lin" valueType="num">
                                      <p:cBhvr>
                                        <p:cTn id="72" dur="4000" fill="hold"/>
                                        <p:tgtEl>
                                          <p:spTgt spid="4"/>
                                        </p:tgtEl>
                                        <p:attrNameLst>
                                          <p:attrName>ppt_h</p:attrName>
                                        </p:attrNameLst>
                                      </p:cBhvr>
                                      <p:tavLst>
                                        <p:tav tm="0">
                                          <p:val>
                                            <p:strVal val="4/3*#ppt_h"/>
                                          </p:val>
                                        </p:tav>
                                        <p:tav tm="100000">
                                          <p:val>
                                            <p:strVal val="#ppt_h"/>
                                          </p:val>
                                        </p:tav>
                                      </p:tavLst>
                                    </p:anim>
                                  </p:childTnLst>
                                </p:cTn>
                              </p:par>
                            </p:childTnLst>
                          </p:cTn>
                        </p:par>
                        <p:par>
                          <p:cTn id="73" fill="hold">
                            <p:stCondLst>
                              <p:cond delay="4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ilbao.Guggenheim.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Bilbao.Guggenheim.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Bilbao.Guggenheim.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agujeros de las cárcavas así como la vegetación que emerge de la laguna resultan perfectos para la vida animal.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7000">
        <p14:prism dir="r" isInverted="1"/>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467544"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hay mamíferos como jinetas o gatos monteses, pero observarlos en su estado salvaje parece extremadamente difícil.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prism dir="u" isInverted="1"/>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3"/>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0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06 Aldea del Rey.jpg"/>
          <p:cNvPicPr>
            <a:picLocks noChangeAspect="1"/>
          </p:cNvPicPr>
          <p:nvPr/>
        </p:nvPicPr>
        <p:blipFill>
          <a:blip r:embed="rId2" cstate="print"/>
          <a:srcRect l="50000" b="50000"/>
          <a:stretch>
            <a:fillRect/>
          </a:stretch>
        </p:blipFill>
        <p:spPr bwMode="auto">
          <a:xfrm>
            <a:off x="4572000" y="0"/>
            <a:ext cx="4571999" cy="2857500"/>
          </a:xfrm>
          <a:prstGeom prst="rect">
            <a:avLst/>
          </a:prstGeom>
          <a:noFill/>
          <a:ln w="9525">
            <a:noFill/>
            <a:miter lim="800000"/>
            <a:headEnd/>
            <a:tailEnd/>
          </a:ln>
        </p:spPr>
      </p:pic>
      <p:pic>
        <p:nvPicPr>
          <p:cNvPr id="11" name="10 Imagen" descr="06 Aldea del Rey.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2" name="11 Imagen" descr="06 Aldea del Rey.jpg"/>
          <p:cNvPicPr>
            <a:picLocks noChangeAspect="1"/>
          </p:cNvPicPr>
          <p:nvPr/>
        </p:nvPicPr>
        <p:blipFill>
          <a:blip r:embed="rId2" cstate="print"/>
          <a:srcRect l="50000" t="50000"/>
          <a:stretch>
            <a:fillRect/>
          </a:stretch>
        </p:blipFill>
        <p:spPr bwMode="auto">
          <a:xfrm>
            <a:off x="4572000" y="2857500"/>
            <a:ext cx="4571999" cy="2857500"/>
          </a:xfrm>
          <a:prstGeom prst="rect">
            <a:avLst/>
          </a:prstGeom>
          <a:noFill/>
          <a:ln w="9525">
            <a:noFill/>
            <a:miter lim="800000"/>
            <a:headEnd/>
            <a:tailEnd/>
          </a:ln>
        </p:spPr>
      </p:pic>
      <p:pic>
        <p:nvPicPr>
          <p:cNvPr id="13" name="12 Imagen" descr="06 Aldea del Rey.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entorno del embalse, tanto como en el de las cárcavas, encuentran su hábitat una rica fauna y flora de indudable interés. Esto llevó ya hace tiempo, al Dr. Félix Rodríguez de La Fuente, antes de su trágica muerte, a rodar a una pareja de águilas que tenía su nido en lo alto del Pico del Cambrón.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dir="d" isInverted="1"/>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4000"/>
                                        <p:tgtEl>
                                          <p:spTgt spid="7"/>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959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Mientras que en los cortados encontramos nidos del Águila Perdicera, el Búho Real, el Halcón Peregrino, el Cernícalo, etc. Esto a llevado a las autoridades pertinentes a incluir este espacio natural en la Red Natura 2000….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comb/>
      </p:transition>
    </mc:Choice>
    <mc:Fallback>
      <p:transition spd="slow" advTm="28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4000"/>
                                        <p:tgtEl>
                                          <p:spTgt spid="6"/>
                                        </p:tgtEl>
                                      </p:cBhvr>
                                    </p:animEffect>
                                  </p:childTnLst>
                                </p:cTn>
                              </p:par>
                              <p:par>
                                <p:cTn id="20" presetID="14" presetClass="entr" presetSubtype="5"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vertical)">
                                      <p:cBhvr>
                                        <p:cTn id="22" dur="4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OTOÑO\camino-al-paraiso.jp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ombinar"/>
          <p:cNvSpPr/>
          <p:nvPr/>
        </p:nvSpPr>
        <p:spPr>
          <a:xfrm>
            <a:off x="0" y="0"/>
            <a:ext cx="9144000" cy="2857500"/>
          </a:xfrm>
          <a:prstGeom prst="flowChartMerge">
            <a:avLst/>
          </a:prstGeom>
          <a:solidFill>
            <a:schemeClr val="accent5">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ombinar"/>
          <p:cNvSpPr/>
          <p:nvPr/>
        </p:nvSpPr>
        <p:spPr>
          <a:xfrm flipV="1">
            <a:off x="0" y="2857500"/>
            <a:ext cx="9144000" cy="2857500"/>
          </a:xfrm>
          <a:prstGeom prst="flowChartMerge">
            <a:avLst/>
          </a:prstGeom>
          <a:solidFill>
            <a:schemeClr val="accent5">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5" name="4 Combinar"/>
          <p:cNvSpPr/>
          <p:nvPr/>
        </p:nvSpPr>
        <p:spPr>
          <a:xfrm rot="5400000">
            <a:off x="4000500" y="571500"/>
            <a:ext cx="5715000" cy="4572000"/>
          </a:xfrm>
          <a:prstGeom prst="flowChartMerge">
            <a:avLst/>
          </a:prstGeom>
          <a:solidFill>
            <a:schemeClr val="accent5">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5400000" flipV="1">
            <a:off x="-571500" y="571500"/>
            <a:ext cx="5715000" cy="4572000"/>
          </a:xfrm>
          <a:prstGeom prst="flowChartMerge">
            <a:avLst/>
          </a:prstGeom>
          <a:solidFill>
            <a:schemeClr val="accent5">
              <a:lumMod val="40000"/>
              <a:lumOff val="60000"/>
              <a:alpha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proyecto de estudio, conservación y divulgación de la naturaleza de </a:t>
            </a:r>
            <a:r>
              <a:rPr lang="es-ES" i="1" dirty="0" err="1" smtClean="0">
                <a:effectLst>
                  <a:glow rad="101600">
                    <a:srgbClr val="C00000">
                      <a:alpha val="60000"/>
                    </a:srgbClr>
                  </a:glow>
                  <a:outerShdw blurRad="38100" dist="38100" dir="2700000" algn="tl">
                    <a:srgbClr val="000000">
                      <a:alpha val="43137"/>
                    </a:srgbClr>
                  </a:outerShdw>
                </a:effectLst>
              </a:rPr>
              <a:t>Castrejón</a:t>
            </a:r>
            <a:r>
              <a:rPr lang="es-ES" i="1" dirty="0" smtClean="0">
                <a:effectLst>
                  <a:glow rad="101600">
                    <a:srgbClr val="C00000">
                      <a:alpha val="60000"/>
                    </a:srgbClr>
                  </a:glow>
                  <a:outerShdw blurRad="38100" dist="38100" dir="2700000" algn="tl">
                    <a:srgbClr val="000000">
                      <a:alpha val="43137"/>
                    </a:srgbClr>
                  </a:outerShdw>
                </a:effectLst>
              </a:rPr>
              <a:t> y su entorno declarándolo primero Refugio de Fauna y posteriormente Monumento Natural.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4000">
        <p:comb/>
      </p:transition>
    </mc:Choice>
    <mc:Fallback>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4000"/>
                                        <p:tgtEl>
                                          <p:spTgt spid="5"/>
                                        </p:tgtEl>
                                      </p:cBhvr>
                                    </p:animEffect>
                                    <p:set>
                                      <p:cBhvr>
                                        <p:cTn id="16" dur="1" fill="hold">
                                          <p:stCondLst>
                                            <p:cond delay="39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4000"/>
                                        <p:tgtEl>
                                          <p:spTgt spid="3"/>
                                        </p:tgtEl>
                                        <p:attrNameLst>
                                          <p:attrName>ppt_x</p:attrName>
                                        </p:attrNameLst>
                                      </p:cBhvr>
                                      <p:tavLst>
                                        <p:tav tm="0">
                                          <p:val>
                                            <p:strVal val="ppt_x"/>
                                          </p:val>
                                        </p:tav>
                                        <p:tav tm="100000">
                                          <p:val>
                                            <p:strVal val="ppt_x"/>
                                          </p:val>
                                        </p:tav>
                                      </p:tavLst>
                                    </p:anim>
                                    <p:anim calcmode="lin" valueType="num">
                                      <p:cBhvr additive="base">
                                        <p:cTn id="19" dur="4000"/>
                                        <p:tgtEl>
                                          <p:spTgt spid="3"/>
                                        </p:tgtEl>
                                        <p:attrNameLst>
                                          <p:attrName>ppt_y</p:attrName>
                                        </p:attrNameLst>
                                      </p:cBhvr>
                                      <p:tavLst>
                                        <p:tav tm="0">
                                          <p:val>
                                            <p:strVal val="ppt_y"/>
                                          </p:val>
                                        </p:tav>
                                        <p:tav tm="100000">
                                          <p:val>
                                            <p:strVal val="1+ppt_h/2"/>
                                          </p:val>
                                        </p:tav>
                                      </p:tavLst>
                                    </p:anim>
                                    <p:set>
                                      <p:cBhvr>
                                        <p:cTn id="20" dur="1" fill="hold">
                                          <p:stCondLst>
                                            <p:cond delay="3999"/>
                                          </p:stCondLst>
                                        </p:cTn>
                                        <p:tgtEl>
                                          <p:spTgt spid="3"/>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4000"/>
                                        <p:tgtEl>
                                          <p:spTgt spid="4"/>
                                        </p:tgtEl>
                                        <p:attrNameLst>
                                          <p:attrName>ppt_x</p:attrName>
                                        </p:attrNameLst>
                                      </p:cBhvr>
                                      <p:tavLst>
                                        <p:tav tm="0">
                                          <p:val>
                                            <p:strVal val="ppt_x"/>
                                          </p:val>
                                        </p:tav>
                                        <p:tav tm="100000">
                                          <p:val>
                                            <p:strVal val="ppt_x"/>
                                          </p:val>
                                        </p:tav>
                                      </p:tavLst>
                                    </p:anim>
                                    <p:anim calcmode="lin" valueType="num">
                                      <p:cBhvr additive="base">
                                        <p:cTn id="23" dur="4000"/>
                                        <p:tgtEl>
                                          <p:spTgt spid="4"/>
                                        </p:tgtEl>
                                        <p:attrNameLst>
                                          <p:attrName>ppt_y</p:attrName>
                                        </p:attrNameLst>
                                      </p:cBhvr>
                                      <p:tavLst>
                                        <p:tav tm="0">
                                          <p:val>
                                            <p:strVal val="ppt_y"/>
                                          </p:val>
                                        </p:tav>
                                        <p:tav tm="100000">
                                          <p:val>
                                            <p:strVal val="0-ppt_h/2"/>
                                          </p:val>
                                        </p:tav>
                                      </p:tavLst>
                                    </p:anim>
                                    <p:set>
                                      <p:cBhvr>
                                        <p:cTn id="24" dur="1" fill="hold">
                                          <p:stCondLst>
                                            <p:cond delay="3999"/>
                                          </p:stCondLst>
                                        </p:cTn>
                                        <p:tgtEl>
                                          <p:spTgt spid="4"/>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4000"/>
                                        <p:tgtEl>
                                          <p:spTgt spid="5"/>
                                        </p:tgtEl>
                                        <p:attrNameLst>
                                          <p:attrName>ppt_x</p:attrName>
                                        </p:attrNameLst>
                                      </p:cBhvr>
                                      <p:tavLst>
                                        <p:tav tm="0">
                                          <p:val>
                                            <p:strVal val="ppt_x"/>
                                          </p:val>
                                        </p:tav>
                                        <p:tav tm="100000">
                                          <p:val>
                                            <p:strVal val="0-ppt_w/2"/>
                                          </p:val>
                                        </p:tav>
                                      </p:tavLst>
                                    </p:anim>
                                    <p:anim calcmode="lin" valueType="num">
                                      <p:cBhvr additive="base">
                                        <p:cTn id="27" dur="4000"/>
                                        <p:tgtEl>
                                          <p:spTgt spid="5"/>
                                        </p:tgtEl>
                                        <p:attrNameLst>
                                          <p:attrName>ppt_y</p:attrName>
                                        </p:attrNameLst>
                                      </p:cBhvr>
                                      <p:tavLst>
                                        <p:tav tm="0">
                                          <p:val>
                                            <p:strVal val="ppt_y"/>
                                          </p:val>
                                        </p:tav>
                                        <p:tav tm="100000">
                                          <p:val>
                                            <p:strVal val="ppt_y"/>
                                          </p:val>
                                        </p:tav>
                                      </p:tavLst>
                                    </p:anim>
                                    <p:set>
                                      <p:cBhvr>
                                        <p:cTn id="28" dur="1" fill="hold">
                                          <p:stCondLst>
                                            <p:cond delay="3999"/>
                                          </p:stCondLst>
                                        </p:cTn>
                                        <p:tgtEl>
                                          <p:spTgt spid="5"/>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4000"/>
                                        <p:tgtEl>
                                          <p:spTgt spid="6"/>
                                        </p:tgtEl>
                                        <p:attrNameLst>
                                          <p:attrName>ppt_x</p:attrName>
                                        </p:attrNameLst>
                                      </p:cBhvr>
                                      <p:tavLst>
                                        <p:tav tm="0">
                                          <p:val>
                                            <p:strVal val="ppt_x"/>
                                          </p:val>
                                        </p:tav>
                                        <p:tav tm="100000">
                                          <p:val>
                                            <p:strVal val="1+ppt_w/2"/>
                                          </p:val>
                                        </p:tav>
                                      </p:tavLst>
                                    </p:anim>
                                    <p:anim calcmode="lin" valueType="num">
                                      <p:cBhvr additive="base">
                                        <p:cTn id="31" dur="4000"/>
                                        <p:tgtEl>
                                          <p:spTgt spid="6"/>
                                        </p:tgtEl>
                                        <p:attrNameLst>
                                          <p:attrName>ppt_y</p:attrName>
                                        </p:attrNameLst>
                                      </p:cBhvr>
                                      <p:tavLst>
                                        <p:tav tm="0">
                                          <p:val>
                                            <p:strVal val="ppt_y"/>
                                          </p:val>
                                        </p:tav>
                                        <p:tav tm="100000">
                                          <p:val>
                                            <p:strVal val="ppt_y"/>
                                          </p:val>
                                        </p:tav>
                                      </p:tavLst>
                                    </p:anim>
                                    <p:set>
                                      <p:cBhvr>
                                        <p:cTn id="32" dur="1" fill="hold">
                                          <p:stCondLst>
                                            <p:cond delay="3999"/>
                                          </p:stCondLst>
                                        </p:cTn>
                                        <p:tgtEl>
                                          <p:spTgt spid="6"/>
                                        </p:tgtEl>
                                        <p:attrNameLst>
                                          <p:attrName>style.visibility</p:attrName>
                                        </p:attrNameLst>
                                      </p:cBhvr>
                                      <p:to>
                                        <p:strVal val="hidden"/>
                                      </p:to>
                                    </p:set>
                                  </p:childTnLst>
                                </p:cTn>
                              </p:par>
                              <p:par>
                                <p:cTn id="33" presetID="4" presetClass="entr" presetSubtype="32" fill="hold" nodeType="withEffect">
                                  <p:stCondLst>
                                    <p:cond delay="700"/>
                                  </p:stCondLst>
                                  <p:childTnLst>
                                    <p:set>
                                      <p:cBhvr>
                                        <p:cTn id="34" dur="1" fill="hold">
                                          <p:stCondLst>
                                            <p:cond delay="0"/>
                                          </p:stCondLst>
                                        </p:cTn>
                                        <p:tgtEl>
                                          <p:spTgt spid="21506"/>
                                        </p:tgtEl>
                                        <p:attrNameLst>
                                          <p:attrName>style.visibility</p:attrName>
                                        </p:attrNameLst>
                                      </p:cBhvr>
                                      <p:to>
                                        <p:strVal val="visible"/>
                                      </p:to>
                                    </p:set>
                                    <p:animEffect transition="in" filter="box(out)">
                                      <p:cBhvr>
                                        <p:cTn id="35" dur="3000"/>
                                        <p:tgtEl>
                                          <p:spTgt spid="21506"/>
                                        </p:tgtEl>
                                      </p:cBhvr>
                                    </p:animEffect>
                                  </p:childTnLst>
                                </p:cTn>
                              </p:par>
                              <p:par>
                                <p:cTn id="36" presetID="23" presetClass="entr" presetSubtype="16" fill="hold" nodeType="withEffect">
                                  <p:stCondLst>
                                    <p:cond delay="700"/>
                                  </p:stCondLst>
                                  <p:childTnLst>
                                    <p:set>
                                      <p:cBhvr>
                                        <p:cTn id="37" dur="1" fill="hold">
                                          <p:stCondLst>
                                            <p:cond delay="0"/>
                                          </p:stCondLst>
                                        </p:cTn>
                                        <p:tgtEl>
                                          <p:spTgt spid="21506"/>
                                        </p:tgtEl>
                                        <p:attrNameLst>
                                          <p:attrName>style.visibility</p:attrName>
                                        </p:attrNameLst>
                                      </p:cBhvr>
                                      <p:to>
                                        <p:strVal val="visible"/>
                                      </p:to>
                                    </p:set>
                                    <p:anim calcmode="lin" valueType="num">
                                      <p:cBhvr>
                                        <p:cTn id="38" dur="3000" fill="hold"/>
                                        <p:tgtEl>
                                          <p:spTgt spid="21506"/>
                                        </p:tgtEl>
                                        <p:attrNameLst>
                                          <p:attrName>ppt_w</p:attrName>
                                        </p:attrNameLst>
                                      </p:cBhvr>
                                      <p:tavLst>
                                        <p:tav tm="0">
                                          <p:val>
                                            <p:fltVal val="0"/>
                                          </p:val>
                                        </p:tav>
                                        <p:tav tm="100000">
                                          <p:val>
                                            <p:strVal val="#ppt_w"/>
                                          </p:val>
                                        </p:tav>
                                      </p:tavLst>
                                    </p:anim>
                                    <p:anim calcmode="lin" valueType="num">
                                      <p:cBhvr>
                                        <p:cTn id="39" dur="3000" fill="hold"/>
                                        <p:tgtEl>
                                          <p:spTgt spid="21506"/>
                                        </p:tgtEl>
                                        <p:attrNameLst>
                                          <p:attrName>ppt_h</p:attrName>
                                        </p:attrNameLst>
                                      </p:cBhvr>
                                      <p:tavLst>
                                        <p:tav tm="0">
                                          <p:val>
                                            <p:fltVal val="0"/>
                                          </p:val>
                                        </p:tav>
                                        <p:tav tm="100000">
                                          <p:val>
                                            <p:strVal val="#ppt_h"/>
                                          </p:val>
                                        </p:tav>
                                      </p:tavLst>
                                    </p:anim>
                                  </p:childTnLst>
                                </p:cTn>
                              </p:par>
                            </p:childTnLst>
                          </p:cTn>
                        </p:par>
                        <p:par>
                          <p:cTn id="40" fill="hold">
                            <p:stCondLst>
                              <p:cond delay="4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96322-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96322-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369668"/>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vista que tenemos es impresionante. Las cárcavas cortadas a pico caen al Embalse de </a:t>
            </a:r>
            <a:r>
              <a:rPr lang="es-ES" i="1" dirty="0" err="1" smtClean="0">
                <a:effectLst>
                  <a:glow rad="101600">
                    <a:srgbClr val="C00000">
                      <a:alpha val="60000"/>
                    </a:srgbClr>
                  </a:glow>
                  <a:outerShdw blurRad="38100" dist="38100" dir="2700000" algn="tl">
                    <a:srgbClr val="000000">
                      <a:alpha val="43137"/>
                    </a:srgbClr>
                  </a:outerShdw>
                </a:effectLst>
              </a:rPr>
              <a:t>Castrejón</a:t>
            </a:r>
            <a:r>
              <a:rPr lang="es-ES" i="1" dirty="0" smtClean="0">
                <a:effectLst>
                  <a:glow rad="101600">
                    <a:srgbClr val="C00000">
                      <a:alpha val="60000"/>
                    </a:srgbClr>
                  </a:glow>
                  <a:outerShdw blurRad="38100" dist="38100" dir="2700000" algn="tl">
                    <a:srgbClr val="000000">
                      <a:alpha val="43137"/>
                    </a:srgbClr>
                  </a:outerShdw>
                </a:effectLst>
              </a:rPr>
              <a:t> con alturas que rayan los 100 metros. El Pico del Cambrón a su vez se alza con majestuosa altura para caer vertical y morir también en el embalse.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comb dir="vert"/>
      </p:transition>
    </mc:Choice>
    <mc:Fallback>
      <p:transition spd="slow" advTm="28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788_492887494104904_554425886_n.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9788_492887494104904_554425886_n.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389788_492887494104904_554425886_n.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senda desde aquí, desde el Mirador de Los Enebros, baja hasta el mismo embalse. Bajamos y nos encontramos en un Observatorio de Aves para reconocer las </a:t>
            </a:r>
            <a:r>
              <a:rPr lang="es-ES" i="1" dirty="0" err="1" smtClean="0">
                <a:effectLst>
                  <a:glow rad="101600">
                    <a:srgbClr val="C00000">
                      <a:alpha val="60000"/>
                    </a:srgbClr>
                  </a:glow>
                  <a:outerShdw blurRad="38100" dist="38100" dir="2700000" algn="tl">
                    <a:srgbClr val="000000">
                      <a:alpha val="43137"/>
                    </a:srgbClr>
                  </a:outerShdw>
                </a:effectLst>
              </a:rPr>
              <a:t>anátidas</a:t>
            </a:r>
            <a:r>
              <a:rPr lang="es-ES" i="1" dirty="0" smtClean="0">
                <a:effectLst>
                  <a:glow rad="101600">
                    <a:srgbClr val="C00000">
                      <a:alpha val="60000"/>
                    </a:srgbClr>
                  </a:glow>
                  <a:outerShdw blurRad="38100" dist="38100" dir="2700000" algn="tl">
                    <a:srgbClr val="000000">
                      <a:alpha val="43137"/>
                    </a:srgbClr>
                  </a:outerShdw>
                </a:effectLst>
              </a:rPr>
              <a:t> que tienen su hábitat en el embalse.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5000">
        <p14:warp dir="in"/>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8)">
                                      <p:cBhvr>
                                        <p:cTn id="19" dur="3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3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Disfrutar del atardecer en </a:t>
            </a:r>
            <a:r>
              <a:rPr lang="es-ES" b="1" i="1" dirty="0" smtClean="0">
                <a:effectLst>
                  <a:glow rad="101600">
                    <a:srgbClr val="C00000">
                      <a:alpha val="60000"/>
                    </a:srgbClr>
                  </a:glow>
                  <a:outerShdw blurRad="38100" dist="38100" dir="2700000" algn="tl">
                    <a:srgbClr val="000000">
                      <a:alpha val="43137"/>
                    </a:srgbClr>
                  </a:outerShdw>
                </a:effectLst>
              </a:rPr>
              <a:t>Las Barrancas de Burujón</a:t>
            </a:r>
            <a:r>
              <a:rPr lang="es-ES" i="1" dirty="0" smtClean="0">
                <a:effectLst>
                  <a:glow rad="101600">
                    <a:srgbClr val="C00000">
                      <a:alpha val="60000"/>
                    </a:srgbClr>
                  </a:glow>
                  <a:outerShdw blurRad="38100" dist="38100" dir="2700000" algn="tl">
                    <a:srgbClr val="000000">
                      <a:alpha val="43137"/>
                    </a:srgbClr>
                  </a:outerShdw>
                </a:effectLst>
              </a:rPr>
              <a:t> es un espectáculo único y favorece la captura de bellísimas fotografías. Y no sólo al espectacular paisaje que se nos sitúa delante de la cámara, si no a la iluminación y colores que da también a los que se sitúen entre objetivo y acantilados.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4000">
        <p14:flythrough/>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6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G_168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95536"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Muchos artistas entre los que destaca el ilustre músico toledano Julián Maeso     han utilizado las Barrancas de Burujón como un enclave perfecto para las fotografías e ilustraciones de sus trabajos musicales.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ferris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Lef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 Plaza de Cisner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26 Plaza de Cisner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Geológicamente “Las Barrancas de Burujón” representan un singular ejemplo del paisaje de incisión del río Tajo, que discurre encajado a lo largo de la mayor parte de su trazado. Se trata de un conjunto de gargantas y cárcavas que se ha desarrollado al pie de un importante escarpe excavado por el río en los materiales detríticos de edad terciaria que rellenan su cuenca sedimentaria.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2000">
        <p14:window dir="vert"/>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ppt_w+.3"/>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animEffect transition="in" filter="fade">
                                      <p:cBhvr>
                                        <p:cTn id="12" dur="3000"/>
                                        <p:tgtEl>
                                          <p:spTgt spid="5"/>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legacyPerspectiveBottom"/>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4" name="WordArt 6"/>
          <p:cNvSpPr>
            <a:spLocks noChangeArrowheads="1" noChangeShapeType="1" noTextEdit="1"/>
          </p:cNvSpPr>
          <p:nvPr/>
        </p:nvSpPr>
        <p:spPr bwMode="auto">
          <a:xfrm>
            <a:off x="1403648" y="3721596"/>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Jardines del deleite  </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b="1"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331640" y="2857500"/>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árbol del ahorcado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285852" y="4714888"/>
            <a:ext cx="5976664" cy="577850"/>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b="1"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Balada de un pistolero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tx1">
                  <a:lumMod val="65000"/>
                </a:schemeClr>
              </a:solidFill>
              <a:effectLst>
                <a:reflection blurRad="6350" stA="60000" endA="900" endPos="58000" dir="5400000" sy="-100000" algn="bl" rotWithShape="0"/>
              </a:effectLst>
              <a:latin typeface="Lucida Bright" pitchFamily="18" charset="0"/>
            </a:endParaRPr>
          </a:p>
        </p:txBody>
      </p:sp>
      <p:sp>
        <p:nvSpPr>
          <p:cNvPr id="8" name="WordArt 11"/>
          <p:cNvSpPr>
            <a:spLocks noChangeArrowheads="1" noChangeShapeType="1" noTextEdit="1"/>
          </p:cNvSpPr>
          <p:nvPr/>
        </p:nvSpPr>
        <p:spPr bwMode="auto">
          <a:xfrm>
            <a:off x="1351007" y="1849388"/>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Horizontes de grandeza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0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9041914"/>
      </p:ext>
    </p:extLst>
  </p:cSld>
  <p:clrMapOvr>
    <a:masterClrMapping/>
  </p:clrMapOvr>
  <mc:AlternateContent xmlns:mc="http://schemas.openxmlformats.org/markup-compatibility/2006">
    <mc:Choice xmlns:p14="http://schemas.microsoft.com/office/powerpoint/2010/main" Requires="p14">
      <p:transition spd="slow" p14:dur="3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5875</TotalTime>
  <Words>2156</Words>
  <Application>Microsoft Office PowerPoint</Application>
  <PresentationFormat>Presentación en pantalla (16:10)</PresentationFormat>
  <Paragraphs>76</Paragraphs>
  <Slides>58</Slides>
  <Notes>5</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58</vt:i4>
      </vt:variant>
    </vt:vector>
  </HeadingPairs>
  <TitlesOfParts>
    <vt:vector size="70" baseType="lpstr">
      <vt:lpstr>Arial</vt:lpstr>
      <vt:lpstr>Arial Black</vt:lpstr>
      <vt:lpstr>Calibri</vt:lpstr>
      <vt:lpstr>Georgia</vt:lpstr>
      <vt:lpstr>Harrington</vt:lpstr>
      <vt:lpstr>High Tower Text</vt:lpstr>
      <vt:lpstr>Kristen ITC</vt:lpstr>
      <vt:lpstr>Lucida Bright</vt:lpstr>
      <vt:lpstr>Rockwell</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399</cp:revision>
  <dcterms:created xsi:type="dcterms:W3CDTF">2015-06-17T12:11:09Z</dcterms:created>
  <dcterms:modified xsi:type="dcterms:W3CDTF">2023-10-17T12:39:43Z</dcterms:modified>
</cp:coreProperties>
</file>