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85" r:id="rId3"/>
    <p:sldId id="398" r:id="rId4"/>
    <p:sldId id="340" r:id="rId5"/>
    <p:sldId id="352" r:id="rId6"/>
    <p:sldId id="341" r:id="rId7"/>
    <p:sldId id="342" r:id="rId8"/>
    <p:sldId id="343" r:id="rId9"/>
    <p:sldId id="392" r:id="rId10"/>
    <p:sldId id="347" r:id="rId11"/>
    <p:sldId id="387" r:id="rId12"/>
    <p:sldId id="388" r:id="rId13"/>
    <p:sldId id="390" r:id="rId14"/>
    <p:sldId id="393" r:id="rId15"/>
    <p:sldId id="394" r:id="rId16"/>
    <p:sldId id="395" r:id="rId17"/>
    <p:sldId id="344" r:id="rId18"/>
    <p:sldId id="345" r:id="rId19"/>
    <p:sldId id="350" r:id="rId20"/>
    <p:sldId id="346" r:id="rId21"/>
    <p:sldId id="348" r:id="rId22"/>
    <p:sldId id="349" r:id="rId23"/>
    <p:sldId id="353" r:id="rId24"/>
    <p:sldId id="354" r:id="rId25"/>
    <p:sldId id="357" r:id="rId26"/>
    <p:sldId id="358" r:id="rId27"/>
    <p:sldId id="382" r:id="rId28"/>
    <p:sldId id="364" r:id="rId29"/>
    <p:sldId id="360" r:id="rId30"/>
    <p:sldId id="361" r:id="rId31"/>
    <p:sldId id="370" r:id="rId32"/>
    <p:sldId id="389" r:id="rId33"/>
    <p:sldId id="355" r:id="rId34"/>
    <p:sldId id="362" r:id="rId35"/>
    <p:sldId id="363" r:id="rId36"/>
    <p:sldId id="359" r:id="rId37"/>
    <p:sldId id="381" r:id="rId38"/>
    <p:sldId id="366" r:id="rId39"/>
    <p:sldId id="365" r:id="rId40"/>
    <p:sldId id="367" r:id="rId41"/>
    <p:sldId id="369" r:id="rId42"/>
    <p:sldId id="372" r:id="rId43"/>
    <p:sldId id="373" r:id="rId44"/>
    <p:sldId id="380" r:id="rId45"/>
    <p:sldId id="374" r:id="rId46"/>
    <p:sldId id="375" r:id="rId47"/>
    <p:sldId id="376" r:id="rId48"/>
    <p:sldId id="377" r:id="rId49"/>
    <p:sldId id="371" r:id="rId50"/>
    <p:sldId id="378" r:id="rId51"/>
    <p:sldId id="379" r:id="rId52"/>
    <p:sldId id="391" r:id="rId53"/>
    <p:sldId id="338" r:id="rId54"/>
    <p:sldId id="396" r:id="rId5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wgL76rfQG0v2XsVzZ5QVSA" hashData="Uzlej1DxGKru8OqZQu1vUEHUS+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med"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med"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med"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med"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med"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med"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med"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med"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med"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med"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med"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B3F31A1-90EF-444F-BB3F-79D0D506939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6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BA4580F-F29B-435D-9CFD-1959CBEE0D6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commons.wikimedia.org/wiki/File:Valle_del_Turbio_y_Tarabana.jpg" TargetMode="External"/><Relationship Id="rId1" Type="http://schemas.openxmlformats.org/officeDocument/2006/relationships/slideLayout" Target="../slideLayouts/slideLayout7.xml"/><Relationship Id="rId5" Type="http://schemas.openxmlformats.org/officeDocument/2006/relationships/image" Target="../media/image10.gif"/><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6.jpeg"/><Relationship Id="rId1" Type="http://schemas.openxmlformats.org/officeDocument/2006/relationships/slideLayout" Target="../slideLayouts/slideLayout7.xml"/><Relationship Id="rId6" Type="http://schemas.openxmlformats.org/officeDocument/2006/relationships/image" Target="../media/image2.jpeg"/><Relationship Id="rId5" Type="http://schemas.openxmlformats.org/officeDocument/2006/relationships/image" Target="../media/image58.gif"/><Relationship Id="rId4" Type="http://schemas.openxmlformats.org/officeDocument/2006/relationships/image" Target="../media/image57.jpeg"/></Relationships>
</file>

<file path=ppt/slides/_rels/slide5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Santa_Rosa_Entrada_en_Barquisimeto_.jpg"/>
          <p:cNvPicPr>
            <a:picLocks noChangeAspect="1" noChangeArrowheads="1"/>
          </p:cNvPicPr>
          <p:nvPr/>
        </p:nvPicPr>
        <p:blipFill>
          <a:blip r:embed="rId3"/>
          <a:srcRect/>
          <a:stretch>
            <a:fillRect/>
          </a:stretch>
        </p:blipFill>
        <p:spPr bwMode="auto">
          <a:xfrm>
            <a:off x="0" y="-1"/>
            <a:ext cx="9144000" cy="6858001"/>
          </a:xfrm>
          <a:prstGeom prst="rect">
            <a:avLst/>
          </a:prstGeom>
          <a:noFill/>
        </p:spPr>
      </p:pic>
      <p:pic>
        <p:nvPicPr>
          <p:cNvPr id="155650" name="Picture 2" descr="CARA"/>
          <p:cNvPicPr>
            <a:picLocks noChangeAspect="1" noChangeArrowheads="1"/>
          </p:cNvPicPr>
          <p:nvPr/>
        </p:nvPicPr>
        <p:blipFill>
          <a:blip r:embed="rId4" cstate="print"/>
          <a:srcRect/>
          <a:stretch>
            <a:fillRect/>
          </a:stretch>
        </p:blipFill>
        <p:spPr bwMode="auto">
          <a:xfrm>
            <a:off x="7929587" y="5508437"/>
            <a:ext cx="852342" cy="981299"/>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6371981" y="5978011"/>
            <a:ext cx="1425087" cy="429642"/>
          </a:xfrm>
          <a:prstGeom prst="rect">
            <a:avLst/>
          </a:prstGeom>
        </p:spPr>
        <p:txBody>
          <a:bodyPr wrap="none" lIns="38002" tIns="19001" rIns="38002" bIns="19001" fromWordArt="1">
            <a:prstTxWarp prst="textPlain">
              <a:avLst>
                <a:gd name="adj" fmla="val 50000"/>
              </a:avLst>
            </a:prstTxWarp>
          </a:bodyPr>
          <a:lstStyle/>
          <a:p>
            <a:pPr algn="ctr"/>
            <a:r>
              <a:rPr lang="es-ES" sz="1500" b="1" kern="10" dirty="0">
                <a:ln w="9525">
                  <a:solidFill>
                    <a:srgbClr val="E31C07"/>
                  </a:solidFill>
                  <a:round/>
                  <a:headEnd/>
                  <a:tailEnd/>
                </a:ln>
                <a:solidFill>
                  <a:srgbClr val="FF0000"/>
                </a:solidFill>
                <a:effectLst>
                  <a:outerShdw dist="35921" dir="2700000" algn="ctr" rotWithShape="0">
                    <a:schemeClr val="folHlink">
                      <a:alpha val="80000"/>
                    </a:schemeClr>
                  </a:outerShdw>
                </a:effectLst>
                <a:latin typeface="Forte"/>
              </a:rPr>
              <a:t>José Luis</a:t>
            </a:r>
          </a:p>
        </p:txBody>
      </p:sp>
      <p:pic>
        <p:nvPicPr>
          <p:cNvPr id="155652" name="Image 2" descr="swirlrainbw3.gif"/>
          <p:cNvPicPr>
            <a:picLocks noChangeAspect="1"/>
          </p:cNvPicPr>
          <p:nvPr/>
        </p:nvPicPr>
        <p:blipFill>
          <a:blip r:embed="rId5"/>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a:srcRect/>
          <a:stretch>
            <a:fillRect/>
          </a:stretch>
        </p:blipFill>
        <p:spPr bwMode="auto">
          <a:xfrm rot="5400000">
            <a:off x="5680197" y="3394197"/>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6"/>
          <a:srcRect/>
          <a:stretch>
            <a:fillRect/>
          </a:stretch>
        </p:blipFill>
        <p:spPr bwMode="auto">
          <a:xfrm>
            <a:off x="428596" y="5643578"/>
            <a:ext cx="1025158" cy="723958"/>
          </a:xfrm>
          <a:prstGeom prst="rect">
            <a:avLst/>
          </a:prstGeom>
          <a:noFill/>
          <a:ln w="9525">
            <a:noFill/>
            <a:round/>
            <a:headEnd/>
            <a:tailEnd/>
          </a:ln>
          <a:effectLst/>
        </p:spPr>
      </p:pic>
      <p:sp>
        <p:nvSpPr>
          <p:cNvPr id="155658" name="WordArt 5"/>
          <p:cNvSpPr>
            <a:spLocks noChangeArrowheads="1" noChangeShapeType="1" noTextEdit="1"/>
          </p:cNvSpPr>
          <p:nvPr/>
        </p:nvSpPr>
        <p:spPr bwMode="auto">
          <a:xfrm>
            <a:off x="357158" y="714356"/>
            <a:ext cx="8286808" cy="1571635"/>
          </a:xfrm>
          <a:prstGeom prst="rect">
            <a:avLst/>
          </a:prstGeom>
        </p:spPr>
        <p:txBody>
          <a:bodyPr wrap="none" lIns="38002" tIns="19001" rIns="38002" bIns="19001" fromWordArt="1">
            <a:prstTxWarp prst="textPlain">
              <a:avLst>
                <a:gd name="adj" fmla="val 48831"/>
              </a:avLst>
            </a:prstTxWarp>
          </a:bodyPr>
          <a:lstStyle/>
          <a:p>
            <a:pPr algn="ctr"/>
            <a:r>
              <a:rPr lang="es-ES" sz="1700" b="1" i="1" kern="10" dirty="0" smtClean="0">
                <a:ln w="25400">
                  <a:solidFill>
                    <a:srgbClr val="EBEF39"/>
                  </a:solidFill>
                  <a:round/>
                  <a:headEnd/>
                  <a:tailEnd/>
                </a:ln>
                <a:solidFill>
                  <a:srgbClr val="E31C07"/>
                </a:solidFill>
                <a:effectLst>
                  <a:outerShdw dist="35921" dir="2700000" algn="ctr" rotWithShape="0">
                    <a:srgbClr val="808080">
                      <a:alpha val="79999"/>
                    </a:srgbClr>
                  </a:outerShdw>
                </a:effectLst>
                <a:latin typeface="Showcard Gothic" pitchFamily="82" charset="0"/>
                <a:cs typeface="Times New Roman"/>
              </a:rPr>
              <a:t>BARQUISIMETO</a:t>
            </a:r>
          </a:p>
        </p:txBody>
      </p:sp>
      <p:sp>
        <p:nvSpPr>
          <p:cNvPr id="12" name="11 Rectángulo"/>
          <p:cNvSpPr/>
          <p:nvPr/>
        </p:nvSpPr>
        <p:spPr>
          <a:xfrm>
            <a:off x="2143108" y="2285992"/>
            <a:ext cx="4357718" cy="1015663"/>
          </a:xfrm>
          <a:prstGeom prst="rect">
            <a:avLst/>
          </a:prstGeom>
        </p:spPr>
        <p:txBody>
          <a:bodyPr wrap="square">
            <a:spAutoFit/>
          </a:bodyPr>
          <a:lstStyle/>
          <a:p>
            <a:r>
              <a:rPr lang="es-ES" sz="6000" b="1" i="1" kern="10" dirty="0" smtClean="0">
                <a:ln w="25400">
                  <a:solidFill>
                    <a:srgbClr val="EBEF39"/>
                  </a:solidFill>
                  <a:round/>
                  <a:headEnd/>
                  <a:tailEnd/>
                </a:ln>
                <a:solidFill>
                  <a:srgbClr val="E31C07"/>
                </a:solidFill>
                <a:effectLst>
                  <a:outerShdw dist="35921" dir="2700000" algn="ctr" rotWithShape="0">
                    <a:srgbClr val="808080">
                      <a:alpha val="79999"/>
                    </a:srgbClr>
                  </a:outerShdw>
                </a:effectLst>
                <a:latin typeface="Showcard Gothic" pitchFamily="82" charset="0"/>
                <a:cs typeface="Times New Roman"/>
              </a:rPr>
              <a:t>VENEZUELA</a:t>
            </a:r>
            <a:endParaRPr lang="es-ES" sz="6000" dirty="0"/>
          </a:p>
        </p:txBody>
      </p:sp>
    </p:spTree>
  </p:cSld>
  <p:clrMapOvr>
    <a:masterClrMapping/>
  </p:clrMapOvr>
  <p:transition spd="med" advTm="13000">
    <p:dissolve/>
    <p:sndAc>
      <p:stSnd loop="1">
        <p:snd r:embed="rId2" name="03 siboney.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55658"/>
                                        </p:tgtEl>
                                        <p:attrNameLst>
                                          <p:attrName>style.visibility</p:attrName>
                                        </p:attrNameLst>
                                      </p:cBhvr>
                                      <p:to>
                                        <p:strVal val="visible"/>
                                      </p:to>
                                    </p:set>
                                    <p:animEffect transition="in" filter="fade">
                                      <p:cBhvr>
                                        <p:cTn id="7" dur="2400" decel="100000"/>
                                        <p:tgtEl>
                                          <p:spTgt spid="155658"/>
                                        </p:tgtEl>
                                      </p:cBhvr>
                                    </p:animEffect>
                                    <p:anim calcmode="lin" valueType="num">
                                      <p:cBhvr>
                                        <p:cTn id="8" dur="2400" decel="100000" fill="hold"/>
                                        <p:tgtEl>
                                          <p:spTgt spid="155658"/>
                                        </p:tgtEl>
                                        <p:attrNameLst>
                                          <p:attrName>style.rotation</p:attrName>
                                        </p:attrNameLst>
                                      </p:cBhvr>
                                      <p:tavLst>
                                        <p:tav tm="0">
                                          <p:val>
                                            <p:fltVal val="-90"/>
                                          </p:val>
                                        </p:tav>
                                        <p:tav tm="100000">
                                          <p:val>
                                            <p:fltVal val="0"/>
                                          </p:val>
                                        </p:tav>
                                      </p:tavLst>
                                    </p:anim>
                                    <p:anim calcmode="lin" valueType="num">
                                      <p:cBhvr>
                                        <p:cTn id="9" dur="2400" decel="100000" fill="hold"/>
                                        <p:tgtEl>
                                          <p:spTgt spid="155658"/>
                                        </p:tgtEl>
                                        <p:attrNameLst>
                                          <p:attrName>ppt_x</p:attrName>
                                        </p:attrNameLst>
                                      </p:cBhvr>
                                      <p:tavLst>
                                        <p:tav tm="0">
                                          <p:val>
                                            <p:strVal val="#ppt_x+0.4"/>
                                          </p:val>
                                        </p:tav>
                                        <p:tav tm="100000">
                                          <p:val>
                                            <p:strVal val="#ppt_x-0.05"/>
                                          </p:val>
                                        </p:tav>
                                      </p:tavLst>
                                    </p:anim>
                                    <p:anim calcmode="lin" valueType="num">
                                      <p:cBhvr>
                                        <p:cTn id="10" dur="2400" decel="100000" fill="hold"/>
                                        <p:tgtEl>
                                          <p:spTgt spid="155658"/>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155658"/>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155658"/>
                                        </p:tgtEl>
                                        <p:attrNameLst>
                                          <p:attrName>ppt_y</p:attrName>
                                        </p:attrNameLst>
                                      </p:cBhvr>
                                      <p:tavLst>
                                        <p:tav tm="0">
                                          <p:val>
                                            <p:strVal val="#ppt_y+0.1"/>
                                          </p:val>
                                        </p:tav>
                                        <p:tav tm="100000">
                                          <p:val>
                                            <p:strVal val="#ppt_y"/>
                                          </p:val>
                                        </p:tav>
                                      </p:tavLst>
                                    </p:anim>
                                  </p:childTnLst>
                                </p:cTn>
                              </p:par>
                            </p:childTnLst>
                          </p:cTn>
                        </p:par>
                        <p:par>
                          <p:cTn id="13" fill="hold">
                            <p:stCondLst>
                              <p:cond delay="3000"/>
                            </p:stCondLst>
                            <p:childTnLst>
                              <p:par>
                                <p:cTn id="14" presetID="30"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2400" decel="100000"/>
                                        <p:tgtEl>
                                          <p:spTgt spid="12"/>
                                        </p:tgtEl>
                                      </p:cBhvr>
                                    </p:animEffect>
                                    <p:anim calcmode="lin" valueType="num">
                                      <p:cBhvr>
                                        <p:cTn id="17" dur="2400" decel="100000" fill="hold"/>
                                        <p:tgtEl>
                                          <p:spTgt spid="12"/>
                                        </p:tgtEl>
                                        <p:attrNameLst>
                                          <p:attrName>style.rotation</p:attrName>
                                        </p:attrNameLst>
                                      </p:cBhvr>
                                      <p:tavLst>
                                        <p:tav tm="0">
                                          <p:val>
                                            <p:fltVal val="-90"/>
                                          </p:val>
                                        </p:tav>
                                        <p:tav tm="100000">
                                          <p:val>
                                            <p:fltVal val="0"/>
                                          </p:val>
                                        </p:tav>
                                      </p:tavLst>
                                    </p:anim>
                                    <p:anim calcmode="lin" valueType="num">
                                      <p:cBhvr>
                                        <p:cTn id="18" dur="2400" decel="100000" fill="hold"/>
                                        <p:tgtEl>
                                          <p:spTgt spid="12"/>
                                        </p:tgtEl>
                                        <p:attrNameLst>
                                          <p:attrName>ppt_x</p:attrName>
                                        </p:attrNameLst>
                                      </p:cBhvr>
                                      <p:tavLst>
                                        <p:tav tm="0">
                                          <p:val>
                                            <p:strVal val="#ppt_x+0.4"/>
                                          </p:val>
                                        </p:tav>
                                        <p:tav tm="100000">
                                          <p:val>
                                            <p:strVal val="#ppt_x-0.05"/>
                                          </p:val>
                                        </p:tav>
                                      </p:tavLst>
                                    </p:anim>
                                    <p:anim calcmode="lin" valueType="num">
                                      <p:cBhvr>
                                        <p:cTn id="19" dur="2400" decel="100000" fill="hold"/>
                                        <p:tgtEl>
                                          <p:spTgt spid="12"/>
                                        </p:tgtEl>
                                        <p:attrNameLst>
                                          <p:attrName>ppt_y</p:attrName>
                                        </p:attrNameLst>
                                      </p:cBhvr>
                                      <p:tavLst>
                                        <p:tav tm="0">
                                          <p:val>
                                            <p:strVal val="#ppt_y-0.4"/>
                                          </p:val>
                                        </p:tav>
                                        <p:tav tm="100000">
                                          <p:val>
                                            <p:strVal val="#ppt_y+0.1"/>
                                          </p:val>
                                        </p:tav>
                                      </p:tavLst>
                                    </p:anim>
                                    <p:anim calcmode="lin" valueType="num">
                                      <p:cBhvr>
                                        <p:cTn id="20" dur="600" accel="100000" fill="hold">
                                          <p:stCondLst>
                                            <p:cond delay="2400"/>
                                          </p:stCondLst>
                                        </p:cTn>
                                        <p:tgtEl>
                                          <p:spTgt spid="12"/>
                                        </p:tgtEl>
                                        <p:attrNameLst>
                                          <p:attrName>ppt_x</p:attrName>
                                        </p:attrNameLst>
                                      </p:cBhvr>
                                      <p:tavLst>
                                        <p:tav tm="0">
                                          <p:val>
                                            <p:strVal val="#ppt_x-0.05"/>
                                          </p:val>
                                        </p:tav>
                                        <p:tav tm="100000">
                                          <p:val>
                                            <p:strVal val="#ppt_x"/>
                                          </p:val>
                                        </p:tav>
                                      </p:tavLst>
                                    </p:anim>
                                    <p:anim calcmode="lin" valueType="num">
                                      <p:cBhvr>
                                        <p:cTn id="21" dur="600" accel="100000" fill="hold">
                                          <p:stCondLst>
                                            <p:cond delay="24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8"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Santa_Rosa_Entrada_en_Barquisimeto_.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BARQUISIMETO\barquisimeto01.jpg"/>
          <p:cNvPicPr>
            <a:picLocks noChangeAspect="1" noChangeArrowheads="1"/>
          </p:cNvPicPr>
          <p:nvPr/>
        </p:nvPicPr>
        <p:blipFill>
          <a:blip r:embed="rId2"/>
          <a:srcRect/>
          <a:stretch>
            <a:fillRect/>
          </a:stretch>
        </p:blipFill>
        <p:spPr bwMode="auto">
          <a:xfrm>
            <a:off x="-1" y="0"/>
            <a:ext cx="922122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BARQUISIMETO\Parque_ayacucho.jpg"/>
          <p:cNvPicPr>
            <a:picLocks noChangeAspect="1" noChangeArrowheads="1"/>
          </p:cNvPicPr>
          <p:nvPr/>
        </p:nvPicPr>
        <p:blipFill>
          <a:blip r:embed="rId2"/>
          <a:srcRect/>
          <a:stretch>
            <a:fillRect/>
          </a:stretch>
        </p:blipFill>
        <p:spPr bwMode="auto">
          <a:xfrm>
            <a:off x="-285784" y="0"/>
            <a:ext cx="9601200" cy="7572428"/>
          </a:xfrm>
          <a:prstGeom prst="rect">
            <a:avLst/>
          </a:prstGeom>
          <a:noFill/>
        </p:spPr>
      </p:pic>
    </p:spTree>
  </p:cSld>
  <p:clrMapOvr>
    <a:masterClrMapping/>
  </p:clrMapOvr>
  <p:transition spd="med" advTm="6000">
    <p:cut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BARQUISIMETO\800px-Avenida_Venezuela_de_Barquisime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BARQUISIMETO\321px-BarquisimetoCollage.png"/>
          <p:cNvPicPr>
            <a:picLocks noChangeAspect="1" noChangeArrowheads="1"/>
          </p:cNvPicPr>
          <p:nvPr/>
        </p:nvPicPr>
        <p:blipFill>
          <a:blip r:embed="rId2"/>
          <a:srcRect/>
          <a:stretch>
            <a:fillRect/>
          </a:stretch>
        </p:blipFill>
        <p:spPr bwMode="auto">
          <a:xfrm>
            <a:off x="5357818" y="0"/>
            <a:ext cx="3786182" cy="6858000"/>
          </a:xfrm>
          <a:prstGeom prst="rect">
            <a:avLst/>
          </a:prstGeom>
          <a:noFill/>
          <a:ln w="63500">
            <a:solidFill>
              <a:srgbClr val="FF33CC"/>
            </a:solidFill>
          </a:ln>
        </p:spPr>
      </p:pic>
      <p:sp>
        <p:nvSpPr>
          <p:cNvPr id="3" name="2 Rectángulo"/>
          <p:cNvSpPr/>
          <p:nvPr/>
        </p:nvSpPr>
        <p:spPr>
          <a:xfrm>
            <a:off x="500034" y="285728"/>
            <a:ext cx="4572000" cy="6247864"/>
          </a:xfrm>
          <a:prstGeom prst="rect">
            <a:avLst/>
          </a:prstGeom>
        </p:spPr>
        <p:txBody>
          <a:bodyPr>
            <a:spAutoFit/>
          </a:bodyPr>
          <a:lstStyle/>
          <a:p>
            <a:r>
              <a:rPr lang="es-ES" sz="1600" b="1" i="1" dirty="0" smtClean="0">
                <a:latin typeface="Franklin Gothic Demi" pitchFamily="34" charset="0"/>
              </a:rPr>
              <a:t>Barquisimeto</a:t>
            </a:r>
            <a:r>
              <a:rPr lang="es-ES" sz="1600" i="1" dirty="0" smtClean="0">
                <a:latin typeface="Franklin Gothic Demi" pitchFamily="34" charset="0"/>
              </a:rPr>
              <a:t>, fundada como Nueva Segovia de Barquisimeto, es la capital y ciudad más poblada del estado Lara al occidente de Venezuela. Conocida como la capital musical de Venezuela, Barquisimeto tiene una población de 1.242.351 para el año 2013</a:t>
            </a:r>
            <a:endParaRPr lang="es-ES" sz="1600" i="1" baseline="30000" dirty="0" smtClean="0">
              <a:latin typeface="Franklin Gothic Demi" pitchFamily="34" charset="0"/>
            </a:endParaRPr>
          </a:p>
          <a:p>
            <a:r>
              <a:rPr lang="es-ES" sz="1600" i="1" dirty="0" smtClean="0">
                <a:latin typeface="Franklin Gothic Demi" pitchFamily="34" charset="0"/>
              </a:rPr>
              <a:t> lo que la convierte en la cuarta ciudad más grande y poblada del país –después de Caracas, Maracaibo y Valencia–, además de ser el principal centro urbano, cultural, económico, educativo e industrial de la región centro occidental ejerciendo gran influencia en los estados que la componen. Fue fundada en el año 1552 por el segoviano Juan de Villegas, lo que la convierte en una de las 10 ciudades más antiguas de Venezuela.</a:t>
            </a:r>
          </a:p>
          <a:p>
            <a:r>
              <a:rPr lang="es-ES" sz="1600" i="1" dirty="0" smtClean="0">
                <a:latin typeface="Franklin Gothic Demi" pitchFamily="34" charset="0"/>
              </a:rPr>
              <a:t>Su área metropolitana está compuesta por 7 parroquias del Municipio Iribarren y el Municipio Palavecino en su totalidad.</a:t>
            </a:r>
            <a:r>
              <a:rPr lang="es-ES" sz="1600" i="1" baseline="30000" dirty="0" smtClean="0">
                <a:latin typeface="Franklin Gothic Demi" pitchFamily="34" charset="0"/>
              </a:rPr>
              <a:t> </a:t>
            </a:r>
            <a:r>
              <a:rPr lang="es-ES" sz="1600" i="1" dirty="0" smtClean="0">
                <a:latin typeface="Franklin Gothic Demi" pitchFamily="34" charset="0"/>
              </a:rPr>
              <a:t>Su principal actividad económica es el comercio y la industria lo cual está ligado a ser punto de convergencia de las principales vías terrestres del occidente del país. Por ubicarse en un altiplano, la ciudad de Barquisimeto es una de las pocas ciudades venezolanas con un plano urbano hipodámico.</a:t>
            </a:r>
          </a:p>
        </p:txBody>
      </p:sp>
      <p:pic>
        <p:nvPicPr>
          <p:cNvPr id="4" name="Picture 4" descr="pc12"/>
          <p:cNvPicPr>
            <a:picLocks noChangeAspect="1" noChangeArrowheads="1" noCrop="1"/>
          </p:cNvPicPr>
          <p:nvPr/>
        </p:nvPicPr>
        <p:blipFill>
          <a:blip r:embed="rId3"/>
          <a:srcRect/>
          <a:stretch>
            <a:fillRect/>
          </a:stretch>
        </p:blipFill>
        <p:spPr bwMode="auto">
          <a:xfrm>
            <a:off x="0" y="6286520"/>
            <a:ext cx="730328" cy="714356"/>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BARQUISIMETO\barquisimeto1.jpg"/>
          <p:cNvPicPr>
            <a:picLocks noChangeAspect="1" noChangeArrowheads="1"/>
          </p:cNvPicPr>
          <p:nvPr/>
        </p:nvPicPr>
        <p:blipFill>
          <a:blip r:embed="rId2"/>
          <a:srcRect/>
          <a:stretch>
            <a:fillRect/>
          </a:stretch>
        </p:blipFill>
        <p:spPr bwMode="auto">
          <a:xfrm>
            <a:off x="0" y="0"/>
            <a:ext cx="921546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769_1124498313.jpg"/>
          <p:cNvPicPr>
            <a:picLocks noChangeAspect="1" noChangeArrowheads="1"/>
          </p:cNvPicPr>
          <p:nvPr/>
        </p:nvPicPr>
        <p:blipFill>
          <a:blip r:embed="rId2"/>
          <a:srcRect/>
          <a:stretch>
            <a:fillRect/>
          </a:stretch>
        </p:blipFill>
        <p:spPr bwMode="auto">
          <a:xfrm>
            <a:off x="-1" y="0"/>
            <a:ext cx="908279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572000" y="117693"/>
            <a:ext cx="4572000" cy="6740307"/>
          </a:xfrm>
          <a:prstGeom prst="rect">
            <a:avLst/>
          </a:prstGeom>
        </p:spPr>
        <p:txBody>
          <a:bodyPr wrap="square">
            <a:spAutoFit/>
          </a:bodyPr>
          <a:lstStyle/>
          <a:p>
            <a:r>
              <a:rPr lang="es-ES" sz="1600" i="1" dirty="0" smtClean="0">
                <a:latin typeface="Franklin Gothic Demi" pitchFamily="34" charset="0"/>
              </a:rPr>
              <a:t>Barquisimeto es conocida por ser uno de los importantes núcleos artísticos y culturales de Venezuela al ser cuna de numerosos artistas y músicos de trayectoria nacional y mundial. Es considerada como una ciudad universitaria, debido al gran número de oportunidades de estudios que ofrecen distintas instituciones que hacen vida en la ciudad entre las cuales destacan la Universidad Centro Occidental Lisandro Alvarado, la Universidad Pedagógica Experimental Libertador (Instituto Pedagógico de Barquisimeto) , la Universidad Nacional Experimental Politécnica Antonio José de Sucre y la Universidad Politécnica Territorial Andrés Eloy Blanco posicionadas entre las mejores del país.</a:t>
            </a:r>
          </a:p>
          <a:p>
            <a:r>
              <a:rPr lang="es-ES" sz="1600" i="1" dirty="0" smtClean="0">
                <a:latin typeface="Franklin Gothic Demi" pitchFamily="34" charset="0"/>
              </a:rPr>
              <a:t>Los Cardenales de Lara, uno de los equipos de béisbol de mayor tradición en Venezuela, tiene su sede en Barquisimeto en el estadio Antonio Herrera Gutiérrez así como también el club deportivo Lara con sede en el estadio metropolitano ubicado al sur de la ciudad.</a:t>
            </a:r>
          </a:p>
          <a:p>
            <a:r>
              <a:rPr lang="es-ES" sz="1600" i="1" dirty="0" smtClean="0">
                <a:latin typeface="Franklin Gothic Demi" pitchFamily="34" charset="0"/>
              </a:rPr>
              <a:t>La ciudad es terminal del sistema ferroviario centro occidental Simón Bolívar así como también posee un aeropuerto internacional que sirve a toda la región. Dispone de un sistema de buses de transito rápido los cuales son el principal sistema de transporte de la ciudad.</a:t>
            </a:r>
            <a:endParaRPr lang="es-ES" sz="1600" i="1" dirty="0">
              <a:latin typeface="Franklin Gothic Demi" pitchFamily="34" charset="0"/>
            </a:endParaRPr>
          </a:p>
        </p:txBody>
      </p:sp>
      <p:pic>
        <p:nvPicPr>
          <p:cNvPr id="3" name="Picture 2" descr="C:\Documents and Settings\Dell\Escritorio\BARQUISIMETO\450px-La_alta_Torre_David__Barquisimeto_.jpg"/>
          <p:cNvPicPr>
            <a:picLocks noChangeAspect="1" noChangeArrowheads="1"/>
          </p:cNvPicPr>
          <p:nvPr/>
        </p:nvPicPr>
        <p:blipFill>
          <a:blip r:embed="rId2"/>
          <a:srcRect/>
          <a:stretch>
            <a:fillRect/>
          </a:stretch>
        </p:blipFill>
        <p:spPr bwMode="auto">
          <a:xfrm>
            <a:off x="0" y="0"/>
            <a:ext cx="4357686" cy="7054910"/>
          </a:xfrm>
          <a:prstGeom prst="rect">
            <a:avLst/>
          </a:prstGeom>
          <a:noFill/>
        </p:spPr>
      </p:pic>
      <p:pic>
        <p:nvPicPr>
          <p:cNvPr id="5" name="Picture 4" descr="pc12"/>
          <p:cNvPicPr>
            <a:picLocks noChangeAspect="1" noChangeArrowheads="1" noCrop="1"/>
          </p:cNvPicPr>
          <p:nvPr/>
        </p:nvPicPr>
        <p:blipFill>
          <a:blip r:embed="rId3"/>
          <a:srcRect/>
          <a:stretch>
            <a:fillRect/>
          </a:stretch>
        </p:blipFill>
        <p:spPr bwMode="auto">
          <a:xfrm>
            <a:off x="3857620" y="6215082"/>
            <a:ext cx="834381" cy="816133"/>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quibor1.jpg"/>
          <p:cNvPicPr>
            <a:picLocks noChangeAspect="1" noChangeArrowheads="1"/>
          </p:cNvPicPr>
          <p:nvPr/>
        </p:nvPicPr>
        <p:blipFill>
          <a:blip r:embed="rId2"/>
          <a:srcRect/>
          <a:stretch>
            <a:fillRect/>
          </a:stretch>
        </p:blipFill>
        <p:spPr bwMode="auto">
          <a:xfrm>
            <a:off x="0" y="0"/>
            <a:ext cx="9144000" cy="6898740"/>
          </a:xfrm>
          <a:prstGeom prst="rect">
            <a:avLst/>
          </a:prstGeom>
          <a:noFill/>
        </p:spPr>
      </p:pic>
    </p:spTree>
  </p:cSld>
  <p:clrMapOvr>
    <a:masterClrMapping/>
  </p:clrMapOvr>
  <p:transition spd="med" advTm="6000">
    <p:pull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barquisimeto696.jpg"/>
          <p:cNvPicPr>
            <a:picLocks noChangeAspect="1" noChangeArrowheads="1"/>
          </p:cNvPicPr>
          <p:nvPr/>
        </p:nvPicPr>
        <p:blipFill>
          <a:blip r:embed="rId2"/>
          <a:srcRect/>
          <a:stretch>
            <a:fillRect/>
          </a:stretch>
        </p:blipFill>
        <p:spPr bwMode="auto">
          <a:xfrm>
            <a:off x="0" y="1"/>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Barquisimeto_East_de_noche.jpg"/>
          <p:cNvPicPr>
            <a:picLocks noChangeAspect="1" noChangeArrowheads="1"/>
          </p:cNvPicPr>
          <p:nvPr/>
        </p:nvPicPr>
        <p:blipFill>
          <a:blip r:embed="rId2"/>
          <a:srcRect/>
          <a:stretch>
            <a:fillRect/>
          </a:stretch>
        </p:blipFill>
        <p:spPr bwMode="auto">
          <a:xfrm>
            <a:off x="-3349625" y="-2278063"/>
            <a:ext cx="13004800" cy="9753601"/>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BARQUISIMETO0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pull dir="l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Flor_de_Hanover_-_Barquisimeto.jpg"/>
          <p:cNvPicPr>
            <a:picLocks noChangeAspect="1" noChangeArrowheads="1"/>
          </p:cNvPicPr>
          <p:nvPr/>
        </p:nvPicPr>
        <p:blipFill>
          <a:blip r:embed="rId2"/>
          <a:srcRect/>
          <a:stretch>
            <a:fillRect/>
          </a:stretch>
        </p:blipFill>
        <p:spPr bwMode="auto">
          <a:xfrm>
            <a:off x="-214346" y="0"/>
            <a:ext cx="9753601" cy="73152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barquisimeto.jpg"/>
          <p:cNvPicPr>
            <a:picLocks noChangeAspect="1" noChangeArrowheads="1"/>
          </p:cNvPicPr>
          <p:nvPr/>
        </p:nvPicPr>
        <p:blipFill>
          <a:blip r:embed="rId2"/>
          <a:srcRect/>
          <a:stretch>
            <a:fillRect/>
          </a:stretch>
        </p:blipFill>
        <p:spPr bwMode="auto">
          <a:xfrm>
            <a:off x="0" y="0"/>
            <a:ext cx="925832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ARQUISIMETO\venezuela-6.jpg"/>
          <p:cNvPicPr>
            <a:picLocks noChangeAspect="1" noChangeArrowheads="1"/>
          </p:cNvPicPr>
          <p:nvPr/>
        </p:nvPicPr>
        <p:blipFill>
          <a:blip r:embed="rId2"/>
          <a:srcRect/>
          <a:stretch>
            <a:fillRect/>
          </a:stretch>
        </p:blipFill>
        <p:spPr bwMode="auto">
          <a:xfrm>
            <a:off x="-1" y="0"/>
            <a:ext cx="911400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786050" y="0"/>
            <a:ext cx="6000792"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latin typeface="Franklin Gothic Demi" pitchFamily="34" charset="0"/>
                <a:cs typeface="Courier New" pitchFamily="49" charset="0"/>
                <a:hlinkClick r:id="rId2"/>
              </a:rPr>
              <a:t>  </a:t>
            </a:r>
            <a:r>
              <a:rPr kumimoji="0" lang="es-ES" b="0" i="1" u="none" strike="noStrike" cap="none" normalizeH="0" baseline="0" dirty="0" smtClean="0">
                <a:ln>
                  <a:noFill/>
                </a:ln>
                <a:effectLst/>
                <a:latin typeface="Franklin Gothic Demi" pitchFamily="34" charset="0"/>
                <a:cs typeface="Courier New" pitchFamily="49"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0" i="1" u="none" strike="noStrike" cap="none" normalizeH="0" baseline="0" dirty="0" smtClean="0">
                <a:ln>
                  <a:noFill/>
                </a:ln>
                <a:effectLst/>
                <a:latin typeface="Franklin Gothic Demi" pitchFamily="34" charset="0"/>
                <a:cs typeface="Courier New" pitchFamily="49"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0" i="1" u="none" strike="noStrike" cap="none" normalizeH="0" baseline="0" dirty="0" smtClean="0">
                <a:ln>
                  <a:noFill/>
                </a:ln>
                <a:effectLst/>
                <a:latin typeface="Franklin Gothic Demi" pitchFamily="34" charset="0"/>
                <a:cs typeface="Courier New" pitchFamily="49" charset="0"/>
              </a:rPr>
              <a:t>Valle del Turbio o de Barquisimeto.</a:t>
            </a:r>
            <a:r>
              <a:rPr lang="es-ES" i="1" dirty="0" smtClean="0">
                <a:latin typeface="Franklin Gothic Demi" pitchFamily="34" charset="0"/>
                <a:cs typeface="Courier New" pitchFamily="49" charset="0"/>
              </a:rPr>
              <a:t> </a:t>
            </a:r>
            <a:r>
              <a:rPr kumimoji="0" lang="es-ES" b="0" i="1" u="none" strike="noStrike" cap="none" normalizeH="0" baseline="0" dirty="0" smtClean="0">
                <a:ln>
                  <a:noFill/>
                </a:ln>
                <a:effectLst/>
                <a:latin typeface="Franklin Gothic Demi" pitchFamily="34" charset="0"/>
                <a:cs typeface="Courier New" pitchFamily="49" charset="0"/>
              </a:rPr>
              <a:t>mirando hacia el sureste, donde habitaban los Caquetios</a:t>
            </a:r>
            <a:endParaRPr kumimoji="0" lang="es-ES" b="1" i="1" u="none" strike="noStrike" cap="none" normalizeH="0" baseline="0" dirty="0" smtClean="0">
              <a:ln>
                <a:noFill/>
              </a:ln>
              <a:effectLst/>
              <a:latin typeface="Franklin Gothic Dem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1" i="1" u="none" strike="noStrike" cap="none" normalizeH="0" baseline="0" dirty="0" smtClean="0">
                <a:ln>
                  <a:noFill/>
                </a:ln>
                <a:effectLst/>
                <a:latin typeface="Franklin Gothic Demi" pitchFamily="34" charset="0"/>
                <a:cs typeface="Courier New" pitchFamily="49" charset="0"/>
              </a:rPr>
              <a:t>Primeros Pobladores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0" i="1" u="none" strike="noStrike" cap="none" normalizeH="0" baseline="0" dirty="0" smtClean="0">
                <a:ln>
                  <a:noFill/>
                </a:ln>
                <a:effectLst/>
                <a:latin typeface="Franklin Gothic Demi" pitchFamily="34" charset="0"/>
                <a:cs typeface="Courier New" pitchFamily="49" charset="0"/>
              </a:rPr>
              <a:t>El valle donde se ubica la ciudad estuvo habitado durante siglos por distintas etnias, tales como los Axaguas</a:t>
            </a:r>
            <a:r>
              <a:rPr lang="es-ES" i="1" dirty="0" smtClean="0">
                <a:latin typeface="Franklin Gothic Demi" pitchFamily="34" charset="0"/>
                <a:cs typeface="Courier New" pitchFamily="49" charset="0"/>
              </a:rPr>
              <a:t>,</a:t>
            </a:r>
            <a:r>
              <a:rPr kumimoji="0" lang="es-ES" b="0" i="1" u="none" strike="noStrike" cap="none" normalizeH="0" baseline="0" dirty="0" smtClean="0">
                <a:ln>
                  <a:noFill/>
                </a:ln>
                <a:effectLst/>
                <a:latin typeface="Franklin Gothic Demi" pitchFamily="34" charset="0"/>
                <a:cs typeface="Courier New" pitchFamily="49" charset="0"/>
              </a:rPr>
              <a:t> los Caquetíos, los Gayones</a:t>
            </a:r>
            <a:r>
              <a:rPr lang="es-ES" i="1" dirty="0" smtClean="0">
                <a:latin typeface="Franklin Gothic Demi" pitchFamily="34" charset="0"/>
                <a:cs typeface="Courier New" pitchFamily="49" charset="0"/>
              </a:rPr>
              <a:t> </a:t>
            </a:r>
            <a:r>
              <a:rPr kumimoji="0" lang="es-ES" b="0" i="1" u="none" strike="noStrike" cap="none" normalizeH="0" baseline="0" dirty="0" smtClean="0">
                <a:ln>
                  <a:noFill/>
                </a:ln>
                <a:effectLst/>
                <a:latin typeface="Franklin Gothic Demi" pitchFamily="34" charset="0"/>
                <a:cs typeface="Courier New" pitchFamily="49" charset="0"/>
              </a:rPr>
              <a:t>y Jiraharas, de entre las cuales predominaban influyentemente los Caquetíos a cuya lengua principalmente pertenecen la mayoría de los topónimos larenses que aún perviven. Estos pobladores eran parte de una gran nación que se extendía desde el Mar Caribe</a:t>
            </a:r>
            <a:r>
              <a:rPr lang="es-ES" i="1" dirty="0" smtClean="0">
                <a:latin typeface="Franklin Gothic Demi" pitchFamily="34" charset="0"/>
                <a:cs typeface="Courier New" pitchFamily="49" charset="0"/>
              </a:rPr>
              <a:t> </a:t>
            </a:r>
            <a:r>
              <a:rPr kumimoji="0" lang="es-ES" b="0" i="1" u="none" strike="noStrike" cap="none" normalizeH="0" baseline="0" dirty="0" smtClean="0">
                <a:ln>
                  <a:noFill/>
                </a:ln>
                <a:effectLst/>
                <a:latin typeface="Franklin Gothic Demi" pitchFamily="34" charset="0"/>
                <a:cs typeface="Courier New" pitchFamily="49" charset="0"/>
              </a:rPr>
              <a:t>hasta el Río Orinoco.</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b="0" i="1" u="none" strike="noStrike" cap="none" normalizeH="0" baseline="0" dirty="0" smtClean="0">
                <a:ln>
                  <a:noFill/>
                </a:ln>
                <a:effectLst/>
                <a:latin typeface="Franklin Gothic Demi" pitchFamily="34" charset="0"/>
                <a:cs typeface="Courier New" pitchFamily="49" charset="0"/>
              </a:rPr>
              <a:t>La llegada de los europeos por primera vez al valle de Barquisimeto fue de la mano de Nicolás de Federmann, oficial alemán, de la casa de los Wesler, quien salió de Coro con 110 españoles a pie, 16 a caballo y 100 Caquetíos. Y en relación a este viaje Federmann hace alusión que los indígenas de la zona “formaban un pueblo numeroso y muy guerrero” y que habitaban a “las márgenes de un gran río”. Según Federmann, aquellos habían sido obligados por los Caquetíos a vivir en la montaña, pues querían ser los únicos en ocupar y gobernar la llana y muy fértil tierra del valle</a:t>
            </a:r>
            <a:r>
              <a:rPr lang="es-ES" i="1" dirty="0" smtClean="0">
                <a:latin typeface="Franklin Gothic Demi" pitchFamily="34" charset="0"/>
                <a:cs typeface="Courier New" pitchFamily="49" charset="0"/>
              </a:rPr>
              <a:t>.</a:t>
            </a:r>
            <a:endParaRPr kumimoji="0" lang="es-ES" b="0" i="1" u="none" strike="noStrike" cap="none" normalizeH="0" baseline="0" dirty="0" smtClean="0">
              <a:ln>
                <a:noFill/>
              </a:ln>
              <a:effectLst/>
              <a:latin typeface="Franklin Gothic Demi" pitchFamily="34" charset="0"/>
              <a:cs typeface="Courier New" pitchFamily="49" charset="0"/>
            </a:endParaRPr>
          </a:p>
        </p:txBody>
      </p:sp>
      <p:pic>
        <p:nvPicPr>
          <p:cNvPr id="1026" name="Picture 2" descr="http://upload.wikimedia.org/wikipedia/commons/thumb/9/99/Valle_del_Turbio_y_Tarabana.jpg/220px-Valle_del_Turbio_y_Tarabana.jpg">
            <a:hlinkClick r:id="rId2"/>
          </p:cNvPr>
          <p:cNvPicPr>
            <a:picLocks noChangeAspect="1" noChangeArrowheads="1"/>
          </p:cNvPicPr>
          <p:nvPr/>
        </p:nvPicPr>
        <p:blipFill>
          <a:blip r:embed="rId3"/>
          <a:srcRect/>
          <a:stretch>
            <a:fillRect/>
          </a:stretch>
        </p:blipFill>
        <p:spPr bwMode="auto">
          <a:xfrm>
            <a:off x="0" y="500042"/>
            <a:ext cx="2571736" cy="1928803"/>
          </a:xfrm>
          <a:prstGeom prst="rect">
            <a:avLst/>
          </a:prstGeom>
          <a:noFill/>
        </p:spPr>
      </p:pic>
      <p:pic>
        <p:nvPicPr>
          <p:cNvPr id="5" name="Picture 2" descr="C:\Documents and Settings\Dell\Escritorio\BARQUISIMETO\obelisco_barquisimeto.jpg"/>
          <p:cNvPicPr>
            <a:picLocks noChangeAspect="1" noChangeArrowheads="1"/>
          </p:cNvPicPr>
          <p:nvPr/>
        </p:nvPicPr>
        <p:blipFill>
          <a:blip r:embed="rId4"/>
          <a:srcRect/>
          <a:stretch>
            <a:fillRect/>
          </a:stretch>
        </p:blipFill>
        <p:spPr bwMode="auto">
          <a:xfrm>
            <a:off x="0" y="3143248"/>
            <a:ext cx="2464593" cy="3286124"/>
          </a:xfrm>
          <a:prstGeom prst="rect">
            <a:avLst/>
          </a:prstGeom>
          <a:noFill/>
        </p:spPr>
      </p:pic>
      <p:pic>
        <p:nvPicPr>
          <p:cNvPr id="6" name="Picture 4" descr="pc12"/>
          <p:cNvPicPr>
            <a:picLocks noChangeAspect="1" noChangeArrowheads="1" noCrop="1"/>
          </p:cNvPicPr>
          <p:nvPr/>
        </p:nvPicPr>
        <p:blipFill>
          <a:blip r:embed="rId5"/>
          <a:srcRect/>
          <a:stretch>
            <a:fillRect/>
          </a:stretch>
        </p:blipFill>
        <p:spPr bwMode="auto">
          <a:xfrm>
            <a:off x="2214546" y="6286520"/>
            <a:ext cx="840770" cy="822382"/>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BARQUISIMETO\riogentebanderota_barquisime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BARQUISIMETO\Iglesia-Catedral-de-Barquisimeto-Venezuela10.jpg"/>
          <p:cNvPicPr>
            <a:picLocks noChangeAspect="1" noChangeArrowheads="1"/>
          </p:cNvPicPr>
          <p:nvPr/>
        </p:nvPicPr>
        <p:blipFill>
          <a:blip r:embed="rId2"/>
          <a:srcRect/>
          <a:stretch>
            <a:fillRect/>
          </a:stretch>
        </p:blipFill>
        <p:spPr bwMode="auto">
          <a:xfrm>
            <a:off x="0" y="0"/>
            <a:ext cx="914089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BARQUISIMETO\Transbarca_en_Parada.jpg"/>
          <p:cNvPicPr>
            <a:picLocks noChangeAspect="1" noChangeArrowheads="1"/>
          </p:cNvPicPr>
          <p:nvPr/>
        </p:nvPicPr>
        <p:blipFill>
          <a:blip r:embed="rId2"/>
          <a:srcRect/>
          <a:stretch>
            <a:fillRect/>
          </a:stretch>
        </p:blipFill>
        <p:spPr bwMode="auto">
          <a:xfrm>
            <a:off x="0" y="0"/>
            <a:ext cx="9221229"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BARQUISIMETO\sambil-barquisimeto-4.jpg"/>
          <p:cNvPicPr>
            <a:picLocks noChangeAspect="1" noChangeArrowheads="1"/>
          </p:cNvPicPr>
          <p:nvPr/>
        </p:nvPicPr>
        <p:blipFill>
          <a:blip r:embed="rId2"/>
          <a:srcRect/>
          <a:stretch>
            <a:fillRect/>
          </a:stretch>
        </p:blipFill>
        <p:spPr bwMode="auto">
          <a:xfrm>
            <a:off x="0" y="0"/>
            <a:ext cx="9501222"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BARQUISIMETO\Obelisco_de_Barquisimeto,_2005.jpg"/>
          <p:cNvPicPr>
            <a:picLocks noChangeAspect="1" noChangeArrowheads="1"/>
          </p:cNvPicPr>
          <p:nvPr/>
        </p:nvPicPr>
        <p:blipFill>
          <a:blip r:embed="rId2"/>
          <a:srcRect/>
          <a:stretch>
            <a:fillRect/>
          </a:stretch>
        </p:blipFill>
        <p:spPr bwMode="auto">
          <a:xfrm>
            <a:off x="-357222" y="-214338"/>
            <a:ext cx="9753601" cy="7815267"/>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BARQUISIMETO\museo-de-barquisimeto-lara.jpg"/>
          <p:cNvPicPr>
            <a:picLocks noChangeAspect="1" noChangeArrowheads="1"/>
          </p:cNvPicPr>
          <p:nvPr/>
        </p:nvPicPr>
        <p:blipFill>
          <a:blip r:embed="rId2"/>
          <a:srcRect/>
          <a:stretch>
            <a:fillRect/>
          </a:stretch>
        </p:blipFill>
        <p:spPr bwMode="auto">
          <a:xfrm>
            <a:off x="0" y="0"/>
            <a:ext cx="913591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BARQUISIMETO\images.jpg"/>
          <p:cNvPicPr>
            <a:picLocks noChangeAspect="1" noChangeArrowheads="1"/>
          </p:cNvPicPr>
          <p:nvPr/>
        </p:nvPicPr>
        <p:blipFill>
          <a:blip r:embed="rId2"/>
          <a:srcRect/>
          <a:stretch>
            <a:fillRect/>
          </a:stretch>
        </p:blipFill>
        <p:spPr bwMode="auto">
          <a:xfrm>
            <a:off x="-1" y="0"/>
            <a:ext cx="9216649"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BARQUISIMETO\iglesia_sur_plaza_bolivar.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BARQUISIMETO\800px-Barquisimeto_de_Noche.jpg"/>
          <p:cNvPicPr>
            <a:picLocks noChangeAspect="1" noChangeArrowheads="1"/>
          </p:cNvPicPr>
          <p:nvPr/>
        </p:nvPicPr>
        <p:blipFill>
          <a:blip r:embed="rId2"/>
          <a:srcRect/>
          <a:stretch>
            <a:fillRect/>
          </a:stretch>
        </p:blipFill>
        <p:spPr bwMode="auto">
          <a:xfrm>
            <a:off x="0" y="0"/>
            <a:ext cx="9350013"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BARQUISIMETO\Estadio Antonio Herrera Gutierres de Barquisimeto.JPG"/>
          <p:cNvPicPr>
            <a:picLocks noChangeAspect="1" noChangeArrowheads="1"/>
          </p:cNvPicPr>
          <p:nvPr/>
        </p:nvPicPr>
        <p:blipFill>
          <a:blip r:embed="rId2"/>
          <a:srcRect/>
          <a:stretch>
            <a:fillRect/>
          </a:stretch>
        </p:blipFill>
        <p:spPr bwMode="auto">
          <a:xfrm>
            <a:off x="-1214478" y="-2028826"/>
            <a:ext cx="13335000" cy="8886826"/>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BARQUISIMETO\full_314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BARQUISIMETO\Forteresse de Barquisimeto.JPG"/>
          <p:cNvPicPr>
            <a:picLocks noChangeAspect="1" noChangeArrowheads="1"/>
          </p:cNvPicPr>
          <p:nvPr/>
        </p:nvPicPr>
        <p:blipFill>
          <a:blip r:embed="rId2"/>
          <a:srcRect/>
          <a:stretch>
            <a:fillRect/>
          </a:stretch>
        </p:blipFill>
        <p:spPr bwMode="auto">
          <a:xfrm>
            <a:off x="-1" y="0"/>
            <a:ext cx="925974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BARQUISIMETO\barquisimeto-85205_640.jpg"/>
          <p:cNvPicPr>
            <a:picLocks noChangeAspect="1" noChangeArrowheads="1"/>
          </p:cNvPicPr>
          <p:nvPr/>
        </p:nvPicPr>
        <p:blipFill>
          <a:blip r:embed="rId2"/>
          <a:srcRect/>
          <a:stretch>
            <a:fillRect/>
          </a:stretch>
        </p:blipFill>
        <p:spPr bwMode="auto">
          <a:xfrm>
            <a:off x="0" y="0"/>
            <a:ext cx="9144002"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barquisimeto_426249.jpg"/>
          <p:cNvPicPr>
            <a:picLocks noChangeAspect="1" noChangeArrowheads="1"/>
          </p:cNvPicPr>
          <p:nvPr/>
        </p:nvPicPr>
        <p:blipFill>
          <a:blip r:embed="rId2"/>
          <a:srcRect/>
          <a:stretch>
            <a:fillRect/>
          </a:stretch>
        </p:blipFill>
        <p:spPr bwMode="auto">
          <a:xfrm>
            <a:off x="-1" y="0"/>
            <a:ext cx="9119681"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BARQUISIMETO\morrocoy-109144_640.jpg"/>
          <p:cNvPicPr>
            <a:picLocks noChangeAspect="1" noChangeArrowheads="1"/>
          </p:cNvPicPr>
          <p:nvPr/>
        </p:nvPicPr>
        <p:blipFill>
          <a:blip r:embed="rId3"/>
          <a:srcRect/>
          <a:stretch>
            <a:fillRect/>
          </a:stretch>
        </p:blipFill>
        <p:spPr bwMode="auto">
          <a:xfrm>
            <a:off x="0" y="0"/>
            <a:ext cx="9520868" cy="6858000"/>
          </a:xfrm>
          <a:prstGeom prst="rect">
            <a:avLst/>
          </a:prstGeom>
          <a:noFill/>
        </p:spPr>
      </p:pic>
    </p:spTree>
  </p:cSld>
  <p:clrMapOvr>
    <a:masterClrMapping/>
  </p:clrMapOvr>
  <p:transition spd="med" advTm="6000">
    <p:wipe/>
    <p:sndAc>
      <p:stSnd>
        <p:snd r:embed="rId2" name="donald - las olas y el viento177220486.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BARQUISIMETO\Flor_de_venezuela_barquisimeto_lara11.jpg"/>
          <p:cNvPicPr>
            <a:picLocks noChangeAspect="1" noChangeArrowheads="1"/>
          </p:cNvPicPr>
          <p:nvPr/>
        </p:nvPicPr>
        <p:blipFill>
          <a:blip r:embed="rId2"/>
          <a:srcRect/>
          <a:stretch>
            <a:fillRect/>
          </a:stretch>
        </p:blipFill>
        <p:spPr bwMode="auto">
          <a:xfrm>
            <a:off x="-428660" y="-500090"/>
            <a:ext cx="9572660" cy="735809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BARQUISIMETO\este_de_barquisime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BARQUISIMETO\Iglesia_plaza_lar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strips dir="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BARQUISIMETO\800px-Catedral_Metropolitana_de_Barquisimeto.jpg"/>
          <p:cNvPicPr>
            <a:picLocks noChangeAspect="1" noChangeArrowheads="1"/>
          </p:cNvPicPr>
          <p:nvPr/>
        </p:nvPicPr>
        <p:blipFill>
          <a:blip r:embed="rId2"/>
          <a:srcRect/>
          <a:stretch>
            <a:fillRect/>
          </a:stretch>
        </p:blipFill>
        <p:spPr bwMode="auto">
          <a:xfrm>
            <a:off x="-1" y="0"/>
            <a:ext cx="923377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BARQUISIMETO\divinacatedral6.jpg"/>
          <p:cNvPicPr>
            <a:picLocks noChangeAspect="1" noChangeArrowheads="1"/>
          </p:cNvPicPr>
          <p:nvPr/>
        </p:nvPicPr>
        <p:blipFill>
          <a:blip r:embed="rId2"/>
          <a:srcRect/>
          <a:stretch>
            <a:fillRect/>
          </a:stretch>
        </p:blipFill>
        <p:spPr bwMode="auto">
          <a:xfrm>
            <a:off x="0" y="0"/>
            <a:ext cx="9255868"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BARQUISIMETO\Divina-Pastora.jpg"/>
          <p:cNvPicPr>
            <a:picLocks noChangeAspect="1" noChangeArrowheads="1"/>
          </p:cNvPicPr>
          <p:nvPr/>
        </p:nvPicPr>
        <p:blipFill>
          <a:blip r:embed="rId2"/>
          <a:srcRect/>
          <a:stretch>
            <a:fillRect/>
          </a:stretch>
        </p:blipFill>
        <p:spPr bwMode="auto">
          <a:xfrm>
            <a:off x="0" y="0"/>
            <a:ext cx="9257376" cy="6858000"/>
          </a:xfrm>
          <a:prstGeom prst="rect">
            <a:avLst/>
          </a:prstGeom>
          <a:noFill/>
        </p:spPr>
      </p:pic>
    </p:spTree>
  </p:cSld>
  <p:clrMapOvr>
    <a:masterClrMapping/>
  </p:clrMapOvr>
  <p:transition spd="med" advTm="6000">
    <p:pull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BARQUISIMETO\catedral_de_barquisime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BARQUISIMETO\barquisimeto-al-reve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BARQUISIMETO\4767850620_ff4f02783a_o.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Tree>
  </p:cSld>
  <p:clrMapOvr>
    <a:masterClrMapping/>
  </p:clrMapOvr>
  <p:transition spd="med" advTm="6000">
    <p:zoom dir="in"/>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BARQUISIMETO\1376945557_537895687_4-Hotel-Canario-Larense-Servicio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pull dir="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BARQUISIMETO\800px-Iglesia_Santa_Rosa.jpg"/>
          <p:cNvPicPr>
            <a:picLocks noChangeAspect="1" noChangeArrowheads="1"/>
          </p:cNvPicPr>
          <p:nvPr/>
        </p:nvPicPr>
        <p:blipFill>
          <a:blip r:embed="rId2"/>
          <a:srcRect/>
          <a:stretch>
            <a:fillRect/>
          </a:stretch>
        </p:blipFill>
        <p:spPr bwMode="auto">
          <a:xfrm>
            <a:off x="0" y="0"/>
            <a:ext cx="9238562"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BARQUISIMETO\317979.jpg"/>
          <p:cNvPicPr>
            <a:picLocks noChangeAspect="1" noChangeArrowheads="1"/>
          </p:cNvPicPr>
          <p:nvPr/>
        </p:nvPicPr>
        <p:blipFill>
          <a:blip r:embed="rId2"/>
          <a:srcRect/>
          <a:stretch>
            <a:fillRect/>
          </a:stretch>
        </p:blipFill>
        <p:spPr bwMode="auto">
          <a:xfrm>
            <a:off x="0" y="0"/>
            <a:ext cx="9184844"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BARQUISIMETO\800px-Tribunal_Barquisimeto.jpg"/>
          <p:cNvPicPr>
            <a:picLocks noChangeAspect="1" noChangeArrowheads="1"/>
          </p:cNvPicPr>
          <p:nvPr/>
        </p:nvPicPr>
        <p:blipFill>
          <a:blip r:embed="rId2"/>
          <a:srcRect/>
          <a:stretch>
            <a:fillRect/>
          </a:stretch>
        </p:blipFill>
        <p:spPr bwMode="auto">
          <a:xfrm>
            <a:off x="-1" y="0"/>
            <a:ext cx="9143997"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BARQUISIMETO\800px-Flor_de_venezuela_barquisimeto_lara_3.jpg"/>
          <p:cNvPicPr>
            <a:picLocks noChangeAspect="1" noChangeArrowheads="1"/>
          </p:cNvPicPr>
          <p:nvPr/>
        </p:nvPicPr>
        <p:blipFill>
          <a:blip r:embed="rId2"/>
          <a:srcRect/>
          <a:stretch>
            <a:fillRect/>
          </a:stretch>
        </p:blipFill>
        <p:spPr bwMode="auto">
          <a:xfrm>
            <a:off x="0" y="0"/>
            <a:ext cx="9250508" cy="6858000"/>
          </a:xfrm>
          <a:prstGeom prst="rect">
            <a:avLst/>
          </a:prstGeom>
          <a:noFill/>
        </p:spPr>
      </p:pic>
    </p:spTree>
  </p:cSld>
  <p:clrMapOvr>
    <a:masterClrMapping/>
  </p:clrMapOvr>
  <p:transition spd="med" advTm="6000">
    <p:wheel spokes="8"/>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BARQUISIMETO\800px-Sambil_Barquisimeto_0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BARQUISIMETO\barquisimeto-0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split dir="in"/>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BARQUISIMETO\800px-Paseo_Irribarren.jpg"/>
          <p:cNvPicPr>
            <a:picLocks noChangeAspect="1" noChangeArrowheads="1"/>
          </p:cNvPicPr>
          <p:nvPr/>
        </p:nvPicPr>
        <p:blipFill>
          <a:blip r:embed="rId2"/>
          <a:srcRect/>
          <a:stretch>
            <a:fillRect/>
          </a:stretch>
        </p:blipFill>
        <p:spPr bwMode="auto">
          <a:xfrm>
            <a:off x="0" y="-285776"/>
            <a:ext cx="9525034" cy="7143776"/>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BARQUISIMETO\800px-Navidad_Barquisimeto.jpg"/>
          <p:cNvPicPr>
            <a:picLocks noChangeAspect="1" noChangeArrowheads="1"/>
          </p:cNvPicPr>
          <p:nvPr/>
        </p:nvPicPr>
        <p:blipFill>
          <a:blip r:embed="rId2"/>
          <a:srcRect/>
          <a:stretch>
            <a:fillRect/>
          </a:stretch>
        </p:blipFill>
        <p:spPr bwMode="auto">
          <a:xfrm>
            <a:off x="0" y="0"/>
            <a:ext cx="935754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Santa_Rosa_Entrada_en_Barquisimeto_.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BARQUISIMETO\pay-400x26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5286380" y="214290"/>
            <a:ext cx="3643306" cy="5016740"/>
          </a:xfrm>
          <a:prstGeom prst="rect">
            <a:avLst/>
          </a:prstGeom>
        </p:spPr>
        <p:txBody>
          <a:bodyPr wrap="square" lIns="91422" tIns="45711" rIns="91422" bIns="45711">
            <a:spAutoFit/>
          </a:bodyPr>
          <a:lstStyle/>
          <a:p>
            <a:pPr lvl="1" algn="ctr"/>
            <a:r>
              <a:rPr lang="es-ES" sz="40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40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a:t>
            </a:r>
          </a:p>
          <a:p>
            <a:pPr lvl="1" algn="ctr"/>
            <a:r>
              <a:rPr lang="es-ES" sz="40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endParaRPr lang="es-ES" sz="40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pic>
        <p:nvPicPr>
          <p:cNvPr id="16" name="Picture 2" descr="C:\Documents and Settings\Dell\Escritorio\Santa_Rosa_Entrada_en_Barquisimeto_.jpg"/>
          <p:cNvPicPr>
            <a:picLocks noChangeAspect="1" noChangeArrowheads="1"/>
          </p:cNvPicPr>
          <p:nvPr/>
        </p:nvPicPr>
        <p:blipFill>
          <a:blip r:embed="rId6"/>
          <a:srcRect/>
          <a:stretch>
            <a:fillRect/>
          </a:stretch>
        </p:blipFill>
        <p:spPr bwMode="auto">
          <a:xfrm>
            <a:off x="0" y="0"/>
            <a:ext cx="9144000" cy="6858001"/>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xit" presetSubtype="16" fill="hold" nodeType="clickEffect">
                                  <p:stCondLst>
                                    <p:cond delay="0"/>
                                  </p:stCondLst>
                                  <p:childTnLst>
                                    <p:animEffect transition="out" filter="plus(in)">
                                      <p:cBhvr>
                                        <p:cTn id="6" dur="2000"/>
                                        <p:tgtEl>
                                          <p:spTgt spid="16"/>
                                        </p:tgtEl>
                                      </p:cBhvr>
                                    </p:animEffect>
                                    <p:set>
                                      <p:cBhvr>
                                        <p:cTn id="7" dur="1" fill="hold">
                                          <p:stCondLst>
                                            <p:cond delay="1999"/>
                                          </p:stCondLst>
                                        </p:cTn>
                                        <p:tgtEl>
                                          <p:spTgt spid="1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ARQUISIMETO">
  <a:themeElements>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1_Diseño predeterminado">
      <a:majorFont>
        <a:latin typeface="Arial"/>
        <a:ea typeface=""/>
        <a:cs typeface=""/>
      </a:majorFont>
      <a:minorFont>
        <a:latin typeface="Arial"/>
        <a:ea typeface=""/>
        <a:cs typeface=""/>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BARQUISIMETO</Template>
  <TotalTime>24</TotalTime>
  <Words>466</Words>
  <Application>Microsoft Office PowerPoint</Application>
  <PresentationFormat>Presentación en pantalla (4:3)</PresentationFormat>
  <Paragraphs>47</Paragraphs>
  <Slides>53</Slides>
  <Notes>0</Notes>
  <HiddenSlides>0</HiddenSlides>
  <MMClips>0</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BARQUISIMETO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2013-11-20T14:39:59Z</dcterms:created>
  <dcterms:modified xsi:type="dcterms:W3CDTF">2013-11-20T15:04:34Z</dcterms:modified>
</cp:coreProperties>
</file>