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7"/>
  </p:notesMasterIdLst>
  <p:sldIdLst>
    <p:sldId id="377" r:id="rId3"/>
    <p:sldId id="523" r:id="rId4"/>
    <p:sldId id="499" r:id="rId5"/>
    <p:sldId id="488" r:id="rId6"/>
    <p:sldId id="526" r:id="rId7"/>
    <p:sldId id="489" r:id="rId8"/>
    <p:sldId id="490" r:id="rId9"/>
    <p:sldId id="532" r:id="rId10"/>
    <p:sldId id="533" r:id="rId11"/>
    <p:sldId id="534" r:id="rId12"/>
    <p:sldId id="531" r:id="rId13"/>
    <p:sldId id="480" r:id="rId14"/>
    <p:sldId id="482" r:id="rId15"/>
    <p:sldId id="481" r:id="rId16"/>
    <p:sldId id="491" r:id="rId17"/>
    <p:sldId id="516" r:id="rId18"/>
    <p:sldId id="485" r:id="rId19"/>
    <p:sldId id="524" r:id="rId20"/>
    <p:sldId id="525" r:id="rId21"/>
    <p:sldId id="493" r:id="rId22"/>
    <p:sldId id="542" r:id="rId23"/>
    <p:sldId id="540" r:id="rId24"/>
    <p:sldId id="495" r:id="rId25"/>
    <p:sldId id="496" r:id="rId26"/>
    <p:sldId id="536" r:id="rId27"/>
    <p:sldId id="537" r:id="rId28"/>
    <p:sldId id="492" r:id="rId29"/>
    <p:sldId id="479" r:id="rId30"/>
    <p:sldId id="497" r:id="rId31"/>
    <p:sldId id="517" r:id="rId32"/>
    <p:sldId id="527" r:id="rId33"/>
    <p:sldId id="519" r:id="rId34"/>
    <p:sldId id="518" r:id="rId35"/>
    <p:sldId id="520" r:id="rId36"/>
    <p:sldId id="483" r:id="rId37"/>
    <p:sldId id="487" r:id="rId38"/>
    <p:sldId id="498" r:id="rId39"/>
    <p:sldId id="500" r:id="rId40"/>
    <p:sldId id="522" r:id="rId41"/>
    <p:sldId id="529" r:id="rId42"/>
    <p:sldId id="530" r:id="rId43"/>
    <p:sldId id="501" r:id="rId44"/>
    <p:sldId id="484" r:id="rId45"/>
    <p:sldId id="539" r:id="rId46"/>
    <p:sldId id="502" r:id="rId47"/>
    <p:sldId id="510" r:id="rId48"/>
    <p:sldId id="504" r:id="rId49"/>
    <p:sldId id="507" r:id="rId50"/>
    <p:sldId id="503" r:id="rId51"/>
    <p:sldId id="508" r:id="rId52"/>
    <p:sldId id="509" r:id="rId53"/>
    <p:sldId id="486" r:id="rId54"/>
    <p:sldId id="505" r:id="rId55"/>
    <p:sldId id="506" r:id="rId56"/>
    <p:sldId id="511" r:id="rId57"/>
    <p:sldId id="512" r:id="rId58"/>
    <p:sldId id="513" r:id="rId59"/>
    <p:sldId id="514" r:id="rId60"/>
    <p:sldId id="515" r:id="rId61"/>
    <p:sldId id="528" r:id="rId62"/>
    <p:sldId id="538" r:id="rId63"/>
    <p:sldId id="521" r:id="rId64"/>
    <p:sldId id="378" r:id="rId65"/>
    <p:sldId id="448" r:id="rId66"/>
  </p:sldIdLst>
  <p:sldSz cx="1126966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FNEat9T3A2G5ar+GCcgYw==" hashData="MYJo8yv0zYXzrA1BPiGKQlZkn4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2E6F4"/>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864" y="-480"/>
      </p:cViewPr>
      <p:guideLst>
        <p:guide orient="horz" pos="1997"/>
        <p:guide pos="355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08/03/2021</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6"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08/03/2021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08/03/2021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7"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7"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08/03/2021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08/03/2021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0"/>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5"/>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9" y="1418560"/>
            <a:ext cx="4981347"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9" y="2009745"/>
            <a:ext cx="4981347"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08/03/2021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08/03/2021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08/03/2021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252322"/>
            <a:ext cx="3707642"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252320"/>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326143"/>
            <a:ext cx="3707642"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08/03/2021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08/03/2021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08/03/2021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2"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08/03/2021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2"/>
            <a:ext cx="9579214" cy="1358412"/>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8"/>
            <a:ext cx="7888764" cy="1619532"/>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86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08"/>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08/03/2021</a:t>
            </a:fld>
            <a:endParaRPr lang="es-ES"/>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B0F0">
            <a:alpha val="86000"/>
          </a:srgbClr>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1"/>
            <a:ext cx="2629588" cy="440091"/>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audio" Target="../media/audio3.wav"/></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audio" Target="../media/audio5.wav"/></Relationships>
</file>

<file path=ppt/slides/_rels/slide5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5.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66.jpeg"/></Relationships>
</file>

<file path=ppt/slides/_rels/slide64.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2" y="0"/>
            <a:ext cx="11269663" cy="6354904"/>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125756" y="3125763"/>
            <a:ext cx="63373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00381" y="5185318"/>
            <a:ext cx="762419" cy="708754"/>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178447" y="1242578"/>
            <a:ext cx="7632848" cy="4651494"/>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BAHIA </a:t>
            </a: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 </a:t>
            </a: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SANIA </a:t>
            </a:r>
          </a:p>
          <a:p>
            <a:pPr algn="ctr"/>
            <a:r>
              <a:rPr lang="es-ES" sz="7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Hainan, China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134237" y="5126004"/>
            <a:ext cx="2475822" cy="86314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76235" y="706643"/>
            <a:ext cx="1263923"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5" y="174320"/>
            <a:ext cx="962617" cy="985801"/>
          </a:xfrm>
          <a:prstGeom prst="rect">
            <a:avLst/>
          </a:prstGeom>
          <a:noFill/>
          <a:ln w="9525">
            <a:noFill/>
            <a:miter lim="800000"/>
            <a:headEnd/>
            <a:tailEnd/>
          </a:ln>
        </p:spPr>
      </p:pic>
      <p:sp>
        <p:nvSpPr>
          <p:cNvPr id="2" name="1 Rectángulo"/>
          <p:cNvSpPr/>
          <p:nvPr/>
        </p:nvSpPr>
        <p:spPr>
          <a:xfrm>
            <a:off x="623895" y="1427178"/>
            <a:ext cx="1168602" cy="523220"/>
          </a:xfrm>
          <a:prstGeom prst="rect">
            <a:avLst/>
          </a:prstGeom>
          <a:solidFill>
            <a:srgbClr val="62E6F4"/>
          </a:solidFill>
        </p:spPr>
        <p:txBody>
          <a:bodyPr wrap="square">
            <a:spAutoFit/>
          </a:bodyPr>
          <a:lstStyle/>
          <a:p>
            <a:pPr algn="ctr"/>
            <a:r>
              <a:rPr lang="es-ES" sz="1400" b="1" dirty="0"/>
              <a:t>Billy Vaughn </a:t>
            </a:r>
            <a:endParaRPr lang="es-ES" sz="1400" b="1" dirty="0" smtClean="0"/>
          </a:p>
          <a:p>
            <a:pPr algn="ctr"/>
            <a:r>
              <a:rPr lang="es-ES" sz="1400" b="1" dirty="0" smtClean="0"/>
              <a:t>&amp; </a:t>
            </a:r>
            <a:r>
              <a:rPr lang="es-ES" sz="1400" b="1" dirty="0" smtClean="0"/>
              <a:t>Orchestra</a:t>
            </a:r>
            <a:endParaRPr lang="es-ES" sz="1400" b="1" dirty="0"/>
          </a:p>
        </p:txBody>
      </p:sp>
    </p:spTree>
  </p:cSld>
  <p:clrMapOvr>
    <a:masterClrMapping/>
  </p:clrMapOvr>
  <mc:AlternateContent xmlns:mc="http://schemas.openxmlformats.org/markup-compatibility/2006" xmlns:p14="http://schemas.microsoft.com/office/powerpoint/2010/main">
    <mc:Choice Requires="p14">
      <p:transition spd="slow" p14:dur="2500" advTm="12000">
        <p:checker/>
        <p:sndAc>
          <p:stSnd>
            <p:snd r:embed="rId2" name="05 - La Paloma.wav"/>
          </p:stSnd>
        </p:sndAc>
      </p:transition>
    </mc:Choice>
    <mc:Fallback xmlns="">
      <p:transition spd="slow" advTm="12000">
        <p:checker/>
        <p:sndAc>
          <p:stSnd>
            <p:snd r:embed="rId9" name="05 - La Palom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lima Sanya – Temperatura • Mejor época para viajar • Tiemp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429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6605761"/>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Guard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136525"/>
            <a:ext cx="171450" cy="17145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Guard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15875"/>
            <a:ext cx="171450" cy="17145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7" descr="Hainan Islan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9" descr="Hainan Island"/>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3084" name="Picture 12" descr="Shao-Jiang Min - Wikiped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37" y="-116120"/>
            <a:ext cx="11303600" cy="6466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4717891"/>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canotaje-en-el-río-de-guilin-2629652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 y="0"/>
            <a:ext cx="11269664" cy="6553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5808782"/>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90415" y="648370"/>
            <a:ext cx="8217618" cy="5170646"/>
          </a:xfrm>
          <a:prstGeom prst="rect">
            <a:avLst/>
          </a:prstGeom>
        </p:spPr>
        <p:txBody>
          <a:bodyPr wrap="square">
            <a:spAutoFit/>
          </a:bodyPr>
          <a:lstStyle/>
          <a:p>
            <a:pPr algn="ctr"/>
            <a:r>
              <a:rPr lang="es-ES" sz="2400" dirty="0">
                <a:latin typeface="Arial Unicode MS" pitchFamily="34" charset="-128"/>
                <a:ea typeface="Arial Unicode MS" pitchFamily="34" charset="-128"/>
                <a:cs typeface="Arial Unicode MS" pitchFamily="34" charset="-128"/>
              </a:rPr>
              <a:t>Haz una escapada tropical al “Hawái de China”, con playas de arena blanca, frondosas montañas, zonas de selva repletas de monos e imponentes monumentos a Buda.</a:t>
            </a:r>
          </a:p>
          <a:p>
            <a:pPr algn="ctr"/>
            <a:endParaRPr lang="es-ES" sz="2400" dirty="0">
              <a:latin typeface="Arial Unicode MS" pitchFamily="34" charset="-128"/>
              <a:ea typeface="Arial Unicode MS" pitchFamily="34" charset="-128"/>
              <a:cs typeface="Arial Unicode MS" pitchFamily="34" charset="-128"/>
            </a:endParaRPr>
          </a:p>
          <a:p>
            <a:pPr algn="ctr"/>
            <a:r>
              <a:rPr lang="es-ES" sz="2400" dirty="0" err="1">
                <a:latin typeface="Arial Unicode MS" pitchFamily="34" charset="-128"/>
                <a:ea typeface="Arial Unicode MS" pitchFamily="34" charset="-128"/>
                <a:cs typeface="Arial Unicode MS" pitchFamily="34" charset="-128"/>
              </a:rPr>
              <a:t>Sanya</a:t>
            </a:r>
            <a:r>
              <a:rPr lang="es-ES" sz="2400" dirty="0">
                <a:latin typeface="Arial Unicode MS" pitchFamily="34" charset="-128"/>
                <a:ea typeface="Arial Unicode MS" pitchFamily="34" charset="-128"/>
                <a:cs typeface="Arial Unicode MS" pitchFamily="34" charset="-128"/>
              </a:rPr>
              <a:t> es una ciudad tranquila en la zona sur de la isla de Hainan y el punto más meridional de China. En </a:t>
            </a:r>
            <a:r>
              <a:rPr lang="es-ES" sz="2400" dirty="0" err="1">
                <a:latin typeface="Arial Unicode MS" pitchFamily="34" charset="-128"/>
                <a:ea typeface="Arial Unicode MS" pitchFamily="34" charset="-128"/>
                <a:cs typeface="Arial Unicode MS" pitchFamily="34" charset="-128"/>
              </a:rPr>
              <a:t>Sanya</a:t>
            </a:r>
            <a:r>
              <a:rPr lang="es-ES" sz="2400" dirty="0">
                <a:latin typeface="Arial Unicode MS" pitchFamily="34" charset="-128"/>
                <a:ea typeface="Arial Unicode MS" pitchFamily="34" charset="-128"/>
                <a:cs typeface="Arial Unicode MS" pitchFamily="34" charset="-128"/>
              </a:rPr>
              <a:t>, también conocida como el “Hawái de China”, encontrarás unas playas espectaculares y un clima tropical. Si eres amante de los deportes náuticos, aprovecha una oferta de viaje a </a:t>
            </a:r>
            <a:r>
              <a:rPr lang="es-ES" sz="2400" dirty="0" err="1">
                <a:latin typeface="Arial Unicode MS" pitchFamily="34" charset="-128"/>
                <a:ea typeface="Arial Unicode MS" pitchFamily="34" charset="-128"/>
                <a:cs typeface="Arial Unicode MS" pitchFamily="34" charset="-128"/>
              </a:rPr>
              <a:t>Sanya</a:t>
            </a:r>
            <a:r>
              <a:rPr lang="es-ES" sz="2400" dirty="0">
                <a:latin typeface="Arial Unicode MS" pitchFamily="34" charset="-128"/>
                <a:ea typeface="Arial Unicode MS" pitchFamily="34" charset="-128"/>
                <a:cs typeface="Arial Unicode MS" pitchFamily="34" charset="-128"/>
              </a:rPr>
              <a:t> para practicarlos. Aquí disfrutarás de actividades marinas como natación, submarinismo y vela. Sube a las arboladas cimas de las montañas que rodean la ciudad y admira la exuberancia de la flora tropical.</a:t>
            </a:r>
          </a:p>
          <a:p>
            <a:endParaRPr lang="es-ES" dirty="0"/>
          </a:p>
        </p:txBody>
      </p:sp>
      <p:pic>
        <p:nvPicPr>
          <p:cNvPr id="4"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val="0"/>
              </a:ext>
            </a:extLst>
          </a:blip>
          <a:srcRect/>
          <a:stretch>
            <a:fillRect/>
          </a:stretch>
        </p:blipFill>
        <p:spPr bwMode="auto">
          <a:xfrm>
            <a:off x="-49687" y="-11372"/>
            <a:ext cx="11303594"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E:\formas montar\2cxx0f8.gif"/>
          <p:cNvPicPr>
            <a:picLocks noChangeAspect="1" noChangeArrowheads="1" noCrop="1"/>
          </p:cNvPicPr>
          <p:nvPr/>
        </p:nvPicPr>
        <p:blipFill>
          <a:blip r:embed="rId3"/>
          <a:srcRect/>
          <a:stretch>
            <a:fillRect/>
          </a:stretch>
        </p:blipFill>
        <p:spPr bwMode="auto">
          <a:xfrm>
            <a:off x="378247" y="4824834"/>
            <a:ext cx="1775562" cy="1257254"/>
          </a:xfrm>
          <a:prstGeom prst="rect">
            <a:avLst/>
          </a:prstGeom>
          <a:noFill/>
        </p:spPr>
      </p:pic>
    </p:spTree>
    <p:extLst>
      <p:ext uri="{BB962C8B-B14F-4D97-AF65-F5344CB8AC3E}">
        <p14:creationId xmlns:p14="http://schemas.microsoft.com/office/powerpoint/2010/main" val="2149625159"/>
      </p:ext>
    </p:extLst>
  </p:cSld>
  <p:clrMapOvr>
    <a:masterClrMapping/>
  </p:clrMapOvr>
  <mc:AlternateContent xmlns:mc="http://schemas.openxmlformats.org/markup-compatibility/2006" xmlns:p14="http://schemas.microsoft.com/office/powerpoint/2010/main">
    <mc:Choice Requires="p14">
      <p:transition spd="slow" p14:dur="2500" advTm="22000">
        <p:checker/>
      </p:transition>
    </mc:Choice>
    <mc:Fallback xmlns="">
      <p:transition spd="slow" advTm="22000">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depositphotos_245485804-stock-photo-china-hainan-island-sanya-ba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71" y="-1"/>
            <a:ext cx="11279834" cy="7489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2449701"/>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hitré, Herrera auf Twitter: &quot;No es europeísmo, se llama URBANISMO y el  clima no tiene que ver, hay ciudades con muy buen urbanismo y tienen un  clima aún más tropical que 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09" y="-143719"/>
            <a:ext cx="11395472" cy="6620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962789"/>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Estatua de Guanyin de Hainan ofreciendo una plaza y arte al aire lib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
            <a:ext cx="11266315" cy="6337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9387468"/>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16" y="0"/>
            <a:ext cx="11492272" cy="6336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5751504"/>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Estatua de Guanyin de Hainan ofreciendo un puente y un parq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625" y="-130739"/>
            <a:ext cx="11593288" cy="6521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6972450"/>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Parque Luhuitou que incluye un jardín y flor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89294" cy="63502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2772152"/>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26 ideas de Hainan | estatuas al aire libre, sanya, estatua del cristo  redent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89" y="-24533"/>
            <a:ext cx="11296452" cy="6492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4104742"/>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02122" y="1440458"/>
            <a:ext cx="8208912" cy="3416320"/>
          </a:xfrm>
          <a:prstGeom prst="rect">
            <a:avLst/>
          </a:prstGeom>
        </p:spPr>
        <p:txBody>
          <a:bodyPr wrap="square">
            <a:spAutoFit/>
          </a:bodyPr>
          <a:lstStyle/>
          <a:p>
            <a:pPr algn="ctr"/>
            <a:r>
              <a:rPr lang="es-ES" sz="2400" dirty="0" err="1">
                <a:latin typeface="Arial Unicode MS" pitchFamily="34" charset="-128"/>
                <a:ea typeface="Arial Unicode MS" pitchFamily="34" charset="-128"/>
                <a:cs typeface="Arial Unicode MS" pitchFamily="34" charset="-128"/>
              </a:rPr>
              <a:t>Sanya</a:t>
            </a:r>
            <a:r>
              <a:rPr lang="es-ES" sz="2400" dirty="0">
                <a:latin typeface="Arial Unicode MS" pitchFamily="34" charset="-128"/>
                <a:ea typeface="Arial Unicode MS" pitchFamily="34" charset="-128"/>
                <a:cs typeface="Arial Unicode MS" pitchFamily="34" charset="-128"/>
              </a:rPr>
              <a:t> </a:t>
            </a:r>
            <a:r>
              <a:rPr lang="es-ES" sz="2400" dirty="0" smtClean="0">
                <a:latin typeface="Arial Unicode MS" pitchFamily="34" charset="-128"/>
                <a:ea typeface="Arial Unicode MS" pitchFamily="34" charset="-128"/>
                <a:cs typeface="Arial Unicode MS" pitchFamily="34" charset="-128"/>
              </a:rPr>
              <a:t>es </a:t>
            </a:r>
            <a:r>
              <a:rPr lang="es-ES" sz="2400" dirty="0">
                <a:latin typeface="Arial Unicode MS" pitchFamily="34" charset="-128"/>
                <a:ea typeface="Arial Unicode MS" pitchFamily="34" charset="-128"/>
                <a:cs typeface="Arial Unicode MS" pitchFamily="34" charset="-128"/>
              </a:rPr>
              <a:t>una ciudad-prefectura que pertenece a la provincia de Hainan, República Popular China. Después de la capital provincial, </a:t>
            </a:r>
            <a:r>
              <a:rPr lang="es-ES" sz="2400" dirty="0" err="1">
                <a:latin typeface="Arial Unicode MS" pitchFamily="34" charset="-128"/>
                <a:ea typeface="Arial Unicode MS" pitchFamily="34" charset="-128"/>
                <a:cs typeface="Arial Unicode MS" pitchFamily="34" charset="-128"/>
              </a:rPr>
              <a:t>Sanya</a:t>
            </a:r>
            <a:r>
              <a:rPr lang="es-ES" sz="2400" dirty="0">
                <a:latin typeface="Arial Unicode MS" pitchFamily="34" charset="-128"/>
                <a:ea typeface="Arial Unicode MS" pitchFamily="34" charset="-128"/>
                <a:cs typeface="Arial Unicode MS" pitchFamily="34" charset="-128"/>
              </a:rPr>
              <a:t> es la ciudad más popular en la isla. </a:t>
            </a:r>
            <a:r>
              <a:rPr lang="es-ES" sz="2400" dirty="0" err="1">
                <a:latin typeface="Arial Unicode MS" pitchFamily="34" charset="-128"/>
                <a:ea typeface="Arial Unicode MS" pitchFamily="34" charset="-128"/>
                <a:cs typeface="Arial Unicode MS" pitchFamily="34" charset="-128"/>
              </a:rPr>
              <a:t>Sánya</a:t>
            </a:r>
            <a:r>
              <a:rPr lang="es-ES" sz="2400" dirty="0">
                <a:latin typeface="Arial Unicode MS" pitchFamily="34" charset="-128"/>
                <a:ea typeface="Arial Unicode MS" pitchFamily="34" charset="-128"/>
                <a:cs typeface="Arial Unicode MS" pitchFamily="34" charset="-128"/>
              </a:rPr>
              <a:t> es muy visitada por su clima tropical. Es la ciudad más meridional de China. Una estatua budista de 108 metros del venerado </a:t>
            </a:r>
            <a:r>
              <a:rPr lang="es-ES" sz="2400" dirty="0" err="1">
                <a:latin typeface="Arial Unicode MS" pitchFamily="34" charset="-128"/>
                <a:ea typeface="Arial Unicode MS" pitchFamily="34" charset="-128"/>
                <a:cs typeface="Arial Unicode MS" pitchFamily="34" charset="-128"/>
              </a:rPr>
              <a:t>Guanyin</a:t>
            </a:r>
            <a:r>
              <a:rPr lang="es-ES" sz="2400" dirty="0">
                <a:latin typeface="Arial Unicode MS" pitchFamily="34" charset="-128"/>
                <a:ea typeface="Arial Unicode MS" pitchFamily="34" charset="-128"/>
                <a:cs typeface="Arial Unicode MS" pitchFamily="34" charset="-128"/>
              </a:rPr>
              <a:t>, en </a:t>
            </a:r>
            <a:r>
              <a:rPr lang="es-ES" sz="2400" dirty="0" err="1">
                <a:latin typeface="Arial Unicode MS" pitchFamily="34" charset="-128"/>
                <a:ea typeface="Arial Unicode MS" pitchFamily="34" charset="-128"/>
                <a:cs typeface="Arial Unicode MS" pitchFamily="34" charset="-128"/>
              </a:rPr>
              <a:t>Sanya</a:t>
            </a:r>
            <a:r>
              <a:rPr lang="es-ES" sz="2400" dirty="0">
                <a:latin typeface="Arial Unicode MS" pitchFamily="34" charset="-128"/>
                <a:ea typeface="Arial Unicode MS" pitchFamily="34" charset="-128"/>
                <a:cs typeface="Arial Unicode MS" pitchFamily="34" charset="-128"/>
              </a:rPr>
              <a:t>, terminada en mayo de 2005, es una de las estatuas más altas del mundo. El área de esta ciudad es de 1919,6 km² y su población es de 685 </a:t>
            </a:r>
            <a:r>
              <a:rPr lang="es-ES" sz="2400" dirty="0" smtClean="0">
                <a:latin typeface="Arial Unicode MS" pitchFamily="34" charset="-128"/>
                <a:ea typeface="Arial Unicode MS" pitchFamily="34" charset="-128"/>
                <a:cs typeface="Arial Unicode MS" pitchFamily="34" charset="-128"/>
              </a:rPr>
              <a:t>408 en </a:t>
            </a:r>
            <a:r>
              <a:rPr lang="es-ES" sz="2400" dirty="0">
                <a:latin typeface="Arial Unicode MS" pitchFamily="34" charset="-128"/>
                <a:ea typeface="Arial Unicode MS" pitchFamily="34" charset="-128"/>
                <a:cs typeface="Arial Unicode MS" pitchFamily="34" charset="-128"/>
              </a:rPr>
              <a:t>(</a:t>
            </a:r>
            <a:r>
              <a:rPr lang="es-ES" sz="2400" dirty="0" smtClean="0">
                <a:latin typeface="Arial Unicode MS" pitchFamily="34" charset="-128"/>
                <a:ea typeface="Arial Unicode MS" pitchFamily="34" charset="-128"/>
                <a:cs typeface="Arial Unicode MS" pitchFamily="34" charset="-128"/>
              </a:rPr>
              <a:t>2019)</a:t>
            </a:r>
            <a:endParaRPr lang="es-ES" sz="2400" dirty="0">
              <a:latin typeface="Arial Unicode MS" pitchFamily="34" charset="-128"/>
              <a:ea typeface="Arial Unicode MS" pitchFamily="34" charset="-128"/>
              <a:cs typeface="Arial Unicode MS" pitchFamily="34" charset="-128"/>
            </a:endParaRPr>
          </a:p>
        </p:txBody>
      </p:sp>
      <p:pic>
        <p:nvPicPr>
          <p:cNvPr id="3"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val="0"/>
              </a:ext>
            </a:extLst>
          </a:blip>
          <a:srcRect/>
          <a:stretch>
            <a:fillRect/>
          </a:stretch>
        </p:blipFill>
        <p:spPr bwMode="auto">
          <a:xfrm>
            <a:off x="-28254" y="-25718"/>
            <a:ext cx="11297917"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E:\formas montar\2cxx0f8.gif"/>
          <p:cNvPicPr>
            <a:picLocks noChangeAspect="1" noChangeArrowheads="1" noCrop="1"/>
          </p:cNvPicPr>
          <p:nvPr/>
        </p:nvPicPr>
        <p:blipFill>
          <a:blip r:embed="rId3"/>
          <a:srcRect/>
          <a:stretch>
            <a:fillRect/>
          </a:stretch>
        </p:blipFill>
        <p:spPr bwMode="auto">
          <a:xfrm>
            <a:off x="378247" y="4824834"/>
            <a:ext cx="1775562" cy="1257254"/>
          </a:xfrm>
          <a:prstGeom prst="rect">
            <a:avLst/>
          </a:prstGeom>
          <a:noFill/>
        </p:spPr>
      </p:pic>
    </p:spTree>
    <p:extLst>
      <p:ext uri="{BB962C8B-B14F-4D97-AF65-F5344CB8AC3E}">
        <p14:creationId xmlns:p14="http://schemas.microsoft.com/office/powerpoint/2010/main" val="950800556"/>
      </p:ext>
    </p:extLst>
  </p:cSld>
  <p:clrMapOvr>
    <a:masterClrMapping/>
  </p:clrMapOvr>
  <mc:AlternateContent xmlns:mc="http://schemas.openxmlformats.org/markup-compatibility/2006" xmlns:p14="http://schemas.microsoft.com/office/powerpoint/2010/main">
    <mc:Choice Requires="p14">
      <p:transition spd="slow" p14:dur="2500" advTm="19000">
        <p:checker/>
      </p:transition>
    </mc:Choice>
    <mc:Fallback xmlns="">
      <p:transition spd="slow" advTm="19000">
        <p:checker/>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s: Top 10 weirdest buildings in China[6]- Chinadaily.com.c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9" y="-15727"/>
            <a:ext cx="11271722" cy="6446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4837308"/>
      </p:ext>
    </p:extLst>
  </p:cSld>
  <p:clrMapOvr>
    <a:masterClrMapping/>
  </p:clrMapOvr>
  <mc:AlternateContent xmlns:mc="http://schemas.openxmlformats.org/markup-compatibility/2006" xmlns:p14="http://schemas.microsoft.com/office/powerpoint/2010/main">
    <mc:Choice Requires="p14">
      <p:transition spd="slow" p14:dur="2500" advTm="6000">
        <p:checker/>
        <p:sndAc>
          <p:stSnd>
            <p:snd r:embed="rId2" name="07 - Tennessee Waltz.wav"/>
          </p:stSnd>
        </p:sndAc>
      </p:transition>
    </mc:Choice>
    <mc:Fallback xmlns="">
      <p:transition spd="slow" advTm="6000">
        <p:checker/>
        <p:sndAc>
          <p:stSnd>
            <p:snd r:embed="rId4" name="07 - Tennessee Waltz.wav"/>
          </p:stSnd>
        </p:sndAc>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unnam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47" y="0"/>
            <a:ext cx="11530766"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3398389"/>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Sanya, la Hawaii de China - El Viajero Expert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74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09" y="-18877"/>
            <a:ext cx="11395472" cy="65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6560093"/>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02 Hainan Hawaii Dubai RESTRINGI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395471" cy="6404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965113"/>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The Sanya EDITION, Sanya – Precios actualizados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6505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199521"/>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Visita Sanya: El mejor viaje a Sanya, Hainan, del 2021| Turismo con Ex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45" y="-24110"/>
            <a:ext cx="11406666" cy="6361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0039962"/>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http___cdn.cnn.com_cnnnext_dam_assets_170914152801-01-hainan-trave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6333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8173415"/>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42343" y="668090"/>
            <a:ext cx="8793682" cy="4893647"/>
          </a:xfrm>
          <a:prstGeom prst="rect">
            <a:avLst/>
          </a:prstGeom>
        </p:spPr>
        <p:txBody>
          <a:bodyPr wrap="square">
            <a:spAutoFit/>
          </a:bodyPr>
          <a:lstStyle/>
          <a:p>
            <a:pPr algn="ctr"/>
            <a:endParaRPr lang="es-ES" sz="2400" dirty="0">
              <a:latin typeface="Arial Unicode MS" pitchFamily="34" charset="-128"/>
              <a:ea typeface="Arial Unicode MS" pitchFamily="34" charset="-128"/>
              <a:cs typeface="Arial Unicode MS" pitchFamily="34" charset="-128"/>
            </a:endParaRPr>
          </a:p>
          <a:p>
            <a:pPr algn="ctr"/>
            <a:r>
              <a:rPr lang="es-ES" sz="2400" dirty="0">
                <a:latin typeface="Arial Unicode MS" pitchFamily="34" charset="-128"/>
                <a:ea typeface="Arial Unicode MS" pitchFamily="34" charset="-128"/>
                <a:cs typeface="Arial Unicode MS" pitchFamily="34" charset="-128"/>
              </a:rPr>
              <a:t>Deshaz las maletas y ve a la playa de </a:t>
            </a:r>
            <a:r>
              <a:rPr lang="es-ES" sz="2400" dirty="0" err="1">
                <a:latin typeface="Arial Unicode MS" pitchFamily="34" charset="-128"/>
                <a:ea typeface="Arial Unicode MS" pitchFamily="34" charset="-128"/>
                <a:cs typeface="Arial Unicode MS" pitchFamily="34" charset="-128"/>
              </a:rPr>
              <a:t>Dadonghai</a:t>
            </a:r>
            <a:r>
              <a:rPr lang="es-ES" sz="2400" dirty="0">
                <a:latin typeface="Arial Unicode MS" pitchFamily="34" charset="-128"/>
                <a:ea typeface="Arial Unicode MS" pitchFamily="34" charset="-128"/>
                <a:cs typeface="Arial Unicode MS" pitchFamily="34" charset="-128"/>
              </a:rPr>
              <a:t> para disfrutar de kilómetros de blanca arena. Admira la famosa puesta de sol de </a:t>
            </a:r>
            <a:r>
              <a:rPr lang="es-ES" sz="2400" dirty="0" err="1">
                <a:latin typeface="Arial Unicode MS" pitchFamily="34" charset="-128"/>
                <a:ea typeface="Arial Unicode MS" pitchFamily="34" charset="-128"/>
                <a:cs typeface="Arial Unicode MS" pitchFamily="34" charset="-128"/>
              </a:rPr>
              <a:t>Sanya</a:t>
            </a:r>
            <a:r>
              <a:rPr lang="es-ES" sz="2400" dirty="0">
                <a:latin typeface="Arial Unicode MS" pitchFamily="34" charset="-128"/>
                <a:ea typeface="Arial Unicode MS" pitchFamily="34" charset="-128"/>
                <a:cs typeface="Arial Unicode MS" pitchFamily="34" charset="-128"/>
              </a:rPr>
              <a:t>, nada en sus tropicales aguas cristalinas y refréscate con un coco recién cortado. Si te sientes con fuerzas, sigue el paseo marítimo hacia el este, hasta el mirador situado en la cima de la colina, para disfrutar de las vistas de la playa y las montañas que enmarcan el paisaje.</a:t>
            </a:r>
          </a:p>
          <a:p>
            <a:pPr algn="ctr"/>
            <a:endParaRPr lang="es-ES" sz="2400" dirty="0">
              <a:latin typeface="Arial Unicode MS" pitchFamily="34" charset="-128"/>
              <a:ea typeface="Arial Unicode MS" pitchFamily="34" charset="-128"/>
              <a:cs typeface="Arial Unicode MS" pitchFamily="34" charset="-128"/>
            </a:endParaRPr>
          </a:p>
          <a:p>
            <a:pPr algn="ctr"/>
            <a:r>
              <a:rPr lang="es-ES" sz="2400" dirty="0">
                <a:latin typeface="Arial Unicode MS" pitchFamily="34" charset="-128"/>
                <a:ea typeface="Arial Unicode MS" pitchFamily="34" charset="-128"/>
                <a:cs typeface="Arial Unicode MS" pitchFamily="34" charset="-128"/>
              </a:rPr>
              <a:t>Adéntrate en el templo de </a:t>
            </a:r>
            <a:r>
              <a:rPr lang="es-ES" sz="2400" dirty="0" err="1">
                <a:latin typeface="Arial Unicode MS" pitchFamily="34" charset="-128"/>
                <a:ea typeface="Arial Unicode MS" pitchFamily="34" charset="-128"/>
                <a:cs typeface="Arial Unicode MS" pitchFamily="34" charset="-128"/>
              </a:rPr>
              <a:t>Nanshan</a:t>
            </a:r>
            <a:r>
              <a:rPr lang="es-ES" sz="2400" dirty="0">
                <a:latin typeface="Arial Unicode MS" pitchFamily="34" charset="-128"/>
                <a:ea typeface="Arial Unicode MS" pitchFamily="34" charset="-128"/>
                <a:cs typeface="Arial Unicode MS" pitchFamily="34" charset="-128"/>
              </a:rPr>
              <a:t>, que tiene una estatua monumental de 108 metros (354 pies) del </a:t>
            </a:r>
            <a:r>
              <a:rPr lang="es-ES" sz="2400" dirty="0" err="1">
                <a:latin typeface="Arial Unicode MS" pitchFamily="34" charset="-128"/>
                <a:ea typeface="Arial Unicode MS" pitchFamily="34" charset="-128"/>
                <a:cs typeface="Arial Unicode MS" pitchFamily="34" charset="-128"/>
              </a:rPr>
              <a:t>bodhisattva</a:t>
            </a:r>
            <a:r>
              <a:rPr lang="es-ES" sz="2400" dirty="0">
                <a:latin typeface="Arial Unicode MS" pitchFamily="34" charset="-128"/>
                <a:ea typeface="Arial Unicode MS" pitchFamily="34" charset="-128"/>
                <a:cs typeface="Arial Unicode MS" pitchFamily="34" charset="-128"/>
              </a:rPr>
              <a:t> </a:t>
            </a:r>
            <a:r>
              <a:rPr lang="es-ES" sz="2400" dirty="0" err="1">
                <a:latin typeface="Arial Unicode MS" pitchFamily="34" charset="-128"/>
                <a:ea typeface="Arial Unicode MS" pitchFamily="34" charset="-128"/>
                <a:cs typeface="Arial Unicode MS" pitchFamily="34" charset="-128"/>
              </a:rPr>
              <a:t>Guan</a:t>
            </a:r>
            <a:r>
              <a:rPr lang="es-ES" sz="2400" dirty="0">
                <a:latin typeface="Arial Unicode MS" pitchFamily="34" charset="-128"/>
                <a:ea typeface="Arial Unicode MS" pitchFamily="34" charset="-128"/>
                <a:cs typeface="Arial Unicode MS" pitchFamily="34" charset="-128"/>
              </a:rPr>
              <a:t> Yin. El perímetro del templo abarca un gran jardín tropical salpicado de santuarios y estatuas dedicadas a Buda.</a:t>
            </a:r>
          </a:p>
        </p:txBody>
      </p:sp>
      <p:pic>
        <p:nvPicPr>
          <p:cNvPr id="3"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val="0"/>
              </a:ext>
            </a:extLst>
          </a:blip>
          <a:srcRect/>
          <a:stretch>
            <a:fillRect/>
          </a:stretch>
        </p:blipFill>
        <p:spPr bwMode="auto">
          <a:xfrm>
            <a:off x="-15851" y="-59423"/>
            <a:ext cx="11269663"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E:\formas montar\2cxx0f8.gif"/>
          <p:cNvPicPr>
            <a:picLocks noChangeAspect="1" noChangeArrowheads="1" noCrop="1"/>
          </p:cNvPicPr>
          <p:nvPr/>
        </p:nvPicPr>
        <p:blipFill>
          <a:blip r:embed="rId3"/>
          <a:srcRect/>
          <a:stretch>
            <a:fillRect/>
          </a:stretch>
        </p:blipFill>
        <p:spPr bwMode="auto">
          <a:xfrm>
            <a:off x="378247" y="4824834"/>
            <a:ext cx="1775562" cy="1257254"/>
          </a:xfrm>
          <a:prstGeom prst="rect">
            <a:avLst/>
          </a:prstGeom>
          <a:noFill/>
        </p:spPr>
      </p:pic>
    </p:spTree>
    <p:extLst>
      <p:ext uri="{BB962C8B-B14F-4D97-AF65-F5344CB8AC3E}">
        <p14:creationId xmlns:p14="http://schemas.microsoft.com/office/powerpoint/2010/main" val="984449652"/>
      </p:ext>
    </p:extLst>
  </p:cSld>
  <p:clrMapOvr>
    <a:masterClrMapping/>
  </p:clrMapOvr>
  <mc:AlternateContent xmlns:mc="http://schemas.openxmlformats.org/markup-compatibility/2006" xmlns:p14="http://schemas.microsoft.com/office/powerpoint/2010/main">
    <mc:Choice Requires="p14">
      <p:transition spd="slow" p14:dur="2500" advTm="24000">
        <p:checker/>
      </p:transition>
    </mc:Choice>
    <mc:Fallback xmlns="">
      <p:transition spd="slow" advTm="24000">
        <p:checker/>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Sheraton Sanya Resort - Sanya Yalong Bay | Marriott Bonvo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3982"/>
            <a:ext cx="11967020" cy="6371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5726454"/>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http___cdn.cnn.com_cnnnext_dam_assets_170915183049-08-hainan-trave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395471" cy="6404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0555842"/>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http___cdn.cnn.com_cnnnext_dam_assets_170919135636-1-sanya-ananta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75638"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5635990"/>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Sany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3654"/>
            <a:ext cx="11269663" cy="7514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4843678"/>
      </p:ext>
    </p:extLst>
  </p:cSld>
  <p:clrMapOvr>
    <a:masterClrMapping/>
  </p:clrMapOvr>
  <mc:AlternateContent xmlns:mc="http://schemas.openxmlformats.org/markup-compatibility/2006" xmlns:p14="http://schemas.microsoft.com/office/powerpoint/2010/main">
    <mc:Choice Requires="p14">
      <p:transition spd="slow" p14:dur="2500" advTm="6000">
        <p:checker/>
        <p:sndAc>
          <p:stSnd>
            <p:snd r:embed="rId2" name="11 - Morgen.wav"/>
          </p:stSnd>
        </p:sndAc>
      </p:transition>
    </mc:Choice>
    <mc:Fallback xmlns="">
      <p:transition spd="slow" advTm="6000">
        <p:checker/>
        <p:sndAc>
          <p:stSnd>
            <p:snd r:embed="rId4" name="11 - Morgen.wav"/>
          </p:stSnd>
        </p:sndAc>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Sany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81" y="0"/>
            <a:ext cx="11290944"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5265939"/>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http___cdn.cnn.com_cnnnext_dam_assets_170914154207-02-hainan-trave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19" y="0"/>
            <a:ext cx="11302182" cy="6352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8492843"/>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anya - Wikipedia, la enciclopedia lib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342"/>
            <a:ext cx="11269663" cy="6488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2575253"/>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17813" y="936402"/>
            <a:ext cx="5632450" cy="4154984"/>
          </a:xfrm>
          <a:prstGeom prst="rect">
            <a:avLst/>
          </a:prstGeom>
        </p:spPr>
        <p:txBody>
          <a:bodyPr>
            <a:spAutoFit/>
          </a:bodyPr>
          <a:lstStyle/>
          <a:p>
            <a:pPr algn="ctr"/>
            <a:r>
              <a:rPr lang="es-ES" sz="2400" dirty="0">
                <a:latin typeface="Arial Unicode MS" pitchFamily="34" charset="-128"/>
                <a:ea typeface="Arial Unicode MS" pitchFamily="34" charset="-128"/>
                <a:cs typeface="Arial Unicode MS" pitchFamily="34" charset="-128"/>
              </a:rPr>
              <a:t>El nombre antiguo de </a:t>
            </a:r>
            <a:r>
              <a:rPr lang="es-ES" sz="2400" dirty="0" err="1">
                <a:latin typeface="Arial Unicode MS" pitchFamily="34" charset="-128"/>
                <a:ea typeface="Arial Unicode MS" pitchFamily="34" charset="-128"/>
                <a:cs typeface="Arial Unicode MS" pitchFamily="34" charset="-128"/>
              </a:rPr>
              <a:t>Sanya</a:t>
            </a:r>
            <a:r>
              <a:rPr lang="es-ES" sz="2400" dirty="0">
                <a:latin typeface="Arial Unicode MS" pitchFamily="34" charset="-128"/>
                <a:ea typeface="Arial Unicode MS" pitchFamily="34" charset="-128"/>
                <a:cs typeface="Arial Unicode MS" pitchFamily="34" charset="-128"/>
              </a:rPr>
              <a:t> es </a:t>
            </a:r>
            <a:r>
              <a:rPr lang="es-ES" sz="2400" dirty="0" err="1">
                <a:latin typeface="Arial Unicode MS" pitchFamily="34" charset="-128"/>
                <a:ea typeface="Arial Unicode MS" pitchFamily="34" charset="-128"/>
                <a:cs typeface="Arial Unicode MS" pitchFamily="34" charset="-128"/>
              </a:rPr>
              <a:t>Yazhou</a:t>
            </a:r>
            <a:r>
              <a:rPr lang="es-ES" sz="2400" dirty="0">
                <a:latin typeface="Arial Unicode MS" pitchFamily="34" charset="-128"/>
                <a:ea typeface="Arial Unicode MS" pitchFamily="34" charset="-128"/>
                <a:cs typeface="Arial Unicode MS" pitchFamily="34" charset="-128"/>
              </a:rPr>
              <a:t>, que literalmente significa "estado acantilado". Su historia se remonta a la Dinastía </a:t>
            </a:r>
            <a:r>
              <a:rPr lang="es-ES" sz="2400" dirty="0" err="1">
                <a:latin typeface="Arial Unicode MS" pitchFamily="34" charset="-128"/>
                <a:ea typeface="Arial Unicode MS" pitchFamily="34" charset="-128"/>
                <a:cs typeface="Arial Unicode MS" pitchFamily="34" charset="-128"/>
              </a:rPr>
              <a:t>Qin</a:t>
            </a:r>
            <a:r>
              <a:rPr lang="es-ES" sz="2400" dirty="0">
                <a:latin typeface="Arial Unicode MS" pitchFamily="34" charset="-128"/>
                <a:ea typeface="Arial Unicode MS" pitchFamily="34" charset="-128"/>
                <a:cs typeface="Arial Unicode MS" pitchFamily="34" charset="-128"/>
              </a:rPr>
              <a:t> (hace más de 2200 años). Desde entonces, siempre ha sido territorio de las dinastías chinas. Debido a su lejanía, </a:t>
            </a:r>
            <a:r>
              <a:rPr lang="es-ES" sz="2400" dirty="0" err="1">
                <a:latin typeface="Arial Unicode MS" pitchFamily="34" charset="-128"/>
                <a:ea typeface="Arial Unicode MS" pitchFamily="34" charset="-128"/>
                <a:cs typeface="Arial Unicode MS" pitchFamily="34" charset="-128"/>
              </a:rPr>
              <a:t>Sánya</a:t>
            </a:r>
            <a:r>
              <a:rPr lang="es-ES" sz="2400" dirty="0">
                <a:latin typeface="Arial Unicode MS" pitchFamily="34" charset="-128"/>
                <a:ea typeface="Arial Unicode MS" pitchFamily="34" charset="-128"/>
                <a:cs typeface="Arial Unicode MS" pitchFamily="34" charset="-128"/>
              </a:rPr>
              <a:t> se ha conocido a veces como </a:t>
            </a:r>
            <a:r>
              <a:rPr lang="es-ES" sz="2400" dirty="0" err="1">
                <a:latin typeface="Arial Unicode MS" pitchFamily="34" charset="-128"/>
                <a:ea typeface="Arial Unicode MS" pitchFamily="34" charset="-128"/>
                <a:cs typeface="Arial Unicode MS" pitchFamily="34" charset="-128"/>
              </a:rPr>
              <a:t>Tianyahaijiao</a:t>
            </a:r>
            <a:r>
              <a:rPr lang="es-ES" sz="2400" dirty="0">
                <a:latin typeface="Arial Unicode MS" pitchFamily="34" charset="-128"/>
                <a:ea typeface="Arial Unicode MS" pitchFamily="34" charset="-128"/>
                <a:cs typeface="Arial Unicode MS" pitchFamily="34" charset="-128"/>
              </a:rPr>
              <a:t> (</a:t>
            </a:r>
            <a:r>
              <a:rPr lang="es-ES" sz="2400" dirty="0" err="1">
                <a:latin typeface="Arial Unicode MS" pitchFamily="34" charset="-128"/>
                <a:ea typeface="Arial Unicode MS" pitchFamily="34" charset="-128"/>
                <a:cs typeface="Arial Unicode MS" pitchFamily="34" charset="-128"/>
              </a:rPr>
              <a:t>天涯海角</a:t>
            </a:r>
            <a:r>
              <a:rPr lang="es-ES" sz="2400" dirty="0">
                <a:latin typeface="Arial Unicode MS" pitchFamily="34" charset="-128"/>
                <a:ea typeface="Arial Unicode MS" pitchFamily="34" charset="-128"/>
                <a:cs typeface="Arial Unicode MS" pitchFamily="34" charset="-128"/>
              </a:rPr>
              <a:t>), lo que significa el fin del cielo y el océano. Algunos primeros ministros de varias dinastías fueron exiliados allí.</a:t>
            </a:r>
          </a:p>
        </p:txBody>
      </p:sp>
      <p:pic>
        <p:nvPicPr>
          <p:cNvPr id="3"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val="0"/>
              </a:ext>
            </a:extLst>
          </a:blip>
          <a:srcRect/>
          <a:stretch>
            <a:fillRect/>
          </a:stretch>
        </p:blipFill>
        <p:spPr bwMode="auto">
          <a:xfrm>
            <a:off x="-33931" y="0"/>
            <a:ext cx="11303594"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E:\formas montar\2cxx0f8.gif"/>
          <p:cNvPicPr>
            <a:picLocks noChangeAspect="1" noChangeArrowheads="1" noCrop="1"/>
          </p:cNvPicPr>
          <p:nvPr/>
        </p:nvPicPr>
        <p:blipFill>
          <a:blip r:embed="rId3"/>
          <a:srcRect/>
          <a:stretch>
            <a:fillRect/>
          </a:stretch>
        </p:blipFill>
        <p:spPr bwMode="auto">
          <a:xfrm>
            <a:off x="378247" y="4824834"/>
            <a:ext cx="1775562" cy="1257254"/>
          </a:xfrm>
          <a:prstGeom prst="rect">
            <a:avLst/>
          </a:prstGeom>
          <a:noFill/>
        </p:spPr>
      </p:pic>
    </p:spTree>
    <p:extLst>
      <p:ext uri="{BB962C8B-B14F-4D97-AF65-F5344CB8AC3E}">
        <p14:creationId xmlns:p14="http://schemas.microsoft.com/office/powerpoint/2010/main" val="1815979912"/>
      </p:ext>
    </p:extLst>
  </p:cSld>
  <p:clrMapOvr>
    <a:masterClrMapping/>
  </p:clrMapOvr>
  <mc:AlternateContent xmlns:mc="http://schemas.openxmlformats.org/markup-compatibility/2006" xmlns:p14="http://schemas.microsoft.com/office/powerpoint/2010/main">
    <mc:Choice Requires="p14">
      <p:transition spd="slow" p14:dur="2500" advTm="21000">
        <p:checker/>
      </p:transition>
    </mc:Choice>
    <mc:Fallback xmlns="">
      <p:transition spd="slow" advTm="21000">
        <p:checker/>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ainan y la zona de la Gran Bahía: apertura, complementariedad y  competitividad internacion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238"/>
            <a:ext cx="11269664" cy="7177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5242053"/>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Parque Luhuitou ofreciendo señalizaci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738" y="0"/>
            <a:ext cx="11611495" cy="6531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625929"/>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Visita Sanya: El mejor viaje a Sanya, Hainan, del 2021| Turismo con Ex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9" y="-25226"/>
            <a:ext cx="11275492" cy="65116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3075770"/>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Sanya, el Hawaii de Oriente | Euronew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3718"/>
            <a:ext cx="11511575" cy="6481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401306"/>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Short Street (Jiefang Road) travel guidebook –must visit attractions in  Sanya – Short Street (Jiefang Road) nearby recommendation – Trip.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69663" cy="6683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8447349"/>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2. Sanya Mandarin Oriental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99" y="-19125"/>
            <a:ext cx="11298362" cy="63500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7376240"/>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1. Sanya Banyan Tre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651" y="0"/>
            <a:ext cx="11660137" cy="6553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7559944"/>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97517" y="1296442"/>
            <a:ext cx="6417418" cy="3785652"/>
          </a:xfrm>
          <a:prstGeom prst="rect">
            <a:avLst/>
          </a:prstGeom>
        </p:spPr>
        <p:txBody>
          <a:bodyPr wrap="square">
            <a:spAutoFit/>
          </a:bodyPr>
          <a:lstStyle/>
          <a:p>
            <a:pPr algn="ctr"/>
            <a:r>
              <a:rPr lang="es-ES" sz="2400" dirty="0"/>
              <a:t>En 1912 el nombre </a:t>
            </a:r>
            <a:r>
              <a:rPr lang="es-ES" sz="2400" dirty="0" err="1"/>
              <a:t>Yazhou</a:t>
            </a:r>
            <a:r>
              <a:rPr lang="es-ES" sz="2400" dirty="0"/>
              <a:t> fue cambiado a </a:t>
            </a:r>
            <a:r>
              <a:rPr lang="es-ES" sz="2400" dirty="0" err="1"/>
              <a:t>Yaxian</a:t>
            </a:r>
            <a:r>
              <a:rPr lang="es-ES" sz="2400" dirty="0"/>
              <a:t> y en octubre de 1954 la administración del partido comunista chino cambió el nombre por el actual.</a:t>
            </a:r>
          </a:p>
          <a:p>
            <a:pPr algn="ctr"/>
            <a:endParaRPr lang="es-ES" sz="2400" dirty="0"/>
          </a:p>
          <a:p>
            <a:pPr algn="ctr"/>
            <a:r>
              <a:rPr lang="es-ES" sz="2400" dirty="0"/>
              <a:t>Durante la Segunda Guerra Sino-japonesa, Japón ocupó la zona desde 1941-1945 y </a:t>
            </a:r>
            <a:r>
              <a:rPr lang="es-ES" sz="2400" dirty="0" err="1"/>
              <a:t>Sánya</a:t>
            </a:r>
            <a:r>
              <a:rPr lang="es-ES" sz="2400" dirty="0"/>
              <a:t> fue conocida como </a:t>
            </a:r>
            <a:r>
              <a:rPr lang="es-ES" sz="2400" dirty="0" err="1"/>
              <a:t>Samah</a:t>
            </a:r>
            <a:r>
              <a:rPr lang="es-ES" sz="2400" dirty="0"/>
              <a:t> y fue el puerto de origen de la Segunda Flota de la Armada Imperial Japonesa y el principal punto de embarque para la invasión japonesa de Malasia y Tailandia.</a:t>
            </a:r>
          </a:p>
        </p:txBody>
      </p:sp>
      <p:pic>
        <p:nvPicPr>
          <p:cNvPr id="3"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val="0"/>
              </a:ext>
            </a:extLst>
          </a:blip>
          <a:srcRect/>
          <a:stretch>
            <a:fillRect/>
          </a:stretch>
        </p:blipFill>
        <p:spPr bwMode="auto">
          <a:xfrm>
            <a:off x="-33931" y="0"/>
            <a:ext cx="11303594"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E:\formas montar\2cxx0f8.gif"/>
          <p:cNvPicPr>
            <a:picLocks noChangeAspect="1" noChangeArrowheads="1" noCrop="1"/>
          </p:cNvPicPr>
          <p:nvPr/>
        </p:nvPicPr>
        <p:blipFill>
          <a:blip r:embed="rId3"/>
          <a:srcRect/>
          <a:stretch>
            <a:fillRect/>
          </a:stretch>
        </p:blipFill>
        <p:spPr bwMode="auto">
          <a:xfrm>
            <a:off x="378247" y="4824834"/>
            <a:ext cx="1775562" cy="1257254"/>
          </a:xfrm>
          <a:prstGeom prst="rect">
            <a:avLst/>
          </a:prstGeom>
          <a:noFill/>
        </p:spPr>
      </p:pic>
    </p:spTree>
    <p:extLst>
      <p:ext uri="{BB962C8B-B14F-4D97-AF65-F5344CB8AC3E}">
        <p14:creationId xmlns:p14="http://schemas.microsoft.com/office/powerpoint/2010/main" val="2501201080"/>
      </p:ext>
    </p:extLst>
  </p:cSld>
  <p:clrMapOvr>
    <a:masterClrMapping/>
  </p:clrMapOvr>
  <mc:AlternateContent xmlns:mc="http://schemas.openxmlformats.org/markup-compatibility/2006" xmlns:p14="http://schemas.microsoft.com/office/powerpoint/2010/main">
    <mc:Choice Requires="p14">
      <p:transition spd="slow" p14:dur="2500" advTm="22000">
        <p:checker/>
      </p:transition>
    </mc:Choice>
    <mc:Fallback xmlns="">
      <p:transition spd="slow" advTm="22000">
        <p:checker/>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onoce Hainan, el “Hawái de China” – Hola China &quot;Conecta y Enriquece&quot; todo  sobre chi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75766"/>
            <a:ext cx="11269663" cy="6871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7584554"/>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descr="China Xinhua Español on Twitter: &quot;Turistas visitan la pasarela de cristal  con vista al mar construida en el Parque Forestal Paraíso Tropical de la  Bahía de Yanlong, en Sanya, provincia de Hainan, en el sur de China…  https://t.co/M44Lvfytn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4274"/>
            <a:ext cx="11269663" cy="638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607745"/>
      </p:ext>
    </p:extLst>
  </p:cSld>
  <p:clrMapOvr>
    <a:masterClrMapping/>
  </p:clrMapOvr>
  <mc:AlternateContent xmlns:mc="http://schemas.openxmlformats.org/markup-compatibility/2006" xmlns:p14="http://schemas.microsoft.com/office/powerpoint/2010/main">
    <mc:Choice Requires="p14">
      <p:transition spd="slow" p14:dur="2500" advTm="6000">
        <p:checker/>
        <p:sndAc>
          <p:stSnd>
            <p:snd r:embed="rId2" name="17 - My Happiness.wav"/>
          </p:stSnd>
        </p:sndAc>
      </p:transition>
    </mc:Choice>
    <mc:Fallback xmlns="">
      <p:transition spd="slow" advTm="6000">
        <p:checker/>
        <p:sndAc>
          <p:stSnd>
            <p:snd r:embed="rId4" name="17 - My Happiness.wav"/>
          </p:stSnd>
        </p:sndAc>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Parque Luhuitou mostrando una localidad coste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865" y="-215726"/>
            <a:ext cx="12192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4483850"/>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Parque Luhuitou ofreciendo un jardín, un templo o lugar de culto y arquitectura patrimoni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85"/>
            <a:ext cx="11269663" cy="6339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9636097"/>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a isla tropical china de Hainan permitirá estancias sin visado de un m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33" y="-215728"/>
            <a:ext cx="11281696" cy="6689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4230431"/>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01 Hainan Hawái Dub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8878"/>
            <a:ext cx="11399812" cy="64070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2833264"/>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lima de Hainan en Octubre (Tiempo y Tablas climátic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87" y="-143718"/>
            <a:ext cx="11280850" cy="6714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8905667"/>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90415" y="720378"/>
            <a:ext cx="7857578" cy="4893647"/>
          </a:xfrm>
          <a:prstGeom prst="rect">
            <a:avLst/>
          </a:prstGeom>
        </p:spPr>
        <p:txBody>
          <a:bodyPr wrap="square">
            <a:spAutoFit/>
          </a:bodyPr>
          <a:lstStyle/>
          <a:p>
            <a:pPr algn="ctr"/>
            <a:r>
              <a:rPr lang="es-ES" sz="2400" dirty="0"/>
              <a:t>Gobierno chino anunció planes para convertir a la isla en una amplia zona de libre comercio que acoja sedes de grandes empresas extranjeras</a:t>
            </a:r>
            <a:r>
              <a:rPr lang="es-ES" sz="2400" dirty="0" smtClean="0"/>
              <a:t>.</a:t>
            </a:r>
            <a:endParaRPr lang="es-ES" sz="2400" dirty="0"/>
          </a:p>
          <a:p>
            <a:pPr algn="ctr"/>
            <a:r>
              <a:rPr lang="es-ES" sz="2400" dirty="0"/>
              <a:t>Hainan, que hace unas décadas vivía principalmente de la pesca y la agricultura, se ha convertido en los últimos años en uno de los principales destinos turísticos del país, lo que ha venido acompañado de un rápido desarrollo de la industria hotelera en la zona</a:t>
            </a:r>
            <a:r>
              <a:rPr lang="es-ES" sz="2400" dirty="0" smtClean="0"/>
              <a:t>.</a:t>
            </a:r>
            <a:endParaRPr lang="es-ES" sz="2400" dirty="0"/>
          </a:p>
          <a:p>
            <a:pPr algn="ctr"/>
            <a:r>
              <a:rPr lang="es-ES" sz="2400" dirty="0"/>
              <a:t>China, cuarto principal destino turístico mundial tras España, Francia y EEUU, ha intentado ampliar las visitas foráneas en los últimos años con políticas de exención de visas a viajeros en las principales ciudades del país, aunque en general sólo para estancias inferiores a 72 horas.</a:t>
            </a:r>
          </a:p>
        </p:txBody>
      </p:sp>
      <p:pic>
        <p:nvPicPr>
          <p:cNvPr id="3"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val="0"/>
              </a:ext>
            </a:extLst>
          </a:blip>
          <a:srcRect/>
          <a:stretch>
            <a:fillRect/>
          </a:stretch>
        </p:blipFill>
        <p:spPr bwMode="auto">
          <a:xfrm>
            <a:off x="-33931" y="-11372"/>
            <a:ext cx="11303594"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E:\formas montar\2cxx0f8.gif"/>
          <p:cNvPicPr>
            <a:picLocks noChangeAspect="1" noChangeArrowheads="1" noCrop="1"/>
          </p:cNvPicPr>
          <p:nvPr/>
        </p:nvPicPr>
        <p:blipFill>
          <a:blip r:embed="rId3"/>
          <a:srcRect/>
          <a:stretch>
            <a:fillRect/>
          </a:stretch>
        </p:blipFill>
        <p:spPr bwMode="auto">
          <a:xfrm>
            <a:off x="378247" y="4824834"/>
            <a:ext cx="1775562" cy="1257254"/>
          </a:xfrm>
          <a:prstGeom prst="rect">
            <a:avLst/>
          </a:prstGeom>
          <a:noFill/>
        </p:spPr>
      </p:pic>
    </p:spTree>
    <p:extLst>
      <p:ext uri="{BB962C8B-B14F-4D97-AF65-F5344CB8AC3E}">
        <p14:creationId xmlns:p14="http://schemas.microsoft.com/office/powerpoint/2010/main" val="3053270677"/>
      </p:ext>
    </p:extLst>
  </p:cSld>
  <p:clrMapOvr>
    <a:masterClrMapping/>
  </p:clrMapOvr>
  <mc:AlternateContent xmlns:mc="http://schemas.openxmlformats.org/markup-compatibility/2006" xmlns:p14="http://schemas.microsoft.com/office/powerpoint/2010/main">
    <mc:Choice Requires="p14">
      <p:transition spd="slow" p14:dur="2500" advTm="30000">
        <p:checker/>
      </p:transition>
    </mc:Choice>
    <mc:Fallback xmlns="">
      <p:transition spd="slow" advTm="30000">
        <p:checker/>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03" y="-35570"/>
            <a:ext cx="11301066" cy="6517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3799665"/>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Crowded beach in NE China city(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0663"/>
            <a:ext cx="11269664" cy="7387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3738485"/>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rowded beach in NE China city(3/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18" y="-18380"/>
            <a:ext cx="11551617" cy="7326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710265"/>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Visita Sanya: El mejor viaje a Sanya, Hainan, del 2021| Turismo con Ex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36" y="0"/>
            <a:ext cx="11397086"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3124054"/>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uge Crowds in China | Understanding China, One Blog at a Ti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3072"/>
            <a:ext cx="11269663" cy="7483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1358447"/>
      </p:ext>
    </p:extLst>
  </p:cSld>
  <p:clrMapOvr>
    <a:masterClrMapping/>
  </p:clrMapOvr>
  <mc:AlternateContent xmlns:mc="http://schemas.openxmlformats.org/markup-compatibility/2006" xmlns:p14="http://schemas.microsoft.com/office/powerpoint/2010/main">
    <mc:Choice Requires="p14">
      <p:transition spd="slow" p14:dur="2500" advTm="6000">
        <p:checker/>
        <p:sndAc>
          <p:stSnd>
            <p:snd r:embed="rId2" name="20 - Auld Lang Syne.wav"/>
          </p:stSnd>
        </p:sndAc>
      </p:transition>
    </mc:Choice>
    <mc:Fallback xmlns="">
      <p:transition spd="slow" advTm="6000">
        <p:checker/>
        <p:sndAc>
          <p:stSnd>
            <p:snd r:embed="rId4" name="20 - Auld Lang Syne.wav"/>
          </p:stSnd>
        </p:sndAc>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Seems just a little crowded | Mental Flos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39" y="7936"/>
            <a:ext cx="11412810" cy="6329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12588959"/>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03 Hainan Hawái Dub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3" cy="633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1714785"/>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anya aplastada por frenesí turístico durante Fiesta de la Primave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1" y="-1"/>
            <a:ext cx="11267902" cy="6725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2736575"/>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Tourists crowd a beach resort during the Chinese New Year holiday or Spring  Festival in Sanya city, south Chinas Hainan, 2 February 2014. Chinas maj  Stock Photo - Alam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7162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1961407"/>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www.chinatoday.com/only_in_china/only_in_china_pictures/crowded_beach_in_china_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13124"/>
            <a:ext cx="11269663" cy="75215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0296880"/>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www.chinatoday.com/only_in_china/only_in_china_pictures/crowded_beach_in_china_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09" y="-1162342"/>
            <a:ext cx="11526932" cy="7527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1349109"/>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Playa coreana | La puerta de al l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9" y="-143719"/>
            <a:ext cx="11271722" cy="6720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3970403"/>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Playa atestada foto editorial. Imagen de atestada, playa - 6011987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269664" cy="6439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989742"/>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Dos euros por limpiar una habitación de hotel | Hoy por Hoy | Cadena S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436484"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475903"/>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Playa Dadongdai mostrando vida nocturna, acciones artísticas y escenas noctur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994"/>
            <a:ext cx="11562686" cy="6504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3590678"/>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spanish.chinatoday.com.cn/2018/zt/2018zfhz/photos/201808/W02018083164717078088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53" y="-6226"/>
            <a:ext cx="11301116" cy="6343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2276625"/>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Food of Sanya Island Images, Stock Photos &amp; Vectors | Shutter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1269664" cy="7509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1300946"/>
      </p:ext>
    </p:extLst>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5">
                <a:tint val="45000"/>
                <a:satMod val="400000"/>
              </a:schemeClr>
            </a:duotone>
          </a:blip>
          <a:srcRect/>
          <a:stretch>
            <a:fillRect/>
          </a:stretch>
        </p:blipFill>
        <p:spPr bwMode="auto">
          <a:xfrm>
            <a:off x="-1" y="0"/>
            <a:ext cx="11269664" cy="63373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125756" y="3125764"/>
            <a:ext cx="63373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5" y="5363259"/>
            <a:ext cx="742625" cy="632541"/>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7" y="463170"/>
            <a:ext cx="4264800" cy="3761714"/>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65580" y="855415"/>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0000"/>
              </a:solidFill>
              <a:latin typeface="Comic Sans MS" pitchFamily="66" charset="0"/>
              <a:cs typeface="Arial" charset="0"/>
            </a:endParaRPr>
          </a:p>
          <a:p>
            <a:pPr algn="ctr" defTabSz="1017133" eaLnBrk="0" hangingPunct="0">
              <a:spcBef>
                <a:spcPct val="50000"/>
              </a:spcBef>
            </a:pPr>
            <a:r>
              <a:rPr lang="fr-FR" sz="4000" dirty="0">
                <a:solidFill>
                  <a:srgbClr val="FF0000"/>
                </a:solidFill>
                <a:latin typeface="Comic Sans MS" pitchFamily="66" charset="0"/>
                <a:cs typeface="Arial" charset="0"/>
              </a:rPr>
              <a:t>Hoy es </a:t>
            </a:r>
            <a:fld id="{547A8F08-4E97-4815-9C23-5989351D5EDB}" type="datetime2">
              <a:rPr lang="es-ES_tradnl" sz="4000">
                <a:solidFill>
                  <a:srgbClr val="FF0000"/>
                </a:solidFill>
                <a:latin typeface="Comic Sans MS" pitchFamily="66" charset="0"/>
                <a:cs typeface="Arial" charset="0"/>
              </a:rPr>
              <a:pPr algn="ctr" defTabSz="1017133" eaLnBrk="0" hangingPunct="0">
                <a:spcBef>
                  <a:spcPct val="50000"/>
                </a:spcBef>
              </a:pPr>
              <a:t>lunes, 08 de marzo de 2021</a:t>
            </a:fld>
            <a:endParaRPr lang="es-ES" sz="4000" dirty="0">
              <a:solidFill>
                <a:srgbClr val="FF0000"/>
              </a:solidFill>
              <a:latin typeface="Comic Sans MS" pitchFamily="66" charset="0"/>
              <a:cs typeface="Arial" charset="0"/>
            </a:endParaRPr>
          </a:p>
          <a:p>
            <a:pPr algn="ctr" defTabSz="1017133" eaLnBrk="0" hangingPunct="0">
              <a:spcBef>
                <a:spcPct val="50000"/>
              </a:spcBef>
            </a:pPr>
            <a:r>
              <a:rPr lang="fr-FR" sz="3600" dirty="0">
                <a:solidFill>
                  <a:srgbClr val="FF0000"/>
                </a:solidFill>
                <a:latin typeface="Comic Sans MS" pitchFamily="66" charset="0"/>
                <a:cs typeface="Arial" charset="0"/>
              </a:rPr>
              <a:t>Ahora mismo son las </a:t>
            </a:r>
            <a:fld id="{D4F074C5-9B07-4D47-A00C-C4AC33E005FE}" type="datetime10">
              <a:rPr lang="fr-FR" sz="3600">
                <a:solidFill>
                  <a:srgbClr val="FF0000"/>
                </a:solidFill>
                <a:latin typeface="Comic Sans MS" pitchFamily="66" charset="0"/>
                <a:cs typeface="Arial" charset="0"/>
              </a:rPr>
              <a:pPr algn="ctr" defTabSz="1017133" eaLnBrk="0" hangingPunct="0">
                <a:spcBef>
                  <a:spcPct val="50000"/>
                </a:spcBef>
              </a:pPr>
              <a:t>10:42</a:t>
            </a:fld>
            <a:r>
              <a:rPr lang="fr-FR" sz="3600" dirty="0">
                <a:solidFill>
                  <a:srgbClr val="FF0000"/>
                </a:solidFill>
                <a:latin typeface="Comic Sans MS" pitchFamily="66" charset="0"/>
                <a:cs typeface="Arial" charset="0"/>
              </a:rPr>
              <a:t> </a:t>
            </a:r>
            <a:r>
              <a:rPr lang="fr-FR" sz="3600" dirty="0" smtClean="0">
                <a:solidFill>
                  <a:srgbClr val="FF0000"/>
                </a:solidFill>
                <a:latin typeface="Comic Sans MS" pitchFamily="66" charset="0"/>
                <a:cs typeface="Arial" charset="0"/>
              </a:rPr>
              <a:t>horas.</a:t>
            </a:r>
            <a:endParaRPr lang="fr-FR" sz="3600" dirty="0">
              <a:solidFill>
                <a:srgbClr val="FF00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5185318"/>
            <a:ext cx="2475822" cy="86314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1478705"/>
            <a:ext cx="11269663" cy="21124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1" y="1689948"/>
            <a:ext cx="11269663" cy="464735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1" y="0"/>
            <a:ext cx="6010487" cy="1443496"/>
          </a:xfrm>
          <a:prstGeom prst="rect">
            <a:avLst/>
          </a:prstGeom>
          <a:noFill/>
        </p:spPr>
      </p:pic>
      <p:sp>
        <p:nvSpPr>
          <p:cNvPr id="4104" name="Text Box 8"/>
          <p:cNvSpPr txBox="1">
            <a:spLocks noChangeArrowheads="1"/>
          </p:cNvSpPr>
          <p:nvPr/>
        </p:nvSpPr>
        <p:spPr bwMode="auto">
          <a:xfrm>
            <a:off x="1" y="1760362"/>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9" y="4365697"/>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3872796"/>
            <a:ext cx="2911330" cy="2182848"/>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4506526"/>
            <a:ext cx="1502622" cy="915388"/>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746164"/>
            <a:ext cx="657397" cy="492901"/>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239065"/>
            <a:ext cx="657397" cy="492901"/>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3731965"/>
            <a:ext cx="657397" cy="492901"/>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224867"/>
            <a:ext cx="657397" cy="49290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6000">
        <p:checker/>
      </p:transition>
    </mc:Choice>
    <mc:Fallback xmlns="">
      <p:transition spd="slow" advTm="6000">
        <p:checker/>
      </p:transition>
    </mc:Fallback>
  </mc:AlternateContent>
  <p:timing>
    <p:tnLst>
      <p:par>
        <p:cTn id="1" dur="indefinite" restart="never" nodeType="tmRoot"/>
      </p:par>
    </p:tnLst>
  </p:timing>
</p:sld>
</file>

<file path=ppt/theme/theme1.xml><?xml version="1.0" encoding="utf-8"?>
<a:theme xmlns:a="http://schemas.openxmlformats.org/drawingml/2006/main" name="BAHIA DE SANI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BAHIA DE SANIA -</Template>
  <TotalTime>2</TotalTime>
  <Words>670</Words>
  <Application>Microsoft Office PowerPoint</Application>
  <PresentationFormat>Personalizado</PresentationFormat>
  <Paragraphs>28</Paragraphs>
  <Slides>64</Slides>
  <Notes>0</Notes>
  <HiddenSlides>0</HiddenSlides>
  <MMClips>0</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BAHIA DE SANIA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2021-03-08T09:42:29Z</dcterms:created>
  <dcterms:modified xsi:type="dcterms:W3CDTF">2021-03-08T09:45:23Z</dcterms:modified>
</cp:coreProperties>
</file>