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5"/>
  </p:notesMasterIdLst>
  <p:sldIdLst>
    <p:sldId id="438" r:id="rId3"/>
    <p:sldId id="439" r:id="rId4"/>
    <p:sldId id="315" r:id="rId5"/>
    <p:sldId id="332" r:id="rId6"/>
    <p:sldId id="333" r:id="rId7"/>
    <p:sldId id="296" r:id="rId8"/>
    <p:sldId id="291" r:id="rId9"/>
    <p:sldId id="441" r:id="rId10"/>
    <p:sldId id="336" r:id="rId11"/>
    <p:sldId id="327" r:id="rId12"/>
    <p:sldId id="328" r:id="rId13"/>
    <p:sldId id="330" r:id="rId14"/>
    <p:sldId id="331" r:id="rId15"/>
    <p:sldId id="334" r:id="rId16"/>
    <p:sldId id="442" r:id="rId17"/>
    <p:sldId id="338" r:id="rId18"/>
    <p:sldId id="339" r:id="rId19"/>
    <p:sldId id="341" r:id="rId20"/>
    <p:sldId id="343" r:id="rId21"/>
    <p:sldId id="425" r:id="rId22"/>
    <p:sldId id="346" r:id="rId23"/>
    <p:sldId id="347" r:id="rId24"/>
    <p:sldId id="348" r:id="rId25"/>
    <p:sldId id="342" r:id="rId26"/>
    <p:sldId id="443" r:id="rId27"/>
    <p:sldId id="426" r:id="rId28"/>
    <p:sldId id="351" r:id="rId29"/>
    <p:sldId id="357" r:id="rId30"/>
    <p:sldId id="427" r:id="rId31"/>
    <p:sldId id="362" r:id="rId32"/>
    <p:sldId id="444" r:id="rId33"/>
    <p:sldId id="446" r:id="rId34"/>
    <p:sldId id="374" r:id="rId35"/>
    <p:sldId id="375" r:id="rId36"/>
    <p:sldId id="378" r:id="rId37"/>
    <p:sldId id="379" r:id="rId38"/>
    <p:sldId id="380" r:id="rId39"/>
    <p:sldId id="382" r:id="rId40"/>
    <p:sldId id="433" r:id="rId41"/>
    <p:sldId id="383" r:id="rId42"/>
    <p:sldId id="386" r:id="rId43"/>
    <p:sldId id="389" r:id="rId44"/>
    <p:sldId id="388" r:id="rId45"/>
    <p:sldId id="393" r:id="rId46"/>
    <p:sldId id="397" r:id="rId47"/>
    <p:sldId id="398" r:id="rId48"/>
    <p:sldId id="445" r:id="rId49"/>
    <p:sldId id="406" r:id="rId50"/>
    <p:sldId id="407" r:id="rId51"/>
    <p:sldId id="408" r:id="rId52"/>
    <p:sldId id="428" r:id="rId53"/>
    <p:sldId id="429" r:id="rId54"/>
    <p:sldId id="430" r:id="rId55"/>
    <p:sldId id="431" r:id="rId56"/>
    <p:sldId id="432" r:id="rId57"/>
    <p:sldId id="434" r:id="rId58"/>
    <p:sldId id="435" r:id="rId59"/>
    <p:sldId id="436" r:id="rId60"/>
    <p:sldId id="437" r:id="rId61"/>
    <p:sldId id="447" r:id="rId62"/>
    <p:sldId id="440" r:id="rId63"/>
    <p:sldId id="448" r:id="rId6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1da6Xmq/O9Jj4HlR1tUdw==" hashData="4E4kqktvNP4OBUmCnzF1BHZuF3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10"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11/07/2024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20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85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8548" name="3 Marcador de número de diapositiva"/>
          <p:cNvSpPr>
            <a:spLocks noGrp="1"/>
          </p:cNvSpPr>
          <p:nvPr>
            <p:ph type="sldNum" sz="quarter" idx="5"/>
          </p:nvPr>
        </p:nvSpPr>
        <p:spPr bwMode="auto">
          <a:noFill/>
          <a:ln>
            <a:miter lim="800000"/>
            <a:headEnd/>
            <a:tailEnd/>
          </a:ln>
        </p:spPr>
        <p:txBody>
          <a:bodyPr/>
          <a:lstStyle/>
          <a:p>
            <a:fld id="{35FCA493-4CDC-41F7-B7D2-A2774C3B2356}" type="slidenum">
              <a:rPr lang="es-ES"/>
              <a:pPr/>
              <a:t>45</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E350EADE-9A65-449F-B472-7E0E13AA711F}" type="slidenum">
              <a:rPr lang="es-ES"/>
              <a:pPr/>
              <a:t>59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11/07/2024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11/07/2024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11/07/2024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11/07/2024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11/07/2024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11/07/2024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11/07/2024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11/07/2024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11/07/2024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11/07/2024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11/07/2024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823807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11/07/2024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12309361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Bahía de Ha Long -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Vietnám</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6000">
        <p:split orient="vert"/>
      </p:transition>
    </mc:Choice>
    <mc:Fallback xmlns="">
      <p:transition spd="slow" advTm="1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5 bahia-halong.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0"/>
            <a:ext cx="6500947" cy="769441"/>
          </a:xfrm>
          <a:prstGeom prst="rect">
            <a:avLst/>
          </a:prstGeom>
          <a:noFill/>
        </p:spPr>
        <p:txBody>
          <a:bodyPr wrap="squar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44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Bahía de Ha Long </a:t>
            </a:r>
            <a:endParaRPr lang="es-ES" sz="4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5" name="4 CuadroTexto"/>
          <p:cNvSpPr txBox="1"/>
          <p:nvPr/>
        </p:nvSpPr>
        <p:spPr>
          <a:xfrm>
            <a:off x="755576" y="841276"/>
            <a:ext cx="7560840" cy="2400657"/>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5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Visitar la Bahía de Ha </a:t>
            </a:r>
            <a:r>
              <a:rPr lang="es-ES" sz="2500" i="1" dirty="0" err="1"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long</a:t>
            </a:r>
            <a:r>
              <a:rPr lang="es-ES" sz="25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 es una de las experiencias más maravillosas que uno puede disfrutar. Como está de moda decir de un tiempo a esta parte, uno de esos sitios que hay que visitar al menos una vez en la vida. No falta razón.</a:t>
            </a:r>
            <a:endParaRPr lang="es-ES" sz="2500" i="1" dirty="0">
              <a:solidFill>
                <a:schemeClr val="accent1">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755576" y="3577580"/>
            <a:ext cx="7776864"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5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La Bahía de </a:t>
            </a:r>
            <a:r>
              <a:rPr lang="es-ES" sz="2500" i="1" dirty="0" err="1"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Halong</a:t>
            </a:r>
            <a:r>
              <a:rPr lang="es-ES" sz="25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 es la postal más emblemática de Vietnam y una de las imágenes más sublimes del sudeste asiático. No en vano fue elegida como una de las Siete Maravillas Naturales.</a:t>
            </a:r>
            <a:endParaRPr lang="es-ES" sz="2500" i="1" dirty="0">
              <a:solidFill>
                <a:schemeClr val="accent1">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split orient="vert"/>
      </p:transition>
    </mc:Choice>
    <mc:Fallback>
      <p:transition spd="slow" advTm="4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22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un par de horas desde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y apenas a una hora de la costa, el mar se ve salpicado por miles de islotes kársticos que conforman uno de los paisajes más impresionantes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sndAc>
          <p:stSnd loop="1">
            <p:snd r:embed="rId2" name="Variadas.wav"/>
          </p:stSnd>
        </p:sndAc>
      </p:transition>
    </mc:Choice>
    <mc:Fallback>
      <p:transition spd="slow" advTm="2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accent5">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accent5">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accent5">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accent5">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enormes monolitos rocosos tapizados por selva y de origen mitológico, como la cultura local atribuye a la fuerza impetuosa de la cola de un dragón o al deseo del Emperador de Jade en persona, suponen un destino idóneo para conocer a bordo de alguno de los 200 juncos que navegan sus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0" y="833438"/>
            <a:ext cx="1476375"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belleza de la bahía es innegable e incuestionable, pero bien es cierto que buena parte del éxito en la visita se debe a la elección del transporte en el que embarcarse, pues será nuestra casa en los próximos días, así que elegid bien el barco (junco) para el crucero.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cstate="print"/>
          <a:stretch>
            <a:fillRect/>
          </a:stretch>
        </p:blipFill>
        <p:spPr bwMode="auto">
          <a:xfrm>
            <a:off x="0" y="11113"/>
            <a:ext cx="9144000" cy="5692775"/>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Resulta complejo explicar lo que se siente a bordo de un kayak de mar navegando las aguas calmas de la Bahía de </a:t>
            </a:r>
            <a:r>
              <a:rPr lang="es-ES" i="1" dirty="0" smtClean="0">
                <a:effectLst>
                  <a:glow rad="101600">
                    <a:srgbClr val="C00000">
                      <a:alpha val="60000"/>
                    </a:srgbClr>
                  </a:glow>
                  <a:outerShdw blurRad="38100" dist="38100" dir="2700000" algn="tl">
                    <a:srgbClr val="000000">
                      <a:alpha val="43137"/>
                    </a:srgbClr>
                  </a:outerShdw>
                </a:effectLst>
              </a:rPr>
              <a:t>Ha </a:t>
            </a:r>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ong</a:t>
            </a:r>
            <a:r>
              <a:rPr lang="es-ES" i="1" dirty="0" smtClean="0">
                <a:effectLst>
                  <a:glow rad="101600">
                    <a:srgbClr val="C00000">
                      <a:alpha val="60000"/>
                    </a:srgbClr>
                  </a:glow>
                  <a:outerShdw blurRad="38100" dist="38100" dir="2700000" algn="tl">
                    <a:srgbClr val="000000">
                      <a:alpha val="43137"/>
                    </a:srgbClr>
                  </a:outerShdw>
                </a:effectLst>
              </a:rPr>
              <a:t>. Mucho más cuando el sol comienza a fundirse con el horizonte y las siluetas de las enormes formaciones calcáreas que han hecho célebre a la bahía parecen emerger con más fuerza.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rot="1273130">
            <a:off x="1799413" y="2924"/>
            <a:ext cx="5521756" cy="5656009"/>
          </a:xfrm>
          <a:prstGeom prst="sun">
            <a:avLst/>
          </a:prstGeom>
          <a:noFill/>
          <a:ln w="57150">
            <a:solidFill>
              <a:schemeClr val="accent5">
                <a:lumMod val="75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899592" y="4585692"/>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relieve se engrandece al contraluz anaranjado de la puesta de sol. La experiencia sólo se supera cuando la navegación se realiza a la luz de la luna llena.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0" y="2093913"/>
            <a:ext cx="3998913"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4" name="13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sensaciones se multiplican todavía más. Las formas alcanzan aspectos fantasmagóricos mientras la embarcación se abre paso por las tranquilas aguas de la bahía.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l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1691680" y="0"/>
            <a:ext cx="58326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1619672" cy="8382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619672" cy="893763"/>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524328" y="495300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524328" y="4405313"/>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524328" y="3810000"/>
            <a:ext cx="1619672" cy="847725"/>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524328" y="3333750"/>
            <a:ext cx="1619672" cy="84455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524328" y="2738438"/>
            <a:ext cx="1619672" cy="900112"/>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524328" y="2143125"/>
            <a:ext cx="1619672" cy="893763"/>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524328" y="172720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524328" y="1190625"/>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524328" y="595313"/>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524328" y="0"/>
            <a:ext cx="1619672" cy="7620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llevar sin problema en un bote estanco o incluso colgada al cuello la cámara de fotos. Normalmente el oleaje es inexistente y sería muy raro tener un percance que dé al traste con la cámara.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prestig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ppt_x</p:attrName>
                                        </p:attrNameLst>
                                      </p:cBhvr>
                                      <p:tavLst>
                                        <p:tav tm="0">
                                          <p:val>
                                            <p:strVal val="#ppt_x"/>
                                          </p:val>
                                        </p:tav>
                                        <p:tav tm="100000">
                                          <p:val>
                                            <p:strVal val="#ppt_x"/>
                                          </p:val>
                                        </p:tav>
                                      </p:tavLst>
                                    </p:anim>
                                    <p:anim calcmode="lin" valueType="num">
                                      <p:cBhvr>
                                        <p:cTn id="151" dur="3000" fill="hold"/>
                                        <p:tgtEl>
                                          <p:spTgt spid="4"/>
                                        </p:tgtEl>
                                        <p:attrNameLst>
                                          <p:attrName>ppt_y</p:attrName>
                                        </p:attrNameLst>
                                      </p:cBhvr>
                                      <p:tavLst>
                                        <p:tav tm="0">
                                          <p:val>
                                            <p:strVal val="#ppt_y-#ppt_h/2"/>
                                          </p:val>
                                        </p:tav>
                                        <p:tav tm="100000">
                                          <p:val>
                                            <p:strVal val="#ppt_y"/>
                                          </p:val>
                                        </p:tav>
                                      </p:tavLst>
                                    </p:anim>
                                    <p:anim calcmode="lin" valueType="num">
                                      <p:cBhvr>
                                        <p:cTn id="152" dur="3000" fill="hold"/>
                                        <p:tgtEl>
                                          <p:spTgt spid="4"/>
                                        </p:tgtEl>
                                        <p:attrNameLst>
                                          <p:attrName>ppt_w</p:attrName>
                                        </p:attrNameLst>
                                      </p:cBhvr>
                                      <p:tavLst>
                                        <p:tav tm="0">
                                          <p:val>
                                            <p:strVal val="#ppt_w"/>
                                          </p:val>
                                        </p:tav>
                                        <p:tav tm="100000">
                                          <p:val>
                                            <p:strVal val="#ppt_w"/>
                                          </p:val>
                                        </p:tav>
                                      </p:tavLst>
                                    </p:anim>
                                    <p:anim calcmode="lin" valueType="num">
                                      <p:cBhvr>
                                        <p:cTn id="153" dur="3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539552"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experiencia se ofrece a bordo de los juncos que realizan los cruceros turísticos de la Bahía. Algunos de ellos lo incorporan en sus actividades incluidas, como el citado </a:t>
            </a:r>
            <a:r>
              <a:rPr lang="es-ES" i="1" dirty="0" err="1" smtClean="0">
                <a:effectLst>
                  <a:glow rad="101600">
                    <a:srgbClr val="C00000">
                      <a:alpha val="60000"/>
                    </a:srgbClr>
                  </a:glow>
                  <a:outerShdw blurRad="38100" dist="38100" dir="2700000" algn="tl">
                    <a:srgbClr val="000000">
                      <a:alpha val="43137"/>
                    </a:srgbClr>
                  </a:outerShdw>
                </a:effectLst>
              </a:rPr>
              <a:t>T</a:t>
            </a:r>
            <a:r>
              <a:rPr lang="es-ES" i="1" dirty="0" err="1" smtClean="0">
                <a:effectLst>
                  <a:glow rad="101600">
                    <a:srgbClr val="C00000">
                      <a:alpha val="60000"/>
                    </a:srgbClr>
                  </a:glow>
                  <a:outerShdw blurRad="38100" dist="38100" dir="2700000" algn="tl">
                    <a:srgbClr val="000000">
                      <a:alpha val="43137"/>
                    </a:srgbClr>
                  </a:outerShdw>
                </a:effectLst>
              </a:rPr>
              <a:t>ai</a:t>
            </a:r>
            <a:r>
              <a:rPr lang="es-ES" i="1" dirty="0" smtClean="0">
                <a:effectLst>
                  <a:glow rad="101600">
                    <a:srgbClr val="C00000">
                      <a:alpha val="60000"/>
                    </a:srgbClr>
                  </a:glow>
                  <a:outerShdw blurRad="38100" dist="38100" dir="2700000" algn="tl">
                    <a:srgbClr val="000000">
                      <a:alpha val="43137"/>
                    </a:srgbClr>
                  </a:outerShdw>
                </a:effectLst>
              </a:rPr>
              <a:t>-Chi </a:t>
            </a:r>
            <a:r>
              <a:rPr lang="es-ES" i="1" dirty="0" smtClean="0">
                <a:effectLst>
                  <a:glow rad="101600">
                    <a:srgbClr val="C00000">
                      <a:alpha val="60000"/>
                    </a:srgbClr>
                  </a:glow>
                  <a:outerShdw blurRad="38100" dist="38100" dir="2700000" algn="tl">
                    <a:srgbClr val="000000">
                      <a:alpha val="43137"/>
                    </a:srgbClr>
                  </a:outerShdw>
                </a:effectLst>
              </a:rPr>
              <a:t>en la cubierta del barco a la salida del sol, o la visita a diferentes enclaves de la Bahía.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0" y="2911"/>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8" y="4703763"/>
            <a:ext cx="3286125" cy="2024062"/>
          </a:xfrm>
          <a:prstGeom prst="blockArc">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8" y="3929063"/>
            <a:ext cx="3286125" cy="2024062"/>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rco de bloque"/>
          <p:cNvSpPr/>
          <p:nvPr/>
        </p:nvSpPr>
        <p:spPr>
          <a:xfrm>
            <a:off x="2928938" y="3155950"/>
            <a:ext cx="3286125" cy="2024063"/>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rco de bloque"/>
          <p:cNvSpPr/>
          <p:nvPr/>
        </p:nvSpPr>
        <p:spPr>
          <a:xfrm rot="10800000">
            <a:off x="3000375" y="-952500"/>
            <a:ext cx="3286125" cy="2024063"/>
          </a:xfrm>
          <a:prstGeom prst="blockArc">
            <a:avLst/>
          </a:prstGeom>
          <a:noFill/>
          <a:ln w="57150">
            <a:solidFill>
              <a:schemeClr val="accent3">
                <a:lumMod val="5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rco de bloque"/>
          <p:cNvSpPr/>
          <p:nvPr/>
        </p:nvSpPr>
        <p:spPr>
          <a:xfrm rot="10800000">
            <a:off x="2928938" y="-238125"/>
            <a:ext cx="3286125" cy="2024063"/>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rco de bloque"/>
          <p:cNvSpPr/>
          <p:nvPr/>
        </p:nvSpPr>
        <p:spPr>
          <a:xfrm rot="10800000">
            <a:off x="3000375" y="536575"/>
            <a:ext cx="3286125" cy="2024063"/>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rco de bloque"/>
          <p:cNvSpPr/>
          <p:nvPr/>
        </p:nvSpPr>
        <p:spPr>
          <a:xfrm rot="5400000">
            <a:off x="-1369219" y="1762919"/>
            <a:ext cx="2738437" cy="2428876"/>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342106" y="1881981"/>
            <a:ext cx="2738438"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586582" y="1881981"/>
            <a:ext cx="2738438"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774782" y="1762919"/>
            <a:ext cx="2738437"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846094" y="1821656"/>
            <a:ext cx="2738438"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703094" y="1881981"/>
            <a:ext cx="2738438"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395536" y="4329962"/>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otros casos se ofrece a buen precio de forma opcional. No dejéis pasar la oportunidad de ver </a:t>
            </a:r>
            <a:r>
              <a:rPr lang="es-ES" i="1" dirty="0" smtClean="0">
                <a:effectLst>
                  <a:glow rad="101600">
                    <a:srgbClr val="C00000">
                      <a:alpha val="60000"/>
                    </a:srgbClr>
                  </a:glow>
                  <a:outerShdw blurRad="38100" dist="38100" dir="2700000" algn="tl">
                    <a:srgbClr val="000000">
                      <a:alpha val="43137"/>
                    </a:srgbClr>
                  </a:outerShdw>
                </a:effectLst>
              </a:rPr>
              <a:t>Ha </a:t>
            </a:r>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ong </a:t>
            </a:r>
            <a:r>
              <a:rPr lang="es-ES" i="1" dirty="0" smtClean="0">
                <a:effectLst>
                  <a:glow rad="101600">
                    <a:srgbClr val="C00000">
                      <a:alpha val="60000"/>
                    </a:srgbClr>
                  </a:glow>
                  <a:outerShdw blurRad="38100" dist="38100" dir="2700000" algn="tl">
                    <a:srgbClr val="000000">
                      <a:alpha val="43137"/>
                    </a:srgbClr>
                  </a:outerShdw>
                </a:effectLst>
              </a:rPr>
              <a:t>a ras de agua, con una perspectiva absolutamente diferente y en un escenario del que poco más se puede decir a estas alturas. Sublime.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1000">
        <p14:glitter dir="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childTnLst>
                          </p:cTn>
                        </p:par>
                        <p:par>
                          <p:cTn id="134" fill="hold">
                            <p:stCondLst>
                              <p:cond delay="6000"/>
                            </p:stCondLst>
                            <p:childTnLst>
                              <p:par>
                                <p:cTn id="135" presetID="40" presetClass="entr" presetSubtype="0" fill="hold" grpId="0" nodeType="afterEffect">
                                  <p:stCondLst>
                                    <p:cond delay="0"/>
                                  </p:stCondLst>
                                  <p:iterate type="lt">
                                    <p:tmPct val="10000"/>
                                  </p:iterate>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1"/>
                                          </p:val>
                                        </p:tav>
                                        <p:tav tm="100000">
                                          <p:val>
                                            <p:strVal val="#ppt_x"/>
                                          </p:val>
                                        </p:tav>
                                      </p:tavLst>
                                    </p:anim>
                                    <p:anim calcmode="lin" valueType="num">
                                      <p:cBhvr>
                                        <p:cTn id="13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accent5">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467544"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cerca de 2.000 islotes rocosos que salpican este paraíso vietnamita, existen multitud de sorpresas. Tapizados en la mayoría de los casos por vegetación selvática –como el cercano parque nacional de </a:t>
            </a:r>
            <a:r>
              <a:rPr lang="es-ES" i="1" dirty="0" err="1" smtClean="0">
                <a:effectLst>
                  <a:glow rad="101600">
                    <a:srgbClr val="C00000">
                      <a:alpha val="60000"/>
                    </a:srgbClr>
                  </a:glow>
                  <a:outerShdw blurRad="38100" dist="38100" dir="2700000" algn="tl">
                    <a:srgbClr val="000000">
                      <a:alpha val="43137"/>
                    </a:srgbClr>
                  </a:outerShdw>
                </a:effectLst>
              </a:rPr>
              <a:t>Cat</a:t>
            </a:r>
            <a:r>
              <a:rPr lang="es-ES" i="1" dirty="0" smtClean="0">
                <a:effectLst>
                  <a:glow rad="101600">
                    <a:srgbClr val="C00000">
                      <a:alpha val="60000"/>
                    </a:srgbClr>
                  </a:glow>
                  <a:outerShdw blurRad="38100" dist="38100" dir="2700000" algn="tl">
                    <a:srgbClr val="000000">
                      <a:alpha val="43137"/>
                    </a:srgbClr>
                  </a:outerShdw>
                </a:effectLst>
              </a:rPr>
              <a:t> Ba-, albergan una interesante biodiversidad de flora y fauna.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5000">
        <p14:glitter dir="u" pattern="hexago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las innumerables maravillas que existen en el mundo hay algunas </a:t>
            </a:r>
            <a:r>
              <a:rPr lang="es-ES" i="1" dirty="0" smtClean="0">
                <a:effectLst>
                  <a:glow rad="101600">
                    <a:srgbClr val="C00000">
                      <a:alpha val="60000"/>
                    </a:srgbClr>
                  </a:glow>
                  <a:outerShdw blurRad="38100" dist="38100" dir="2700000" algn="tl">
                    <a:srgbClr val="000000">
                      <a:alpha val="43137"/>
                    </a:srgbClr>
                  </a:outerShdw>
                </a:effectLst>
              </a:rPr>
              <a:t>que </a:t>
            </a:r>
            <a:r>
              <a:rPr lang="es-ES" i="1" dirty="0" smtClean="0">
                <a:effectLst>
                  <a:glow rad="101600">
                    <a:srgbClr val="C00000">
                      <a:alpha val="60000"/>
                    </a:srgbClr>
                  </a:glow>
                  <a:outerShdw blurRad="38100" dist="38100" dir="2700000" algn="tl">
                    <a:srgbClr val="000000">
                      <a:alpha val="43137"/>
                    </a:srgbClr>
                  </a:outerShdw>
                </a:effectLst>
              </a:rPr>
              <a:t>son obra del hombre, imponentes obras de ingeniería que han pasado a la historia a lo largo de los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700212" y="-1700212"/>
            <a:ext cx="5743575"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1043608"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hay otras maravillas que son obra única y exclusiva de la naturaleza, que con maestría diseña los parajes más espectaculares.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wheel spokes="1"/>
      </p:transition>
    </mc:Choice>
    <mc:Fallback>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1043608"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caso de la Bahía de Ha Long en Vietnam, uno de los lugares más asombrosos del planeta. A continuación, aprendemos más cosas sobre esta bahía, su historia y sus curiosidades.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14:wheelReverse spokes="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0" y="19050"/>
            <a:ext cx="9144000"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638175"/>
            <a:ext cx="2160240" cy="2100263"/>
          </a:xfrm>
          <a:prstGeom prst="donut">
            <a:avLst>
              <a:gd name="adj" fmla="val 733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929508"/>
            <a:ext cx="2159794" cy="2159000"/>
          </a:xfrm>
          <a:prstGeom prst="donut">
            <a:avLst>
              <a:gd name="adj" fmla="val 749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638175"/>
            <a:ext cx="2160364" cy="2089150"/>
          </a:xfrm>
          <a:prstGeom prst="donut">
            <a:avLst>
              <a:gd name="adj" fmla="val 728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917825"/>
            <a:ext cx="2088232" cy="2159000"/>
          </a:xfrm>
          <a:prstGeom prst="donut">
            <a:avLst>
              <a:gd name="adj" fmla="val 752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611560"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Bahía de Ha Long es probablemente el monumento natural más importante de Vietnam, y uno de los más reconocidos de Asia y de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edge/>
      </p:transition>
    </mc:Choice>
    <mc:Fallback>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3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83344"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297781"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12219"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798094"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12531"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226969"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441406" y="1321594"/>
            <a:ext cx="1547813"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83345"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297782"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12220"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798095"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12532"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226970"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441407" y="2869406"/>
            <a:ext cx="1547812" cy="1285875"/>
          </a:xfrm>
          <a:prstGeom prst="diamond">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en vano, desde el año 1994 es Patrimonio de la Humanidad y desde ese año ha pasado a ser una de las 7 maravillas naturales del mundo. Está situada a unos 170 kilómetros de la capital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cerca de la frontera con China.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childTnLst>
                          </p:cTn>
                        </p:par>
                        <p:par>
                          <p:cTn id="209" fill="hold">
                            <p:stCondLst>
                              <p:cond delay="6000"/>
                            </p:stCondLst>
                            <p:childTnLst>
                              <p:par>
                                <p:cTn id="210" presetID="40" presetClass="entr" presetSubtype="0" fill="hold" grpId="0" nodeType="afterEffect">
                                  <p:stCondLst>
                                    <p:cond delay="0"/>
                                  </p:stCondLst>
                                  <p:iterate type="lt">
                                    <p:tmPct val="10000"/>
                                  </p:iterate>
                                  <p:childTnLst>
                                    <p:set>
                                      <p:cBhvr>
                                        <p:cTn id="211" dur="1" fill="hold">
                                          <p:stCondLst>
                                            <p:cond delay="0"/>
                                          </p:stCondLst>
                                        </p:cTn>
                                        <p:tgtEl>
                                          <p:spTgt spid="28"/>
                                        </p:tgtEl>
                                        <p:attrNameLst>
                                          <p:attrName>style.visibility</p:attrName>
                                        </p:attrNameLst>
                                      </p:cBhvr>
                                      <p:to>
                                        <p:strVal val="visible"/>
                                      </p:to>
                                    </p:set>
                                    <p:animEffect transition="in" filter="fade">
                                      <p:cBhvr>
                                        <p:cTn id="212" dur="1000"/>
                                        <p:tgtEl>
                                          <p:spTgt spid="28"/>
                                        </p:tgtEl>
                                      </p:cBhvr>
                                    </p:animEffect>
                                    <p:anim calcmode="lin" valueType="num">
                                      <p:cBhvr>
                                        <p:cTn id="213" dur="1000" fill="hold"/>
                                        <p:tgtEl>
                                          <p:spTgt spid="28"/>
                                        </p:tgtEl>
                                        <p:attrNameLst>
                                          <p:attrName>ppt_x</p:attrName>
                                        </p:attrNameLst>
                                      </p:cBhvr>
                                      <p:tavLst>
                                        <p:tav tm="0">
                                          <p:val>
                                            <p:strVal val="#ppt_x-.1"/>
                                          </p:val>
                                        </p:tav>
                                        <p:tav tm="100000">
                                          <p:val>
                                            <p:strVal val="#ppt_x"/>
                                          </p:val>
                                        </p:tav>
                                      </p:tavLst>
                                    </p:anim>
                                    <p:anim calcmode="lin" valueType="num">
                                      <p:cBhvr>
                                        <p:cTn id="21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bahía de 15 km2 de extensión y 120 kilómetros de longitud que se caracteriza por ser un enorme laberinto lleno de islas e islotes, alrededor de 2.000.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5"/>
                                        </p:tgtEl>
                                        <p:attrNameLst>
                                          <p:attrName>style.visibility</p:attrName>
                                        </p:attrNameLst>
                                      </p:cBhvr>
                                      <p:to>
                                        <p:strVal val="visible"/>
                                      </p:to>
                                    </p:set>
                                    <p:animEffect transition="in" filter="fade">
                                      <p:cBhvr>
                                        <p:cTn id="136" dur="1000"/>
                                        <p:tgtEl>
                                          <p:spTgt spid="15"/>
                                        </p:tgtEl>
                                      </p:cBhvr>
                                    </p:animEffect>
                                    <p:anim calcmode="lin" valueType="num">
                                      <p:cBhvr>
                                        <p:cTn id="137" dur="1000" fill="hold"/>
                                        <p:tgtEl>
                                          <p:spTgt spid="15"/>
                                        </p:tgtEl>
                                        <p:attrNameLst>
                                          <p:attrName>ppt_x</p:attrName>
                                        </p:attrNameLst>
                                      </p:cBhvr>
                                      <p:tavLst>
                                        <p:tav tm="0">
                                          <p:val>
                                            <p:strVal val="#ppt_x-.1"/>
                                          </p:val>
                                        </p:tav>
                                        <p:tav tm="100000">
                                          <p:val>
                                            <p:strVal val="#ppt_x"/>
                                          </p:val>
                                        </p:tav>
                                      </p:tavLst>
                                    </p:anim>
                                    <p:anim calcmode="lin" valueType="num">
                                      <p:cBhvr>
                                        <p:cTn id="1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23813" y="0"/>
            <a:ext cx="91201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827584"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clima en la Bahía se caracteriza por tener veranos tropicales, calurosos y húmedos, e inviernos fríos y secos. También se caracteriza por las precipitaciones abundantes, de más de 2.000 mm. anuales.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eelOff"/>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27784" y="4513684"/>
            <a:ext cx="1785937" cy="1751013"/>
          </a:xfrm>
          <a:prstGeom prst="donut">
            <a:avLst>
              <a:gd name="adj" fmla="val 34373"/>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2" y="4513684"/>
            <a:ext cx="1785937" cy="1751013"/>
          </a:xfrm>
          <a:prstGeom prst="donut">
            <a:avLst>
              <a:gd name="adj" fmla="val 34373"/>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61156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Bahía de Ha Long es un monumento totalmente natural y por tanto, no se puede establecer una fecha exacta de su creación o construcción. Baste decir que el peculiar paisaje de la Bahía ha sido modelado por las aguas a lo largo de más de 500 millones de años de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randomBar dir="vert"/>
      </p:transition>
    </mc:Choice>
    <mc:Fallback>
      <p:transition spd="slow" advTm="34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69806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para la cultura vietnamita, el origen de la Bahía de Ha Long tiene un origen basado en los mitos y leyendas del pueblo. Según cuenta la leyenda, hace muchos años el pueblo vietnamita luchaba contra el invasor chino que se aproximaba por el mar.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randomBar/>
      </p:transition>
    </mc:Choice>
    <mc:Fallback>
      <p:transition spd="slow" advTm="32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1"/>
                                          </p:val>
                                        </p:tav>
                                        <p:tav tm="100000">
                                          <p:val>
                                            <p:strVal val="#ppt_x"/>
                                          </p:val>
                                        </p:tav>
                                      </p:tavLst>
                                    </p:anim>
                                    <p:anim calcmode="lin" valueType="num">
                                      <p:cBhvr>
                                        <p:cTn id="11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2" name="21 CuadroTexto"/>
          <p:cNvSpPr txBox="1"/>
          <p:nvPr/>
        </p:nvSpPr>
        <p:spPr>
          <a:xfrm>
            <a:off x="539552"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Emperador de Jade hizo llamar a dragones mágicos para que combatieran al enemigo, pero la flota china parecía resistir los embistes.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split orient="vert"/>
      </p:transition>
    </mc:Choice>
    <mc:Fallback>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2"/>
                                        </p:tgtEl>
                                        <p:attrNameLst>
                                          <p:attrName>style.visibility</p:attrName>
                                        </p:attrNameLst>
                                      </p:cBhvr>
                                      <p:to>
                                        <p:strVal val="visible"/>
                                      </p:to>
                                    </p:set>
                                    <p:animEffect transition="in" filter="fade">
                                      <p:cBhvr>
                                        <p:cTn id="188" dur="1000"/>
                                        <p:tgtEl>
                                          <p:spTgt spid="22"/>
                                        </p:tgtEl>
                                      </p:cBhvr>
                                    </p:animEffect>
                                    <p:anim calcmode="lin" valueType="num">
                                      <p:cBhvr>
                                        <p:cTn id="189" dur="1000" fill="hold"/>
                                        <p:tgtEl>
                                          <p:spTgt spid="22"/>
                                        </p:tgtEl>
                                        <p:attrNameLst>
                                          <p:attrName>ppt_x</p:attrName>
                                        </p:attrNameLst>
                                      </p:cBhvr>
                                      <p:tavLst>
                                        <p:tav tm="0">
                                          <p:val>
                                            <p:strVal val="#ppt_x-.1"/>
                                          </p:val>
                                        </p:tav>
                                        <p:tav tm="100000">
                                          <p:val>
                                            <p:strVal val="#ppt_x"/>
                                          </p:val>
                                        </p:tav>
                                      </p:tavLst>
                                    </p:anim>
                                    <p:anim calcmode="lin" valueType="num">
                                      <p:cBhvr>
                                        <p:cTn id="19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921396"/>
            <a:ext cx="6731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785492"/>
            <a:ext cx="6731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921396"/>
            <a:ext cx="665162"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785492"/>
            <a:ext cx="665162"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0" y="1921396"/>
            <a:ext cx="657225"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0" y="2785492"/>
            <a:ext cx="657225"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2" y="1921396"/>
            <a:ext cx="720725"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2" y="2785492"/>
            <a:ext cx="720725"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921396"/>
            <a:ext cx="7112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785492"/>
            <a:ext cx="7112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921396"/>
            <a:ext cx="703262"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785492"/>
            <a:ext cx="703262"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921396"/>
            <a:ext cx="693738"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785492"/>
            <a:ext cx="693738"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921396"/>
            <a:ext cx="685800" cy="878069"/>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785492"/>
            <a:ext cx="685800" cy="970017"/>
          </a:xfrm>
          <a:prstGeom prst="rect">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entonces cuando los dragones comenzaron a escupir fuego hecho a base de joyas y jade. De esta forma se crearon los islotes característicos de la isla, que formaron una gran muralla y terminaron por hundir las embarcaciones chinas. Otra leyenda con sabor a cuento chino.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childTnLst>
                          </p:cTn>
                        </p:par>
                        <p:par>
                          <p:cTn id="156" fill="hold">
                            <p:stCondLst>
                              <p:cond delay="4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14288"/>
            <a:ext cx="9144000"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75557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islas le confieren a la Bahía de Ha Long un aspecto extraño y mágico. Además, muchas de estas islas albergan grutas y cuevas en su interior </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smtClean="0">
                <a:effectLst>
                  <a:glow rad="101600">
                    <a:srgbClr val="C00000">
                      <a:alpha val="60000"/>
                    </a:srgbClr>
                  </a:glow>
                  <a:outerShdw blurRad="38100" dist="38100" dir="2700000" algn="tl">
                    <a:srgbClr val="000000">
                      <a:alpha val="43137"/>
                    </a:srgbClr>
                  </a:outerShdw>
                </a:effectLst>
              </a:rPr>
              <a:t>incluso, algunas de ellas están habitadas.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8699821">
            <a:off x="1582860" y="2129046"/>
            <a:ext cx="3551312"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9281" y="2129767"/>
            <a:ext cx="3497413"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7238" y="2117066"/>
            <a:ext cx="3497412"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4057" y="2121409"/>
            <a:ext cx="3528509" cy="1170863"/>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180" y="2139694"/>
            <a:ext cx="3704729" cy="1170860"/>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8699821">
            <a:off x="2536191" y="2153978"/>
            <a:ext cx="3704727" cy="1170863"/>
          </a:xfrm>
          <a:prstGeom prst="rect">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interior de esa roca caliza, sin embargo, no es un monolito macizo, sino que posee infinidad de fisuras y oquedades horadadas por la erosión sobre la roca con el habitual proceso de </a:t>
            </a:r>
            <a:r>
              <a:rPr lang="es-ES" i="1" dirty="0" smtClean="0">
                <a:effectLst>
                  <a:glow rad="101600">
                    <a:srgbClr val="C00000">
                      <a:alpha val="60000"/>
                    </a:srgbClr>
                  </a:glow>
                  <a:outerShdw blurRad="38100" dist="38100" dir="2700000" algn="tl">
                    <a:srgbClr val="000000">
                      <a:alpha val="43137"/>
                    </a:srgbClr>
                  </a:outerShdw>
                </a:effectLst>
              </a:rPr>
              <a:t>erosiones </a:t>
            </a:r>
            <a:r>
              <a:rPr lang="es-ES" i="1" dirty="0" smtClean="0">
                <a:effectLst>
                  <a:glow rad="101600">
                    <a:srgbClr val="C00000">
                      <a:alpha val="60000"/>
                    </a:srgbClr>
                  </a:glow>
                  <a:outerShdw blurRad="38100" dist="38100" dir="2700000" algn="tl">
                    <a:srgbClr val="000000">
                      <a:alpha val="43137"/>
                    </a:srgbClr>
                  </a:outerShdw>
                </a:effectLst>
              </a:rPr>
              <a:t>kársticas.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stretch>
            <a:fillRect/>
          </a:stretch>
        </p:blipFill>
        <p:spPr bwMode="auto">
          <a:xfrm>
            <a:off x="9525"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2453482" y="2075656"/>
            <a:ext cx="3695700" cy="1223963"/>
          </a:xfrm>
          <a:prstGeom prst="wave">
            <a:avLst>
              <a:gd name="adj1" fmla="val 20000"/>
              <a:gd name="adj2" fmla="val -10000"/>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2385219" y="2048669"/>
            <a:ext cx="3756025" cy="1223963"/>
          </a:xfrm>
          <a:prstGeom prst="wave">
            <a:avLst>
              <a:gd name="adj1" fmla="val 20000"/>
              <a:gd name="adj2" fmla="val -10000"/>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algunos de ellos existen pequeñas grutas y, en algunos de los más grandes, auténticas galerías.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prism dir="u"/>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Tal es el caso de la cueva </a:t>
            </a:r>
            <a:r>
              <a:rPr lang="es-ES" i="1" dirty="0" err="1" smtClean="0">
                <a:effectLst>
                  <a:glow rad="101600">
                    <a:srgbClr val="C00000">
                      <a:alpha val="60000"/>
                    </a:srgbClr>
                  </a:glow>
                  <a:outerShdw blurRad="38100" dist="38100" dir="2700000" algn="tl">
                    <a:srgbClr val="000000">
                      <a:alpha val="43137"/>
                    </a:srgbClr>
                  </a:outerShdw>
                </a:effectLst>
              </a:rPr>
              <a:t>Hang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Sung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Shot</a:t>
            </a:r>
            <a:r>
              <a:rPr lang="es-ES" i="1" dirty="0" smtClean="0">
                <a:effectLst>
                  <a:glow rad="101600">
                    <a:srgbClr val="C00000">
                      <a:alpha val="60000"/>
                    </a:srgbClr>
                  </a:glow>
                  <a:outerShdw blurRad="38100" dist="38100" dir="2700000" algn="tl">
                    <a:srgbClr val="000000">
                      <a:alpha val="43137"/>
                    </a:srgbClr>
                  </a:outerShdw>
                </a:effectLst>
              </a:rPr>
              <a:t>, traducida algo así como la “cueva del aturdimiento”. Los franceses la denominaron “cueva de la </a:t>
            </a:r>
            <a:r>
              <a:rPr lang="es-ES" i="1" dirty="0" err="1" smtClean="0">
                <a:effectLst>
                  <a:glow rad="101600">
                    <a:srgbClr val="C00000">
                      <a:alpha val="60000"/>
                    </a:srgbClr>
                  </a:glow>
                  <a:outerShdw blurRad="38100" dist="38100" dir="2700000" algn="tl">
                    <a:srgbClr val="000000">
                      <a:alpha val="43137"/>
                    </a:srgbClr>
                  </a:outerShdw>
                </a:effectLst>
              </a:rPr>
              <a:t>Surprise</a:t>
            </a:r>
            <a:r>
              <a:rPr lang="es-ES" i="1" dirty="0" smtClean="0">
                <a:effectLst>
                  <a:glow rad="101600">
                    <a:srgbClr val="C00000">
                      <a:alpha val="60000"/>
                    </a:srgbClr>
                  </a:glow>
                  <a:outerShdw blurRad="38100" dist="38100" dir="2700000" algn="tl">
                    <a:srgbClr val="000000">
                      <a:alpha val="43137"/>
                    </a:srgbClr>
                  </a:outerShdw>
                </a:effectLst>
              </a:rPr>
              <a:t>”. De sobra es conocida la tendencia que se tiene en cualquier parte del mundo de poner nombre a las formas de las rocas, estalactitas y estalagmitas.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6000">
        <p14:glitte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009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no podía ser menos, de forma que la cueva es célebre porque en su interior existe una pequeña roca con forma de pene. Este miembro viril se encuentra en la primera de las tres salas de la cueva.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971600"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Formas rocosas aparte, la cueva se encuentra dentro de las paradas imprescindibles en cualquier crucero por la bahía. Todos los juncos la tienen programada en sus visitas a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2787" y="1"/>
            <a:ext cx="91558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el turismo, no deja de ser una buena oportunidad de adentrarse en las entrañas de una de las célebres montañas que emergen en una de las bahías más famosas y espectaculares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6000">
        <p15:prstTrans prst="curtain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0" y="0"/>
            <a:ext cx="9144000"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3431381" y="-2891631"/>
            <a:ext cx="2136775" cy="7920038"/>
          </a:xfrm>
          <a:prstGeom prst="chevron">
            <a:avLst>
              <a:gd name="adj" fmla="val 58212"/>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Bahía de </a:t>
            </a:r>
            <a:r>
              <a:rPr lang="es-ES" i="1" dirty="0" smtClean="0">
                <a:effectLst>
                  <a:glow rad="101600">
                    <a:srgbClr val="C00000">
                      <a:alpha val="60000"/>
                    </a:srgbClr>
                  </a:glow>
                  <a:outerShdw blurRad="38100" dist="38100" dir="2700000" algn="tl">
                    <a:srgbClr val="000000">
                      <a:alpha val="43137"/>
                    </a:srgbClr>
                  </a:outerShdw>
                </a:effectLst>
              </a:rPr>
              <a:t>Ha </a:t>
            </a:r>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ong </a:t>
            </a:r>
            <a:r>
              <a:rPr lang="es-ES" i="1" dirty="0" smtClean="0">
                <a:effectLst>
                  <a:glow rad="101600">
                    <a:srgbClr val="C00000">
                      <a:alpha val="60000"/>
                    </a:srgbClr>
                  </a:glow>
                  <a:outerShdw blurRad="38100" dist="38100" dir="2700000" algn="tl">
                    <a:srgbClr val="000000">
                      <a:alpha val="43137"/>
                    </a:srgbClr>
                  </a:outerShdw>
                </a:effectLst>
              </a:rPr>
              <a:t>es un monumento natural muy singular y que ofrece un paisaje espectacular. Además hay muchas otras cosas curiosas sobre esta bahía, como las que vemos a continuación: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rot="5400000">
            <a:off x="4043363" y="-3575815"/>
            <a:ext cx="1057275" cy="8208914"/>
          </a:xfrm>
          <a:prstGeom prst="chevron">
            <a:avLst>
              <a:gd name="adj" fmla="val 0"/>
            </a:avLst>
          </a:prstGeom>
          <a:noFill/>
          <a:ln w="57150">
            <a:solidFill>
              <a:schemeClr val="accent3">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4043362" y="1081907"/>
            <a:ext cx="1057275" cy="8208912"/>
          </a:xfrm>
          <a:prstGeom prst="chevron">
            <a:avLst>
              <a:gd name="adj" fmla="val 0"/>
            </a:avLst>
          </a:prstGeom>
          <a:noFill/>
          <a:ln w="57150">
            <a:solidFill>
              <a:schemeClr val="accent3">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cuenta otra leyenda, una de las cavernas más grandes que existen, llamada </a:t>
            </a:r>
            <a:r>
              <a:rPr lang="es-ES" i="1" dirty="0" err="1" smtClean="0">
                <a:effectLst>
                  <a:glow rad="101600">
                    <a:srgbClr val="C00000">
                      <a:alpha val="60000"/>
                    </a:srgbClr>
                  </a:glow>
                  <a:outerShdw blurRad="38100" dist="38100" dir="2700000" algn="tl">
                    <a:srgbClr val="000000">
                      <a:alpha val="43137"/>
                    </a:srgbClr>
                  </a:outerShdw>
                </a:effectLst>
              </a:rPr>
              <a:t>Hag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Dau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Go</a:t>
            </a:r>
            <a:r>
              <a:rPr lang="es-ES" i="1" dirty="0" smtClean="0">
                <a:effectLst>
                  <a:glow rad="101600">
                    <a:srgbClr val="C00000">
                      <a:alpha val="60000"/>
                    </a:srgbClr>
                  </a:glow>
                  <a:outerShdw blurRad="38100" dist="38100" dir="2700000" algn="tl">
                    <a:srgbClr val="000000">
                      <a:alpha val="43137"/>
                    </a:srgbClr>
                  </a:outerShdw>
                </a:effectLst>
              </a:rPr>
              <a:t>, albergaba en su interior miles de estacas de bambú, con las que el héroe </a:t>
            </a:r>
            <a:r>
              <a:rPr lang="es-ES" i="1" dirty="0" err="1" smtClean="0">
                <a:effectLst>
                  <a:glow rad="101600">
                    <a:srgbClr val="C00000">
                      <a:alpha val="60000"/>
                    </a:srgbClr>
                  </a:glow>
                  <a:outerShdw blurRad="38100" dist="38100" dir="2700000" algn="tl">
                    <a:srgbClr val="000000">
                      <a:alpha val="43137"/>
                    </a:srgbClr>
                  </a:outerShdw>
                </a:effectLst>
              </a:rPr>
              <a:t>Tran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Hung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Dao</a:t>
            </a:r>
            <a:r>
              <a:rPr lang="es-ES" i="1" dirty="0" smtClean="0">
                <a:effectLst>
                  <a:glow rad="101600">
                    <a:srgbClr val="C00000">
                      <a:alpha val="60000"/>
                    </a:srgbClr>
                  </a:glow>
                  <a:outerShdw blurRad="38100" dist="38100" dir="2700000" algn="tl">
                    <a:srgbClr val="000000">
                      <a:alpha val="43137"/>
                    </a:srgbClr>
                  </a:outerShdw>
                </a:effectLst>
              </a:rPr>
              <a:t> logró derrotar en el siglo XIII a las tropas del general mongol </a:t>
            </a:r>
            <a:r>
              <a:rPr lang="es-ES" i="1" dirty="0" err="1" smtClean="0">
                <a:effectLst>
                  <a:glow rad="101600">
                    <a:srgbClr val="C00000">
                      <a:alpha val="60000"/>
                    </a:srgbClr>
                  </a:glow>
                  <a:outerShdw blurRad="38100" dist="38100" dir="2700000" algn="tl">
                    <a:srgbClr val="000000">
                      <a:alpha val="43137"/>
                    </a:srgbClr>
                  </a:outerShdw>
                </a:effectLst>
              </a:rPr>
              <a:t>Kublai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Khan</a:t>
            </a:r>
            <a:r>
              <a:rPr lang="es-ES" i="1" dirty="0" smtClean="0">
                <a:effectLst>
                  <a:glow rad="101600">
                    <a:srgbClr val="C00000">
                      <a:alpha val="60000"/>
                    </a:srgbClr>
                  </a:glow>
                  <a:outerShdw blurRad="38100" dist="38100" dir="2700000" algn="tl">
                    <a:srgbClr val="000000">
                      <a:alpha val="43137"/>
                    </a:srgbClr>
                  </a:outerShdw>
                </a:effectLst>
              </a:rPr>
              <a:t>, nieto de </a:t>
            </a:r>
            <a:r>
              <a:rPr lang="es-ES" i="1" dirty="0" err="1" smtClean="0">
                <a:effectLst>
                  <a:glow rad="101600">
                    <a:srgbClr val="C00000">
                      <a:alpha val="60000"/>
                    </a:srgbClr>
                  </a:glow>
                  <a:outerShdw blurRad="38100" dist="38100" dir="2700000" algn="tl">
                    <a:srgbClr val="000000">
                      <a:alpha val="43137"/>
                    </a:srgbClr>
                  </a:outerShdw>
                </a:effectLst>
              </a:rPr>
              <a:t>Genghis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dir="ou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down)">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5" presetClass="entr" presetSubtype="5"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down)">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11560"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táctica fue simple: clavó las estacas en el fondo del mar cuando la marea estaba alta, y la flota invasora acabó estancada y hundida.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attern="rectang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467544"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Bahía de Ha Long viven alrededor de 1.600 personas, repartidas en cuatro aldeas de pescadores llamadas </a:t>
            </a:r>
            <a:r>
              <a:rPr lang="es-ES" i="1" dirty="0" err="1" smtClean="0">
                <a:effectLst>
                  <a:glow rad="101600">
                    <a:srgbClr val="C00000">
                      <a:alpha val="60000"/>
                    </a:srgbClr>
                  </a:glow>
                  <a:outerShdw blurRad="38100" dist="38100" dir="2700000" algn="tl">
                    <a:srgbClr val="000000">
                      <a:alpha val="43137"/>
                    </a:srgbClr>
                  </a:outerShdw>
                </a:effectLst>
              </a:rPr>
              <a:t>Cua</a:t>
            </a:r>
            <a:r>
              <a:rPr lang="es-ES" i="1" dirty="0" smtClean="0">
                <a:effectLst>
                  <a:glow rad="101600">
                    <a:srgbClr val="C00000">
                      <a:alpha val="60000"/>
                    </a:srgbClr>
                  </a:glow>
                  <a:outerShdw blurRad="38100" dist="38100" dir="2700000" algn="tl">
                    <a:srgbClr val="000000">
                      <a:alpha val="43137"/>
                    </a:srgbClr>
                  </a:outerShdw>
                </a:effectLst>
              </a:rPr>
              <a:t> Van, </a:t>
            </a:r>
            <a:r>
              <a:rPr lang="es-ES" i="1" dirty="0" err="1" smtClean="0">
                <a:effectLst>
                  <a:glow rad="101600">
                    <a:srgbClr val="C00000">
                      <a:alpha val="60000"/>
                    </a:srgbClr>
                  </a:glow>
                  <a:outerShdw blurRad="38100" dist="38100" dir="2700000" algn="tl">
                    <a:srgbClr val="000000">
                      <a:alpha val="43137"/>
                    </a:srgbClr>
                  </a:outerShdw>
                </a:effectLst>
              </a:rPr>
              <a:t>Hang</a:t>
            </a:r>
            <a:r>
              <a:rPr lang="es-ES" i="1" dirty="0" smtClean="0">
                <a:effectLst>
                  <a:glow rad="101600">
                    <a:srgbClr val="C00000">
                      <a:alpha val="60000"/>
                    </a:srgbClr>
                  </a:glow>
                  <a:outerShdw blurRad="38100" dist="38100" dir="2700000" algn="tl">
                    <a:srgbClr val="000000">
                      <a:alpha val="43137"/>
                    </a:srgbClr>
                  </a:outerShdw>
                </a:effectLst>
              </a:rPr>
              <a:t> Ba, </a:t>
            </a:r>
            <a:r>
              <a:rPr lang="es-ES" i="1" dirty="0" err="1" smtClean="0">
                <a:effectLst>
                  <a:glow rad="101600">
                    <a:srgbClr val="C00000">
                      <a:alpha val="60000"/>
                    </a:srgbClr>
                  </a:glow>
                  <a:outerShdw blurRad="38100" dist="38100" dir="2700000" algn="tl">
                    <a:srgbClr val="000000">
                      <a:alpha val="43137"/>
                    </a:srgbClr>
                  </a:outerShdw>
                </a:effectLst>
              </a:rPr>
              <a:t>Tàu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Cong</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Vong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Vieng</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Precisamente es la pesca el principal método de subsistencia y comercio de sus habitantes, no en vano existen más de 200 clases de peces y 500 especies de moluscos en sus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0" y="0"/>
            <a:ext cx="4729163"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posible alojarse en los pueblos flotantes que se van viendo durante el día. Es decir, hay una amplia oferta y todo es contratable en la isla de </a:t>
            </a:r>
            <a:r>
              <a:rPr lang="es-ES" i="1" dirty="0" err="1" smtClean="0">
                <a:effectLst>
                  <a:glow rad="101600">
                    <a:srgbClr val="C00000">
                      <a:alpha val="60000"/>
                    </a:srgbClr>
                  </a:glow>
                  <a:outerShdw blurRad="38100" dist="38100" dir="2700000" algn="tl">
                    <a:srgbClr val="000000">
                      <a:alpha val="43137"/>
                    </a:srgbClr>
                  </a:outerShdw>
                </a:effectLst>
              </a:rPr>
              <a:t>Cat</a:t>
            </a:r>
            <a:r>
              <a:rPr lang="es-ES" i="1" dirty="0" smtClean="0">
                <a:effectLst>
                  <a:glow rad="101600">
                    <a:srgbClr val="C00000">
                      <a:alpha val="60000"/>
                    </a:srgbClr>
                  </a:glow>
                  <a:outerShdw blurRad="38100" dist="38100" dir="2700000" algn="tl">
                    <a:srgbClr val="000000">
                      <a:alpha val="43137"/>
                    </a:srgbClr>
                  </a:outerShdw>
                </a:effectLst>
              </a:rPr>
              <a:t> Ba, e incluso en las innumerables agencias turísticas 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cstate="print"/>
          <a:stretch>
            <a:fillRect/>
          </a:stretch>
        </p:blipFill>
        <p:spPr bwMode="auto">
          <a:xfrm>
            <a:off x="0" y="11112"/>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flipV="1">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23528" y="4369668"/>
            <a:ext cx="864096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Lan</a:t>
            </a:r>
            <a:r>
              <a:rPr lang="es-ES" i="1" dirty="0" smtClean="0">
                <a:effectLst>
                  <a:glow rad="101600">
                    <a:srgbClr val="C00000">
                      <a:alpha val="60000"/>
                    </a:srgbClr>
                  </a:glow>
                  <a:outerShdw blurRad="38100" dist="38100" dir="2700000" algn="tl">
                    <a:srgbClr val="000000">
                      <a:alpha val="43137"/>
                    </a:srgbClr>
                  </a:outerShdw>
                </a:effectLst>
              </a:rPr>
              <a:t> Ha </a:t>
            </a:r>
            <a:r>
              <a:rPr lang="es-ES" i="1" dirty="0" err="1" smtClean="0">
                <a:effectLst>
                  <a:glow rad="101600">
                    <a:srgbClr val="C00000">
                      <a:alpha val="60000"/>
                    </a:srgbClr>
                  </a:glow>
                  <a:outerShdw blurRad="38100" dist="38100" dir="2700000" algn="tl">
                    <a:srgbClr val="000000">
                      <a:alpha val="43137"/>
                    </a:srgbClr>
                  </a:outerShdw>
                </a:effectLst>
              </a:rPr>
              <a:t>Bay</a:t>
            </a:r>
            <a:r>
              <a:rPr lang="es-ES" i="1" dirty="0" smtClean="0">
                <a:effectLst>
                  <a:glow rad="101600">
                    <a:srgbClr val="C00000">
                      <a:alpha val="60000"/>
                    </a:srgbClr>
                  </a:glow>
                  <a:outerShdw blurRad="38100" dist="38100" dir="2700000" algn="tl">
                    <a:srgbClr val="000000">
                      <a:alpha val="43137"/>
                    </a:srgbClr>
                  </a:outerShdw>
                </a:effectLst>
              </a:rPr>
              <a:t> es un lugar precioso. Pero no es una postal sin vida. Es un paraíso habitado. Eso sí, la belleza del paisaje parece no reflejarse en una forma de vida idílica. No debe ser sencillo vivir en los pueblos flotantes que se descubren durante el crucero.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childTnLst>
                          </p:cTn>
                        </p:par>
                        <p:par>
                          <p:cTn id="23" fill="hold">
                            <p:stCondLst>
                              <p:cond delay="3000"/>
                            </p:stCondLst>
                            <p:childTnLst>
                              <p:par>
                                <p:cTn id="24" presetID="4" presetClass="exit" presetSubtype="16" fill="hold" grpId="1" nodeType="afterEffect">
                                  <p:stCondLst>
                                    <p:cond delay="0"/>
                                  </p:stCondLst>
                                  <p:childTnLst>
                                    <p:animEffect transition="out" filter="box(in)">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4" presetClass="exit" presetSubtype="16" fill="hold" grpId="1"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grpId="1" nodeType="with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431032" y="4585692"/>
            <a:ext cx="8712968"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A veces, hasta se hace una breve escala en alguno. Quizás en el de </a:t>
            </a:r>
            <a:r>
              <a:rPr lang="es-ES" i="1" dirty="0" err="1" smtClean="0">
                <a:effectLst>
                  <a:glow rad="101600">
                    <a:srgbClr val="C00000">
                      <a:alpha val="60000"/>
                    </a:srgbClr>
                  </a:glow>
                  <a:outerShdw blurRad="38100" dist="38100" dir="2700000" algn="tl">
                    <a:srgbClr val="000000">
                      <a:alpha val="43137"/>
                    </a:srgbClr>
                  </a:outerShdw>
                </a:effectLst>
              </a:rPr>
              <a:t>Cai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Beo</a:t>
            </a:r>
            <a:r>
              <a:rPr lang="es-ES" i="1" dirty="0" smtClean="0">
                <a:effectLst>
                  <a:glow rad="101600">
                    <a:srgbClr val="C00000">
                      <a:alpha val="60000"/>
                    </a:srgbClr>
                  </a:glow>
                  <a:outerShdw blurRad="38100" dist="38100" dir="2700000" algn="tl">
                    <a:srgbClr val="000000">
                      <a:alpha val="43137"/>
                    </a:srgbClr>
                  </a:outerShdw>
                </a:effectLst>
              </a:rPr>
              <a:t>,  el mayor de todos. Llamarlos pueblos flotantes no es una metáfora, es absolutamente real. Se trata de viviendas flotando sobre bidones anclados al fondo.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gallery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breves cursillos de cocina vietnamita. Nadie acaba sabiendo los trucos de sus platos. Pero se experimenta ese placer de mezclar todo tipo de ingredientes, texturas y sabores que caracteriza esta gastronomía donde en un mismo bol conviven pasta, caldo, huevo, carne, pescado, picante, dulce, verduras, frutos secos, y cualquier especia que se pueda imaginar.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gallery dir="r"/>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53525"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un par de horas desde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y apenas a una hora de la costa, el mar se ve salpicado por miles de islotes kársticos que conforman uno de los paisajes más impresionantes del mundo. Estos enormes monolitos rocosos tapizados por selva y de origen mitológico…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ageCurlDoub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6"/>
                                        </p:tgtEl>
                                        <p:attrNameLst>
                                          <p:attrName>style.visibility</p:attrName>
                                        </p:attrNameLst>
                                      </p:cBhvr>
                                      <p:to>
                                        <p:strVal val="visible"/>
                                      </p:to>
                                    </p:set>
                                    <p:animEffect transition="in" filter="fade">
                                      <p:cBhvr>
                                        <p:cTn id="148" dur="1000"/>
                                        <p:tgtEl>
                                          <p:spTgt spid="16"/>
                                        </p:tgtEl>
                                      </p:cBhvr>
                                    </p:animEffect>
                                    <p:anim calcmode="lin" valueType="num">
                                      <p:cBhvr>
                                        <p:cTn id="149" dur="1000" fill="hold"/>
                                        <p:tgtEl>
                                          <p:spTgt spid="16"/>
                                        </p:tgtEl>
                                        <p:attrNameLst>
                                          <p:attrName>ppt_x</p:attrName>
                                        </p:attrNameLst>
                                      </p:cBhvr>
                                      <p:tavLst>
                                        <p:tav tm="0">
                                          <p:val>
                                            <p:strVal val="#ppt_x-.1"/>
                                          </p:val>
                                        </p:tav>
                                        <p:tav tm="100000">
                                          <p:val>
                                            <p:strVal val="#ppt_x"/>
                                          </p:val>
                                        </p:tav>
                                      </p:tavLst>
                                    </p:anim>
                                    <p:anim calcmode="lin" valueType="num">
                                      <p:cBhvr>
                                        <p:cTn id="1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accent5">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accent5">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la cultura local atribuye a la fuerza impetuosa de la cola de un dragón o al deseo del Emperador de Jade en persona, suponen un destino idóneo para conocer a bordo de alguno de los 200 juncos que navegan sus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4"/>
                                        </p:tgtEl>
                                        <p:attrNameLst>
                                          <p:attrName>style.visibility</p:attrName>
                                        </p:attrNameLst>
                                      </p:cBhvr>
                                      <p:to>
                                        <p:strVal val="visible"/>
                                      </p:to>
                                    </p:set>
                                    <p:animEffect transition="in" filter="fade">
                                      <p:cBhvr>
                                        <p:cTn id="112" dur="1000"/>
                                        <p:tgtEl>
                                          <p:spTgt spid="14"/>
                                        </p:tgtEl>
                                      </p:cBhvr>
                                    </p:animEffect>
                                    <p:anim calcmode="lin" valueType="num">
                                      <p:cBhvr>
                                        <p:cTn id="113" dur="1000" fill="hold"/>
                                        <p:tgtEl>
                                          <p:spTgt spid="14"/>
                                        </p:tgtEl>
                                        <p:attrNameLst>
                                          <p:attrName>ppt_x</p:attrName>
                                        </p:attrNameLst>
                                      </p:cBhvr>
                                      <p:tavLst>
                                        <p:tav tm="0">
                                          <p:val>
                                            <p:strVal val="#ppt_x-.1"/>
                                          </p:val>
                                        </p:tav>
                                        <p:tav tm="100000">
                                          <p:val>
                                            <p:strVal val="#ppt_x"/>
                                          </p:val>
                                        </p:tav>
                                      </p:tavLst>
                                    </p:anim>
                                    <p:anim calcmode="lin" valueType="num">
                                      <p:cBhvr>
                                        <p:cTn id="11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11022" y="0"/>
            <a:ext cx="913297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Resulta complejo explicar lo que se siente a bordo de un kayak navegando las aguas de la Bahía de Ha Long. Mucho más cuando el sol comienza a fundirse con el horizonte y las siluetas de las enormes formaciones calcáreas que han hecho célebre a la bahía parecen emerger con más fuerza.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87372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87372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3" y="357188"/>
            <a:ext cx="1500187" cy="451653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417512"/>
            <a:ext cx="1304130" cy="4456211"/>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8" y="655638"/>
            <a:ext cx="1500187" cy="421015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1012824"/>
            <a:ext cx="1304130" cy="3860899"/>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3" y="1428750"/>
            <a:ext cx="1304131" cy="3444974"/>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3" y="2024062"/>
            <a:ext cx="1304131" cy="2849661"/>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322514"/>
            <a:ext cx="1304130" cy="2553052"/>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93764"/>
            <a:ext cx="1500188" cy="3979960"/>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131888"/>
            <a:ext cx="1500188" cy="3741836"/>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965326"/>
            <a:ext cx="1500188" cy="2908398"/>
          </a:xfrm>
          <a:prstGeom prst="rtTriangle">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827584"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relieve se engrandece al contraluz anaranjado de la puesta de sol. La experiencia sólo se supera cuando la navegación se realiza a la luz de la luna llena. Las sensaciones se multiplican todavía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warp dir="i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899592"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formas alcanzan aspectos fantasmagóricos mientras la embarcación se abre paso por las tranquilas aguas de la bahía.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switch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1 Hudson Greater Eight Sport.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heurón"/>
          <p:cNvSpPr/>
          <p:nvPr/>
        </p:nvSpPr>
        <p:spPr>
          <a:xfrm rot="16200000">
            <a:off x="3559968" y="-3559968"/>
            <a:ext cx="2024063" cy="9144000"/>
          </a:xfrm>
          <a:prstGeom prst="chevron">
            <a:avLst>
              <a:gd name="adj" fmla="val 86568"/>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559969" y="-2964656"/>
            <a:ext cx="2024062" cy="9144000"/>
          </a:xfrm>
          <a:prstGeom prst="chevron">
            <a:avLst>
              <a:gd name="adj" fmla="val 88254"/>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559969" y="-2250281"/>
            <a:ext cx="2024062" cy="9144000"/>
          </a:xfrm>
          <a:prstGeom prst="chevron">
            <a:avLst>
              <a:gd name="adj" fmla="val 88254"/>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59968" y="-1654968"/>
            <a:ext cx="2024063" cy="9144000"/>
          </a:xfrm>
          <a:prstGeom prst="chevron">
            <a:avLst>
              <a:gd name="adj" fmla="val 89377"/>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559969" y="-999331"/>
            <a:ext cx="2024062" cy="9144000"/>
          </a:xfrm>
          <a:prstGeom prst="chevron">
            <a:avLst>
              <a:gd name="adj" fmla="val 87130"/>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559969" y="-345281"/>
            <a:ext cx="2024062" cy="9144000"/>
          </a:xfrm>
          <a:prstGeom prst="chevron">
            <a:avLst>
              <a:gd name="adj" fmla="val 88815"/>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3559969" y="369094"/>
            <a:ext cx="2024062" cy="9144000"/>
          </a:xfrm>
          <a:prstGeom prst="chevron">
            <a:avLst>
              <a:gd name="adj" fmla="val 89939"/>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3559969" y="905669"/>
            <a:ext cx="2024062" cy="9144000"/>
          </a:xfrm>
          <a:prstGeom prst="chevron">
            <a:avLst>
              <a:gd name="adj" fmla="val 88815"/>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experiencia se ofrece a bordo de los juncos que realizan los cruceros turísticos de la Bahía. Algunos de ellos lo incorporan en sus actividades incluidas, como el citado </a:t>
            </a:r>
            <a:r>
              <a:rPr lang="es-ES" i="1" dirty="0" err="1" smtClean="0">
                <a:effectLst>
                  <a:glow rad="101600">
                    <a:srgbClr val="C00000">
                      <a:alpha val="60000"/>
                    </a:srgbClr>
                  </a:glow>
                  <a:outerShdw blurRad="38100" dist="38100" dir="2700000" algn="tl">
                    <a:srgbClr val="000000">
                      <a:alpha val="43137"/>
                    </a:srgbClr>
                  </a:outerShdw>
                </a:effectLst>
              </a:rPr>
              <a:t>T</a:t>
            </a:r>
            <a:r>
              <a:rPr lang="es-ES" i="1" dirty="0" err="1" smtClean="0">
                <a:effectLst>
                  <a:glow rad="101600">
                    <a:srgbClr val="C00000">
                      <a:alpha val="60000"/>
                    </a:srgbClr>
                  </a:glow>
                  <a:outerShdw blurRad="38100" dist="38100" dir="2700000" algn="tl">
                    <a:srgbClr val="000000">
                      <a:alpha val="43137"/>
                    </a:srgbClr>
                  </a:outerShdw>
                </a:effectLst>
              </a:rPr>
              <a:t>ai</a:t>
            </a:r>
            <a:r>
              <a:rPr lang="es-ES" i="1" dirty="0" smtClean="0">
                <a:effectLst>
                  <a:glow rad="101600">
                    <a:srgbClr val="C00000">
                      <a:alpha val="60000"/>
                    </a:srgbClr>
                  </a:glow>
                  <a:outerShdw blurRad="38100" dist="38100" dir="2700000" algn="tl">
                    <a:srgbClr val="000000">
                      <a:alpha val="43137"/>
                    </a:srgbClr>
                  </a:outerShdw>
                </a:effectLst>
              </a:rPr>
              <a:t>-Chi </a:t>
            </a:r>
            <a:r>
              <a:rPr lang="es-ES" i="1" dirty="0" smtClean="0">
                <a:effectLst>
                  <a:glow rad="101600">
                    <a:srgbClr val="C00000">
                      <a:alpha val="60000"/>
                    </a:srgbClr>
                  </a:glow>
                  <a:outerShdw blurRad="38100" dist="38100" dir="2700000" algn="tl">
                    <a:srgbClr val="000000">
                      <a:alpha val="43137"/>
                    </a:srgbClr>
                  </a:outerShdw>
                </a:effectLst>
              </a:rPr>
              <a:t>en la cubierta del barco a la salida del sol, o la visita a diferentes enclaves de la Bahía.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switch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0" y="0"/>
            <a:ext cx="914400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Bahía de Ha Long fue uno de los puntos que corrieron grave peligro durante los bombardeos de la Guerra de Vietnam, junto con el puente de Long Bien. Hoy en día ambos son dos de los símbolos del país.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0" y="635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715000"/>
          </a:xfrm>
          <a:prstGeom prst="chevron">
            <a:avLst>
              <a:gd name="adj" fmla="val 75121"/>
            </a:avLst>
          </a:prstGeom>
          <a:noFill/>
          <a:ln w="57150">
            <a:solidFill>
              <a:schemeClr val="accent5">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noFill/>
          <a:ln w="57150">
            <a:solidFill>
              <a:schemeClr val="accent5">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puente fue destrozado y reconstruido en varias ocasiones. El Golfo de </a:t>
            </a:r>
            <a:r>
              <a:rPr lang="es-ES" i="1" dirty="0" err="1" smtClean="0">
                <a:effectLst>
                  <a:glow rad="101600">
                    <a:srgbClr val="C00000">
                      <a:alpha val="60000"/>
                    </a:srgbClr>
                  </a:glow>
                  <a:outerShdw blurRad="38100" dist="38100" dir="2700000" algn="tl">
                    <a:srgbClr val="000000">
                      <a:alpha val="43137"/>
                    </a:srgbClr>
                  </a:outerShdw>
                </a:effectLst>
              </a:rPr>
              <a:t>Tonkin</a:t>
            </a:r>
            <a:r>
              <a:rPr lang="es-ES" i="1" dirty="0" smtClean="0">
                <a:effectLst>
                  <a:glow rad="101600">
                    <a:srgbClr val="C00000">
                      <a:alpha val="60000"/>
                    </a:srgbClr>
                  </a:glow>
                  <a:outerShdw blurRad="38100" dist="38100" dir="2700000" algn="tl">
                    <a:srgbClr val="000000">
                      <a:alpha val="43137"/>
                    </a:srgbClr>
                  </a:outerShdw>
                </a:effectLst>
              </a:rPr>
              <a:t> donde se encuentra la Bahía de Ha Long, fue utilizado en numerosas ocasiones por la marina estadounidense para realizar sus ataques.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anim calcmode="lin" valueType="num">
                                      <p:cBhvr>
                                        <p:cTn id="47" dur="1000" fill="hold"/>
                                        <p:tgtEl>
                                          <p:spTgt spid="8"/>
                                        </p:tgtEl>
                                        <p:attrNameLst>
                                          <p:attrName>ppt_x</p:attrName>
                                        </p:attrNameLst>
                                      </p:cBhvr>
                                      <p:tavLst>
                                        <p:tav tm="0">
                                          <p:val>
                                            <p:strVal val="#ppt_x-.1"/>
                                          </p:val>
                                        </p:tav>
                                        <p:tav tm="100000">
                                          <p:val>
                                            <p:strVal val="#ppt_x"/>
                                          </p:val>
                                        </p:tav>
                                      </p:tavLst>
                                    </p:anim>
                                    <p:anim calcmode="lin" valueType="num">
                                      <p:cBhvr>
                                        <p:cTn id="4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9525" y="0"/>
            <a:ext cx="91535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727200"/>
            <a:ext cx="4572000" cy="2320925"/>
          </a:xfrm>
          <a:prstGeom prst="homePlate">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3" y="1727200"/>
            <a:ext cx="4643437" cy="2320925"/>
          </a:xfrm>
          <a:prstGeom prst="homePlate">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077369" y="-5556"/>
            <a:ext cx="2917825" cy="2928937"/>
          </a:xfrm>
          <a:prstGeom prst="homePlate">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137694" y="2851944"/>
            <a:ext cx="2797175" cy="2928937"/>
          </a:xfrm>
          <a:prstGeom prst="homePlate">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lugar con una gran riqueza en cuento a especies de peces y moluscos, pero también de otros animales y vegetales. Por ejemplo, destacan las distintas especies de monos o iguanas.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Triángulo rectángulo"/>
          <p:cNvSpPr/>
          <p:nvPr/>
        </p:nvSpPr>
        <p:spPr>
          <a:xfrm>
            <a:off x="4572000" y="0"/>
            <a:ext cx="2428875" cy="2052862"/>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a:off x="2214560" y="0"/>
            <a:ext cx="2295525" cy="2077814"/>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flipH="1">
            <a:off x="1547662" y="985292"/>
            <a:ext cx="2295525" cy="2077814"/>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a:off x="5286375" y="1012825"/>
            <a:ext cx="2428875" cy="2052862"/>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a:off x="5929313" y="2024063"/>
            <a:ext cx="2428875" cy="2052860"/>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rectángulo"/>
          <p:cNvSpPr/>
          <p:nvPr/>
        </p:nvSpPr>
        <p:spPr>
          <a:xfrm flipH="1">
            <a:off x="785810" y="2084388"/>
            <a:ext cx="2295525" cy="2077813"/>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rectángulo"/>
          <p:cNvSpPr/>
          <p:nvPr/>
        </p:nvSpPr>
        <p:spPr>
          <a:xfrm flipH="1">
            <a:off x="-3" y="3155950"/>
            <a:ext cx="2295525" cy="2077814"/>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rectángulo"/>
          <p:cNvSpPr/>
          <p:nvPr/>
        </p:nvSpPr>
        <p:spPr>
          <a:xfrm>
            <a:off x="6715125" y="3145532"/>
            <a:ext cx="2428875" cy="2052860"/>
          </a:xfrm>
          <a:prstGeom prst="rtTriangle">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043608" y="4873724"/>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por algo llama la atención es por su (para occidente) todavía muy desconocida flora.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prism dir="r" isInverted="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0-#ppt_w/2"/>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1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3"/>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18"/>
                                        </p:tgtEl>
                                        <p:attrNameLst>
                                          <p:attrName>ppt_x</p:attrName>
                                        </p:attrNameLst>
                                      </p:cBhvr>
                                      <p:tavLst>
                                        <p:tav tm="0">
                                          <p:val>
                                            <p:strVal val="ppt_x"/>
                                          </p:val>
                                        </p:tav>
                                        <p:tav tm="100000">
                                          <p:val>
                                            <p:strVal val="1+ppt_w/2"/>
                                          </p:val>
                                        </p:tav>
                                      </p:tavLst>
                                    </p:anim>
                                    <p:anim calcmode="lin" valueType="num">
                                      <p:cBhvr additive="base">
                                        <p:cTn id="56" dur="3000"/>
                                        <p:tgtEl>
                                          <p:spTgt spid="18"/>
                                        </p:tgtEl>
                                        <p:attrNameLst>
                                          <p:attrName>ppt_y</p:attrName>
                                        </p:attrNameLst>
                                      </p:cBhvr>
                                      <p:tavLst>
                                        <p:tav tm="0">
                                          <p:val>
                                            <p:strVal val="ppt_y"/>
                                          </p:val>
                                        </p:tav>
                                        <p:tav tm="100000">
                                          <p:val>
                                            <p:strVal val="ppt_y"/>
                                          </p:val>
                                        </p:tav>
                                      </p:tavLst>
                                    </p:anim>
                                    <p:set>
                                      <p:cBhvr>
                                        <p:cTn id="57" dur="1" fill="hold">
                                          <p:stCondLst>
                                            <p:cond delay="2999"/>
                                          </p:stCondLst>
                                        </p:cTn>
                                        <p:tgtEl>
                                          <p:spTgt spid="18"/>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1+ppt_w/2"/>
                                          </p:val>
                                        </p:tav>
                                      </p:tavLst>
                                    </p:anim>
                                    <p:anim calcmode="lin" valueType="num">
                                      <p:cBhvr additive="base">
                                        <p:cTn id="60" dur="3000"/>
                                        <p:tgtEl>
                                          <p:spTgt spid="19"/>
                                        </p:tgtEl>
                                        <p:attrNameLst>
                                          <p:attrName>ppt_y</p:attrName>
                                        </p:attrNameLst>
                                      </p:cBhvr>
                                      <p:tavLst>
                                        <p:tav tm="0">
                                          <p:val>
                                            <p:strVal val="ppt_y"/>
                                          </p:val>
                                        </p:tav>
                                        <p:tav tm="100000">
                                          <p:val>
                                            <p:strVal val="ppt_y"/>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ppt_y"/>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1+ppt_w/2"/>
                                          </p:val>
                                        </p:tav>
                                      </p:tavLst>
                                    </p:anim>
                                    <p:anim calcmode="lin" valueType="num">
                                      <p:cBhvr additive="base">
                                        <p:cTn id="68" dur="3000"/>
                                        <p:tgtEl>
                                          <p:spTgt spid="23"/>
                                        </p:tgtEl>
                                        <p:attrNameLst>
                                          <p:attrName>ppt_y</p:attrName>
                                        </p:attrNameLst>
                                      </p:cBhvr>
                                      <p:tavLst>
                                        <p:tav tm="0">
                                          <p:val>
                                            <p:strVal val="ppt_y"/>
                                          </p:val>
                                        </p:tav>
                                        <p:tav tm="100000">
                                          <p:val>
                                            <p:strVal val="ppt_y"/>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ppt_y"/>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0-ppt_w/2"/>
                                          </p:val>
                                        </p:tav>
                                      </p:tavLst>
                                    </p:anim>
                                    <p:anim calcmode="lin" valueType="num">
                                      <p:cBhvr additive="base">
                                        <p:cTn id="76" dur="3000"/>
                                        <p:tgtEl>
                                          <p:spTgt spid="20"/>
                                        </p:tgtEl>
                                        <p:attrNameLst>
                                          <p:attrName>ppt_y</p:attrName>
                                        </p:attrNameLst>
                                      </p:cBhvr>
                                      <p:tavLst>
                                        <p:tav tm="0">
                                          <p:val>
                                            <p:strVal val="ppt_y"/>
                                          </p:val>
                                        </p:tav>
                                        <p:tav tm="100000">
                                          <p:val>
                                            <p:strVal val="ppt_y"/>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ppt_y"/>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0-ppt_w/2"/>
                                          </p:val>
                                        </p:tav>
                                      </p:tavLst>
                                    </p:anim>
                                    <p:anim calcmode="lin" valueType="num">
                                      <p:cBhvr additive="base">
                                        <p:cTn id="84" dur="3000"/>
                                        <p:tgtEl>
                                          <p:spTgt spid="24"/>
                                        </p:tgtEl>
                                        <p:attrNameLst>
                                          <p:attrName>ppt_y</p:attrName>
                                        </p:attrNameLst>
                                      </p:cBhvr>
                                      <p:tavLst>
                                        <p:tav tm="0">
                                          <p:val>
                                            <p:strVal val="ppt_y"/>
                                          </p:val>
                                        </p:tav>
                                        <p:tav tm="100000">
                                          <p:val>
                                            <p:strVal val="ppt_y"/>
                                          </p:val>
                                        </p:tav>
                                      </p:tavLst>
                                    </p:anim>
                                    <p:set>
                                      <p:cBhvr>
                                        <p:cTn id="85" dur="1" fill="hold">
                                          <p:stCondLst>
                                            <p:cond delay="2999"/>
                                          </p:stCondLst>
                                        </p:cTn>
                                        <p:tgtEl>
                                          <p:spTgt spid="24"/>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3995738" y="2917825"/>
            <a:ext cx="1214437" cy="2797175"/>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947863" y="657225"/>
            <a:ext cx="1071562" cy="4319588"/>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0800000">
            <a:off x="4067175" y="0"/>
            <a:ext cx="1143000" cy="2798763"/>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6196807" y="697706"/>
            <a:ext cx="1071562" cy="4321175"/>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7453422">
            <a:off x="2336800" y="-346075"/>
            <a:ext cx="1298575" cy="4029075"/>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14228451">
            <a:off x="5944395" y="-572294"/>
            <a:ext cx="1071562" cy="4511675"/>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3130767">
            <a:off x="2528093" y="2085182"/>
            <a:ext cx="1071563" cy="3949700"/>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8501748">
            <a:off x="5540375" y="2033588"/>
            <a:ext cx="1217613" cy="3976687"/>
          </a:xfrm>
          <a:prstGeom prs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Recientemente, una expedición botánica realizada por el Reino </a:t>
            </a:r>
            <a:r>
              <a:rPr lang="es-ES" i="1" dirty="0" smtClean="0">
                <a:effectLst>
                  <a:glow rad="101600">
                    <a:srgbClr val="C00000">
                      <a:alpha val="60000"/>
                    </a:srgbClr>
                  </a:glow>
                  <a:outerShdw blurRad="38100" dist="38100" dir="2700000" algn="tl">
                    <a:srgbClr val="000000">
                      <a:alpha val="43137"/>
                    </a:srgbClr>
                  </a:outerShdw>
                </a:effectLst>
              </a:rPr>
              <a:t>Unido </a:t>
            </a:r>
            <a:r>
              <a:rPr lang="es-ES" i="1" dirty="0" smtClean="0">
                <a:effectLst>
                  <a:glow rad="101600">
                    <a:srgbClr val="C00000">
                      <a:alpha val="60000"/>
                    </a:srgbClr>
                  </a:glow>
                  <a:outerShdw blurRad="38100" dist="38100" dir="2700000" algn="tl">
                    <a:srgbClr val="000000">
                      <a:alpha val="43137"/>
                    </a:srgbClr>
                  </a:outerShdw>
                </a:effectLst>
              </a:rPr>
              <a:t>encontró en las islas de la Bahía de Ha Long 7 nuevas especies de plantas que no se conocían hasta el momento, como es el caso de la </a:t>
            </a:r>
            <a:r>
              <a:rPr lang="es-ES" i="1" dirty="0" err="1" smtClean="0">
                <a:effectLst>
                  <a:glow rad="101600">
                    <a:srgbClr val="C00000">
                      <a:alpha val="60000"/>
                    </a:srgbClr>
                  </a:glow>
                  <a:outerShdw blurRad="38100" dist="38100" dir="2700000" algn="tl">
                    <a:srgbClr val="000000">
                      <a:alpha val="43137"/>
                    </a:srgbClr>
                  </a:outerShdw>
                </a:effectLst>
              </a:rPr>
              <a:t>Chirita</a:t>
            </a:r>
            <a:r>
              <a:rPr lang="es-ES" i="1" dirty="0" smtClean="0">
                <a:effectLst>
                  <a:glow rad="101600">
                    <a:srgbClr val="C00000">
                      <a:alpha val="60000"/>
                    </a:srgbClr>
                  </a:glow>
                  <a:outerShdw blurRad="38100" dist="38100" dir="2700000" algn="tl">
                    <a:srgbClr val="000000">
                      <a:alpha val="43137"/>
                    </a:srgbClr>
                  </a:outerShdw>
                </a:effectLst>
              </a:rPr>
              <a:t> violeta y la </a:t>
            </a:r>
            <a:r>
              <a:rPr lang="es-ES" i="1" dirty="0" err="1" smtClean="0">
                <a:effectLst>
                  <a:glow rad="101600">
                    <a:srgbClr val="C00000">
                      <a:alpha val="60000"/>
                    </a:srgbClr>
                  </a:glow>
                  <a:outerShdw blurRad="38100" dist="38100" dir="2700000" algn="tl">
                    <a:srgbClr val="000000">
                      <a:alpha val="43137"/>
                    </a:srgbClr>
                  </a:outerShdw>
                </a:effectLst>
              </a:rPr>
              <a:t>Cícada</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smtClean="0">
                <a:effectLst>
                  <a:glow rad="101600">
                    <a:srgbClr val="C00000">
                      <a:alpha val="60000"/>
                    </a:srgbClr>
                  </a:glow>
                  <a:outerShdw blurRad="38100" dist="38100" dir="2700000" algn="tl">
                    <a:srgbClr val="000000">
                      <a:alpha val="43137"/>
                    </a:srgbClr>
                  </a:outerShdw>
                </a:effectLst>
              </a:rPr>
              <a:t>Ha </a:t>
            </a:r>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ong</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31000">
        <p15:prstTrans prst="origami"/>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1+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1+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0-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os he hablado antes acerca de la leyenda que versa sobre la formación de la Bahía de Ha Long. Los dragones que protagonizan la leyenda, se dice que todavía descansan en el fondo de la bahía.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comb/>
      </p:transition>
    </mc:Choice>
    <mc:Fallback>
      <p:transition spd="slow" advTm="2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 universidad.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0" y="5537200"/>
            <a:ext cx="9144000" cy="177800"/>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flipV="1">
            <a:off x="785813" y="5238750"/>
            <a:ext cx="7572375"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V="1">
            <a:off x="1000125" y="4941888"/>
            <a:ext cx="7000875" cy="236537"/>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V="1">
            <a:off x="1500188" y="4643438"/>
            <a:ext cx="6072187"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V="1">
            <a:off x="2071688" y="4346575"/>
            <a:ext cx="4929187"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V="1">
            <a:off x="2571750" y="4048125"/>
            <a:ext cx="4000500"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V="1">
            <a:off x="2928938" y="3751263"/>
            <a:ext cx="3214687"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V="1">
            <a:off x="3571875" y="3452813"/>
            <a:ext cx="2071688"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V="1">
            <a:off x="4000500" y="3214688"/>
            <a:ext cx="1214438" cy="179387"/>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V="1">
            <a:off x="4286250" y="2916238"/>
            <a:ext cx="571500" cy="179387"/>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V="1">
            <a:off x="0" y="0"/>
            <a:ext cx="9144000" cy="177800"/>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V="1">
            <a:off x="785813" y="238125"/>
            <a:ext cx="7715250"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V="1">
            <a:off x="1071563" y="534988"/>
            <a:ext cx="7000875"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V="1">
            <a:off x="1643063" y="833438"/>
            <a:ext cx="6072187"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V="1">
            <a:off x="2143125" y="1130300"/>
            <a:ext cx="4929188"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V="1">
            <a:off x="2643188" y="1428750"/>
            <a:ext cx="4000500"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V="1">
            <a:off x="3000375" y="1725613"/>
            <a:ext cx="3214688"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V="1">
            <a:off x="3500438" y="2082800"/>
            <a:ext cx="2071687" cy="23812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V="1">
            <a:off x="3929063" y="2381250"/>
            <a:ext cx="1214437" cy="177800"/>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V="1">
            <a:off x="4286250" y="2678113"/>
            <a:ext cx="571500" cy="179387"/>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CuadroTexto"/>
          <p:cNvSpPr txBox="1"/>
          <p:nvPr/>
        </p:nvSpPr>
        <p:spPr>
          <a:xfrm>
            <a:off x="467544"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alucinante la cantidad de barcos que cada día recorren la Bahía de Ha Long; de hecho hay varias formas de navegar por ella.</a:t>
            </a:r>
          </a:p>
        </p:txBody>
      </p:sp>
    </p:spTree>
  </p:cSld>
  <p:clrMapOvr>
    <a:masterClrMapping/>
  </p:clrMapOvr>
  <mc:AlternateContent xmlns:mc="http://schemas.openxmlformats.org/markup-compatibility/2006">
    <mc:Choice xmlns:p14="http://schemas.microsoft.com/office/powerpoint/2010/main" Requires="p14">
      <p:transition spd="slow" p14:dur="2000" advTm="21000">
        <p:comb dir="vert"/>
      </p:transition>
    </mc:Choice>
    <mc:Fallback>
      <p:transition spd="slow" advTm="21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ppt_x"/>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ppt_x"/>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ppt_x"/>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ppt_x"/>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ppt_x"/>
                                          </p:val>
                                        </p:tav>
                                        <p:tav tm="100000">
                                          <p:val>
                                            <p:strVal val="#ppt_x"/>
                                          </p:val>
                                        </p:tav>
                                      </p:tavLst>
                                    </p:anim>
                                    <p:anim calcmode="lin" valueType="num">
                                      <p:cBhvr additive="base">
                                        <p:cTn id="48" dur="3000" fill="hold"/>
                                        <p:tgtEl>
                                          <p:spTgt spid="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0" fill="hold"/>
                                        <p:tgtEl>
                                          <p:spTgt spid="5"/>
                                        </p:tgtEl>
                                        <p:attrNameLst>
                                          <p:attrName>ppt_x</p:attrName>
                                        </p:attrNameLst>
                                      </p:cBhvr>
                                      <p:tavLst>
                                        <p:tav tm="0">
                                          <p:val>
                                            <p:strVal val="#ppt_x"/>
                                          </p:val>
                                        </p:tav>
                                        <p:tav tm="100000">
                                          <p:val>
                                            <p:strVal val="#ppt_x"/>
                                          </p:val>
                                        </p:tav>
                                      </p:tavLst>
                                    </p:anim>
                                    <p:anim calcmode="lin" valueType="num">
                                      <p:cBhvr additive="base">
                                        <p:cTn id="52" dur="3000" fill="hold"/>
                                        <p:tgtEl>
                                          <p:spTgt spid="5"/>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ppt_x"/>
                                          </p:val>
                                        </p:tav>
                                        <p:tav tm="100000">
                                          <p:val>
                                            <p:strVal val="#ppt_x"/>
                                          </p:val>
                                        </p:tav>
                                      </p:tavLst>
                                    </p:anim>
                                    <p:anim calcmode="lin" valueType="num">
                                      <p:cBhvr additive="base">
                                        <p:cTn id="84" dur="3000" fill="hold"/>
                                        <p:tgtEl>
                                          <p:spTgt spid="13"/>
                                        </p:tgtEl>
                                        <p:attrNameLst>
                                          <p:attrName>ppt_y</p:attrName>
                                        </p:attrNameLst>
                                      </p:cBhvr>
                                      <p:tavLst>
                                        <p:tav tm="0">
                                          <p:val>
                                            <p:strVal val="0-#ppt_h/2"/>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3000"/>
                                        <p:tgtEl>
                                          <p:spTgt spid="15"/>
                                        </p:tgtEl>
                                      </p:cBhvr>
                                    </p:animEffect>
                                  </p:childTnLst>
                                </p:cTn>
                              </p:par>
                              <p:par>
                                <p:cTn id="91" presetID="13" presetClass="entr" presetSubtype="16"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3000"/>
                                        <p:tgtEl>
                                          <p:spTgt spid="16"/>
                                        </p:tgtEl>
                                      </p:cBhvr>
                                    </p:animEffect>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13"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3000"/>
                                        <p:tgtEl>
                                          <p:spTgt spid="18"/>
                                        </p:tgtEl>
                                      </p:cBhvr>
                                    </p:animEffect>
                                  </p:childTnLst>
                                </p:cTn>
                              </p:par>
                              <p:par>
                                <p:cTn id="100" presetID="13" presetClass="entr" presetSubtype="16"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3000"/>
                                        <p:tgtEl>
                                          <p:spTgt spid="19"/>
                                        </p:tgtEl>
                                      </p:cBhvr>
                                    </p:animEffect>
                                  </p:childTnLst>
                                </p:cTn>
                              </p:par>
                              <p:par>
                                <p:cTn id="103" presetID="13" presetClass="entr" presetSubtype="1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3000"/>
                                        <p:tgtEl>
                                          <p:spTgt spid="20"/>
                                        </p:tgtEl>
                                      </p:cBhvr>
                                    </p:animEffect>
                                  </p:childTnLst>
                                </p:cTn>
                              </p:par>
                              <p:par>
                                <p:cTn id="106" presetID="13" presetClass="entr" presetSubtype="1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plus(in)">
                                      <p:cBhvr>
                                        <p:cTn id="108" dur="3000"/>
                                        <p:tgtEl>
                                          <p:spTgt spid="21"/>
                                        </p:tgtEl>
                                      </p:cBhvr>
                                    </p:animEffect>
                                  </p:childTnLst>
                                </p:cTn>
                              </p:par>
                              <p:par>
                                <p:cTn id="109" presetID="13" presetClass="entr" presetSubtype="16"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Effect transition="in" filter="plus(in)">
                                      <p:cBhvr>
                                        <p:cTn id="111" dur="3000"/>
                                        <p:tgtEl>
                                          <p:spTgt spid="22"/>
                                        </p:tgtEl>
                                      </p:cBhvr>
                                    </p:animEffect>
                                  </p:childTnLst>
                                </p:cTn>
                              </p:par>
                              <p:par>
                                <p:cTn id="112" presetID="13" presetClass="entr" presetSubtype="16"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plus(in)">
                                      <p:cBhvr>
                                        <p:cTn id="114" dur="3000"/>
                                        <p:tgtEl>
                                          <p:spTgt spid="23"/>
                                        </p:tgtEl>
                                      </p:cBhvr>
                                    </p:animEffect>
                                  </p:childTnLst>
                                </p:cTn>
                              </p:par>
                              <p:par>
                                <p:cTn id="115" presetID="13" presetClass="entr" presetSubtype="16"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plus(in)">
                                      <p:cBhvr>
                                        <p:cTn id="117" dur="3000"/>
                                        <p:tgtEl>
                                          <p:spTgt spid="4"/>
                                        </p:tgtEl>
                                      </p:cBhvr>
                                    </p:animEffect>
                                  </p:childTnLst>
                                </p:cTn>
                              </p:par>
                              <p:par>
                                <p:cTn id="118" presetID="13" presetClass="entr" presetSubtype="16"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plus(in)">
                                      <p:cBhvr>
                                        <p:cTn id="120" dur="3000"/>
                                        <p:tgtEl>
                                          <p:spTgt spid="5"/>
                                        </p:tgtEl>
                                      </p:cBhvr>
                                    </p:animEffect>
                                  </p:childTnLst>
                                </p:cTn>
                              </p:par>
                              <p:par>
                                <p:cTn id="121" presetID="13" presetClass="entr" presetSubtype="16"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plus(in)">
                                      <p:cBhvr>
                                        <p:cTn id="123" dur="3000"/>
                                        <p:tgtEl>
                                          <p:spTgt spid="6"/>
                                        </p:tgtEl>
                                      </p:cBhvr>
                                    </p:animEffect>
                                  </p:childTnLst>
                                </p:cTn>
                              </p:par>
                              <p:par>
                                <p:cTn id="124" presetID="13" presetClass="entr" presetSubtype="16" fill="hold"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plus(in)">
                                      <p:cBhvr>
                                        <p:cTn id="126" dur="3000"/>
                                        <p:tgtEl>
                                          <p:spTgt spid="7"/>
                                        </p:tgtEl>
                                      </p:cBhvr>
                                    </p:animEffect>
                                  </p:childTnLst>
                                </p:cTn>
                              </p:par>
                              <p:par>
                                <p:cTn id="127" presetID="13" presetClass="entr" presetSubtype="16" fill="hold"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plus(in)">
                                      <p:cBhvr>
                                        <p:cTn id="129" dur="3000"/>
                                        <p:tgtEl>
                                          <p:spTgt spid="8"/>
                                        </p:tgtEl>
                                      </p:cBhvr>
                                    </p:animEffect>
                                  </p:childTnLst>
                                </p:cTn>
                              </p:par>
                              <p:par>
                                <p:cTn id="130" presetID="13" presetClass="entr" presetSubtype="16" fill="hold"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plus(in)">
                                      <p:cBhvr>
                                        <p:cTn id="132" dur="3000"/>
                                        <p:tgtEl>
                                          <p:spTgt spid="9"/>
                                        </p:tgtEl>
                                      </p:cBhvr>
                                    </p:animEffect>
                                  </p:childTnLst>
                                </p:cTn>
                              </p:par>
                              <p:par>
                                <p:cTn id="133" presetID="13" presetClass="entr" presetSubtype="16" fill="hold"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3000"/>
                                        <p:tgtEl>
                                          <p:spTgt spid="10"/>
                                        </p:tgtEl>
                                      </p:cBhvr>
                                    </p:animEffect>
                                  </p:childTnLst>
                                </p:cTn>
                              </p:par>
                              <p:par>
                                <p:cTn id="136" presetID="13" presetClass="entr" presetSubtype="16"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3000"/>
                                        <p:tgtEl>
                                          <p:spTgt spid="11"/>
                                        </p:tgtEl>
                                      </p:cBhvr>
                                    </p:animEffect>
                                  </p:childTnLst>
                                </p:cTn>
                              </p:par>
                              <p:par>
                                <p:cTn id="139" presetID="13" presetClass="entr" presetSubtype="16"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plus(in)">
                                      <p:cBhvr>
                                        <p:cTn id="141" dur="3000"/>
                                        <p:tgtEl>
                                          <p:spTgt spid="12"/>
                                        </p:tgtEl>
                                      </p:cBhvr>
                                    </p:animEffect>
                                  </p:childTnLst>
                                </p:cTn>
                              </p:par>
                              <p:par>
                                <p:cTn id="142" presetID="13" presetClass="entr" presetSubtype="16" fill="hold"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plus(in)">
                                      <p:cBhvr>
                                        <p:cTn id="144" dur="3000"/>
                                        <p:tgtEl>
                                          <p:spTgt spid="13"/>
                                        </p:tgtEl>
                                      </p:cBhvr>
                                    </p:animEffect>
                                  </p:childTnLst>
                                </p:cTn>
                              </p:par>
                            </p:childTnLst>
                          </p:cTn>
                        </p:par>
                        <p:par>
                          <p:cTn id="145" fill="hold">
                            <p:stCondLst>
                              <p:cond delay="3000"/>
                            </p:stCondLst>
                            <p:childTnLst>
                              <p:par>
                                <p:cTn id="146" presetID="2" presetClass="exit" presetSubtype="4" fill="hold" nodeType="after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1+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1+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4"/>
                                        </p:tgtEl>
                                        <p:attrNameLst>
                                          <p:attrName>ppt_x</p:attrName>
                                        </p:attrNameLst>
                                      </p:cBhvr>
                                      <p:tavLst>
                                        <p:tav tm="0">
                                          <p:val>
                                            <p:strVal val="ppt_x"/>
                                          </p:val>
                                        </p:tav>
                                        <p:tav tm="100000">
                                          <p:val>
                                            <p:strVal val="ppt_x"/>
                                          </p:val>
                                        </p:tav>
                                      </p:tavLst>
                                    </p:anim>
                                    <p:anim calcmode="lin" valueType="num">
                                      <p:cBhvr additive="base">
                                        <p:cTn id="188" dur="3000"/>
                                        <p:tgtEl>
                                          <p:spTgt spid="4"/>
                                        </p:tgtEl>
                                        <p:attrNameLst>
                                          <p:attrName>ppt_y</p:attrName>
                                        </p:attrNameLst>
                                      </p:cBhvr>
                                      <p:tavLst>
                                        <p:tav tm="0">
                                          <p:val>
                                            <p:strVal val="ppt_y"/>
                                          </p:val>
                                        </p:tav>
                                        <p:tav tm="100000">
                                          <p:val>
                                            <p:strVal val="0-ppt_h/2"/>
                                          </p:val>
                                        </p:tav>
                                      </p:tavLst>
                                    </p:anim>
                                    <p:set>
                                      <p:cBhvr>
                                        <p:cTn id="189" dur="1" fill="hold">
                                          <p:stCondLst>
                                            <p:cond delay="2999"/>
                                          </p:stCondLst>
                                        </p:cTn>
                                        <p:tgtEl>
                                          <p:spTgt spid="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5"/>
                                        </p:tgtEl>
                                        <p:attrNameLst>
                                          <p:attrName>ppt_x</p:attrName>
                                        </p:attrNameLst>
                                      </p:cBhvr>
                                      <p:tavLst>
                                        <p:tav tm="0">
                                          <p:val>
                                            <p:strVal val="ppt_x"/>
                                          </p:val>
                                        </p:tav>
                                        <p:tav tm="100000">
                                          <p:val>
                                            <p:strVal val="ppt_x"/>
                                          </p:val>
                                        </p:tav>
                                      </p:tavLst>
                                    </p:anim>
                                    <p:anim calcmode="lin" valueType="num">
                                      <p:cBhvr additive="base">
                                        <p:cTn id="192" dur="3000"/>
                                        <p:tgtEl>
                                          <p:spTgt spid="5"/>
                                        </p:tgtEl>
                                        <p:attrNameLst>
                                          <p:attrName>ppt_y</p:attrName>
                                        </p:attrNameLst>
                                      </p:cBhvr>
                                      <p:tavLst>
                                        <p:tav tm="0">
                                          <p:val>
                                            <p:strVal val="ppt_y"/>
                                          </p:val>
                                        </p:tav>
                                        <p:tav tm="100000">
                                          <p:val>
                                            <p:strVal val="0-ppt_h/2"/>
                                          </p:val>
                                        </p:tav>
                                      </p:tavLst>
                                    </p:anim>
                                    <p:set>
                                      <p:cBhvr>
                                        <p:cTn id="193" dur="1" fill="hold">
                                          <p:stCondLst>
                                            <p:cond delay="2999"/>
                                          </p:stCondLst>
                                        </p:cTn>
                                        <p:tgtEl>
                                          <p:spTgt spid="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6"/>
                                        </p:tgtEl>
                                        <p:attrNameLst>
                                          <p:attrName>ppt_x</p:attrName>
                                        </p:attrNameLst>
                                      </p:cBhvr>
                                      <p:tavLst>
                                        <p:tav tm="0">
                                          <p:val>
                                            <p:strVal val="ppt_x"/>
                                          </p:val>
                                        </p:tav>
                                        <p:tav tm="100000">
                                          <p:val>
                                            <p:strVal val="ppt_x"/>
                                          </p:val>
                                        </p:tav>
                                      </p:tavLst>
                                    </p:anim>
                                    <p:anim calcmode="lin" valueType="num">
                                      <p:cBhvr additive="base">
                                        <p:cTn id="196" dur="3000"/>
                                        <p:tgtEl>
                                          <p:spTgt spid="6"/>
                                        </p:tgtEl>
                                        <p:attrNameLst>
                                          <p:attrName>ppt_y</p:attrName>
                                        </p:attrNameLst>
                                      </p:cBhvr>
                                      <p:tavLst>
                                        <p:tav tm="0">
                                          <p:val>
                                            <p:strVal val="ppt_y"/>
                                          </p:val>
                                        </p:tav>
                                        <p:tav tm="100000">
                                          <p:val>
                                            <p:strVal val="0-ppt_h/2"/>
                                          </p:val>
                                        </p:tav>
                                      </p:tavLst>
                                    </p:anim>
                                    <p:set>
                                      <p:cBhvr>
                                        <p:cTn id="197" dur="1" fill="hold">
                                          <p:stCondLst>
                                            <p:cond delay="2999"/>
                                          </p:stCondLst>
                                        </p:cTn>
                                        <p:tgtEl>
                                          <p:spTgt spid="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7"/>
                                        </p:tgtEl>
                                        <p:attrNameLst>
                                          <p:attrName>ppt_x</p:attrName>
                                        </p:attrNameLst>
                                      </p:cBhvr>
                                      <p:tavLst>
                                        <p:tav tm="0">
                                          <p:val>
                                            <p:strVal val="ppt_x"/>
                                          </p:val>
                                        </p:tav>
                                        <p:tav tm="100000">
                                          <p:val>
                                            <p:strVal val="ppt_x"/>
                                          </p:val>
                                        </p:tav>
                                      </p:tavLst>
                                    </p:anim>
                                    <p:anim calcmode="lin" valueType="num">
                                      <p:cBhvr additive="base">
                                        <p:cTn id="200" dur="3000"/>
                                        <p:tgtEl>
                                          <p:spTgt spid="7"/>
                                        </p:tgtEl>
                                        <p:attrNameLst>
                                          <p:attrName>ppt_y</p:attrName>
                                        </p:attrNameLst>
                                      </p:cBhvr>
                                      <p:tavLst>
                                        <p:tav tm="0">
                                          <p:val>
                                            <p:strVal val="ppt_y"/>
                                          </p:val>
                                        </p:tav>
                                        <p:tav tm="100000">
                                          <p:val>
                                            <p:strVal val="0-ppt_h/2"/>
                                          </p:val>
                                        </p:tav>
                                      </p:tavLst>
                                    </p:anim>
                                    <p:set>
                                      <p:cBhvr>
                                        <p:cTn id="201" dur="1" fill="hold">
                                          <p:stCondLst>
                                            <p:cond delay="2999"/>
                                          </p:stCondLst>
                                        </p:cTn>
                                        <p:tgtEl>
                                          <p:spTgt spid="7"/>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8"/>
                                        </p:tgtEl>
                                        <p:attrNameLst>
                                          <p:attrName>ppt_x</p:attrName>
                                        </p:attrNameLst>
                                      </p:cBhvr>
                                      <p:tavLst>
                                        <p:tav tm="0">
                                          <p:val>
                                            <p:strVal val="ppt_x"/>
                                          </p:val>
                                        </p:tav>
                                        <p:tav tm="100000">
                                          <p:val>
                                            <p:strVal val="ppt_x"/>
                                          </p:val>
                                        </p:tav>
                                      </p:tavLst>
                                    </p:anim>
                                    <p:anim calcmode="lin" valueType="num">
                                      <p:cBhvr additive="base">
                                        <p:cTn id="204" dur="3000"/>
                                        <p:tgtEl>
                                          <p:spTgt spid="8"/>
                                        </p:tgtEl>
                                        <p:attrNameLst>
                                          <p:attrName>ppt_y</p:attrName>
                                        </p:attrNameLst>
                                      </p:cBhvr>
                                      <p:tavLst>
                                        <p:tav tm="0">
                                          <p:val>
                                            <p:strVal val="ppt_y"/>
                                          </p:val>
                                        </p:tav>
                                        <p:tav tm="100000">
                                          <p:val>
                                            <p:strVal val="0-ppt_h/2"/>
                                          </p:val>
                                        </p:tav>
                                      </p:tavLst>
                                    </p:anim>
                                    <p:set>
                                      <p:cBhvr>
                                        <p:cTn id="205" dur="1" fill="hold">
                                          <p:stCondLst>
                                            <p:cond delay="2999"/>
                                          </p:stCondLst>
                                        </p:cTn>
                                        <p:tgtEl>
                                          <p:spTgt spid="8"/>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9"/>
                                        </p:tgtEl>
                                        <p:attrNameLst>
                                          <p:attrName>ppt_x</p:attrName>
                                        </p:attrNameLst>
                                      </p:cBhvr>
                                      <p:tavLst>
                                        <p:tav tm="0">
                                          <p:val>
                                            <p:strVal val="ppt_x"/>
                                          </p:val>
                                        </p:tav>
                                        <p:tav tm="100000">
                                          <p:val>
                                            <p:strVal val="ppt_x"/>
                                          </p:val>
                                        </p:tav>
                                      </p:tavLst>
                                    </p:anim>
                                    <p:anim calcmode="lin" valueType="num">
                                      <p:cBhvr additive="base">
                                        <p:cTn id="208" dur="3000"/>
                                        <p:tgtEl>
                                          <p:spTgt spid="9"/>
                                        </p:tgtEl>
                                        <p:attrNameLst>
                                          <p:attrName>ppt_y</p:attrName>
                                        </p:attrNameLst>
                                      </p:cBhvr>
                                      <p:tavLst>
                                        <p:tav tm="0">
                                          <p:val>
                                            <p:strVal val="ppt_y"/>
                                          </p:val>
                                        </p:tav>
                                        <p:tav tm="100000">
                                          <p:val>
                                            <p:strVal val="0-ppt_h/2"/>
                                          </p:val>
                                        </p:tav>
                                      </p:tavLst>
                                    </p:anim>
                                    <p:set>
                                      <p:cBhvr>
                                        <p:cTn id="209" dur="1" fill="hold">
                                          <p:stCondLst>
                                            <p:cond delay="2999"/>
                                          </p:stCondLst>
                                        </p:cTn>
                                        <p:tgtEl>
                                          <p:spTgt spid="9"/>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0"/>
                                        </p:tgtEl>
                                        <p:attrNameLst>
                                          <p:attrName>ppt_x</p:attrName>
                                        </p:attrNameLst>
                                      </p:cBhvr>
                                      <p:tavLst>
                                        <p:tav tm="0">
                                          <p:val>
                                            <p:strVal val="ppt_x"/>
                                          </p:val>
                                        </p:tav>
                                        <p:tav tm="100000">
                                          <p:val>
                                            <p:strVal val="ppt_x"/>
                                          </p:val>
                                        </p:tav>
                                      </p:tavLst>
                                    </p:anim>
                                    <p:anim calcmode="lin" valueType="num">
                                      <p:cBhvr additive="base">
                                        <p:cTn id="212" dur="3000"/>
                                        <p:tgtEl>
                                          <p:spTgt spid="10"/>
                                        </p:tgtEl>
                                        <p:attrNameLst>
                                          <p:attrName>ppt_y</p:attrName>
                                        </p:attrNameLst>
                                      </p:cBhvr>
                                      <p:tavLst>
                                        <p:tav tm="0">
                                          <p:val>
                                            <p:strVal val="ppt_y"/>
                                          </p:val>
                                        </p:tav>
                                        <p:tav tm="100000">
                                          <p:val>
                                            <p:strVal val="0-ppt_h/2"/>
                                          </p:val>
                                        </p:tav>
                                      </p:tavLst>
                                    </p:anim>
                                    <p:set>
                                      <p:cBhvr>
                                        <p:cTn id="213" dur="1" fill="hold">
                                          <p:stCondLst>
                                            <p:cond delay="2999"/>
                                          </p:stCondLst>
                                        </p:cTn>
                                        <p:tgtEl>
                                          <p:spTgt spid="10"/>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11"/>
                                        </p:tgtEl>
                                        <p:attrNameLst>
                                          <p:attrName>ppt_x</p:attrName>
                                        </p:attrNameLst>
                                      </p:cBhvr>
                                      <p:tavLst>
                                        <p:tav tm="0">
                                          <p:val>
                                            <p:strVal val="ppt_x"/>
                                          </p:val>
                                        </p:tav>
                                        <p:tav tm="100000">
                                          <p:val>
                                            <p:strVal val="ppt_x"/>
                                          </p:val>
                                        </p:tav>
                                      </p:tavLst>
                                    </p:anim>
                                    <p:anim calcmode="lin" valueType="num">
                                      <p:cBhvr additive="base">
                                        <p:cTn id="216" dur="3000"/>
                                        <p:tgtEl>
                                          <p:spTgt spid="11"/>
                                        </p:tgtEl>
                                        <p:attrNameLst>
                                          <p:attrName>ppt_y</p:attrName>
                                        </p:attrNameLst>
                                      </p:cBhvr>
                                      <p:tavLst>
                                        <p:tav tm="0">
                                          <p:val>
                                            <p:strVal val="ppt_y"/>
                                          </p:val>
                                        </p:tav>
                                        <p:tav tm="100000">
                                          <p:val>
                                            <p:strVal val="0-ppt_h/2"/>
                                          </p:val>
                                        </p:tav>
                                      </p:tavLst>
                                    </p:anim>
                                    <p:set>
                                      <p:cBhvr>
                                        <p:cTn id="217" dur="1" fill="hold">
                                          <p:stCondLst>
                                            <p:cond delay="2999"/>
                                          </p:stCondLst>
                                        </p:cTn>
                                        <p:tgtEl>
                                          <p:spTgt spid="11"/>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ppt_x"/>
                                          </p:val>
                                        </p:tav>
                                      </p:tavLst>
                                    </p:anim>
                                    <p:anim calcmode="lin" valueType="num">
                                      <p:cBhvr additive="base">
                                        <p:cTn id="220" dur="3000"/>
                                        <p:tgtEl>
                                          <p:spTgt spid="12"/>
                                        </p:tgtEl>
                                        <p:attrNameLst>
                                          <p:attrName>ppt_y</p:attrName>
                                        </p:attrNameLst>
                                      </p:cBhvr>
                                      <p:tavLst>
                                        <p:tav tm="0">
                                          <p:val>
                                            <p:strVal val="ppt_y"/>
                                          </p:val>
                                        </p:tav>
                                        <p:tav tm="100000">
                                          <p:val>
                                            <p:strVal val="0-ppt_h/2"/>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13"/>
                                        </p:tgtEl>
                                        <p:attrNameLst>
                                          <p:attrName>ppt_x</p:attrName>
                                        </p:attrNameLst>
                                      </p:cBhvr>
                                      <p:tavLst>
                                        <p:tav tm="0">
                                          <p:val>
                                            <p:strVal val="ppt_x"/>
                                          </p:val>
                                        </p:tav>
                                        <p:tav tm="100000">
                                          <p:val>
                                            <p:strVal val="ppt_x"/>
                                          </p:val>
                                        </p:tav>
                                      </p:tavLst>
                                    </p:anim>
                                    <p:anim calcmode="lin" valueType="num">
                                      <p:cBhvr additive="base">
                                        <p:cTn id="224" dur="3000"/>
                                        <p:tgtEl>
                                          <p:spTgt spid="13"/>
                                        </p:tgtEl>
                                        <p:attrNameLst>
                                          <p:attrName>ppt_y</p:attrName>
                                        </p:attrNameLst>
                                      </p:cBhvr>
                                      <p:tavLst>
                                        <p:tav tm="0">
                                          <p:val>
                                            <p:strVal val="ppt_y"/>
                                          </p:val>
                                        </p:tav>
                                        <p:tav tm="100000">
                                          <p:val>
                                            <p:strVal val="0-ppt_h/2"/>
                                          </p:val>
                                        </p:tav>
                                      </p:tavLst>
                                    </p:anim>
                                    <p:set>
                                      <p:cBhvr>
                                        <p:cTn id="225" dur="1" fill="hold">
                                          <p:stCondLst>
                                            <p:cond delay="2999"/>
                                          </p:stCondLst>
                                        </p:cTn>
                                        <p:tgtEl>
                                          <p:spTgt spid="13"/>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5"/>
                                        </p:tgtEl>
                                      </p:cBhvr>
                                    </p:animEffect>
                                    <p:set>
                                      <p:cBhvr>
                                        <p:cTn id="231" dur="1" fill="hold">
                                          <p:stCondLst>
                                            <p:cond delay="2999"/>
                                          </p:stCondLst>
                                        </p:cTn>
                                        <p:tgtEl>
                                          <p:spTgt spid="15"/>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6"/>
                                        </p:tgtEl>
                                      </p:cBhvr>
                                    </p:animEffect>
                                    <p:set>
                                      <p:cBhvr>
                                        <p:cTn id="234" dur="1" fill="hold">
                                          <p:stCondLst>
                                            <p:cond delay="2999"/>
                                          </p:stCondLst>
                                        </p:cTn>
                                        <p:tgtEl>
                                          <p:spTgt spid="16"/>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7"/>
                                        </p:tgtEl>
                                      </p:cBhvr>
                                    </p:animEffect>
                                    <p:set>
                                      <p:cBhvr>
                                        <p:cTn id="237" dur="1" fill="hold">
                                          <p:stCondLst>
                                            <p:cond delay="2999"/>
                                          </p:stCondLst>
                                        </p:cTn>
                                        <p:tgtEl>
                                          <p:spTgt spid="17"/>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8"/>
                                        </p:tgtEl>
                                      </p:cBhvr>
                                    </p:animEffect>
                                    <p:set>
                                      <p:cBhvr>
                                        <p:cTn id="240" dur="1" fill="hold">
                                          <p:stCondLst>
                                            <p:cond delay="2999"/>
                                          </p:stCondLst>
                                        </p:cTn>
                                        <p:tgtEl>
                                          <p:spTgt spid="18"/>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9"/>
                                        </p:tgtEl>
                                      </p:cBhvr>
                                    </p:animEffect>
                                    <p:set>
                                      <p:cBhvr>
                                        <p:cTn id="243" dur="1" fill="hold">
                                          <p:stCondLst>
                                            <p:cond delay="2999"/>
                                          </p:stCondLst>
                                        </p:cTn>
                                        <p:tgtEl>
                                          <p:spTgt spid="19"/>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3000"/>
                                        <p:tgtEl>
                                          <p:spTgt spid="20"/>
                                        </p:tgtEl>
                                      </p:cBhvr>
                                    </p:animEffect>
                                    <p:set>
                                      <p:cBhvr>
                                        <p:cTn id="246" dur="1" fill="hold">
                                          <p:stCondLst>
                                            <p:cond delay="2999"/>
                                          </p:stCondLst>
                                        </p:cTn>
                                        <p:tgtEl>
                                          <p:spTgt spid="20"/>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3000"/>
                                        <p:tgtEl>
                                          <p:spTgt spid="21"/>
                                        </p:tgtEl>
                                      </p:cBhvr>
                                    </p:animEffect>
                                    <p:set>
                                      <p:cBhvr>
                                        <p:cTn id="249" dur="1" fill="hold">
                                          <p:stCondLst>
                                            <p:cond delay="2999"/>
                                          </p:stCondLst>
                                        </p:cTn>
                                        <p:tgtEl>
                                          <p:spTgt spid="21"/>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3000"/>
                                        <p:tgtEl>
                                          <p:spTgt spid="22"/>
                                        </p:tgtEl>
                                      </p:cBhvr>
                                    </p:animEffect>
                                    <p:set>
                                      <p:cBhvr>
                                        <p:cTn id="252" dur="1" fill="hold">
                                          <p:stCondLst>
                                            <p:cond delay="2999"/>
                                          </p:stCondLst>
                                        </p:cTn>
                                        <p:tgtEl>
                                          <p:spTgt spid="22"/>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3000"/>
                                        <p:tgtEl>
                                          <p:spTgt spid="23"/>
                                        </p:tgtEl>
                                      </p:cBhvr>
                                    </p:animEffect>
                                    <p:set>
                                      <p:cBhvr>
                                        <p:cTn id="255" dur="1" fill="hold">
                                          <p:stCondLst>
                                            <p:cond delay="2999"/>
                                          </p:stCondLst>
                                        </p:cTn>
                                        <p:tgtEl>
                                          <p:spTgt spid="23"/>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3000"/>
                                        <p:tgtEl>
                                          <p:spTgt spid="4"/>
                                        </p:tgtEl>
                                      </p:cBhvr>
                                    </p:animEffect>
                                    <p:set>
                                      <p:cBhvr>
                                        <p:cTn id="258" dur="1" fill="hold">
                                          <p:stCondLst>
                                            <p:cond delay="2999"/>
                                          </p:stCondLst>
                                        </p:cTn>
                                        <p:tgtEl>
                                          <p:spTgt spid="4"/>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3000"/>
                                        <p:tgtEl>
                                          <p:spTgt spid="5"/>
                                        </p:tgtEl>
                                      </p:cBhvr>
                                    </p:animEffect>
                                    <p:set>
                                      <p:cBhvr>
                                        <p:cTn id="261" dur="1" fill="hold">
                                          <p:stCondLst>
                                            <p:cond delay="2999"/>
                                          </p:stCondLst>
                                        </p:cTn>
                                        <p:tgtEl>
                                          <p:spTgt spid="5"/>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3000"/>
                                        <p:tgtEl>
                                          <p:spTgt spid="6"/>
                                        </p:tgtEl>
                                      </p:cBhvr>
                                    </p:animEffect>
                                    <p:set>
                                      <p:cBhvr>
                                        <p:cTn id="264" dur="1" fill="hold">
                                          <p:stCondLst>
                                            <p:cond delay="2999"/>
                                          </p:stCondLst>
                                        </p:cTn>
                                        <p:tgtEl>
                                          <p:spTgt spid="6"/>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3000"/>
                                        <p:tgtEl>
                                          <p:spTgt spid="7"/>
                                        </p:tgtEl>
                                      </p:cBhvr>
                                    </p:animEffect>
                                    <p:set>
                                      <p:cBhvr>
                                        <p:cTn id="267" dur="1" fill="hold">
                                          <p:stCondLst>
                                            <p:cond delay="2999"/>
                                          </p:stCondLst>
                                        </p:cTn>
                                        <p:tgtEl>
                                          <p:spTgt spid="7"/>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3000"/>
                                        <p:tgtEl>
                                          <p:spTgt spid="8"/>
                                        </p:tgtEl>
                                      </p:cBhvr>
                                    </p:animEffect>
                                    <p:set>
                                      <p:cBhvr>
                                        <p:cTn id="270" dur="1" fill="hold">
                                          <p:stCondLst>
                                            <p:cond delay="2999"/>
                                          </p:stCondLst>
                                        </p:cTn>
                                        <p:tgtEl>
                                          <p:spTgt spid="8"/>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3000"/>
                                        <p:tgtEl>
                                          <p:spTgt spid="9"/>
                                        </p:tgtEl>
                                      </p:cBhvr>
                                    </p:animEffect>
                                    <p:set>
                                      <p:cBhvr>
                                        <p:cTn id="273" dur="1" fill="hold">
                                          <p:stCondLst>
                                            <p:cond delay="2999"/>
                                          </p:stCondLst>
                                        </p:cTn>
                                        <p:tgtEl>
                                          <p:spTgt spid="9"/>
                                        </p:tgtEl>
                                        <p:attrNameLst>
                                          <p:attrName>style.visibility</p:attrName>
                                        </p:attrNameLst>
                                      </p:cBhvr>
                                      <p:to>
                                        <p:strVal val="hidden"/>
                                      </p:to>
                                    </p:set>
                                  </p:childTnLst>
                                </p:cTn>
                              </p:par>
                              <p:par>
                                <p:cTn id="274" presetID="13" presetClass="exit" presetSubtype="32" fill="hold" nodeType="withEffect">
                                  <p:stCondLst>
                                    <p:cond delay="0"/>
                                  </p:stCondLst>
                                  <p:childTnLst>
                                    <p:animEffect transition="out" filter="plus(out)">
                                      <p:cBhvr>
                                        <p:cTn id="275" dur="3000"/>
                                        <p:tgtEl>
                                          <p:spTgt spid="10"/>
                                        </p:tgtEl>
                                      </p:cBhvr>
                                    </p:animEffect>
                                    <p:set>
                                      <p:cBhvr>
                                        <p:cTn id="276" dur="1" fill="hold">
                                          <p:stCondLst>
                                            <p:cond delay="2999"/>
                                          </p:stCondLst>
                                        </p:cTn>
                                        <p:tgtEl>
                                          <p:spTgt spid="10"/>
                                        </p:tgtEl>
                                        <p:attrNameLst>
                                          <p:attrName>style.visibility</p:attrName>
                                        </p:attrNameLst>
                                      </p:cBhvr>
                                      <p:to>
                                        <p:strVal val="hidden"/>
                                      </p:to>
                                    </p:set>
                                  </p:childTnLst>
                                </p:cTn>
                              </p:par>
                              <p:par>
                                <p:cTn id="277" presetID="13" presetClass="exit" presetSubtype="32" fill="hold" nodeType="withEffect">
                                  <p:stCondLst>
                                    <p:cond delay="0"/>
                                  </p:stCondLst>
                                  <p:childTnLst>
                                    <p:animEffect transition="out" filter="plus(out)">
                                      <p:cBhvr>
                                        <p:cTn id="278" dur="3000"/>
                                        <p:tgtEl>
                                          <p:spTgt spid="11"/>
                                        </p:tgtEl>
                                      </p:cBhvr>
                                    </p:animEffect>
                                    <p:set>
                                      <p:cBhvr>
                                        <p:cTn id="279" dur="1" fill="hold">
                                          <p:stCondLst>
                                            <p:cond delay="2999"/>
                                          </p:stCondLst>
                                        </p:cTn>
                                        <p:tgtEl>
                                          <p:spTgt spid="11"/>
                                        </p:tgtEl>
                                        <p:attrNameLst>
                                          <p:attrName>style.visibility</p:attrName>
                                        </p:attrNameLst>
                                      </p:cBhvr>
                                      <p:to>
                                        <p:strVal val="hidden"/>
                                      </p:to>
                                    </p:set>
                                  </p:childTnLst>
                                </p:cTn>
                              </p:par>
                              <p:par>
                                <p:cTn id="280" presetID="13" presetClass="exit" presetSubtype="32" fill="hold" nodeType="withEffect">
                                  <p:stCondLst>
                                    <p:cond delay="0"/>
                                  </p:stCondLst>
                                  <p:childTnLst>
                                    <p:animEffect transition="out" filter="plus(out)">
                                      <p:cBhvr>
                                        <p:cTn id="281" dur="3000"/>
                                        <p:tgtEl>
                                          <p:spTgt spid="12"/>
                                        </p:tgtEl>
                                      </p:cBhvr>
                                    </p:animEffect>
                                    <p:set>
                                      <p:cBhvr>
                                        <p:cTn id="282" dur="1" fill="hold">
                                          <p:stCondLst>
                                            <p:cond delay="2999"/>
                                          </p:stCondLst>
                                        </p:cTn>
                                        <p:tgtEl>
                                          <p:spTgt spid="12"/>
                                        </p:tgtEl>
                                        <p:attrNameLst>
                                          <p:attrName>style.visibility</p:attrName>
                                        </p:attrNameLst>
                                      </p:cBhvr>
                                      <p:to>
                                        <p:strVal val="hidden"/>
                                      </p:to>
                                    </p:set>
                                  </p:childTnLst>
                                </p:cTn>
                              </p:par>
                              <p:par>
                                <p:cTn id="283" presetID="13" presetClass="exit" presetSubtype="32" fill="hold" nodeType="withEffect">
                                  <p:stCondLst>
                                    <p:cond delay="0"/>
                                  </p:stCondLst>
                                  <p:childTnLst>
                                    <p:animEffect transition="out" filter="plus(out)">
                                      <p:cBhvr>
                                        <p:cTn id="284" dur="3000"/>
                                        <p:tgtEl>
                                          <p:spTgt spid="13"/>
                                        </p:tgtEl>
                                      </p:cBhvr>
                                    </p:animEffect>
                                    <p:set>
                                      <p:cBhvr>
                                        <p:cTn id="285" dur="1" fill="hold">
                                          <p:stCondLst>
                                            <p:cond delay="2999"/>
                                          </p:stCondLst>
                                        </p:cTn>
                                        <p:tgtEl>
                                          <p:spTgt spid="13"/>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14"/>
                                        </p:tgtEl>
                                        <p:attrNameLst>
                                          <p:attrName>ppt_h</p:attrName>
                                        </p:attrNameLst>
                                      </p:cBhvr>
                                      <p:tavLst>
                                        <p:tav tm="0">
                                          <p:val>
                                            <p:strVal val="ppt_h"/>
                                          </p:val>
                                        </p:tav>
                                        <p:tav tm="100000">
                                          <p:val>
                                            <p:strVal val="ppt_h"/>
                                          </p:val>
                                        </p:tav>
                                      </p:tavLst>
                                    </p:anim>
                                    <p:anim calcmode="lin" valueType="num">
                                      <p:cBhvr>
                                        <p:cTn id="28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14"/>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15"/>
                                        </p:tgtEl>
                                        <p:attrNameLst>
                                          <p:attrName>ppt_h</p:attrName>
                                        </p:attrNameLst>
                                      </p:cBhvr>
                                      <p:tavLst>
                                        <p:tav tm="0">
                                          <p:val>
                                            <p:strVal val="ppt_h"/>
                                          </p:val>
                                        </p:tav>
                                        <p:tav tm="100000">
                                          <p:val>
                                            <p:strVal val="ppt_h"/>
                                          </p:val>
                                        </p:tav>
                                      </p:tavLst>
                                    </p:anim>
                                    <p:anim calcmode="lin" valueType="num">
                                      <p:cBhvr>
                                        <p:cTn id="29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15"/>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6"/>
                                        </p:tgtEl>
                                        <p:attrNameLst>
                                          <p:attrName>ppt_h</p:attrName>
                                        </p:attrNameLst>
                                      </p:cBhvr>
                                      <p:tavLst>
                                        <p:tav tm="0">
                                          <p:val>
                                            <p:strVal val="ppt_h"/>
                                          </p:val>
                                        </p:tav>
                                        <p:tav tm="100000">
                                          <p:val>
                                            <p:strVal val="ppt_h"/>
                                          </p:val>
                                        </p:tav>
                                      </p:tavLst>
                                    </p:anim>
                                    <p:anim calcmode="lin" valueType="num">
                                      <p:cBhvr>
                                        <p:cTn id="29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6"/>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7"/>
                                        </p:tgtEl>
                                        <p:attrNameLst>
                                          <p:attrName>ppt_h</p:attrName>
                                        </p:attrNameLst>
                                      </p:cBhvr>
                                      <p:tavLst>
                                        <p:tav tm="0">
                                          <p:val>
                                            <p:strVal val="ppt_h"/>
                                          </p:val>
                                        </p:tav>
                                        <p:tav tm="100000">
                                          <p:val>
                                            <p:strVal val="ppt_h"/>
                                          </p:val>
                                        </p:tav>
                                      </p:tavLst>
                                    </p:anim>
                                    <p:anim calcmode="lin" valueType="num">
                                      <p:cBhvr>
                                        <p:cTn id="300"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7"/>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8"/>
                                        </p:tgtEl>
                                        <p:attrNameLst>
                                          <p:attrName>ppt_h</p:attrName>
                                        </p:attrNameLst>
                                      </p:cBhvr>
                                      <p:tavLst>
                                        <p:tav tm="0">
                                          <p:val>
                                            <p:strVal val="ppt_h"/>
                                          </p:val>
                                        </p:tav>
                                        <p:tav tm="100000">
                                          <p:val>
                                            <p:strVal val="ppt_h"/>
                                          </p:val>
                                        </p:tav>
                                      </p:tavLst>
                                    </p:anim>
                                    <p:anim calcmode="lin" valueType="num">
                                      <p:cBhvr>
                                        <p:cTn id="30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19"/>
                                        </p:tgtEl>
                                        <p:attrNameLst>
                                          <p:attrName>ppt_h</p:attrName>
                                        </p:attrNameLst>
                                      </p:cBhvr>
                                      <p:tavLst>
                                        <p:tav tm="0">
                                          <p:val>
                                            <p:strVal val="ppt_h"/>
                                          </p:val>
                                        </p:tav>
                                        <p:tav tm="100000">
                                          <p:val>
                                            <p:strVal val="ppt_h"/>
                                          </p:val>
                                        </p:tav>
                                      </p:tavLst>
                                    </p:anim>
                                    <p:anim calcmode="lin" valueType="num">
                                      <p:cBhvr>
                                        <p:cTn id="30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19"/>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0"/>
                                        </p:tgtEl>
                                        <p:attrNameLst>
                                          <p:attrName>ppt_h</p:attrName>
                                        </p:attrNameLst>
                                      </p:cBhvr>
                                      <p:tavLst>
                                        <p:tav tm="0">
                                          <p:val>
                                            <p:strVal val="ppt_h"/>
                                          </p:val>
                                        </p:tav>
                                        <p:tav tm="100000">
                                          <p:val>
                                            <p:strVal val="ppt_h"/>
                                          </p:val>
                                        </p:tav>
                                      </p:tavLst>
                                    </p:anim>
                                    <p:anim calcmode="lin" valueType="num">
                                      <p:cBhvr>
                                        <p:cTn id="31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0"/>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1"/>
                                        </p:tgtEl>
                                        <p:attrNameLst>
                                          <p:attrName>ppt_h</p:attrName>
                                        </p:attrNameLst>
                                      </p:cBhvr>
                                      <p:tavLst>
                                        <p:tav tm="0">
                                          <p:val>
                                            <p:strVal val="ppt_h"/>
                                          </p:val>
                                        </p:tav>
                                        <p:tav tm="100000">
                                          <p:val>
                                            <p:strVal val="ppt_h"/>
                                          </p:val>
                                        </p:tav>
                                      </p:tavLst>
                                    </p:anim>
                                    <p:anim calcmode="lin" valueType="num">
                                      <p:cBhvr>
                                        <p:cTn id="316"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1"/>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2"/>
                                        </p:tgtEl>
                                        <p:attrNameLst>
                                          <p:attrName>ppt_h</p:attrName>
                                        </p:attrNameLst>
                                      </p:cBhvr>
                                      <p:tavLst>
                                        <p:tav tm="0">
                                          <p:val>
                                            <p:strVal val="ppt_h"/>
                                          </p:val>
                                        </p:tav>
                                        <p:tav tm="100000">
                                          <p:val>
                                            <p:strVal val="ppt_h"/>
                                          </p:val>
                                        </p:tav>
                                      </p:tavLst>
                                    </p:anim>
                                    <p:anim calcmode="lin" valueType="num">
                                      <p:cBhvr>
                                        <p:cTn id="32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2"/>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3"/>
                                        </p:tgtEl>
                                        <p:attrNameLst>
                                          <p:attrName>ppt_h</p:attrName>
                                        </p:attrNameLst>
                                      </p:cBhvr>
                                      <p:tavLst>
                                        <p:tav tm="0">
                                          <p:val>
                                            <p:strVal val="ppt_h"/>
                                          </p:val>
                                        </p:tav>
                                        <p:tav tm="100000">
                                          <p:val>
                                            <p:strVal val="ppt_h"/>
                                          </p:val>
                                        </p:tav>
                                      </p:tavLst>
                                    </p:anim>
                                    <p:anim calcmode="lin" valueType="num">
                                      <p:cBhvr>
                                        <p:cTn id="324"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3"/>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4"/>
                                        </p:tgtEl>
                                        <p:attrNameLst>
                                          <p:attrName>ppt_h</p:attrName>
                                        </p:attrNameLst>
                                      </p:cBhvr>
                                      <p:tavLst>
                                        <p:tav tm="0">
                                          <p:val>
                                            <p:strVal val="ppt_h"/>
                                          </p:val>
                                        </p:tav>
                                        <p:tav tm="100000">
                                          <p:val>
                                            <p:strVal val="ppt_h"/>
                                          </p:val>
                                        </p:tav>
                                      </p:tavLst>
                                    </p:anim>
                                    <p:anim calcmode="lin" valueType="num">
                                      <p:cBhvr>
                                        <p:cTn id="3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4"/>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5"/>
                                        </p:tgtEl>
                                        <p:attrNameLst>
                                          <p:attrName>ppt_h</p:attrName>
                                        </p:attrNameLst>
                                      </p:cBhvr>
                                      <p:tavLst>
                                        <p:tav tm="0">
                                          <p:val>
                                            <p:strVal val="ppt_h"/>
                                          </p:val>
                                        </p:tav>
                                        <p:tav tm="100000">
                                          <p:val>
                                            <p:strVal val="ppt_h"/>
                                          </p:val>
                                        </p:tav>
                                      </p:tavLst>
                                    </p:anim>
                                    <p:anim calcmode="lin" valueType="num">
                                      <p:cBhvr>
                                        <p:cTn id="33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5"/>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6"/>
                                        </p:tgtEl>
                                        <p:attrNameLst>
                                          <p:attrName>ppt_h</p:attrName>
                                        </p:attrNameLst>
                                      </p:cBhvr>
                                      <p:tavLst>
                                        <p:tav tm="0">
                                          <p:val>
                                            <p:strVal val="ppt_h"/>
                                          </p:val>
                                        </p:tav>
                                        <p:tav tm="100000">
                                          <p:val>
                                            <p:strVal val="ppt_h"/>
                                          </p:val>
                                        </p:tav>
                                      </p:tavLst>
                                    </p:anim>
                                    <p:anim calcmode="lin" valueType="num">
                                      <p:cBhvr>
                                        <p:cTn id="33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6"/>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7"/>
                                        </p:tgtEl>
                                        <p:attrNameLst>
                                          <p:attrName>ppt_h</p:attrName>
                                        </p:attrNameLst>
                                      </p:cBhvr>
                                      <p:tavLst>
                                        <p:tav tm="0">
                                          <p:val>
                                            <p:strVal val="ppt_h"/>
                                          </p:val>
                                        </p:tav>
                                        <p:tav tm="100000">
                                          <p:val>
                                            <p:strVal val="ppt_h"/>
                                          </p:val>
                                        </p:tav>
                                      </p:tavLst>
                                    </p:anim>
                                    <p:anim calcmode="lin" valueType="num">
                                      <p:cBhvr>
                                        <p:cTn id="34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7"/>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8"/>
                                        </p:tgtEl>
                                        <p:attrNameLst>
                                          <p:attrName>ppt_h</p:attrName>
                                        </p:attrNameLst>
                                      </p:cBhvr>
                                      <p:tavLst>
                                        <p:tav tm="0">
                                          <p:val>
                                            <p:strVal val="ppt_h"/>
                                          </p:val>
                                        </p:tav>
                                        <p:tav tm="100000">
                                          <p:val>
                                            <p:strVal val="ppt_h"/>
                                          </p:val>
                                        </p:tav>
                                      </p:tavLst>
                                    </p:anim>
                                    <p:anim calcmode="lin" valueType="num">
                                      <p:cBhvr>
                                        <p:cTn id="3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8"/>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9"/>
                                        </p:tgtEl>
                                        <p:attrNameLst>
                                          <p:attrName>ppt_h</p:attrName>
                                        </p:attrNameLst>
                                      </p:cBhvr>
                                      <p:tavLst>
                                        <p:tav tm="0">
                                          <p:val>
                                            <p:strVal val="ppt_h"/>
                                          </p:val>
                                        </p:tav>
                                        <p:tav tm="100000">
                                          <p:val>
                                            <p:strVal val="ppt_h"/>
                                          </p:val>
                                        </p:tav>
                                      </p:tavLst>
                                    </p:anim>
                                    <p:anim calcmode="lin" valueType="num">
                                      <p:cBhvr>
                                        <p:cTn id="34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0"/>
                                        </p:tgtEl>
                                        <p:attrNameLst>
                                          <p:attrName>ppt_h</p:attrName>
                                        </p:attrNameLst>
                                      </p:cBhvr>
                                      <p:tavLst>
                                        <p:tav tm="0">
                                          <p:val>
                                            <p:strVal val="ppt_h"/>
                                          </p:val>
                                        </p:tav>
                                        <p:tav tm="100000">
                                          <p:val>
                                            <p:strVal val="ppt_h"/>
                                          </p:val>
                                        </p:tav>
                                      </p:tavLst>
                                    </p:anim>
                                    <p:anim calcmode="lin" valueType="num">
                                      <p:cBhvr>
                                        <p:cTn id="35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0"/>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1"/>
                                        </p:tgtEl>
                                        <p:attrNameLst>
                                          <p:attrName>ppt_h</p:attrName>
                                        </p:attrNameLst>
                                      </p:cBhvr>
                                      <p:tavLst>
                                        <p:tav tm="0">
                                          <p:val>
                                            <p:strVal val="ppt_h"/>
                                          </p:val>
                                        </p:tav>
                                        <p:tav tm="100000">
                                          <p:val>
                                            <p:strVal val="ppt_h"/>
                                          </p:val>
                                        </p:tav>
                                      </p:tavLst>
                                    </p:anim>
                                    <p:anim calcmode="lin" valueType="num">
                                      <p:cBhvr>
                                        <p:cTn id="3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1"/>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2"/>
                                        </p:tgtEl>
                                        <p:attrNameLst>
                                          <p:attrName>ppt_h</p:attrName>
                                        </p:attrNameLst>
                                      </p:cBhvr>
                                      <p:tavLst>
                                        <p:tav tm="0">
                                          <p:val>
                                            <p:strVal val="ppt_h"/>
                                          </p:val>
                                        </p:tav>
                                        <p:tav tm="100000">
                                          <p:val>
                                            <p:strVal val="ppt_h"/>
                                          </p:val>
                                        </p:tav>
                                      </p:tavLst>
                                    </p:anim>
                                    <p:anim calcmode="lin" valueType="num">
                                      <p:cBhvr>
                                        <p:cTn id="3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2"/>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3"/>
                                        </p:tgtEl>
                                        <p:attrNameLst>
                                          <p:attrName>ppt_h</p:attrName>
                                        </p:attrNameLst>
                                      </p:cBhvr>
                                      <p:tavLst>
                                        <p:tav tm="0">
                                          <p:val>
                                            <p:strVal val="ppt_h"/>
                                          </p:val>
                                        </p:tav>
                                        <p:tav tm="100000">
                                          <p:val>
                                            <p:strVal val="ppt_h"/>
                                          </p:val>
                                        </p:tav>
                                      </p:tavLst>
                                    </p:anim>
                                    <p:anim calcmode="lin" valueType="num">
                                      <p:cBhvr>
                                        <p:cTn id="36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3"/>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16" presetClass="entr" presetSubtype="4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barn(outHorizontal)">
                                      <p:cBhvr>
                                        <p:cTn id="372" dur="3000"/>
                                        <p:tgtEl>
                                          <p:spTgt spid="2"/>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4"/>
                                        </p:tgtEl>
                                        <p:attrNameLst>
                                          <p:attrName>style.visibility</p:attrName>
                                        </p:attrNameLst>
                                      </p:cBhvr>
                                      <p:to>
                                        <p:strVal val="visible"/>
                                      </p:to>
                                    </p:set>
                                    <p:animEffect transition="in" filter="fade">
                                      <p:cBhvr>
                                        <p:cTn id="376" dur="1000"/>
                                        <p:tgtEl>
                                          <p:spTgt spid="24"/>
                                        </p:tgtEl>
                                      </p:cBhvr>
                                    </p:animEffect>
                                    <p:anim calcmode="lin" valueType="num">
                                      <p:cBhvr>
                                        <p:cTn id="377" dur="1000" fill="hold"/>
                                        <p:tgtEl>
                                          <p:spTgt spid="24"/>
                                        </p:tgtEl>
                                        <p:attrNameLst>
                                          <p:attrName>ppt_x</p:attrName>
                                        </p:attrNameLst>
                                      </p:cBhvr>
                                      <p:tavLst>
                                        <p:tav tm="0">
                                          <p:val>
                                            <p:strVal val="#ppt_x-.1"/>
                                          </p:val>
                                        </p:tav>
                                        <p:tav tm="100000">
                                          <p:val>
                                            <p:strVal val="#ppt_x"/>
                                          </p:val>
                                        </p:tav>
                                      </p:tavLst>
                                    </p:anim>
                                    <p:anim calcmode="lin" valueType="num">
                                      <p:cBhvr>
                                        <p:cTn id="37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noFill/>
          <a:ln w="57150">
            <a:solidFill>
              <a:schemeClr val="accent1">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nombre Ha Long significa “donde el dragón desciende al mar”. Se dice (como he comentado antes), que estas 2.000 islas fueron creadas por un dragón que bajo de las montañas a la costa, creando gracias a su cola una serie de valles y grietas. </a:t>
            </a:r>
            <a:r>
              <a:rPr lang="es-ES" i="1" dirty="0" smtClean="0">
                <a:effectLst>
                  <a:glow rad="101600">
                    <a:srgbClr val="C00000">
                      <a:alpha val="60000"/>
                    </a:srgbClr>
                  </a:glow>
                  <a:outerShdw blurRad="38100" dist="38100" dir="2700000" algn="tl">
                    <a:srgbClr val="000000">
                      <a:alpha val="43137"/>
                    </a:srgbClr>
                  </a:outerShdw>
                </a:effectLst>
              </a:rPr>
              <a:t>(Menuda cola debía tener el dragoncito).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checker dir="vert"/>
      </p:transition>
    </mc:Choice>
    <mc:Fallback>
      <p:transition spd="slow" advTm="3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x768_pejzazh-prud-kitaj-most-otrazhenie-china.jpg"/>
          <p:cNvPicPr>
            <a:picLocks noChangeAspect="1"/>
          </p:cNvPicPr>
          <p:nvPr/>
        </p:nvPicPr>
        <p:blipFill>
          <a:blip r:embed="rId2" cstate="print"/>
          <a:stretch>
            <a:fillRect/>
          </a:stretch>
        </p:blipFill>
        <p:spPr bwMode="auto">
          <a:xfrm>
            <a:off x="4246" y="0"/>
            <a:ext cx="9139754"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79388"/>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357813"/>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6200000">
            <a:off x="-228599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5715001"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8450"/>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2143124"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5572126"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5238750"/>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7513"/>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6200000">
            <a:off x="-200024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5119688"/>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6200000">
            <a:off x="5429251"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36575"/>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6200000">
            <a:off x="-188594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6200000">
            <a:off x="5286376"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5000625"/>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uadroTexto"/>
          <p:cNvSpPr txBox="1"/>
          <p:nvPr/>
        </p:nvSpPr>
        <p:spPr>
          <a:xfrm>
            <a:off x="539552"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sumergirse en el mar, toda la zona se inundó y tan solo quedó a la vista los picos de las rocas talladas. Existe también otra leyenda que cuenta sobre la guerra de los vietnamitas contra los chinos, los dioses enviaron dragones para que la tierra fuera protegida de los invasores.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blinds/>
      </p:transition>
    </mc:Choice>
    <mc:Fallback>
      <p:transition spd="slow" advTm="35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3000"/>
                            </p:stCondLst>
                            <p:childTnLst>
                              <p:par>
                                <p:cTn id="70" presetID="3" presetClass="exit" presetSubtype="5" fill="hold" nodeType="afterEffect">
                                  <p:stCondLst>
                                    <p:cond delay="0"/>
                                  </p:stCondLst>
                                  <p:childTnLst>
                                    <p:animEffect transition="out" filter="blinds(vertical)">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3" presetClass="exit" presetSubtype="5" fill="hold" nodeType="withEffect">
                                  <p:stCondLst>
                                    <p:cond delay="0"/>
                                  </p:stCondLst>
                                  <p:childTnLst>
                                    <p:animEffect transition="out" filter="blinds(vertical)">
                                      <p:cBhvr>
                                        <p:cTn id="74" dur="3000"/>
                                        <p:tgtEl>
                                          <p:spTgt spid="10"/>
                                        </p:tgtEl>
                                      </p:cBhvr>
                                    </p:animEffect>
                                    <p:set>
                                      <p:cBhvr>
                                        <p:cTn id="75" dur="1" fill="hold">
                                          <p:stCondLst>
                                            <p:cond delay="2999"/>
                                          </p:stCondLst>
                                        </p:cTn>
                                        <p:tgtEl>
                                          <p:spTgt spid="10"/>
                                        </p:tgtEl>
                                        <p:attrNameLst>
                                          <p:attrName>style.visibility</p:attrName>
                                        </p:attrNameLst>
                                      </p:cBhvr>
                                      <p:to>
                                        <p:strVal val="hidden"/>
                                      </p:to>
                                    </p:set>
                                  </p:childTnLst>
                                </p:cTn>
                              </p:par>
                              <p:par>
                                <p:cTn id="76" presetID="3" presetClass="exit" presetSubtype="5" fill="hold" nodeType="withEffect">
                                  <p:stCondLst>
                                    <p:cond delay="0"/>
                                  </p:stCondLst>
                                  <p:childTnLst>
                                    <p:animEffect transition="out" filter="blinds(vertical)">
                                      <p:cBhvr>
                                        <p:cTn id="77" dur="3000"/>
                                        <p:tgtEl>
                                          <p:spTgt spid="14"/>
                                        </p:tgtEl>
                                      </p:cBhvr>
                                    </p:animEffect>
                                    <p:set>
                                      <p:cBhvr>
                                        <p:cTn id="78" dur="1" fill="hold">
                                          <p:stCondLst>
                                            <p:cond delay="2999"/>
                                          </p:stCondLst>
                                        </p:cTn>
                                        <p:tgtEl>
                                          <p:spTgt spid="14"/>
                                        </p:tgtEl>
                                        <p:attrNameLst>
                                          <p:attrName>style.visibility</p:attrName>
                                        </p:attrNameLst>
                                      </p:cBhvr>
                                      <p:to>
                                        <p:strVal val="hidden"/>
                                      </p:to>
                                    </p:set>
                                  </p:childTnLst>
                                </p:cTn>
                              </p:par>
                              <p:par>
                                <p:cTn id="79" presetID="3" presetClass="exit" presetSubtype="5" fill="hold" nodeType="withEffect">
                                  <p:stCondLst>
                                    <p:cond delay="0"/>
                                  </p:stCondLst>
                                  <p:childTnLst>
                                    <p:animEffect transition="out" filter="blinds(vertical)">
                                      <p:cBhvr>
                                        <p:cTn id="80" dur="3000"/>
                                        <p:tgtEl>
                                          <p:spTgt spid="18"/>
                                        </p:tgtEl>
                                      </p:cBhvr>
                                    </p:animEffect>
                                    <p:set>
                                      <p:cBhvr>
                                        <p:cTn id="81" dur="1" fill="hold">
                                          <p:stCondLst>
                                            <p:cond delay="2999"/>
                                          </p:stCondLst>
                                        </p:cTn>
                                        <p:tgtEl>
                                          <p:spTgt spid="18"/>
                                        </p:tgtEl>
                                        <p:attrNameLst>
                                          <p:attrName>style.visibility</p:attrName>
                                        </p:attrNameLst>
                                      </p:cBhvr>
                                      <p:to>
                                        <p:strVal val="hidden"/>
                                      </p:to>
                                    </p:set>
                                  </p:childTnLst>
                                </p:cTn>
                              </p:par>
                              <p:par>
                                <p:cTn id="82" presetID="3" presetClass="exit" presetSubtype="5" fill="hold" nodeType="withEffect">
                                  <p:stCondLst>
                                    <p:cond delay="0"/>
                                  </p:stCondLst>
                                  <p:childTnLst>
                                    <p:animEffect transition="out" filter="blinds(vertical)">
                                      <p:cBhvr>
                                        <p:cTn id="83" dur="3000"/>
                                        <p:tgtEl>
                                          <p:spTgt spid="7"/>
                                        </p:tgtEl>
                                      </p:cBhvr>
                                    </p:animEffect>
                                    <p:set>
                                      <p:cBhvr>
                                        <p:cTn id="84" dur="1" fill="hold">
                                          <p:stCondLst>
                                            <p:cond delay="2999"/>
                                          </p:stCondLst>
                                        </p:cTn>
                                        <p:tgtEl>
                                          <p:spTgt spid="7"/>
                                        </p:tgtEl>
                                        <p:attrNameLst>
                                          <p:attrName>style.visibility</p:attrName>
                                        </p:attrNameLst>
                                      </p:cBhvr>
                                      <p:to>
                                        <p:strVal val="hidden"/>
                                      </p:to>
                                    </p:set>
                                  </p:childTnLst>
                                </p:cTn>
                              </p:par>
                              <p:par>
                                <p:cTn id="85" presetID="3" presetClass="exit" presetSubtype="5" fill="hold" nodeType="withEffect">
                                  <p:stCondLst>
                                    <p:cond delay="0"/>
                                  </p:stCondLst>
                                  <p:childTnLst>
                                    <p:animEffect transition="out" filter="blinds(vertical)">
                                      <p:cBhvr>
                                        <p:cTn id="86" dur="3000"/>
                                        <p:tgtEl>
                                          <p:spTgt spid="13"/>
                                        </p:tgtEl>
                                      </p:cBhvr>
                                    </p:animEffect>
                                    <p:set>
                                      <p:cBhvr>
                                        <p:cTn id="87" dur="1" fill="hold">
                                          <p:stCondLst>
                                            <p:cond delay="2999"/>
                                          </p:stCondLst>
                                        </p:cTn>
                                        <p:tgtEl>
                                          <p:spTgt spid="13"/>
                                        </p:tgtEl>
                                        <p:attrNameLst>
                                          <p:attrName>style.visibility</p:attrName>
                                        </p:attrNameLst>
                                      </p:cBhvr>
                                      <p:to>
                                        <p:strVal val="hidden"/>
                                      </p:to>
                                    </p:set>
                                  </p:childTnLst>
                                </p:cTn>
                              </p:par>
                              <p:par>
                                <p:cTn id="88" presetID="3" presetClass="exit" presetSubtype="5" fill="hold" nodeType="withEffect">
                                  <p:stCondLst>
                                    <p:cond delay="0"/>
                                  </p:stCondLst>
                                  <p:childTnLst>
                                    <p:animEffect transition="out" filter="blinds(vertical)">
                                      <p:cBhvr>
                                        <p:cTn id="89" dur="3000"/>
                                        <p:tgtEl>
                                          <p:spTgt spid="16"/>
                                        </p:tgtEl>
                                      </p:cBhvr>
                                    </p:animEffect>
                                    <p:set>
                                      <p:cBhvr>
                                        <p:cTn id="90" dur="1" fill="hold">
                                          <p:stCondLst>
                                            <p:cond delay="2999"/>
                                          </p:stCondLst>
                                        </p:cTn>
                                        <p:tgtEl>
                                          <p:spTgt spid="16"/>
                                        </p:tgtEl>
                                        <p:attrNameLst>
                                          <p:attrName>style.visibility</p:attrName>
                                        </p:attrNameLst>
                                      </p:cBhvr>
                                      <p:to>
                                        <p:strVal val="hidden"/>
                                      </p:to>
                                    </p:set>
                                  </p:childTnLst>
                                </p:cTn>
                              </p:par>
                              <p:par>
                                <p:cTn id="91" presetID="3" presetClass="exit" presetSubtype="5" fill="hold" nodeType="withEffect">
                                  <p:stCondLst>
                                    <p:cond delay="0"/>
                                  </p:stCondLst>
                                  <p:childTnLst>
                                    <p:animEffect transition="out" filter="blinds(vertical)">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xit" presetSubtype="10" fill="hold" nodeType="withEffect">
                                  <p:stCondLst>
                                    <p:cond delay="0"/>
                                  </p:stCondLst>
                                  <p:childTnLst>
                                    <p:animEffect transition="out" filter="blinds(horizontal)">
                                      <p:cBhvr>
                                        <p:cTn id="95" dur="3000"/>
                                        <p:tgtEl>
                                          <p:spTgt spid="8"/>
                                        </p:tgtEl>
                                      </p:cBhvr>
                                    </p:animEffect>
                                    <p:set>
                                      <p:cBhvr>
                                        <p:cTn id="96" dur="1" fill="hold">
                                          <p:stCondLst>
                                            <p:cond delay="2999"/>
                                          </p:stCondLst>
                                        </p:cTn>
                                        <p:tgtEl>
                                          <p:spTgt spid="8"/>
                                        </p:tgtEl>
                                        <p:attrNameLst>
                                          <p:attrName>style.visibility</p:attrName>
                                        </p:attrNameLst>
                                      </p:cBhvr>
                                      <p:to>
                                        <p:strVal val="hidden"/>
                                      </p:to>
                                    </p:set>
                                  </p:childTnLst>
                                </p:cTn>
                              </p:par>
                              <p:par>
                                <p:cTn id="97" presetID="3" presetClass="exit" presetSubtype="10" fill="hold" nodeType="withEffect">
                                  <p:stCondLst>
                                    <p:cond delay="0"/>
                                  </p:stCondLst>
                                  <p:childTnLst>
                                    <p:animEffect transition="out" filter="blinds(horizontal)">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3" presetClass="exit" presetSubtype="10" fill="hold" nodeType="withEffect">
                                  <p:stCondLst>
                                    <p:cond delay="0"/>
                                  </p:stCondLst>
                                  <p:childTnLst>
                                    <p:animEffect transition="out" filter="blinds(horizontal)">
                                      <p:cBhvr>
                                        <p:cTn id="101" dur="3000"/>
                                        <p:tgtEl>
                                          <p:spTgt spid="15"/>
                                        </p:tgtEl>
                                      </p:cBhvr>
                                    </p:animEffect>
                                    <p:set>
                                      <p:cBhvr>
                                        <p:cTn id="102" dur="1" fill="hold">
                                          <p:stCondLst>
                                            <p:cond delay="2999"/>
                                          </p:stCondLst>
                                        </p:cTn>
                                        <p:tgtEl>
                                          <p:spTgt spid="15"/>
                                        </p:tgtEl>
                                        <p:attrNameLst>
                                          <p:attrName>style.visibility</p:attrName>
                                        </p:attrNameLst>
                                      </p:cBhvr>
                                      <p:to>
                                        <p:strVal val="hidden"/>
                                      </p:to>
                                    </p:set>
                                  </p:childTnLst>
                                </p:cTn>
                              </p:par>
                              <p:par>
                                <p:cTn id="103" presetID="3" presetClass="exit" presetSubtype="10" fill="hold" nodeType="withEffect">
                                  <p:stCondLst>
                                    <p:cond delay="0"/>
                                  </p:stCondLst>
                                  <p:childTnLst>
                                    <p:animEffect transition="out" filter="blinds(horizontal)">
                                      <p:cBhvr>
                                        <p:cTn id="104" dur="3000"/>
                                        <p:tgtEl>
                                          <p:spTgt spid="19"/>
                                        </p:tgtEl>
                                      </p:cBhvr>
                                    </p:animEffect>
                                    <p:set>
                                      <p:cBhvr>
                                        <p:cTn id="105" dur="1" fill="hold">
                                          <p:stCondLst>
                                            <p:cond delay="2999"/>
                                          </p:stCondLst>
                                        </p:cTn>
                                        <p:tgtEl>
                                          <p:spTgt spid="19"/>
                                        </p:tgtEl>
                                        <p:attrNameLst>
                                          <p:attrName>style.visibility</p:attrName>
                                        </p:attrNameLst>
                                      </p:cBhvr>
                                      <p:to>
                                        <p:strVal val="hidden"/>
                                      </p:to>
                                    </p:set>
                                  </p:childTnLst>
                                </p:cTn>
                              </p:par>
                              <p:par>
                                <p:cTn id="106" presetID="3" presetClass="exit" presetSubtype="10" fill="hold" nodeType="withEffect">
                                  <p:stCondLst>
                                    <p:cond delay="0"/>
                                  </p:stCondLst>
                                  <p:childTnLst>
                                    <p:animEffect transition="out" filter="blinds(horizontal)">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3" presetClass="exit" presetSubtype="10" fill="hold" nodeType="withEffect">
                                  <p:stCondLst>
                                    <p:cond delay="0"/>
                                  </p:stCondLst>
                                  <p:childTnLst>
                                    <p:animEffect transition="out" filter="blinds(horizontal)">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3" presetClass="exit" presetSubtype="10" fill="hold" nodeType="withEffect">
                                  <p:stCondLst>
                                    <p:cond delay="0"/>
                                  </p:stCondLst>
                                  <p:childTnLst>
                                    <p:animEffect transition="out" filter="blinds(horizontal)">
                                      <p:cBhvr>
                                        <p:cTn id="113" dur="3000"/>
                                        <p:tgtEl>
                                          <p:spTgt spid="17"/>
                                        </p:tgtEl>
                                      </p:cBhvr>
                                    </p:animEffect>
                                    <p:set>
                                      <p:cBhvr>
                                        <p:cTn id="114" dur="1" fill="hold">
                                          <p:stCondLst>
                                            <p:cond delay="2999"/>
                                          </p:stCondLst>
                                        </p:cTn>
                                        <p:tgtEl>
                                          <p:spTgt spid="17"/>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20"/>
                                        </p:tgtEl>
                                      </p:cBhvr>
                                    </p:animEffect>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1+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5"/>
                                        </p:tgtEl>
                                        <p:attrNameLst>
                                          <p:attrName>ppt_x</p:attrName>
                                        </p:attrNameLst>
                                      </p:cBhvr>
                                      <p:tavLst>
                                        <p:tav tm="0">
                                          <p:val>
                                            <p:strVal val="ppt_x"/>
                                          </p:val>
                                        </p:tav>
                                        <p:tav tm="100000">
                                          <p:val>
                                            <p:strVal val="1+ppt_w/2"/>
                                          </p:val>
                                        </p:tav>
                                      </p:tavLst>
                                    </p:anim>
                                    <p:anim calcmode="lin" valueType="num">
                                      <p:cBhvr additive="base">
                                        <p:cTn id="128" dur="3000"/>
                                        <p:tgtEl>
                                          <p:spTgt spid="15"/>
                                        </p:tgtEl>
                                        <p:attrNameLst>
                                          <p:attrName>ppt_y</p:attrName>
                                        </p:attrNameLst>
                                      </p:cBhvr>
                                      <p:tavLst>
                                        <p:tav tm="0">
                                          <p:val>
                                            <p:strVal val="ppt_y"/>
                                          </p:val>
                                        </p:tav>
                                        <p:tav tm="100000">
                                          <p:val>
                                            <p:strVal val="ppt_y"/>
                                          </p:val>
                                        </p:tav>
                                      </p:tavLst>
                                    </p:anim>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ppt_y"/>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0-ppt_w/2"/>
                                          </p:val>
                                        </p:tav>
                                      </p:tavLst>
                                    </p:anim>
                                    <p:anim calcmode="lin" valueType="num">
                                      <p:cBhvr additive="base">
                                        <p:cTn id="144" dur="3000"/>
                                        <p:tgtEl>
                                          <p:spTgt spid="17"/>
                                        </p:tgtEl>
                                        <p:attrNameLst>
                                          <p:attrName>ppt_y</p:attrName>
                                        </p:attrNameLst>
                                      </p:cBhvr>
                                      <p:tavLst>
                                        <p:tav tm="0">
                                          <p:val>
                                            <p:strVal val="ppt_y"/>
                                          </p:val>
                                        </p:tav>
                                        <p:tav tm="100000">
                                          <p:val>
                                            <p:strVal val="ppt_y"/>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0-ppt_w/2"/>
                                          </p:val>
                                        </p:tav>
                                      </p:tavLst>
                                    </p:anim>
                                    <p:anim calcmode="lin" valueType="num">
                                      <p:cBhvr additive="base">
                                        <p:cTn id="148" dur="3000"/>
                                        <p:tgtEl>
                                          <p:spTgt spid="20"/>
                                        </p:tgtEl>
                                        <p:attrNameLst>
                                          <p:attrName>ppt_y</p:attrName>
                                        </p:attrNameLst>
                                      </p:cBhvr>
                                      <p:tavLst>
                                        <p:tav tm="0">
                                          <p:val>
                                            <p:strVal val="ppt_y"/>
                                          </p:val>
                                        </p:tav>
                                        <p:tav tm="100000">
                                          <p:val>
                                            <p:strVal val="ppt_y"/>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ppt_x"/>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ppt_x"/>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0-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37001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309688"/>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608138"/>
            <a:ext cx="285750" cy="27971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547813"/>
            <a:ext cx="285750" cy="279876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727200"/>
            <a:ext cx="285750" cy="25590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727200"/>
            <a:ext cx="285750" cy="25003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846263"/>
            <a:ext cx="285750" cy="22621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905000"/>
            <a:ext cx="285750" cy="22034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965325"/>
            <a:ext cx="285750" cy="19637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2024063"/>
            <a:ext cx="285750" cy="19653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3" y="2084388"/>
            <a:ext cx="276225" cy="17256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2143125"/>
            <a:ext cx="285750" cy="16668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2143125"/>
            <a:ext cx="285750" cy="15478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262188"/>
            <a:ext cx="285750" cy="13700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262188"/>
            <a:ext cx="285750" cy="1309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5" y="2322513"/>
            <a:ext cx="214313" cy="11906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441575"/>
            <a:ext cx="214312" cy="10112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441575"/>
            <a:ext cx="214312" cy="9525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500313"/>
            <a:ext cx="214312" cy="8334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500313"/>
            <a:ext cx="214312" cy="7747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619375"/>
            <a:ext cx="214312"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cualquier manera, esta creación de la naturaleza es espectacular y, aunque resulte muy difícil disfrutar de ella en soledad debido a los numerosos turistas que recibe, debe ser una parada obligatoria para los que les guste viajar mucho.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Content="1"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0"/>
            <a:ext cx="9143999"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rot="16200000">
            <a:off x="3417094" y="-2488406"/>
            <a:ext cx="2738438" cy="7715250"/>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flipH="1">
            <a:off x="3226594" y="369094"/>
            <a:ext cx="2976562" cy="7715250"/>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595688" y="-2595563"/>
            <a:ext cx="2381250" cy="7572375"/>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6200000" flipH="1">
            <a:off x="3505994" y="577057"/>
            <a:ext cx="2560637" cy="7715250"/>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6200000">
            <a:off x="3810000" y="-2667000"/>
            <a:ext cx="2024063" cy="7358063"/>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flipH="1">
            <a:off x="3649663" y="792163"/>
            <a:ext cx="2201862" cy="7643812"/>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6200000">
            <a:off x="3887787" y="-2816224"/>
            <a:ext cx="1725613" cy="7358062"/>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6200000" flipH="1">
            <a:off x="3828256" y="970757"/>
            <a:ext cx="1844675" cy="7643812"/>
          </a:xfrm>
          <a:prstGeom prst="moon">
            <a:avLst>
              <a:gd name="adj" fmla="val 10458"/>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539552"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más típico en cuanto a turismo es realizar un crucero que incluso llegue a durar un par de días, teniendo la posibilidad de dormir en el barco.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r" isContent="1"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16200000">
            <a:off x="3631406" y="-845343"/>
            <a:ext cx="2024063"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630613" y="-309562"/>
            <a:ext cx="2025650"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631407" y="226219"/>
            <a:ext cx="2024062"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631407" y="762794"/>
            <a:ext cx="2024062"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702844" y="1239044"/>
            <a:ext cx="2024062"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02843" y="1774032"/>
            <a:ext cx="2024063"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702050" y="2309813"/>
            <a:ext cx="2025650"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702844" y="2845594"/>
            <a:ext cx="2024062" cy="3714750"/>
          </a:xfrm>
          <a:prstGeom prst="chevron">
            <a:avLst>
              <a:gd name="adj" fmla="val 87333"/>
            </a:avLst>
          </a:prstGeom>
          <a:noFill/>
          <a:ln w="57150">
            <a:solidFill>
              <a:schemeClr val="accent3">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islas más grandes y conocidas es la isla de </a:t>
            </a:r>
            <a:r>
              <a:rPr lang="es-ES" i="1" dirty="0" err="1" smtClean="0">
                <a:effectLst>
                  <a:glow rad="101600">
                    <a:srgbClr val="C00000">
                      <a:alpha val="60000"/>
                    </a:srgbClr>
                  </a:glow>
                  <a:outerShdw blurRad="38100" dist="38100" dir="2700000" algn="tl">
                    <a:srgbClr val="000000">
                      <a:alpha val="43137"/>
                    </a:srgbClr>
                  </a:outerShdw>
                </a:effectLst>
              </a:rPr>
              <a:t>Cat</a:t>
            </a:r>
            <a:r>
              <a:rPr lang="es-ES" i="1" dirty="0" smtClean="0">
                <a:effectLst>
                  <a:glow rad="101600">
                    <a:srgbClr val="C00000">
                      <a:alpha val="60000"/>
                    </a:srgbClr>
                  </a:glow>
                  <a:outerShdw blurRad="38100" dist="38100" dir="2700000" algn="tl">
                    <a:srgbClr val="000000">
                      <a:alpha val="43137"/>
                    </a:srgbClr>
                  </a:outerShdw>
                </a:effectLst>
              </a:rPr>
              <a:t> Ba, la cual cuenta con grandes encantos como su Parque Nacional, de extensos bosques y con una gran diversidad de especies animales, o la Cueva </a:t>
            </a:r>
            <a:r>
              <a:rPr lang="es-ES" i="1" dirty="0" err="1" smtClean="0">
                <a:effectLst>
                  <a:glow rad="101600">
                    <a:srgbClr val="C00000">
                      <a:alpha val="60000"/>
                    </a:srgbClr>
                  </a:glow>
                  <a:outerShdw blurRad="38100" dist="38100" dir="2700000" algn="tl">
                    <a:srgbClr val="000000">
                      <a:alpha val="43137"/>
                    </a:srgbClr>
                  </a:outerShdw>
                </a:effectLst>
              </a:rPr>
              <a:t>Sung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Sot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d"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descr="Diapositiva10.JPG"/>
          <p:cNvPicPr>
            <a:picLocks noGrp="1" noChangeAspect="1"/>
          </p:cNvPicPr>
          <p:nvPr isPhoto="1"/>
        </p:nvPicPr>
        <p:blipFill>
          <a:blip r:embed="rId2" cstate="print"/>
          <a:stretch>
            <a:fillRect/>
          </a:stretch>
        </p:blipFill>
        <p:spPr bwMode="auto">
          <a:xfrm>
            <a:off x="1" y="0"/>
            <a:ext cx="9144000" cy="5703888"/>
          </a:xfrm>
          <a:prstGeom prst="rect">
            <a:avLst/>
          </a:prstGeom>
          <a:noFill/>
          <a:ln w="762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2 Rectángulo"/>
          <p:cNvSpPr/>
          <p:nvPr/>
        </p:nvSpPr>
        <p:spPr>
          <a:xfrm flipH="1">
            <a:off x="0" y="0"/>
            <a:ext cx="9900592" cy="5655479"/>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accent3">
                <a:lumMod val="75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2 Rectángulo"/>
          <p:cNvSpPr/>
          <p:nvPr/>
        </p:nvSpPr>
        <p:spPr>
          <a:xfrm>
            <a:off x="-756592" y="0"/>
            <a:ext cx="9900592" cy="5715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accent3">
                <a:lumMod val="75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51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muchas las islas que guardan secretos en esta bahía y la mejor manera de conocerlos es viajando hasta ellas. Así que, al planear vuestro viaje a Vietnam, que no se os olvide apuntar este paraje. Yo es que no puedo, sino también lo haría.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fallOve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ppt_y"/>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1+ppt_w/2"/>
                                          </p:val>
                                        </p:tav>
                                      </p:tavLst>
                                    </p:anim>
                                    <p:anim calcmode="lin" valueType="num">
                                      <p:cBhvr additive="base">
                                        <p:cTn id="11" dur="4000"/>
                                        <p:tgtEl>
                                          <p:spTgt spid="6"/>
                                        </p:tgtEl>
                                        <p:attrNameLst>
                                          <p:attrName>ppt_y</p:attrName>
                                        </p:attrNameLst>
                                      </p:cBhvr>
                                      <p:tavLst>
                                        <p:tav tm="0">
                                          <p:val>
                                            <p:strVal val="ppt_y"/>
                                          </p:val>
                                        </p:tav>
                                        <p:tav tm="100000">
                                          <p:val>
                                            <p:strVal val="ppt_y"/>
                                          </p:val>
                                        </p:tav>
                                      </p:tavLst>
                                    </p:anim>
                                    <p:set>
                                      <p:cBhvr>
                                        <p:cTn id="12" dur="1" fill="hold">
                                          <p:stCondLst>
                                            <p:cond delay="3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19457"/>
                                        </p:tgtEl>
                                        <p:attrNameLst>
                                          <p:attrName>style.visibility</p:attrName>
                                        </p:attrNameLst>
                                      </p:cBhvr>
                                      <p:to>
                                        <p:strVal val="visible"/>
                                      </p:to>
                                    </p:set>
                                    <p:anim calcmode="lin" valueType="num">
                                      <p:cBhvr>
                                        <p:cTn id="15" dur="4000" fill="hold"/>
                                        <p:tgtEl>
                                          <p:spTgt spid="19457"/>
                                        </p:tgtEl>
                                        <p:attrNameLst>
                                          <p:attrName>ppt_w</p:attrName>
                                        </p:attrNameLst>
                                      </p:cBhvr>
                                      <p:tavLst>
                                        <p:tav tm="0">
                                          <p:val>
                                            <p:fltVal val="0"/>
                                          </p:val>
                                        </p:tav>
                                        <p:tav tm="100000">
                                          <p:val>
                                            <p:strVal val="#ppt_w"/>
                                          </p:val>
                                        </p:tav>
                                      </p:tavLst>
                                    </p:anim>
                                    <p:anim calcmode="lin" valueType="num">
                                      <p:cBhvr>
                                        <p:cTn id="16" dur="4000" fill="hold"/>
                                        <p:tgtEl>
                                          <p:spTgt spid="19457"/>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19457"/>
                                        </p:tgtEl>
                                        <p:attrNameLst>
                                          <p:attrName>style.visibility</p:attrName>
                                        </p:attrNameLst>
                                      </p:cBhvr>
                                      <p:to>
                                        <p:strVal val="visible"/>
                                      </p:to>
                                    </p:set>
                                    <p:animEffect transition="in" filter="blinds(vertical)">
                                      <p:cBhvr>
                                        <p:cTn id="19" dur="4000"/>
                                        <p:tgtEl>
                                          <p:spTgt spid="1945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Aerial-with-Release.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atos"/>
          <p:cNvSpPr/>
          <p:nvPr/>
        </p:nvSpPr>
        <p:spPr>
          <a:xfrm>
            <a:off x="878681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atos"/>
          <p:cNvSpPr/>
          <p:nvPr/>
        </p:nvSpPr>
        <p:spPr>
          <a:xfrm flipH="1">
            <a:off x="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atos"/>
          <p:cNvSpPr/>
          <p:nvPr/>
        </p:nvSpPr>
        <p:spPr>
          <a:xfrm flipH="1">
            <a:off x="357188"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atos"/>
          <p:cNvSpPr/>
          <p:nvPr/>
        </p:nvSpPr>
        <p:spPr>
          <a:xfrm>
            <a:off x="842962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atos"/>
          <p:cNvSpPr/>
          <p:nvPr/>
        </p:nvSpPr>
        <p:spPr>
          <a:xfrm flipH="1">
            <a:off x="71437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atos"/>
          <p:cNvSpPr/>
          <p:nvPr/>
        </p:nvSpPr>
        <p:spPr>
          <a:xfrm flipH="1">
            <a:off x="107156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atos"/>
          <p:cNvSpPr/>
          <p:nvPr/>
        </p:nvSpPr>
        <p:spPr>
          <a:xfrm>
            <a:off x="8072438"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atos"/>
          <p:cNvSpPr/>
          <p:nvPr/>
        </p:nvSpPr>
        <p:spPr>
          <a:xfrm>
            <a:off x="771525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atos"/>
          <p:cNvSpPr/>
          <p:nvPr/>
        </p:nvSpPr>
        <p:spPr>
          <a:xfrm flipH="1">
            <a:off x="142875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atos"/>
          <p:cNvSpPr/>
          <p:nvPr/>
        </p:nvSpPr>
        <p:spPr>
          <a:xfrm flipH="1">
            <a:off x="185737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atos"/>
          <p:cNvSpPr/>
          <p:nvPr/>
        </p:nvSpPr>
        <p:spPr>
          <a:xfrm flipH="1">
            <a:off x="221456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atos"/>
          <p:cNvSpPr/>
          <p:nvPr/>
        </p:nvSpPr>
        <p:spPr>
          <a:xfrm flipH="1">
            <a:off x="257175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atos"/>
          <p:cNvSpPr/>
          <p:nvPr/>
        </p:nvSpPr>
        <p:spPr>
          <a:xfrm>
            <a:off x="735806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Datos"/>
          <p:cNvSpPr/>
          <p:nvPr/>
        </p:nvSpPr>
        <p:spPr>
          <a:xfrm>
            <a:off x="700087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Datos"/>
          <p:cNvSpPr/>
          <p:nvPr/>
        </p:nvSpPr>
        <p:spPr>
          <a:xfrm>
            <a:off x="6643688"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Datos"/>
          <p:cNvSpPr/>
          <p:nvPr/>
        </p:nvSpPr>
        <p:spPr>
          <a:xfrm>
            <a:off x="628650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Datos"/>
          <p:cNvSpPr/>
          <p:nvPr/>
        </p:nvSpPr>
        <p:spPr>
          <a:xfrm flipH="1">
            <a:off x="2928938"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Datos"/>
          <p:cNvSpPr/>
          <p:nvPr/>
        </p:nvSpPr>
        <p:spPr>
          <a:xfrm flipH="1">
            <a:off x="328612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atos"/>
          <p:cNvSpPr/>
          <p:nvPr/>
        </p:nvSpPr>
        <p:spPr>
          <a:xfrm flipH="1">
            <a:off x="364331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Datos"/>
          <p:cNvSpPr/>
          <p:nvPr/>
        </p:nvSpPr>
        <p:spPr>
          <a:xfrm flipH="1">
            <a:off x="400050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atos"/>
          <p:cNvSpPr/>
          <p:nvPr/>
        </p:nvSpPr>
        <p:spPr>
          <a:xfrm>
            <a:off x="5929313"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Datos"/>
          <p:cNvSpPr/>
          <p:nvPr/>
        </p:nvSpPr>
        <p:spPr>
          <a:xfrm>
            <a:off x="5572125"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Datos"/>
          <p:cNvSpPr/>
          <p:nvPr/>
        </p:nvSpPr>
        <p:spPr>
          <a:xfrm>
            <a:off x="5214938" y="0"/>
            <a:ext cx="357187"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Datos"/>
          <p:cNvSpPr/>
          <p:nvPr/>
        </p:nvSpPr>
        <p:spPr>
          <a:xfrm>
            <a:off x="4857750" y="0"/>
            <a:ext cx="357188" cy="5715000"/>
          </a:xfrm>
          <a:prstGeom prst="flowChartInputOutpu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cabe destacar que la mayor parte de sus gentes se dedican a la pesca pero que, dado el auge del turismo de estos últimos años y del ansia comercial y exportador del país, muchas personas están intentando aprovechar este auge para hacer de los turistas su principal sustento económico.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warp dir="in"/>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3000"/>
                                        <p:tgtEl>
                                          <p:spTgt spid="14"/>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3000"/>
                                        <p:tgtEl>
                                          <p:spTgt spid="16"/>
                                        </p:tgtEl>
                                      </p:cBhvr>
                                    </p:animEffect>
                                  </p:childTnLst>
                                </p:cTn>
                              </p:par>
                              <p:par>
                                <p:cTn id="26" presetID="3"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30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3000"/>
                                        <p:tgtEl>
                                          <p:spTgt spid="22"/>
                                        </p:tgtEl>
                                      </p:cBhvr>
                                    </p:animEffect>
                                  </p:childTnLst>
                                </p:cTn>
                              </p:par>
                              <p:par>
                                <p:cTn id="32" presetID="3" presetClass="entr" presetSubtype="1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3000"/>
                                        <p:tgtEl>
                                          <p:spTgt spid="23"/>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30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3000"/>
                                        <p:tgtEl>
                                          <p:spTgt spid="25"/>
                                        </p:tgtEl>
                                      </p:cBhvr>
                                    </p:animEffect>
                                  </p:childTnLst>
                                </p:cTn>
                              </p:par>
                              <p:par>
                                <p:cTn id="41" presetID="3"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3000"/>
                                        <p:tgtEl>
                                          <p:spTgt spid="5"/>
                                        </p:tgtEl>
                                      </p:cBhvr>
                                    </p:animEffect>
                                  </p:childTnLst>
                                </p:cTn>
                              </p:par>
                              <p:par>
                                <p:cTn id="44" presetID="3"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3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3000"/>
                                        <p:tgtEl>
                                          <p:spTgt spid="13"/>
                                        </p:tgtEl>
                                      </p:cBhvr>
                                    </p:animEffect>
                                  </p:childTnLst>
                                </p:cTn>
                              </p:par>
                              <p:par>
                                <p:cTn id="53" presetID="3"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3000"/>
                                        <p:tgtEl>
                                          <p:spTgt spid="18"/>
                                        </p:tgtEl>
                                      </p:cBhvr>
                                    </p:animEffect>
                                  </p:childTnLst>
                                </p:cTn>
                              </p:par>
                              <p:par>
                                <p:cTn id="56" presetID="3"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3000"/>
                                        <p:tgtEl>
                                          <p:spTgt spid="19"/>
                                        </p:tgtEl>
                                      </p:cBhvr>
                                    </p:animEffect>
                                  </p:childTnLst>
                                </p:cTn>
                              </p:par>
                              <p:par>
                                <p:cTn id="59" presetID="3" presetClass="entr" presetSubtype="1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3000"/>
                                        <p:tgtEl>
                                          <p:spTgt spid="20"/>
                                        </p:tgtEl>
                                      </p:cBhvr>
                                    </p:animEffect>
                                  </p:childTnLst>
                                </p:cTn>
                              </p:par>
                              <p:par>
                                <p:cTn id="62" presetID="3" presetClass="entr" presetSubtype="1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3000"/>
                                        <p:tgtEl>
                                          <p:spTgt spid="21"/>
                                        </p:tgtEl>
                                      </p:cBhvr>
                                    </p:animEffect>
                                  </p:childTnLst>
                                </p:cTn>
                              </p:par>
                              <p:par>
                                <p:cTn id="65" presetID="3" presetClass="entr" presetSubtype="1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blinds(horizontal)">
                                      <p:cBhvr>
                                        <p:cTn id="67" dur="3000"/>
                                        <p:tgtEl>
                                          <p:spTgt spid="30"/>
                                        </p:tgtEl>
                                      </p:cBhvr>
                                    </p:animEffect>
                                  </p:childTnLst>
                                </p:cTn>
                              </p:par>
                              <p:par>
                                <p:cTn id="68" presetID="3" presetClass="entr" presetSubtype="1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blinds(horizontal)">
                                      <p:cBhvr>
                                        <p:cTn id="70" dur="3000"/>
                                        <p:tgtEl>
                                          <p:spTgt spid="31"/>
                                        </p:tgtEl>
                                      </p:cBhvr>
                                    </p:animEffect>
                                  </p:childTnLst>
                                </p:cTn>
                              </p:par>
                              <p:par>
                                <p:cTn id="71" presetID="3" presetClass="entr" presetSubtype="1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blinds(horizontal)">
                                      <p:cBhvr>
                                        <p:cTn id="73" dur="3000"/>
                                        <p:tgtEl>
                                          <p:spTgt spid="32"/>
                                        </p:tgtEl>
                                      </p:cBhvr>
                                    </p:animEffect>
                                  </p:childTnLst>
                                </p:cTn>
                              </p:par>
                              <p:par>
                                <p:cTn id="74" presetID="3" presetClass="entr" presetSubtype="1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blinds(horizontal)">
                                      <p:cBhvr>
                                        <p:cTn id="76" dur="3000"/>
                                        <p:tgtEl>
                                          <p:spTgt spid="33"/>
                                        </p:tgtEl>
                                      </p:cBhvr>
                                    </p:animEffect>
                                  </p:childTnLst>
                                </p:cTn>
                              </p:par>
                              <p:par>
                                <p:cTn id="77" presetID="2" presetClass="entr" presetSubtype="9"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3000" fill="hold"/>
                                        <p:tgtEl>
                                          <p:spTgt spid="6"/>
                                        </p:tgtEl>
                                        <p:attrNameLst>
                                          <p:attrName>ppt_x</p:attrName>
                                        </p:attrNameLst>
                                      </p:cBhvr>
                                      <p:tavLst>
                                        <p:tav tm="0">
                                          <p:val>
                                            <p:strVal val="0-#ppt_w/2"/>
                                          </p:val>
                                        </p:tav>
                                        <p:tav tm="100000">
                                          <p:val>
                                            <p:strVal val="#ppt_x"/>
                                          </p:val>
                                        </p:tav>
                                      </p:tavLst>
                                    </p:anim>
                                    <p:anim calcmode="lin" valueType="num">
                                      <p:cBhvr additive="base">
                                        <p:cTn id="80" dur="3000" fill="hold"/>
                                        <p:tgtEl>
                                          <p:spTgt spid="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0" fill="hold"/>
                                        <p:tgtEl>
                                          <p:spTgt spid="8"/>
                                        </p:tgtEl>
                                        <p:attrNameLst>
                                          <p:attrName>ppt_x</p:attrName>
                                        </p:attrNameLst>
                                      </p:cBhvr>
                                      <p:tavLst>
                                        <p:tav tm="0">
                                          <p:val>
                                            <p:strVal val="0-#ppt_w/2"/>
                                          </p:val>
                                        </p:tav>
                                        <p:tav tm="100000">
                                          <p:val>
                                            <p:strVal val="#ppt_x"/>
                                          </p:val>
                                        </p:tav>
                                      </p:tavLst>
                                    </p:anim>
                                    <p:anim calcmode="lin" valueType="num">
                                      <p:cBhvr additive="base">
                                        <p:cTn id="84" dur="3000" fill="hold"/>
                                        <p:tgtEl>
                                          <p:spTgt spid="8"/>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000" fill="hold"/>
                                        <p:tgtEl>
                                          <p:spTgt spid="10"/>
                                        </p:tgtEl>
                                        <p:attrNameLst>
                                          <p:attrName>ppt_x</p:attrName>
                                        </p:attrNameLst>
                                      </p:cBhvr>
                                      <p:tavLst>
                                        <p:tav tm="0">
                                          <p:val>
                                            <p:strVal val="0-#ppt_w/2"/>
                                          </p:val>
                                        </p:tav>
                                        <p:tav tm="100000">
                                          <p:val>
                                            <p:strVal val="#ppt_x"/>
                                          </p:val>
                                        </p:tav>
                                      </p:tavLst>
                                    </p:anim>
                                    <p:anim calcmode="lin" valueType="num">
                                      <p:cBhvr additive="base">
                                        <p:cTn id="88" dur="3000" fill="hold"/>
                                        <p:tgtEl>
                                          <p:spTgt spid="1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3000" fill="hold"/>
                                        <p:tgtEl>
                                          <p:spTgt spid="14"/>
                                        </p:tgtEl>
                                        <p:attrNameLst>
                                          <p:attrName>ppt_x</p:attrName>
                                        </p:attrNameLst>
                                      </p:cBhvr>
                                      <p:tavLst>
                                        <p:tav tm="0">
                                          <p:val>
                                            <p:strVal val="0-#ppt_w/2"/>
                                          </p:val>
                                        </p:tav>
                                        <p:tav tm="100000">
                                          <p:val>
                                            <p:strVal val="#ppt_x"/>
                                          </p:val>
                                        </p:tav>
                                      </p:tavLst>
                                    </p:anim>
                                    <p:anim calcmode="lin" valueType="num">
                                      <p:cBhvr additive="base">
                                        <p:cTn id="96" dur="3000" fill="hold"/>
                                        <p:tgtEl>
                                          <p:spTgt spid="14"/>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0-#ppt_h/2"/>
                                          </p:val>
                                        </p:tav>
                                        <p:tav tm="100000">
                                          <p:val>
                                            <p:strVal val="#ppt_y"/>
                                          </p:val>
                                        </p:tav>
                                      </p:tavLst>
                                    </p:anim>
                                  </p:childTnLst>
                                </p:cTn>
                              </p:par>
                              <p:par>
                                <p:cTn id="101" presetID="2" presetClass="entr" presetSubtype="9"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3000" fill="hold"/>
                                        <p:tgtEl>
                                          <p:spTgt spid="16"/>
                                        </p:tgtEl>
                                        <p:attrNameLst>
                                          <p:attrName>ppt_x</p:attrName>
                                        </p:attrNameLst>
                                      </p:cBhvr>
                                      <p:tavLst>
                                        <p:tav tm="0">
                                          <p:val>
                                            <p:strVal val="0-#ppt_w/2"/>
                                          </p:val>
                                        </p:tav>
                                        <p:tav tm="100000">
                                          <p:val>
                                            <p:strVal val="#ppt_x"/>
                                          </p:val>
                                        </p:tav>
                                      </p:tavLst>
                                    </p:anim>
                                    <p:anim calcmode="lin" valueType="num">
                                      <p:cBhvr additive="base">
                                        <p:cTn id="104" dur="3000" fill="hold"/>
                                        <p:tgtEl>
                                          <p:spTgt spid="16"/>
                                        </p:tgtEl>
                                        <p:attrNameLst>
                                          <p:attrName>ppt_y</p:attrName>
                                        </p:attrNameLst>
                                      </p:cBhvr>
                                      <p:tavLst>
                                        <p:tav tm="0">
                                          <p:val>
                                            <p:strVal val="0-#ppt_h/2"/>
                                          </p:val>
                                        </p:tav>
                                        <p:tav tm="100000">
                                          <p:val>
                                            <p:strVal val="#ppt_y"/>
                                          </p:val>
                                        </p:tav>
                                      </p:tavLst>
                                    </p:anim>
                                  </p:childTnLst>
                                </p:cTn>
                              </p:par>
                              <p:par>
                                <p:cTn id="105" presetID="2" presetClass="entr" presetSubtype="9"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0-#ppt_w/2"/>
                                          </p:val>
                                        </p:tav>
                                        <p:tav tm="100000">
                                          <p:val>
                                            <p:strVal val="#ppt_x"/>
                                          </p:val>
                                        </p:tav>
                                      </p:tavLst>
                                    </p:anim>
                                    <p:anim calcmode="lin" valueType="num">
                                      <p:cBhvr additive="base">
                                        <p:cTn id="108" dur="3000" fill="hold"/>
                                        <p:tgtEl>
                                          <p:spTgt spid="17"/>
                                        </p:tgtEl>
                                        <p:attrNameLst>
                                          <p:attrName>ppt_y</p:attrName>
                                        </p:attrNameLst>
                                      </p:cBhvr>
                                      <p:tavLst>
                                        <p:tav tm="0">
                                          <p:val>
                                            <p:strVal val="0-#ppt_h/2"/>
                                          </p:val>
                                        </p:tav>
                                        <p:tav tm="100000">
                                          <p:val>
                                            <p:strVal val="#ppt_y"/>
                                          </p:val>
                                        </p:tav>
                                      </p:tavLst>
                                    </p:anim>
                                  </p:childTnLst>
                                </p:cTn>
                              </p:par>
                              <p:par>
                                <p:cTn id="109" presetID="2" presetClass="entr" presetSubtype="9"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3000" fill="hold"/>
                                        <p:tgtEl>
                                          <p:spTgt spid="22"/>
                                        </p:tgtEl>
                                        <p:attrNameLst>
                                          <p:attrName>ppt_x</p:attrName>
                                        </p:attrNameLst>
                                      </p:cBhvr>
                                      <p:tavLst>
                                        <p:tav tm="0">
                                          <p:val>
                                            <p:strVal val="0-#ppt_w/2"/>
                                          </p:val>
                                        </p:tav>
                                        <p:tav tm="100000">
                                          <p:val>
                                            <p:strVal val="#ppt_x"/>
                                          </p:val>
                                        </p:tav>
                                      </p:tavLst>
                                    </p:anim>
                                    <p:anim calcmode="lin" valueType="num">
                                      <p:cBhvr additive="base">
                                        <p:cTn id="112" dur="3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9"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3000" fill="hold"/>
                                        <p:tgtEl>
                                          <p:spTgt spid="23"/>
                                        </p:tgtEl>
                                        <p:attrNameLst>
                                          <p:attrName>ppt_x</p:attrName>
                                        </p:attrNameLst>
                                      </p:cBhvr>
                                      <p:tavLst>
                                        <p:tav tm="0">
                                          <p:val>
                                            <p:strVal val="0-#ppt_w/2"/>
                                          </p:val>
                                        </p:tav>
                                        <p:tav tm="100000">
                                          <p:val>
                                            <p:strVal val="#ppt_x"/>
                                          </p:val>
                                        </p:tav>
                                      </p:tavLst>
                                    </p:anim>
                                    <p:anim calcmode="lin" valueType="num">
                                      <p:cBhvr additive="base">
                                        <p:cTn id="116" dur="3000" fill="hold"/>
                                        <p:tgtEl>
                                          <p:spTgt spid="23"/>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additive="base">
                                        <p:cTn id="119" dur="3000" fill="hold"/>
                                        <p:tgtEl>
                                          <p:spTgt spid="24"/>
                                        </p:tgtEl>
                                        <p:attrNameLst>
                                          <p:attrName>ppt_x</p:attrName>
                                        </p:attrNameLst>
                                      </p:cBhvr>
                                      <p:tavLst>
                                        <p:tav tm="0">
                                          <p:val>
                                            <p:strVal val="0-#ppt_w/2"/>
                                          </p:val>
                                        </p:tav>
                                        <p:tav tm="100000">
                                          <p:val>
                                            <p:strVal val="#ppt_x"/>
                                          </p:val>
                                        </p:tav>
                                      </p:tavLst>
                                    </p:anim>
                                    <p:anim calcmode="lin" valueType="num">
                                      <p:cBhvr additive="base">
                                        <p:cTn id="120" dur="3000" fill="hold"/>
                                        <p:tgtEl>
                                          <p:spTgt spid="24"/>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additive="base">
                                        <p:cTn id="123" dur="3000" fill="hold"/>
                                        <p:tgtEl>
                                          <p:spTgt spid="25"/>
                                        </p:tgtEl>
                                        <p:attrNameLst>
                                          <p:attrName>ppt_x</p:attrName>
                                        </p:attrNameLst>
                                      </p:cBhvr>
                                      <p:tavLst>
                                        <p:tav tm="0">
                                          <p:val>
                                            <p:strVal val="0-#ppt_w/2"/>
                                          </p:val>
                                        </p:tav>
                                        <p:tav tm="100000">
                                          <p:val>
                                            <p:strVal val="#ppt_x"/>
                                          </p:val>
                                        </p:tav>
                                      </p:tavLst>
                                    </p:anim>
                                    <p:anim calcmode="lin" valueType="num">
                                      <p:cBhvr additive="base">
                                        <p:cTn id="124" dur="3000" fill="hold"/>
                                        <p:tgtEl>
                                          <p:spTgt spid="25"/>
                                        </p:tgtEl>
                                        <p:attrNameLst>
                                          <p:attrName>ppt_y</p:attrName>
                                        </p:attrNameLst>
                                      </p:cBhvr>
                                      <p:tavLst>
                                        <p:tav tm="0">
                                          <p:val>
                                            <p:strVal val="0-#ppt_h/2"/>
                                          </p:val>
                                        </p:tav>
                                        <p:tav tm="100000">
                                          <p:val>
                                            <p:strVal val="#ppt_y"/>
                                          </p:val>
                                        </p:tav>
                                      </p:tavLst>
                                    </p:anim>
                                  </p:childTnLst>
                                </p:cTn>
                              </p:par>
                              <p:par>
                                <p:cTn id="125" presetID="2" presetClass="entr" presetSubtype="3"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1+#ppt_w/2"/>
                                          </p:val>
                                        </p:tav>
                                        <p:tav tm="100000">
                                          <p:val>
                                            <p:strVal val="#ppt_x"/>
                                          </p:val>
                                        </p:tav>
                                      </p:tavLst>
                                    </p:anim>
                                    <p:anim calcmode="lin" valueType="num">
                                      <p:cBhvr additive="base">
                                        <p:cTn id="128" dur="3000" fill="hold"/>
                                        <p:tgtEl>
                                          <p:spTgt spid="5"/>
                                        </p:tgtEl>
                                        <p:attrNameLst>
                                          <p:attrName>ppt_y</p:attrName>
                                        </p:attrNameLst>
                                      </p:cBhvr>
                                      <p:tavLst>
                                        <p:tav tm="0">
                                          <p:val>
                                            <p:strVal val="0-#ppt_h/2"/>
                                          </p:val>
                                        </p:tav>
                                        <p:tav tm="100000">
                                          <p:val>
                                            <p:strVal val="#ppt_y"/>
                                          </p:val>
                                        </p:tav>
                                      </p:tavLst>
                                    </p:anim>
                                  </p:childTnLst>
                                </p:cTn>
                              </p:par>
                              <p:par>
                                <p:cTn id="129" presetID="2" presetClass="entr" presetSubtype="3"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additive="base">
                                        <p:cTn id="131" dur="3000" fill="hold"/>
                                        <p:tgtEl>
                                          <p:spTgt spid="9"/>
                                        </p:tgtEl>
                                        <p:attrNameLst>
                                          <p:attrName>ppt_x</p:attrName>
                                        </p:attrNameLst>
                                      </p:cBhvr>
                                      <p:tavLst>
                                        <p:tav tm="0">
                                          <p:val>
                                            <p:strVal val="1+#ppt_w/2"/>
                                          </p:val>
                                        </p:tav>
                                        <p:tav tm="100000">
                                          <p:val>
                                            <p:strVal val="#ppt_x"/>
                                          </p:val>
                                        </p:tav>
                                      </p:tavLst>
                                    </p:anim>
                                    <p:anim calcmode="lin" valueType="num">
                                      <p:cBhvr additive="base">
                                        <p:cTn id="132" dur="3000" fill="hold"/>
                                        <p:tgtEl>
                                          <p:spTgt spid="9"/>
                                        </p:tgtEl>
                                        <p:attrNameLst>
                                          <p:attrName>ppt_y</p:attrName>
                                        </p:attrNameLst>
                                      </p:cBhvr>
                                      <p:tavLst>
                                        <p:tav tm="0">
                                          <p:val>
                                            <p:strVal val="0-#ppt_h/2"/>
                                          </p:val>
                                        </p:tav>
                                        <p:tav tm="100000">
                                          <p:val>
                                            <p:strVal val="#ppt_y"/>
                                          </p:val>
                                        </p:tav>
                                      </p:tavLst>
                                    </p:anim>
                                  </p:childTnLst>
                                </p:cTn>
                              </p:par>
                              <p:par>
                                <p:cTn id="133" presetID="2" presetClass="entr" presetSubtype="3" fill="hold" nodeType="withEffect">
                                  <p:stCondLst>
                                    <p:cond delay="0"/>
                                  </p:stCondLst>
                                  <p:childTnLst>
                                    <p:set>
                                      <p:cBhvr>
                                        <p:cTn id="134" dur="1" fill="hold">
                                          <p:stCondLst>
                                            <p:cond delay="0"/>
                                          </p:stCondLst>
                                        </p:cTn>
                                        <p:tgtEl>
                                          <p:spTgt spid="12"/>
                                        </p:tgtEl>
                                        <p:attrNameLst>
                                          <p:attrName>style.visibility</p:attrName>
                                        </p:attrNameLst>
                                      </p:cBhvr>
                                      <p:to>
                                        <p:strVal val="visible"/>
                                      </p:to>
                                    </p:set>
                                    <p:anim calcmode="lin" valueType="num">
                                      <p:cBhvr additive="base">
                                        <p:cTn id="135" dur="3000" fill="hold"/>
                                        <p:tgtEl>
                                          <p:spTgt spid="12"/>
                                        </p:tgtEl>
                                        <p:attrNameLst>
                                          <p:attrName>ppt_x</p:attrName>
                                        </p:attrNameLst>
                                      </p:cBhvr>
                                      <p:tavLst>
                                        <p:tav tm="0">
                                          <p:val>
                                            <p:strVal val="1+#ppt_w/2"/>
                                          </p:val>
                                        </p:tav>
                                        <p:tav tm="100000">
                                          <p:val>
                                            <p:strVal val="#ppt_x"/>
                                          </p:val>
                                        </p:tav>
                                      </p:tavLst>
                                    </p:anim>
                                    <p:anim calcmode="lin" valueType="num">
                                      <p:cBhvr additive="base">
                                        <p:cTn id="136" dur="3000" fill="hold"/>
                                        <p:tgtEl>
                                          <p:spTgt spid="12"/>
                                        </p:tgtEl>
                                        <p:attrNameLst>
                                          <p:attrName>ppt_y</p:attrName>
                                        </p:attrNameLst>
                                      </p:cBhvr>
                                      <p:tavLst>
                                        <p:tav tm="0">
                                          <p:val>
                                            <p:strVal val="0-#ppt_h/2"/>
                                          </p:val>
                                        </p:tav>
                                        <p:tav tm="100000">
                                          <p:val>
                                            <p:strVal val="#ppt_y"/>
                                          </p:val>
                                        </p:tav>
                                      </p:tavLst>
                                    </p:anim>
                                  </p:childTnLst>
                                </p:cTn>
                              </p:par>
                              <p:par>
                                <p:cTn id="137" presetID="2" presetClass="entr" presetSubtype="3"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3000" fill="hold"/>
                                        <p:tgtEl>
                                          <p:spTgt spid="13"/>
                                        </p:tgtEl>
                                        <p:attrNameLst>
                                          <p:attrName>ppt_x</p:attrName>
                                        </p:attrNameLst>
                                      </p:cBhvr>
                                      <p:tavLst>
                                        <p:tav tm="0">
                                          <p:val>
                                            <p:strVal val="1+#ppt_w/2"/>
                                          </p:val>
                                        </p:tav>
                                        <p:tav tm="100000">
                                          <p:val>
                                            <p:strVal val="#ppt_x"/>
                                          </p:val>
                                        </p:tav>
                                      </p:tavLst>
                                    </p:anim>
                                    <p:anim calcmode="lin" valueType="num">
                                      <p:cBhvr additive="base">
                                        <p:cTn id="140" dur="3000" fill="hold"/>
                                        <p:tgtEl>
                                          <p:spTgt spid="13"/>
                                        </p:tgtEl>
                                        <p:attrNameLst>
                                          <p:attrName>ppt_y</p:attrName>
                                        </p:attrNameLst>
                                      </p:cBhvr>
                                      <p:tavLst>
                                        <p:tav tm="0">
                                          <p:val>
                                            <p:strVal val="0-#ppt_h/2"/>
                                          </p:val>
                                        </p:tav>
                                        <p:tav tm="100000">
                                          <p:val>
                                            <p:strVal val="#ppt_y"/>
                                          </p:val>
                                        </p:tav>
                                      </p:tavLst>
                                    </p:anim>
                                  </p:childTnLst>
                                </p:cTn>
                              </p:par>
                              <p:par>
                                <p:cTn id="141" presetID="2" presetClass="entr" presetSubtype="3" fill="hold"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additive="base">
                                        <p:cTn id="143" dur="3000" fill="hold"/>
                                        <p:tgtEl>
                                          <p:spTgt spid="18"/>
                                        </p:tgtEl>
                                        <p:attrNameLst>
                                          <p:attrName>ppt_x</p:attrName>
                                        </p:attrNameLst>
                                      </p:cBhvr>
                                      <p:tavLst>
                                        <p:tav tm="0">
                                          <p:val>
                                            <p:strVal val="1+#ppt_w/2"/>
                                          </p:val>
                                        </p:tav>
                                        <p:tav tm="100000">
                                          <p:val>
                                            <p:strVal val="#ppt_x"/>
                                          </p:val>
                                        </p:tav>
                                      </p:tavLst>
                                    </p:anim>
                                    <p:anim calcmode="lin" valueType="num">
                                      <p:cBhvr additive="base">
                                        <p:cTn id="144" dur="3000" fill="hold"/>
                                        <p:tgtEl>
                                          <p:spTgt spid="18"/>
                                        </p:tgtEl>
                                        <p:attrNameLst>
                                          <p:attrName>ppt_y</p:attrName>
                                        </p:attrNameLst>
                                      </p:cBhvr>
                                      <p:tavLst>
                                        <p:tav tm="0">
                                          <p:val>
                                            <p:strVal val="0-#ppt_h/2"/>
                                          </p:val>
                                        </p:tav>
                                        <p:tav tm="100000">
                                          <p:val>
                                            <p:strVal val="#ppt_y"/>
                                          </p:val>
                                        </p:tav>
                                      </p:tavLst>
                                    </p:anim>
                                  </p:childTnLst>
                                </p:cTn>
                              </p:par>
                              <p:par>
                                <p:cTn id="145" presetID="2" presetClass="entr" presetSubtype="3"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3000" fill="hold"/>
                                        <p:tgtEl>
                                          <p:spTgt spid="19"/>
                                        </p:tgtEl>
                                        <p:attrNameLst>
                                          <p:attrName>ppt_x</p:attrName>
                                        </p:attrNameLst>
                                      </p:cBhvr>
                                      <p:tavLst>
                                        <p:tav tm="0">
                                          <p:val>
                                            <p:strVal val="1+#ppt_w/2"/>
                                          </p:val>
                                        </p:tav>
                                        <p:tav tm="100000">
                                          <p:val>
                                            <p:strVal val="#ppt_x"/>
                                          </p:val>
                                        </p:tav>
                                      </p:tavLst>
                                    </p:anim>
                                    <p:anim calcmode="lin" valueType="num">
                                      <p:cBhvr additive="base">
                                        <p:cTn id="148" dur="3000" fill="hold"/>
                                        <p:tgtEl>
                                          <p:spTgt spid="19"/>
                                        </p:tgtEl>
                                        <p:attrNameLst>
                                          <p:attrName>ppt_y</p:attrName>
                                        </p:attrNameLst>
                                      </p:cBhvr>
                                      <p:tavLst>
                                        <p:tav tm="0">
                                          <p:val>
                                            <p:strVal val="0-#ppt_h/2"/>
                                          </p:val>
                                        </p:tav>
                                        <p:tav tm="100000">
                                          <p:val>
                                            <p:strVal val="#ppt_y"/>
                                          </p:val>
                                        </p:tav>
                                      </p:tavLst>
                                    </p:anim>
                                  </p:childTnLst>
                                </p:cTn>
                              </p:par>
                              <p:par>
                                <p:cTn id="149" presetID="2" presetClass="entr" presetSubtype="3"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3000" fill="hold"/>
                                        <p:tgtEl>
                                          <p:spTgt spid="20"/>
                                        </p:tgtEl>
                                        <p:attrNameLst>
                                          <p:attrName>ppt_x</p:attrName>
                                        </p:attrNameLst>
                                      </p:cBhvr>
                                      <p:tavLst>
                                        <p:tav tm="0">
                                          <p:val>
                                            <p:strVal val="1+#ppt_w/2"/>
                                          </p:val>
                                        </p:tav>
                                        <p:tav tm="100000">
                                          <p:val>
                                            <p:strVal val="#ppt_x"/>
                                          </p:val>
                                        </p:tav>
                                      </p:tavLst>
                                    </p:anim>
                                    <p:anim calcmode="lin" valueType="num">
                                      <p:cBhvr additive="base">
                                        <p:cTn id="152" dur="3000" fill="hold"/>
                                        <p:tgtEl>
                                          <p:spTgt spid="20"/>
                                        </p:tgtEl>
                                        <p:attrNameLst>
                                          <p:attrName>ppt_y</p:attrName>
                                        </p:attrNameLst>
                                      </p:cBhvr>
                                      <p:tavLst>
                                        <p:tav tm="0">
                                          <p:val>
                                            <p:strVal val="0-#ppt_h/2"/>
                                          </p:val>
                                        </p:tav>
                                        <p:tav tm="100000">
                                          <p:val>
                                            <p:strVal val="#ppt_y"/>
                                          </p:val>
                                        </p:tav>
                                      </p:tavLst>
                                    </p:anim>
                                  </p:childTnLst>
                                </p:cTn>
                              </p:par>
                              <p:par>
                                <p:cTn id="153" presetID="2" presetClass="entr" presetSubtype="3"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3000" fill="hold"/>
                                        <p:tgtEl>
                                          <p:spTgt spid="21"/>
                                        </p:tgtEl>
                                        <p:attrNameLst>
                                          <p:attrName>ppt_x</p:attrName>
                                        </p:attrNameLst>
                                      </p:cBhvr>
                                      <p:tavLst>
                                        <p:tav tm="0">
                                          <p:val>
                                            <p:strVal val="1+#ppt_w/2"/>
                                          </p:val>
                                        </p:tav>
                                        <p:tav tm="100000">
                                          <p:val>
                                            <p:strVal val="#ppt_x"/>
                                          </p:val>
                                        </p:tav>
                                      </p:tavLst>
                                    </p:anim>
                                    <p:anim calcmode="lin" valueType="num">
                                      <p:cBhvr additive="base">
                                        <p:cTn id="156" dur="3000" fill="hold"/>
                                        <p:tgtEl>
                                          <p:spTgt spid="21"/>
                                        </p:tgtEl>
                                        <p:attrNameLst>
                                          <p:attrName>ppt_y</p:attrName>
                                        </p:attrNameLst>
                                      </p:cBhvr>
                                      <p:tavLst>
                                        <p:tav tm="0">
                                          <p:val>
                                            <p:strVal val="0-#ppt_h/2"/>
                                          </p:val>
                                        </p:tav>
                                        <p:tav tm="100000">
                                          <p:val>
                                            <p:strVal val="#ppt_y"/>
                                          </p:val>
                                        </p:tav>
                                      </p:tavLst>
                                    </p:anim>
                                  </p:childTnLst>
                                </p:cTn>
                              </p:par>
                              <p:par>
                                <p:cTn id="157" presetID="2" presetClass="entr" presetSubtype="3" fill="hold"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additive="base">
                                        <p:cTn id="159" dur="3000" fill="hold"/>
                                        <p:tgtEl>
                                          <p:spTgt spid="30"/>
                                        </p:tgtEl>
                                        <p:attrNameLst>
                                          <p:attrName>ppt_x</p:attrName>
                                        </p:attrNameLst>
                                      </p:cBhvr>
                                      <p:tavLst>
                                        <p:tav tm="0">
                                          <p:val>
                                            <p:strVal val="1+#ppt_w/2"/>
                                          </p:val>
                                        </p:tav>
                                        <p:tav tm="100000">
                                          <p:val>
                                            <p:strVal val="#ppt_x"/>
                                          </p:val>
                                        </p:tav>
                                      </p:tavLst>
                                    </p:anim>
                                    <p:anim calcmode="lin" valueType="num">
                                      <p:cBhvr additive="base">
                                        <p:cTn id="160" dur="3000" fill="hold"/>
                                        <p:tgtEl>
                                          <p:spTgt spid="30"/>
                                        </p:tgtEl>
                                        <p:attrNameLst>
                                          <p:attrName>ppt_y</p:attrName>
                                        </p:attrNameLst>
                                      </p:cBhvr>
                                      <p:tavLst>
                                        <p:tav tm="0">
                                          <p:val>
                                            <p:strVal val="0-#ppt_h/2"/>
                                          </p:val>
                                        </p:tav>
                                        <p:tav tm="100000">
                                          <p:val>
                                            <p:strVal val="#ppt_y"/>
                                          </p:val>
                                        </p:tav>
                                      </p:tavLst>
                                    </p:anim>
                                  </p:childTnLst>
                                </p:cTn>
                              </p:par>
                              <p:par>
                                <p:cTn id="161" presetID="2" presetClass="entr" presetSubtype="3" fill="hold"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3000" fill="hold"/>
                                        <p:tgtEl>
                                          <p:spTgt spid="31"/>
                                        </p:tgtEl>
                                        <p:attrNameLst>
                                          <p:attrName>ppt_x</p:attrName>
                                        </p:attrNameLst>
                                      </p:cBhvr>
                                      <p:tavLst>
                                        <p:tav tm="0">
                                          <p:val>
                                            <p:strVal val="1+#ppt_w/2"/>
                                          </p:val>
                                        </p:tav>
                                        <p:tav tm="100000">
                                          <p:val>
                                            <p:strVal val="#ppt_x"/>
                                          </p:val>
                                        </p:tav>
                                      </p:tavLst>
                                    </p:anim>
                                    <p:anim calcmode="lin" valueType="num">
                                      <p:cBhvr additive="base">
                                        <p:cTn id="164" dur="3000" fill="hold"/>
                                        <p:tgtEl>
                                          <p:spTgt spid="31"/>
                                        </p:tgtEl>
                                        <p:attrNameLst>
                                          <p:attrName>ppt_y</p:attrName>
                                        </p:attrNameLst>
                                      </p:cBhvr>
                                      <p:tavLst>
                                        <p:tav tm="0">
                                          <p:val>
                                            <p:strVal val="0-#ppt_h/2"/>
                                          </p:val>
                                        </p:tav>
                                        <p:tav tm="100000">
                                          <p:val>
                                            <p:strVal val="#ppt_y"/>
                                          </p:val>
                                        </p:tav>
                                      </p:tavLst>
                                    </p:anim>
                                  </p:childTnLst>
                                </p:cTn>
                              </p:par>
                              <p:par>
                                <p:cTn id="165" presetID="2" presetClass="entr" presetSubtype="3" fill="hold"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3000" fill="hold"/>
                                        <p:tgtEl>
                                          <p:spTgt spid="32"/>
                                        </p:tgtEl>
                                        <p:attrNameLst>
                                          <p:attrName>ppt_x</p:attrName>
                                        </p:attrNameLst>
                                      </p:cBhvr>
                                      <p:tavLst>
                                        <p:tav tm="0">
                                          <p:val>
                                            <p:strVal val="1+#ppt_w/2"/>
                                          </p:val>
                                        </p:tav>
                                        <p:tav tm="100000">
                                          <p:val>
                                            <p:strVal val="#ppt_x"/>
                                          </p:val>
                                        </p:tav>
                                      </p:tavLst>
                                    </p:anim>
                                    <p:anim calcmode="lin" valueType="num">
                                      <p:cBhvr additive="base">
                                        <p:cTn id="168" dur="3000" fill="hold"/>
                                        <p:tgtEl>
                                          <p:spTgt spid="32"/>
                                        </p:tgtEl>
                                        <p:attrNameLst>
                                          <p:attrName>ppt_y</p:attrName>
                                        </p:attrNameLst>
                                      </p:cBhvr>
                                      <p:tavLst>
                                        <p:tav tm="0">
                                          <p:val>
                                            <p:strVal val="0-#ppt_h/2"/>
                                          </p:val>
                                        </p:tav>
                                        <p:tav tm="100000">
                                          <p:val>
                                            <p:strVal val="#ppt_y"/>
                                          </p:val>
                                        </p:tav>
                                      </p:tavLst>
                                    </p:anim>
                                  </p:childTnLst>
                                </p:cTn>
                              </p:par>
                              <p:par>
                                <p:cTn id="169" presetID="2" presetClass="entr" presetSubtype="3" fill="hold"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3000" fill="hold"/>
                                        <p:tgtEl>
                                          <p:spTgt spid="33"/>
                                        </p:tgtEl>
                                        <p:attrNameLst>
                                          <p:attrName>ppt_x</p:attrName>
                                        </p:attrNameLst>
                                      </p:cBhvr>
                                      <p:tavLst>
                                        <p:tav tm="0">
                                          <p:val>
                                            <p:strVal val="1+#ppt_w/2"/>
                                          </p:val>
                                        </p:tav>
                                        <p:tav tm="100000">
                                          <p:val>
                                            <p:strVal val="#ppt_x"/>
                                          </p:val>
                                        </p:tav>
                                      </p:tavLst>
                                    </p:anim>
                                    <p:anim calcmode="lin" valueType="num">
                                      <p:cBhvr additive="base">
                                        <p:cTn id="172" dur="3000" fill="hold"/>
                                        <p:tgtEl>
                                          <p:spTgt spid="33"/>
                                        </p:tgtEl>
                                        <p:attrNameLst>
                                          <p:attrName>ppt_y</p:attrName>
                                        </p:attrNameLst>
                                      </p:cBhvr>
                                      <p:tavLst>
                                        <p:tav tm="0">
                                          <p:val>
                                            <p:strVal val="0-#ppt_h/2"/>
                                          </p:val>
                                        </p:tav>
                                        <p:tav tm="100000">
                                          <p:val>
                                            <p:strVal val="#ppt_y"/>
                                          </p:val>
                                        </p:tav>
                                      </p:tavLst>
                                    </p:anim>
                                  </p:childTnLst>
                                </p:cTn>
                              </p:par>
                            </p:childTnLst>
                          </p:cTn>
                        </p:par>
                        <p:par>
                          <p:cTn id="173" fill="hold">
                            <p:stCondLst>
                              <p:cond delay="3000"/>
                            </p:stCondLst>
                            <p:childTnLst>
                              <p:par>
                                <p:cTn id="174" presetID="8" presetClass="emph" presetSubtype="0" fill="hold" nodeType="afterEffect">
                                  <p:stCondLst>
                                    <p:cond delay="0"/>
                                  </p:stCondLst>
                                  <p:childTnLst>
                                    <p:animRot by="5400000">
                                      <p:cBhvr>
                                        <p:cTn id="175" dur="3000" fill="hold"/>
                                        <p:tgtEl>
                                          <p:spTgt spid="6"/>
                                        </p:tgtEl>
                                        <p:attrNameLst>
                                          <p:attrName>r</p:attrName>
                                        </p:attrNameLst>
                                      </p:cBhvr>
                                    </p:animRot>
                                  </p:childTnLst>
                                </p:cTn>
                              </p:par>
                              <p:par>
                                <p:cTn id="176" presetID="8" presetClass="emph" presetSubtype="0" fill="hold" nodeType="withEffect">
                                  <p:stCondLst>
                                    <p:cond delay="0"/>
                                  </p:stCondLst>
                                  <p:childTnLst>
                                    <p:animRot by="5400000">
                                      <p:cBhvr>
                                        <p:cTn id="177" dur="3000" fill="hold"/>
                                        <p:tgtEl>
                                          <p:spTgt spid="8"/>
                                        </p:tgtEl>
                                        <p:attrNameLst>
                                          <p:attrName>r</p:attrName>
                                        </p:attrNameLst>
                                      </p:cBhvr>
                                    </p:animRot>
                                  </p:childTnLst>
                                </p:cTn>
                              </p:par>
                              <p:par>
                                <p:cTn id="178" presetID="8" presetClass="emph" presetSubtype="0" fill="hold" nodeType="withEffect">
                                  <p:stCondLst>
                                    <p:cond delay="0"/>
                                  </p:stCondLst>
                                  <p:childTnLst>
                                    <p:animRot by="5400000">
                                      <p:cBhvr>
                                        <p:cTn id="179" dur="3000" fill="hold"/>
                                        <p:tgtEl>
                                          <p:spTgt spid="10"/>
                                        </p:tgtEl>
                                        <p:attrNameLst>
                                          <p:attrName>r</p:attrName>
                                        </p:attrNameLst>
                                      </p:cBhvr>
                                    </p:animRot>
                                  </p:childTnLst>
                                </p:cTn>
                              </p:par>
                              <p:par>
                                <p:cTn id="180" presetID="8" presetClass="emph" presetSubtype="0" fill="hold" nodeType="withEffect">
                                  <p:stCondLst>
                                    <p:cond delay="0"/>
                                  </p:stCondLst>
                                  <p:childTnLst>
                                    <p:animRot by="5400000">
                                      <p:cBhvr>
                                        <p:cTn id="181" dur="3000" fill="hold"/>
                                        <p:tgtEl>
                                          <p:spTgt spid="11"/>
                                        </p:tgtEl>
                                        <p:attrNameLst>
                                          <p:attrName>r</p:attrName>
                                        </p:attrNameLst>
                                      </p:cBhvr>
                                    </p:animRot>
                                  </p:childTnLst>
                                </p:cTn>
                              </p:par>
                              <p:par>
                                <p:cTn id="182" presetID="8" presetClass="emph" presetSubtype="0" fill="hold" nodeType="withEffect">
                                  <p:stCondLst>
                                    <p:cond delay="0"/>
                                  </p:stCondLst>
                                  <p:childTnLst>
                                    <p:animRot by="5400000">
                                      <p:cBhvr>
                                        <p:cTn id="183" dur="3000" fill="hold"/>
                                        <p:tgtEl>
                                          <p:spTgt spid="14"/>
                                        </p:tgtEl>
                                        <p:attrNameLst>
                                          <p:attrName>r</p:attrName>
                                        </p:attrNameLst>
                                      </p:cBhvr>
                                    </p:animRot>
                                  </p:childTnLst>
                                </p:cTn>
                              </p:par>
                              <p:par>
                                <p:cTn id="184" presetID="8" presetClass="emph" presetSubtype="0" fill="hold" nodeType="withEffect">
                                  <p:stCondLst>
                                    <p:cond delay="0"/>
                                  </p:stCondLst>
                                  <p:childTnLst>
                                    <p:animRot by="5400000">
                                      <p:cBhvr>
                                        <p:cTn id="185" dur="3000" fill="hold"/>
                                        <p:tgtEl>
                                          <p:spTgt spid="15"/>
                                        </p:tgtEl>
                                        <p:attrNameLst>
                                          <p:attrName>r</p:attrName>
                                        </p:attrNameLst>
                                      </p:cBhvr>
                                    </p:animRot>
                                  </p:childTnLst>
                                </p:cTn>
                              </p:par>
                              <p:par>
                                <p:cTn id="186" presetID="8" presetClass="emph" presetSubtype="0" fill="hold" nodeType="withEffect">
                                  <p:stCondLst>
                                    <p:cond delay="0"/>
                                  </p:stCondLst>
                                  <p:childTnLst>
                                    <p:animRot by="5400000">
                                      <p:cBhvr>
                                        <p:cTn id="187" dur="3000" fill="hold"/>
                                        <p:tgtEl>
                                          <p:spTgt spid="16"/>
                                        </p:tgtEl>
                                        <p:attrNameLst>
                                          <p:attrName>r</p:attrName>
                                        </p:attrNameLst>
                                      </p:cBhvr>
                                    </p:animRot>
                                  </p:childTnLst>
                                </p:cTn>
                              </p:par>
                              <p:par>
                                <p:cTn id="188" presetID="8" presetClass="emph" presetSubtype="0" fill="hold" nodeType="withEffect">
                                  <p:stCondLst>
                                    <p:cond delay="0"/>
                                  </p:stCondLst>
                                  <p:childTnLst>
                                    <p:animRot by="5400000">
                                      <p:cBhvr>
                                        <p:cTn id="189" dur="3000" fill="hold"/>
                                        <p:tgtEl>
                                          <p:spTgt spid="17"/>
                                        </p:tgtEl>
                                        <p:attrNameLst>
                                          <p:attrName>r</p:attrName>
                                        </p:attrNameLst>
                                      </p:cBhvr>
                                    </p:animRot>
                                  </p:childTnLst>
                                </p:cTn>
                              </p:par>
                              <p:par>
                                <p:cTn id="190" presetID="8" presetClass="emph" presetSubtype="0" fill="hold" nodeType="withEffect">
                                  <p:stCondLst>
                                    <p:cond delay="0"/>
                                  </p:stCondLst>
                                  <p:childTnLst>
                                    <p:animRot by="54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54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54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54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5400000">
                                      <p:cBhvr>
                                        <p:cTn id="199" dur="3000" fill="hold"/>
                                        <p:tgtEl>
                                          <p:spTgt spid="5"/>
                                        </p:tgtEl>
                                        <p:attrNameLst>
                                          <p:attrName>r</p:attrName>
                                        </p:attrNameLst>
                                      </p:cBhvr>
                                    </p:animRot>
                                  </p:childTnLst>
                                </p:cTn>
                              </p:par>
                              <p:par>
                                <p:cTn id="200" presetID="8" presetClass="emph" presetSubtype="0" fill="hold" nodeType="withEffect">
                                  <p:stCondLst>
                                    <p:cond delay="0"/>
                                  </p:stCondLst>
                                  <p:childTnLst>
                                    <p:animRot by="-5400000">
                                      <p:cBhvr>
                                        <p:cTn id="201" dur="3000" fill="hold"/>
                                        <p:tgtEl>
                                          <p:spTgt spid="9"/>
                                        </p:tgtEl>
                                        <p:attrNameLst>
                                          <p:attrName>r</p:attrName>
                                        </p:attrNameLst>
                                      </p:cBhvr>
                                    </p:animRot>
                                  </p:childTnLst>
                                </p:cTn>
                              </p:par>
                              <p:par>
                                <p:cTn id="202" presetID="8" presetClass="emph" presetSubtype="0" fill="hold" nodeType="withEffect">
                                  <p:stCondLst>
                                    <p:cond delay="0"/>
                                  </p:stCondLst>
                                  <p:childTnLst>
                                    <p:animRot by="-5400000">
                                      <p:cBhvr>
                                        <p:cTn id="203" dur="3000" fill="hold"/>
                                        <p:tgtEl>
                                          <p:spTgt spid="12"/>
                                        </p:tgtEl>
                                        <p:attrNameLst>
                                          <p:attrName>r</p:attrName>
                                        </p:attrNameLst>
                                      </p:cBhvr>
                                    </p:animRot>
                                  </p:childTnLst>
                                </p:cTn>
                              </p:par>
                              <p:par>
                                <p:cTn id="204" presetID="8" presetClass="emph" presetSubtype="0" fill="hold" nodeType="withEffect">
                                  <p:stCondLst>
                                    <p:cond delay="0"/>
                                  </p:stCondLst>
                                  <p:childTnLst>
                                    <p:animRot by="-5400000">
                                      <p:cBhvr>
                                        <p:cTn id="205" dur="3000" fill="hold"/>
                                        <p:tgtEl>
                                          <p:spTgt spid="13"/>
                                        </p:tgtEl>
                                        <p:attrNameLst>
                                          <p:attrName>r</p:attrName>
                                        </p:attrNameLst>
                                      </p:cBhvr>
                                    </p:animRot>
                                  </p:childTnLst>
                                </p:cTn>
                              </p:par>
                              <p:par>
                                <p:cTn id="206" presetID="8" presetClass="emph" presetSubtype="0" fill="hold" nodeType="withEffect">
                                  <p:stCondLst>
                                    <p:cond delay="0"/>
                                  </p:stCondLst>
                                  <p:childTnLst>
                                    <p:animRot by="-5400000">
                                      <p:cBhvr>
                                        <p:cTn id="207" dur="3000" fill="hold"/>
                                        <p:tgtEl>
                                          <p:spTgt spid="18"/>
                                        </p:tgtEl>
                                        <p:attrNameLst>
                                          <p:attrName>r</p:attrName>
                                        </p:attrNameLst>
                                      </p:cBhvr>
                                    </p:animRot>
                                  </p:childTnLst>
                                </p:cTn>
                              </p:par>
                              <p:par>
                                <p:cTn id="208" presetID="8" presetClass="emph" presetSubtype="0" fill="hold" nodeType="withEffect">
                                  <p:stCondLst>
                                    <p:cond delay="0"/>
                                  </p:stCondLst>
                                  <p:childTnLst>
                                    <p:animRot by="-5400000">
                                      <p:cBhvr>
                                        <p:cTn id="209" dur="3000" fill="hold"/>
                                        <p:tgtEl>
                                          <p:spTgt spid="19"/>
                                        </p:tgtEl>
                                        <p:attrNameLst>
                                          <p:attrName>r</p:attrName>
                                        </p:attrNameLst>
                                      </p:cBhvr>
                                    </p:animRot>
                                  </p:childTnLst>
                                </p:cTn>
                              </p:par>
                              <p:par>
                                <p:cTn id="210" presetID="8" presetClass="emph" presetSubtype="0" fill="hold" nodeType="withEffect">
                                  <p:stCondLst>
                                    <p:cond delay="0"/>
                                  </p:stCondLst>
                                  <p:childTnLst>
                                    <p:animRot by="-5400000">
                                      <p:cBhvr>
                                        <p:cTn id="211" dur="3000" fill="hold"/>
                                        <p:tgtEl>
                                          <p:spTgt spid="20"/>
                                        </p:tgtEl>
                                        <p:attrNameLst>
                                          <p:attrName>r</p:attrName>
                                        </p:attrNameLst>
                                      </p:cBhvr>
                                    </p:animRot>
                                  </p:childTnLst>
                                </p:cTn>
                              </p:par>
                              <p:par>
                                <p:cTn id="212" presetID="8" presetClass="emph" presetSubtype="0" fill="hold" nodeType="withEffect">
                                  <p:stCondLst>
                                    <p:cond delay="0"/>
                                  </p:stCondLst>
                                  <p:childTnLst>
                                    <p:animRot by="-5400000">
                                      <p:cBhvr>
                                        <p:cTn id="213" dur="3000" fill="hold"/>
                                        <p:tgtEl>
                                          <p:spTgt spid="21"/>
                                        </p:tgtEl>
                                        <p:attrNameLst>
                                          <p:attrName>r</p:attrName>
                                        </p:attrNameLst>
                                      </p:cBhvr>
                                    </p:animRot>
                                  </p:childTnLst>
                                </p:cTn>
                              </p:par>
                              <p:par>
                                <p:cTn id="214" presetID="8" presetClass="emph" presetSubtype="0" fill="hold" nodeType="withEffect">
                                  <p:stCondLst>
                                    <p:cond delay="0"/>
                                  </p:stCondLst>
                                  <p:childTnLst>
                                    <p:animRot by="-5400000">
                                      <p:cBhvr>
                                        <p:cTn id="215" dur="3000" fill="hold"/>
                                        <p:tgtEl>
                                          <p:spTgt spid="30"/>
                                        </p:tgtEl>
                                        <p:attrNameLst>
                                          <p:attrName>r</p:attrName>
                                        </p:attrNameLst>
                                      </p:cBhvr>
                                    </p:animRot>
                                  </p:childTnLst>
                                </p:cTn>
                              </p:par>
                              <p:par>
                                <p:cTn id="216" presetID="8" presetClass="emph" presetSubtype="0" fill="hold" nodeType="withEffect">
                                  <p:stCondLst>
                                    <p:cond delay="0"/>
                                  </p:stCondLst>
                                  <p:childTnLst>
                                    <p:animRot by="-5400000">
                                      <p:cBhvr>
                                        <p:cTn id="217" dur="3000" fill="hold"/>
                                        <p:tgtEl>
                                          <p:spTgt spid="31"/>
                                        </p:tgtEl>
                                        <p:attrNameLst>
                                          <p:attrName>r</p:attrName>
                                        </p:attrNameLst>
                                      </p:cBhvr>
                                    </p:animRot>
                                  </p:childTnLst>
                                </p:cTn>
                              </p:par>
                              <p:par>
                                <p:cTn id="218" presetID="8" presetClass="emph" presetSubtype="0" fill="hold" nodeType="withEffect">
                                  <p:stCondLst>
                                    <p:cond delay="0"/>
                                  </p:stCondLst>
                                  <p:childTnLst>
                                    <p:animRot by="-5400000">
                                      <p:cBhvr>
                                        <p:cTn id="219" dur="3000" fill="hold"/>
                                        <p:tgtEl>
                                          <p:spTgt spid="32"/>
                                        </p:tgtEl>
                                        <p:attrNameLst>
                                          <p:attrName>r</p:attrName>
                                        </p:attrNameLst>
                                      </p:cBhvr>
                                    </p:animRot>
                                  </p:childTnLst>
                                </p:cTn>
                              </p:par>
                              <p:par>
                                <p:cTn id="220" presetID="8" presetClass="emph" presetSubtype="0" fill="hold" nodeType="withEffect">
                                  <p:stCondLst>
                                    <p:cond delay="0"/>
                                  </p:stCondLst>
                                  <p:childTnLst>
                                    <p:animRot by="-5400000">
                                      <p:cBhvr>
                                        <p:cTn id="221" dur="3000" fill="hold"/>
                                        <p:tgtEl>
                                          <p:spTgt spid="33"/>
                                        </p:tgtEl>
                                        <p:attrNameLst>
                                          <p:attrName>r</p:attrName>
                                        </p:attrNameLst>
                                      </p:cBhvr>
                                    </p:animRot>
                                  </p:childTnLst>
                                </p:cTn>
                              </p:par>
                            </p:childTnLst>
                          </p:cTn>
                        </p:par>
                        <p:par>
                          <p:cTn id="222" fill="hold">
                            <p:stCondLst>
                              <p:cond delay="6000"/>
                            </p:stCondLst>
                            <p:childTnLst>
                              <p:par>
                                <p:cTn id="223" presetID="2" presetClass="exit" presetSubtype="2" fill="hold" nodeType="after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1+ppt_w/2"/>
                                          </p:val>
                                        </p:tav>
                                      </p:tavLst>
                                    </p:anim>
                                    <p:anim calcmode="lin" valueType="num">
                                      <p:cBhvr additive="base">
                                        <p:cTn id="225" dur="3000"/>
                                        <p:tgtEl>
                                          <p:spTgt spid="6"/>
                                        </p:tgtEl>
                                        <p:attrNameLst>
                                          <p:attrName>ppt_y</p:attrName>
                                        </p:attrNameLst>
                                      </p:cBhvr>
                                      <p:tavLst>
                                        <p:tav tm="0">
                                          <p:val>
                                            <p:strVal val="ppt_y"/>
                                          </p:val>
                                        </p:tav>
                                        <p:tav tm="100000">
                                          <p:val>
                                            <p:strVal val="ppt_y"/>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2" fill="hold"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1+ppt_w/2"/>
                                          </p:val>
                                        </p:tav>
                                      </p:tavLst>
                                    </p:anim>
                                    <p:anim calcmode="lin" valueType="num">
                                      <p:cBhvr additive="base">
                                        <p:cTn id="229" dur="3000"/>
                                        <p:tgtEl>
                                          <p:spTgt spid="8"/>
                                        </p:tgtEl>
                                        <p:attrNameLst>
                                          <p:attrName>ppt_y</p:attrName>
                                        </p:attrNameLst>
                                      </p:cBhvr>
                                      <p:tavLst>
                                        <p:tav tm="0">
                                          <p:val>
                                            <p:strVal val="ppt_y"/>
                                          </p:val>
                                        </p:tav>
                                        <p:tav tm="100000">
                                          <p:val>
                                            <p:strVal val="ppt_y"/>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2" fill="hold" nodeType="withEffect">
                                  <p:stCondLst>
                                    <p:cond delay="0"/>
                                  </p:stCondLst>
                                  <p:childTnLst>
                                    <p:anim calcmode="lin" valueType="num">
                                      <p:cBhvr additive="base">
                                        <p:cTn id="232" dur="3000"/>
                                        <p:tgtEl>
                                          <p:spTgt spid="10"/>
                                        </p:tgtEl>
                                        <p:attrNameLst>
                                          <p:attrName>ppt_x</p:attrName>
                                        </p:attrNameLst>
                                      </p:cBhvr>
                                      <p:tavLst>
                                        <p:tav tm="0">
                                          <p:val>
                                            <p:strVal val="ppt_x"/>
                                          </p:val>
                                        </p:tav>
                                        <p:tav tm="100000">
                                          <p:val>
                                            <p:strVal val="1+ppt_w/2"/>
                                          </p:val>
                                        </p:tav>
                                      </p:tavLst>
                                    </p:anim>
                                    <p:anim calcmode="lin" valueType="num">
                                      <p:cBhvr additive="base">
                                        <p:cTn id="233" dur="3000"/>
                                        <p:tgtEl>
                                          <p:spTgt spid="10"/>
                                        </p:tgtEl>
                                        <p:attrNameLst>
                                          <p:attrName>ppt_y</p:attrName>
                                        </p:attrNameLst>
                                      </p:cBhvr>
                                      <p:tavLst>
                                        <p:tav tm="0">
                                          <p:val>
                                            <p:strVal val="ppt_y"/>
                                          </p:val>
                                        </p:tav>
                                        <p:tav tm="100000">
                                          <p:val>
                                            <p:strVal val="ppt_y"/>
                                          </p:val>
                                        </p:tav>
                                      </p:tavLst>
                                    </p:anim>
                                    <p:set>
                                      <p:cBhvr>
                                        <p:cTn id="234" dur="1" fill="hold">
                                          <p:stCondLst>
                                            <p:cond delay="2999"/>
                                          </p:stCondLst>
                                        </p:cTn>
                                        <p:tgtEl>
                                          <p:spTgt spid="10"/>
                                        </p:tgtEl>
                                        <p:attrNameLst>
                                          <p:attrName>style.visibility</p:attrName>
                                        </p:attrNameLst>
                                      </p:cBhvr>
                                      <p:to>
                                        <p:strVal val="hidden"/>
                                      </p:to>
                                    </p:set>
                                  </p:childTnLst>
                                </p:cTn>
                              </p:par>
                              <p:par>
                                <p:cTn id="235" presetID="2" presetClass="exit" presetSubtype="2" fill="hold" nodeType="withEffect">
                                  <p:stCondLst>
                                    <p:cond delay="0"/>
                                  </p:stCondLst>
                                  <p:childTnLst>
                                    <p:anim calcmode="lin" valueType="num">
                                      <p:cBhvr additive="base">
                                        <p:cTn id="236" dur="3000"/>
                                        <p:tgtEl>
                                          <p:spTgt spid="11"/>
                                        </p:tgtEl>
                                        <p:attrNameLst>
                                          <p:attrName>ppt_x</p:attrName>
                                        </p:attrNameLst>
                                      </p:cBhvr>
                                      <p:tavLst>
                                        <p:tav tm="0">
                                          <p:val>
                                            <p:strVal val="ppt_x"/>
                                          </p:val>
                                        </p:tav>
                                        <p:tav tm="100000">
                                          <p:val>
                                            <p:strVal val="1+ppt_w/2"/>
                                          </p:val>
                                        </p:tav>
                                      </p:tavLst>
                                    </p:anim>
                                    <p:anim calcmode="lin" valueType="num">
                                      <p:cBhvr additive="base">
                                        <p:cTn id="237" dur="3000"/>
                                        <p:tgtEl>
                                          <p:spTgt spid="11"/>
                                        </p:tgtEl>
                                        <p:attrNameLst>
                                          <p:attrName>ppt_y</p:attrName>
                                        </p:attrNameLst>
                                      </p:cBhvr>
                                      <p:tavLst>
                                        <p:tav tm="0">
                                          <p:val>
                                            <p:strVal val="ppt_y"/>
                                          </p:val>
                                        </p:tav>
                                        <p:tav tm="100000">
                                          <p:val>
                                            <p:strVal val="ppt_y"/>
                                          </p:val>
                                        </p:tav>
                                      </p:tavLst>
                                    </p:anim>
                                    <p:set>
                                      <p:cBhvr>
                                        <p:cTn id="238" dur="1" fill="hold">
                                          <p:stCondLst>
                                            <p:cond delay="2999"/>
                                          </p:stCondLst>
                                        </p:cTn>
                                        <p:tgtEl>
                                          <p:spTgt spid="11"/>
                                        </p:tgtEl>
                                        <p:attrNameLst>
                                          <p:attrName>style.visibility</p:attrName>
                                        </p:attrNameLst>
                                      </p:cBhvr>
                                      <p:to>
                                        <p:strVal val="hidden"/>
                                      </p:to>
                                    </p:set>
                                  </p:childTnLst>
                                </p:cTn>
                              </p:par>
                              <p:par>
                                <p:cTn id="239" presetID="2" presetClass="exit" presetSubtype="2" fill="hold" nodeType="withEffect">
                                  <p:stCondLst>
                                    <p:cond delay="0"/>
                                  </p:stCondLst>
                                  <p:childTnLst>
                                    <p:anim calcmode="lin" valueType="num">
                                      <p:cBhvr additive="base">
                                        <p:cTn id="240" dur="3000"/>
                                        <p:tgtEl>
                                          <p:spTgt spid="14"/>
                                        </p:tgtEl>
                                        <p:attrNameLst>
                                          <p:attrName>ppt_x</p:attrName>
                                        </p:attrNameLst>
                                      </p:cBhvr>
                                      <p:tavLst>
                                        <p:tav tm="0">
                                          <p:val>
                                            <p:strVal val="ppt_x"/>
                                          </p:val>
                                        </p:tav>
                                        <p:tav tm="100000">
                                          <p:val>
                                            <p:strVal val="1+ppt_w/2"/>
                                          </p:val>
                                        </p:tav>
                                      </p:tavLst>
                                    </p:anim>
                                    <p:anim calcmode="lin" valueType="num">
                                      <p:cBhvr additive="base">
                                        <p:cTn id="241" dur="3000"/>
                                        <p:tgtEl>
                                          <p:spTgt spid="14"/>
                                        </p:tgtEl>
                                        <p:attrNameLst>
                                          <p:attrName>ppt_y</p:attrName>
                                        </p:attrNameLst>
                                      </p:cBhvr>
                                      <p:tavLst>
                                        <p:tav tm="0">
                                          <p:val>
                                            <p:strVal val="ppt_y"/>
                                          </p:val>
                                        </p:tav>
                                        <p:tav tm="100000">
                                          <p:val>
                                            <p:strVal val="ppt_y"/>
                                          </p:val>
                                        </p:tav>
                                      </p:tavLst>
                                    </p:anim>
                                    <p:set>
                                      <p:cBhvr>
                                        <p:cTn id="242" dur="1" fill="hold">
                                          <p:stCondLst>
                                            <p:cond delay="2999"/>
                                          </p:stCondLst>
                                        </p:cTn>
                                        <p:tgtEl>
                                          <p:spTgt spid="14"/>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15"/>
                                        </p:tgtEl>
                                        <p:attrNameLst>
                                          <p:attrName>ppt_x</p:attrName>
                                        </p:attrNameLst>
                                      </p:cBhvr>
                                      <p:tavLst>
                                        <p:tav tm="0">
                                          <p:val>
                                            <p:strVal val="ppt_x"/>
                                          </p:val>
                                        </p:tav>
                                        <p:tav tm="100000">
                                          <p:val>
                                            <p:strVal val="1+ppt_w/2"/>
                                          </p:val>
                                        </p:tav>
                                      </p:tavLst>
                                    </p:anim>
                                    <p:anim calcmode="lin" valueType="num">
                                      <p:cBhvr additive="base">
                                        <p:cTn id="245" dur="3000"/>
                                        <p:tgtEl>
                                          <p:spTgt spid="15"/>
                                        </p:tgtEl>
                                        <p:attrNameLst>
                                          <p:attrName>ppt_y</p:attrName>
                                        </p:attrNameLst>
                                      </p:cBhvr>
                                      <p:tavLst>
                                        <p:tav tm="0">
                                          <p:val>
                                            <p:strVal val="ppt_y"/>
                                          </p:val>
                                        </p:tav>
                                        <p:tav tm="100000">
                                          <p:val>
                                            <p:strVal val="ppt_y"/>
                                          </p:val>
                                        </p:tav>
                                      </p:tavLst>
                                    </p:anim>
                                    <p:set>
                                      <p:cBhvr>
                                        <p:cTn id="246" dur="1" fill="hold">
                                          <p:stCondLst>
                                            <p:cond delay="2999"/>
                                          </p:stCondLst>
                                        </p:cTn>
                                        <p:tgtEl>
                                          <p:spTgt spid="15"/>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16"/>
                                        </p:tgtEl>
                                        <p:attrNameLst>
                                          <p:attrName>ppt_x</p:attrName>
                                        </p:attrNameLst>
                                      </p:cBhvr>
                                      <p:tavLst>
                                        <p:tav tm="0">
                                          <p:val>
                                            <p:strVal val="ppt_x"/>
                                          </p:val>
                                        </p:tav>
                                        <p:tav tm="100000">
                                          <p:val>
                                            <p:strVal val="1+ppt_w/2"/>
                                          </p:val>
                                        </p:tav>
                                      </p:tavLst>
                                    </p:anim>
                                    <p:anim calcmode="lin" valueType="num">
                                      <p:cBhvr additive="base">
                                        <p:cTn id="249" dur="3000"/>
                                        <p:tgtEl>
                                          <p:spTgt spid="16"/>
                                        </p:tgtEl>
                                        <p:attrNameLst>
                                          <p:attrName>ppt_y</p:attrName>
                                        </p:attrNameLst>
                                      </p:cBhvr>
                                      <p:tavLst>
                                        <p:tav tm="0">
                                          <p:val>
                                            <p:strVal val="ppt_y"/>
                                          </p:val>
                                        </p:tav>
                                        <p:tav tm="100000">
                                          <p:val>
                                            <p:strVal val="ppt_y"/>
                                          </p:val>
                                        </p:tav>
                                      </p:tavLst>
                                    </p:anim>
                                    <p:set>
                                      <p:cBhvr>
                                        <p:cTn id="250" dur="1" fill="hold">
                                          <p:stCondLst>
                                            <p:cond delay="2999"/>
                                          </p:stCondLst>
                                        </p:cTn>
                                        <p:tgtEl>
                                          <p:spTgt spid="16"/>
                                        </p:tgtEl>
                                        <p:attrNameLst>
                                          <p:attrName>style.visibility</p:attrName>
                                        </p:attrNameLst>
                                      </p:cBhvr>
                                      <p:to>
                                        <p:strVal val="hidden"/>
                                      </p:to>
                                    </p:set>
                                  </p:childTnLst>
                                </p:cTn>
                              </p:par>
                              <p:par>
                                <p:cTn id="251" presetID="2" presetClass="exit" presetSubtype="2" fill="hold" nodeType="withEffect">
                                  <p:stCondLst>
                                    <p:cond delay="0"/>
                                  </p:stCondLst>
                                  <p:childTnLst>
                                    <p:anim calcmode="lin" valueType="num">
                                      <p:cBhvr additive="base">
                                        <p:cTn id="252" dur="3000"/>
                                        <p:tgtEl>
                                          <p:spTgt spid="17"/>
                                        </p:tgtEl>
                                        <p:attrNameLst>
                                          <p:attrName>ppt_x</p:attrName>
                                        </p:attrNameLst>
                                      </p:cBhvr>
                                      <p:tavLst>
                                        <p:tav tm="0">
                                          <p:val>
                                            <p:strVal val="ppt_x"/>
                                          </p:val>
                                        </p:tav>
                                        <p:tav tm="100000">
                                          <p:val>
                                            <p:strVal val="1+ppt_w/2"/>
                                          </p:val>
                                        </p:tav>
                                      </p:tavLst>
                                    </p:anim>
                                    <p:anim calcmode="lin" valueType="num">
                                      <p:cBhvr additive="base">
                                        <p:cTn id="253" dur="3000"/>
                                        <p:tgtEl>
                                          <p:spTgt spid="17"/>
                                        </p:tgtEl>
                                        <p:attrNameLst>
                                          <p:attrName>ppt_y</p:attrName>
                                        </p:attrNameLst>
                                      </p:cBhvr>
                                      <p:tavLst>
                                        <p:tav tm="0">
                                          <p:val>
                                            <p:strVal val="ppt_y"/>
                                          </p:val>
                                        </p:tav>
                                        <p:tav tm="100000">
                                          <p:val>
                                            <p:strVal val="ppt_y"/>
                                          </p:val>
                                        </p:tav>
                                      </p:tavLst>
                                    </p:anim>
                                    <p:set>
                                      <p:cBhvr>
                                        <p:cTn id="254" dur="1" fill="hold">
                                          <p:stCondLst>
                                            <p:cond delay="2999"/>
                                          </p:stCondLst>
                                        </p:cTn>
                                        <p:tgtEl>
                                          <p:spTgt spid="17"/>
                                        </p:tgtEl>
                                        <p:attrNameLst>
                                          <p:attrName>style.visibility</p:attrName>
                                        </p:attrNameLst>
                                      </p:cBhvr>
                                      <p:to>
                                        <p:strVal val="hidden"/>
                                      </p:to>
                                    </p:set>
                                  </p:childTnLst>
                                </p:cTn>
                              </p:par>
                              <p:par>
                                <p:cTn id="255" presetID="2" presetClass="exit" presetSubtype="2" fill="hold" nodeType="withEffect">
                                  <p:stCondLst>
                                    <p:cond delay="0"/>
                                  </p:stCondLst>
                                  <p:childTnLst>
                                    <p:anim calcmode="lin" valueType="num">
                                      <p:cBhvr additive="base">
                                        <p:cTn id="256" dur="3000"/>
                                        <p:tgtEl>
                                          <p:spTgt spid="22"/>
                                        </p:tgtEl>
                                        <p:attrNameLst>
                                          <p:attrName>ppt_x</p:attrName>
                                        </p:attrNameLst>
                                      </p:cBhvr>
                                      <p:tavLst>
                                        <p:tav tm="0">
                                          <p:val>
                                            <p:strVal val="ppt_x"/>
                                          </p:val>
                                        </p:tav>
                                        <p:tav tm="100000">
                                          <p:val>
                                            <p:strVal val="1+ppt_w/2"/>
                                          </p:val>
                                        </p:tav>
                                      </p:tavLst>
                                    </p:anim>
                                    <p:anim calcmode="lin" valueType="num">
                                      <p:cBhvr additive="base">
                                        <p:cTn id="257" dur="3000"/>
                                        <p:tgtEl>
                                          <p:spTgt spid="22"/>
                                        </p:tgtEl>
                                        <p:attrNameLst>
                                          <p:attrName>ppt_y</p:attrName>
                                        </p:attrNameLst>
                                      </p:cBhvr>
                                      <p:tavLst>
                                        <p:tav tm="0">
                                          <p:val>
                                            <p:strVal val="ppt_y"/>
                                          </p:val>
                                        </p:tav>
                                        <p:tav tm="100000">
                                          <p:val>
                                            <p:strVal val="ppt_y"/>
                                          </p:val>
                                        </p:tav>
                                      </p:tavLst>
                                    </p:anim>
                                    <p:set>
                                      <p:cBhvr>
                                        <p:cTn id="258" dur="1" fill="hold">
                                          <p:stCondLst>
                                            <p:cond delay="2999"/>
                                          </p:stCondLst>
                                        </p:cTn>
                                        <p:tgtEl>
                                          <p:spTgt spid="22"/>
                                        </p:tgtEl>
                                        <p:attrNameLst>
                                          <p:attrName>style.visibility</p:attrName>
                                        </p:attrNameLst>
                                      </p:cBhvr>
                                      <p:to>
                                        <p:strVal val="hidden"/>
                                      </p:to>
                                    </p:set>
                                  </p:childTnLst>
                                </p:cTn>
                              </p:par>
                              <p:par>
                                <p:cTn id="259" presetID="2" presetClass="exit" presetSubtype="2" fill="hold" nodeType="withEffect">
                                  <p:stCondLst>
                                    <p:cond delay="0"/>
                                  </p:stCondLst>
                                  <p:childTnLst>
                                    <p:anim calcmode="lin" valueType="num">
                                      <p:cBhvr additive="base">
                                        <p:cTn id="260" dur="3000"/>
                                        <p:tgtEl>
                                          <p:spTgt spid="23"/>
                                        </p:tgtEl>
                                        <p:attrNameLst>
                                          <p:attrName>ppt_x</p:attrName>
                                        </p:attrNameLst>
                                      </p:cBhvr>
                                      <p:tavLst>
                                        <p:tav tm="0">
                                          <p:val>
                                            <p:strVal val="ppt_x"/>
                                          </p:val>
                                        </p:tav>
                                        <p:tav tm="100000">
                                          <p:val>
                                            <p:strVal val="1+ppt_w/2"/>
                                          </p:val>
                                        </p:tav>
                                      </p:tavLst>
                                    </p:anim>
                                    <p:anim calcmode="lin" valueType="num">
                                      <p:cBhvr additive="base">
                                        <p:cTn id="261" dur="3000"/>
                                        <p:tgtEl>
                                          <p:spTgt spid="23"/>
                                        </p:tgtEl>
                                        <p:attrNameLst>
                                          <p:attrName>ppt_y</p:attrName>
                                        </p:attrNameLst>
                                      </p:cBhvr>
                                      <p:tavLst>
                                        <p:tav tm="0">
                                          <p:val>
                                            <p:strVal val="ppt_y"/>
                                          </p:val>
                                        </p:tav>
                                        <p:tav tm="100000">
                                          <p:val>
                                            <p:strVal val="ppt_y"/>
                                          </p:val>
                                        </p:tav>
                                      </p:tavLst>
                                    </p:anim>
                                    <p:set>
                                      <p:cBhvr>
                                        <p:cTn id="262" dur="1" fill="hold">
                                          <p:stCondLst>
                                            <p:cond delay="2999"/>
                                          </p:stCondLst>
                                        </p:cTn>
                                        <p:tgtEl>
                                          <p:spTgt spid="23"/>
                                        </p:tgtEl>
                                        <p:attrNameLst>
                                          <p:attrName>style.visibility</p:attrName>
                                        </p:attrNameLst>
                                      </p:cBhvr>
                                      <p:to>
                                        <p:strVal val="hidden"/>
                                      </p:to>
                                    </p:set>
                                  </p:childTnLst>
                                </p:cTn>
                              </p:par>
                              <p:par>
                                <p:cTn id="263" presetID="2" presetClass="exit" presetSubtype="2" fill="hold" nodeType="withEffect">
                                  <p:stCondLst>
                                    <p:cond delay="0"/>
                                  </p:stCondLst>
                                  <p:childTnLst>
                                    <p:anim calcmode="lin" valueType="num">
                                      <p:cBhvr additive="base">
                                        <p:cTn id="264" dur="3000"/>
                                        <p:tgtEl>
                                          <p:spTgt spid="24"/>
                                        </p:tgtEl>
                                        <p:attrNameLst>
                                          <p:attrName>ppt_x</p:attrName>
                                        </p:attrNameLst>
                                      </p:cBhvr>
                                      <p:tavLst>
                                        <p:tav tm="0">
                                          <p:val>
                                            <p:strVal val="ppt_x"/>
                                          </p:val>
                                        </p:tav>
                                        <p:tav tm="100000">
                                          <p:val>
                                            <p:strVal val="1+ppt_w/2"/>
                                          </p:val>
                                        </p:tav>
                                      </p:tavLst>
                                    </p:anim>
                                    <p:anim calcmode="lin" valueType="num">
                                      <p:cBhvr additive="base">
                                        <p:cTn id="265" dur="3000"/>
                                        <p:tgtEl>
                                          <p:spTgt spid="24"/>
                                        </p:tgtEl>
                                        <p:attrNameLst>
                                          <p:attrName>ppt_y</p:attrName>
                                        </p:attrNameLst>
                                      </p:cBhvr>
                                      <p:tavLst>
                                        <p:tav tm="0">
                                          <p:val>
                                            <p:strVal val="ppt_y"/>
                                          </p:val>
                                        </p:tav>
                                        <p:tav tm="100000">
                                          <p:val>
                                            <p:strVal val="ppt_y"/>
                                          </p:val>
                                        </p:tav>
                                      </p:tavLst>
                                    </p:anim>
                                    <p:set>
                                      <p:cBhvr>
                                        <p:cTn id="266" dur="1" fill="hold">
                                          <p:stCondLst>
                                            <p:cond delay="2999"/>
                                          </p:stCondLst>
                                        </p:cTn>
                                        <p:tgtEl>
                                          <p:spTgt spid="24"/>
                                        </p:tgtEl>
                                        <p:attrNameLst>
                                          <p:attrName>style.visibility</p:attrName>
                                        </p:attrNameLst>
                                      </p:cBhvr>
                                      <p:to>
                                        <p:strVal val="hidden"/>
                                      </p:to>
                                    </p:set>
                                  </p:childTnLst>
                                </p:cTn>
                              </p:par>
                              <p:par>
                                <p:cTn id="267" presetID="2" presetClass="exit" presetSubtype="2" fill="hold" nodeType="withEffect">
                                  <p:stCondLst>
                                    <p:cond delay="0"/>
                                  </p:stCondLst>
                                  <p:childTnLst>
                                    <p:anim calcmode="lin" valueType="num">
                                      <p:cBhvr additive="base">
                                        <p:cTn id="268" dur="3000"/>
                                        <p:tgtEl>
                                          <p:spTgt spid="25"/>
                                        </p:tgtEl>
                                        <p:attrNameLst>
                                          <p:attrName>ppt_x</p:attrName>
                                        </p:attrNameLst>
                                      </p:cBhvr>
                                      <p:tavLst>
                                        <p:tav tm="0">
                                          <p:val>
                                            <p:strVal val="ppt_x"/>
                                          </p:val>
                                        </p:tav>
                                        <p:tav tm="100000">
                                          <p:val>
                                            <p:strVal val="1+ppt_w/2"/>
                                          </p:val>
                                        </p:tav>
                                      </p:tavLst>
                                    </p:anim>
                                    <p:anim calcmode="lin" valueType="num">
                                      <p:cBhvr additive="base">
                                        <p:cTn id="269" dur="3000"/>
                                        <p:tgtEl>
                                          <p:spTgt spid="25"/>
                                        </p:tgtEl>
                                        <p:attrNameLst>
                                          <p:attrName>ppt_y</p:attrName>
                                        </p:attrNameLst>
                                      </p:cBhvr>
                                      <p:tavLst>
                                        <p:tav tm="0">
                                          <p:val>
                                            <p:strVal val="ppt_y"/>
                                          </p:val>
                                        </p:tav>
                                        <p:tav tm="100000">
                                          <p:val>
                                            <p:strVal val="ppt_y"/>
                                          </p:val>
                                        </p:tav>
                                      </p:tavLst>
                                    </p:anim>
                                    <p:set>
                                      <p:cBhvr>
                                        <p:cTn id="270" dur="1" fill="hold">
                                          <p:stCondLst>
                                            <p:cond delay="2999"/>
                                          </p:stCondLst>
                                        </p:cTn>
                                        <p:tgtEl>
                                          <p:spTgt spid="25"/>
                                        </p:tgtEl>
                                        <p:attrNameLst>
                                          <p:attrName>style.visibility</p:attrName>
                                        </p:attrNameLst>
                                      </p:cBhvr>
                                      <p:to>
                                        <p:strVal val="hidden"/>
                                      </p:to>
                                    </p:set>
                                  </p:childTnLst>
                                </p:cTn>
                              </p:par>
                              <p:par>
                                <p:cTn id="271" presetID="2" presetClass="exit" presetSubtype="8" fill="hold" nodeType="withEffect">
                                  <p:stCondLst>
                                    <p:cond delay="0"/>
                                  </p:stCondLst>
                                  <p:childTnLst>
                                    <p:anim calcmode="lin" valueType="num">
                                      <p:cBhvr additive="base">
                                        <p:cTn id="272" dur="3000"/>
                                        <p:tgtEl>
                                          <p:spTgt spid="5"/>
                                        </p:tgtEl>
                                        <p:attrNameLst>
                                          <p:attrName>ppt_x</p:attrName>
                                        </p:attrNameLst>
                                      </p:cBhvr>
                                      <p:tavLst>
                                        <p:tav tm="0">
                                          <p:val>
                                            <p:strVal val="ppt_x"/>
                                          </p:val>
                                        </p:tav>
                                        <p:tav tm="100000">
                                          <p:val>
                                            <p:strVal val="0-ppt_w/2"/>
                                          </p:val>
                                        </p:tav>
                                      </p:tavLst>
                                    </p:anim>
                                    <p:anim calcmode="lin" valueType="num">
                                      <p:cBhvr additive="base">
                                        <p:cTn id="273" dur="3000"/>
                                        <p:tgtEl>
                                          <p:spTgt spid="5"/>
                                        </p:tgtEl>
                                        <p:attrNameLst>
                                          <p:attrName>ppt_y</p:attrName>
                                        </p:attrNameLst>
                                      </p:cBhvr>
                                      <p:tavLst>
                                        <p:tav tm="0">
                                          <p:val>
                                            <p:strVal val="ppt_y"/>
                                          </p:val>
                                        </p:tav>
                                        <p:tav tm="100000">
                                          <p:val>
                                            <p:strVal val="ppt_y"/>
                                          </p:val>
                                        </p:tav>
                                      </p:tavLst>
                                    </p:anim>
                                    <p:set>
                                      <p:cBhvr>
                                        <p:cTn id="274" dur="1" fill="hold">
                                          <p:stCondLst>
                                            <p:cond delay="2999"/>
                                          </p:stCondLst>
                                        </p:cTn>
                                        <p:tgtEl>
                                          <p:spTgt spid="5"/>
                                        </p:tgtEl>
                                        <p:attrNameLst>
                                          <p:attrName>style.visibility</p:attrName>
                                        </p:attrNameLst>
                                      </p:cBhvr>
                                      <p:to>
                                        <p:strVal val="hidden"/>
                                      </p:to>
                                    </p:set>
                                  </p:childTnLst>
                                </p:cTn>
                              </p:par>
                              <p:par>
                                <p:cTn id="275" presetID="2" presetClass="exit" presetSubtype="8" fill="hold" nodeType="withEffect">
                                  <p:stCondLst>
                                    <p:cond delay="0"/>
                                  </p:stCondLst>
                                  <p:childTnLst>
                                    <p:anim calcmode="lin" valueType="num">
                                      <p:cBhvr additive="base">
                                        <p:cTn id="276" dur="3000"/>
                                        <p:tgtEl>
                                          <p:spTgt spid="9"/>
                                        </p:tgtEl>
                                        <p:attrNameLst>
                                          <p:attrName>ppt_x</p:attrName>
                                        </p:attrNameLst>
                                      </p:cBhvr>
                                      <p:tavLst>
                                        <p:tav tm="0">
                                          <p:val>
                                            <p:strVal val="ppt_x"/>
                                          </p:val>
                                        </p:tav>
                                        <p:tav tm="100000">
                                          <p:val>
                                            <p:strVal val="0-ppt_w/2"/>
                                          </p:val>
                                        </p:tav>
                                      </p:tavLst>
                                    </p:anim>
                                    <p:anim calcmode="lin" valueType="num">
                                      <p:cBhvr additive="base">
                                        <p:cTn id="277" dur="3000"/>
                                        <p:tgtEl>
                                          <p:spTgt spid="9"/>
                                        </p:tgtEl>
                                        <p:attrNameLst>
                                          <p:attrName>ppt_y</p:attrName>
                                        </p:attrNameLst>
                                      </p:cBhvr>
                                      <p:tavLst>
                                        <p:tav tm="0">
                                          <p:val>
                                            <p:strVal val="ppt_y"/>
                                          </p:val>
                                        </p:tav>
                                        <p:tav tm="100000">
                                          <p:val>
                                            <p:strVal val="ppt_y"/>
                                          </p:val>
                                        </p:tav>
                                      </p:tavLst>
                                    </p:anim>
                                    <p:set>
                                      <p:cBhvr>
                                        <p:cTn id="278" dur="1" fill="hold">
                                          <p:stCondLst>
                                            <p:cond delay="2999"/>
                                          </p:stCondLst>
                                        </p:cTn>
                                        <p:tgtEl>
                                          <p:spTgt spid="9"/>
                                        </p:tgtEl>
                                        <p:attrNameLst>
                                          <p:attrName>style.visibility</p:attrName>
                                        </p:attrNameLst>
                                      </p:cBhvr>
                                      <p:to>
                                        <p:strVal val="hidden"/>
                                      </p:to>
                                    </p:set>
                                  </p:childTnLst>
                                </p:cTn>
                              </p:par>
                              <p:par>
                                <p:cTn id="279" presetID="2" presetClass="exit" presetSubtype="8" fill="hold" nodeType="withEffect">
                                  <p:stCondLst>
                                    <p:cond delay="0"/>
                                  </p:stCondLst>
                                  <p:childTnLst>
                                    <p:anim calcmode="lin" valueType="num">
                                      <p:cBhvr additive="base">
                                        <p:cTn id="280" dur="3000"/>
                                        <p:tgtEl>
                                          <p:spTgt spid="12"/>
                                        </p:tgtEl>
                                        <p:attrNameLst>
                                          <p:attrName>ppt_x</p:attrName>
                                        </p:attrNameLst>
                                      </p:cBhvr>
                                      <p:tavLst>
                                        <p:tav tm="0">
                                          <p:val>
                                            <p:strVal val="ppt_x"/>
                                          </p:val>
                                        </p:tav>
                                        <p:tav tm="100000">
                                          <p:val>
                                            <p:strVal val="0-ppt_w/2"/>
                                          </p:val>
                                        </p:tav>
                                      </p:tavLst>
                                    </p:anim>
                                    <p:anim calcmode="lin" valueType="num">
                                      <p:cBhvr additive="base">
                                        <p:cTn id="281" dur="3000"/>
                                        <p:tgtEl>
                                          <p:spTgt spid="12"/>
                                        </p:tgtEl>
                                        <p:attrNameLst>
                                          <p:attrName>ppt_y</p:attrName>
                                        </p:attrNameLst>
                                      </p:cBhvr>
                                      <p:tavLst>
                                        <p:tav tm="0">
                                          <p:val>
                                            <p:strVal val="ppt_y"/>
                                          </p:val>
                                        </p:tav>
                                        <p:tav tm="100000">
                                          <p:val>
                                            <p:strVal val="ppt_y"/>
                                          </p:val>
                                        </p:tav>
                                      </p:tavLst>
                                    </p:anim>
                                    <p:set>
                                      <p:cBhvr>
                                        <p:cTn id="282" dur="1" fill="hold">
                                          <p:stCondLst>
                                            <p:cond delay="2999"/>
                                          </p:stCondLst>
                                        </p:cTn>
                                        <p:tgtEl>
                                          <p:spTgt spid="12"/>
                                        </p:tgtEl>
                                        <p:attrNameLst>
                                          <p:attrName>style.visibility</p:attrName>
                                        </p:attrNameLst>
                                      </p:cBhvr>
                                      <p:to>
                                        <p:strVal val="hidden"/>
                                      </p:to>
                                    </p:set>
                                  </p:childTnLst>
                                </p:cTn>
                              </p:par>
                              <p:par>
                                <p:cTn id="283" presetID="2" presetClass="exit" presetSubtype="8" fill="hold" nodeType="withEffect">
                                  <p:stCondLst>
                                    <p:cond delay="0"/>
                                  </p:stCondLst>
                                  <p:childTnLst>
                                    <p:anim calcmode="lin" valueType="num">
                                      <p:cBhvr additive="base">
                                        <p:cTn id="284" dur="3000"/>
                                        <p:tgtEl>
                                          <p:spTgt spid="13"/>
                                        </p:tgtEl>
                                        <p:attrNameLst>
                                          <p:attrName>ppt_x</p:attrName>
                                        </p:attrNameLst>
                                      </p:cBhvr>
                                      <p:tavLst>
                                        <p:tav tm="0">
                                          <p:val>
                                            <p:strVal val="ppt_x"/>
                                          </p:val>
                                        </p:tav>
                                        <p:tav tm="100000">
                                          <p:val>
                                            <p:strVal val="0-ppt_w/2"/>
                                          </p:val>
                                        </p:tav>
                                      </p:tavLst>
                                    </p:anim>
                                    <p:anim calcmode="lin" valueType="num">
                                      <p:cBhvr additive="base">
                                        <p:cTn id="285" dur="3000"/>
                                        <p:tgtEl>
                                          <p:spTgt spid="13"/>
                                        </p:tgtEl>
                                        <p:attrNameLst>
                                          <p:attrName>ppt_y</p:attrName>
                                        </p:attrNameLst>
                                      </p:cBhvr>
                                      <p:tavLst>
                                        <p:tav tm="0">
                                          <p:val>
                                            <p:strVal val="ppt_y"/>
                                          </p:val>
                                        </p:tav>
                                        <p:tav tm="100000">
                                          <p:val>
                                            <p:strVal val="ppt_y"/>
                                          </p:val>
                                        </p:tav>
                                      </p:tavLst>
                                    </p:anim>
                                    <p:set>
                                      <p:cBhvr>
                                        <p:cTn id="286" dur="1" fill="hold">
                                          <p:stCondLst>
                                            <p:cond delay="2999"/>
                                          </p:stCondLst>
                                        </p:cTn>
                                        <p:tgtEl>
                                          <p:spTgt spid="13"/>
                                        </p:tgtEl>
                                        <p:attrNameLst>
                                          <p:attrName>style.visibility</p:attrName>
                                        </p:attrNameLst>
                                      </p:cBhvr>
                                      <p:to>
                                        <p:strVal val="hidden"/>
                                      </p:to>
                                    </p:set>
                                  </p:childTnLst>
                                </p:cTn>
                              </p:par>
                              <p:par>
                                <p:cTn id="287" presetID="2" presetClass="exit" presetSubtype="8" fill="hold"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0-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8" fill="hold"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0-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20"/>
                                        </p:tgtEl>
                                        <p:attrNameLst>
                                          <p:attrName>ppt_x</p:attrName>
                                        </p:attrNameLst>
                                      </p:cBhvr>
                                      <p:tavLst>
                                        <p:tav tm="0">
                                          <p:val>
                                            <p:strVal val="ppt_x"/>
                                          </p:val>
                                        </p:tav>
                                        <p:tav tm="100000">
                                          <p:val>
                                            <p:strVal val="0-ppt_w/2"/>
                                          </p:val>
                                        </p:tav>
                                      </p:tavLst>
                                    </p:anim>
                                    <p:anim calcmode="lin" valueType="num">
                                      <p:cBhvr additive="base">
                                        <p:cTn id="297" dur="3000"/>
                                        <p:tgtEl>
                                          <p:spTgt spid="20"/>
                                        </p:tgtEl>
                                        <p:attrNameLst>
                                          <p:attrName>ppt_y</p:attrName>
                                        </p:attrNameLst>
                                      </p:cBhvr>
                                      <p:tavLst>
                                        <p:tav tm="0">
                                          <p:val>
                                            <p:strVal val="ppt_y"/>
                                          </p:val>
                                        </p:tav>
                                        <p:tav tm="100000">
                                          <p:val>
                                            <p:strVal val="ppt_y"/>
                                          </p:val>
                                        </p:tav>
                                      </p:tavLst>
                                    </p:anim>
                                    <p:set>
                                      <p:cBhvr>
                                        <p:cTn id="298" dur="1" fill="hold">
                                          <p:stCondLst>
                                            <p:cond delay="2999"/>
                                          </p:stCondLst>
                                        </p:cTn>
                                        <p:tgtEl>
                                          <p:spTgt spid="20"/>
                                        </p:tgtEl>
                                        <p:attrNameLst>
                                          <p:attrName>style.visibility</p:attrName>
                                        </p:attrNameLst>
                                      </p:cBhvr>
                                      <p:to>
                                        <p:strVal val="hidden"/>
                                      </p:to>
                                    </p:set>
                                  </p:childTnLst>
                                </p:cTn>
                              </p:par>
                              <p:par>
                                <p:cTn id="299" presetID="2" presetClass="exit" presetSubtype="8" fill="hold" nodeType="withEffect">
                                  <p:stCondLst>
                                    <p:cond delay="0"/>
                                  </p:stCondLst>
                                  <p:childTnLst>
                                    <p:anim calcmode="lin" valueType="num">
                                      <p:cBhvr additive="base">
                                        <p:cTn id="300" dur="3000"/>
                                        <p:tgtEl>
                                          <p:spTgt spid="21"/>
                                        </p:tgtEl>
                                        <p:attrNameLst>
                                          <p:attrName>ppt_x</p:attrName>
                                        </p:attrNameLst>
                                      </p:cBhvr>
                                      <p:tavLst>
                                        <p:tav tm="0">
                                          <p:val>
                                            <p:strVal val="ppt_x"/>
                                          </p:val>
                                        </p:tav>
                                        <p:tav tm="100000">
                                          <p:val>
                                            <p:strVal val="0-ppt_w/2"/>
                                          </p:val>
                                        </p:tav>
                                      </p:tavLst>
                                    </p:anim>
                                    <p:anim calcmode="lin" valueType="num">
                                      <p:cBhvr additive="base">
                                        <p:cTn id="301" dur="3000"/>
                                        <p:tgtEl>
                                          <p:spTgt spid="21"/>
                                        </p:tgtEl>
                                        <p:attrNameLst>
                                          <p:attrName>ppt_y</p:attrName>
                                        </p:attrNameLst>
                                      </p:cBhvr>
                                      <p:tavLst>
                                        <p:tav tm="0">
                                          <p:val>
                                            <p:strVal val="ppt_y"/>
                                          </p:val>
                                        </p:tav>
                                        <p:tav tm="100000">
                                          <p:val>
                                            <p:strVal val="ppt_y"/>
                                          </p:val>
                                        </p:tav>
                                      </p:tavLst>
                                    </p:anim>
                                    <p:set>
                                      <p:cBhvr>
                                        <p:cTn id="302" dur="1" fill="hold">
                                          <p:stCondLst>
                                            <p:cond delay="2999"/>
                                          </p:stCondLst>
                                        </p:cTn>
                                        <p:tgtEl>
                                          <p:spTgt spid="21"/>
                                        </p:tgtEl>
                                        <p:attrNameLst>
                                          <p:attrName>style.visibility</p:attrName>
                                        </p:attrNameLst>
                                      </p:cBhvr>
                                      <p:to>
                                        <p:strVal val="hidden"/>
                                      </p:to>
                                    </p:set>
                                  </p:childTnLst>
                                </p:cTn>
                              </p:par>
                              <p:par>
                                <p:cTn id="303" presetID="2" presetClass="exit" presetSubtype="8" fill="hold" nodeType="withEffect">
                                  <p:stCondLst>
                                    <p:cond delay="0"/>
                                  </p:stCondLst>
                                  <p:childTnLst>
                                    <p:anim calcmode="lin" valueType="num">
                                      <p:cBhvr additive="base">
                                        <p:cTn id="304" dur="3000"/>
                                        <p:tgtEl>
                                          <p:spTgt spid="30"/>
                                        </p:tgtEl>
                                        <p:attrNameLst>
                                          <p:attrName>ppt_x</p:attrName>
                                        </p:attrNameLst>
                                      </p:cBhvr>
                                      <p:tavLst>
                                        <p:tav tm="0">
                                          <p:val>
                                            <p:strVal val="ppt_x"/>
                                          </p:val>
                                        </p:tav>
                                        <p:tav tm="100000">
                                          <p:val>
                                            <p:strVal val="0-ppt_w/2"/>
                                          </p:val>
                                        </p:tav>
                                      </p:tavLst>
                                    </p:anim>
                                    <p:anim calcmode="lin" valueType="num">
                                      <p:cBhvr additive="base">
                                        <p:cTn id="305" dur="3000"/>
                                        <p:tgtEl>
                                          <p:spTgt spid="30"/>
                                        </p:tgtEl>
                                        <p:attrNameLst>
                                          <p:attrName>ppt_y</p:attrName>
                                        </p:attrNameLst>
                                      </p:cBhvr>
                                      <p:tavLst>
                                        <p:tav tm="0">
                                          <p:val>
                                            <p:strVal val="ppt_y"/>
                                          </p:val>
                                        </p:tav>
                                        <p:tav tm="100000">
                                          <p:val>
                                            <p:strVal val="ppt_y"/>
                                          </p:val>
                                        </p:tav>
                                      </p:tavLst>
                                    </p:anim>
                                    <p:set>
                                      <p:cBhvr>
                                        <p:cTn id="306" dur="1" fill="hold">
                                          <p:stCondLst>
                                            <p:cond delay="2999"/>
                                          </p:stCondLst>
                                        </p:cTn>
                                        <p:tgtEl>
                                          <p:spTgt spid="30"/>
                                        </p:tgtEl>
                                        <p:attrNameLst>
                                          <p:attrName>style.visibility</p:attrName>
                                        </p:attrNameLst>
                                      </p:cBhvr>
                                      <p:to>
                                        <p:strVal val="hidden"/>
                                      </p:to>
                                    </p:set>
                                  </p:childTnLst>
                                </p:cTn>
                              </p:par>
                              <p:par>
                                <p:cTn id="307" presetID="2" presetClass="exit" presetSubtype="8" fill="hold" nodeType="withEffect">
                                  <p:stCondLst>
                                    <p:cond delay="0"/>
                                  </p:stCondLst>
                                  <p:childTnLst>
                                    <p:anim calcmode="lin" valueType="num">
                                      <p:cBhvr additive="base">
                                        <p:cTn id="308" dur="3000"/>
                                        <p:tgtEl>
                                          <p:spTgt spid="31"/>
                                        </p:tgtEl>
                                        <p:attrNameLst>
                                          <p:attrName>ppt_x</p:attrName>
                                        </p:attrNameLst>
                                      </p:cBhvr>
                                      <p:tavLst>
                                        <p:tav tm="0">
                                          <p:val>
                                            <p:strVal val="ppt_x"/>
                                          </p:val>
                                        </p:tav>
                                        <p:tav tm="100000">
                                          <p:val>
                                            <p:strVal val="0-ppt_w/2"/>
                                          </p:val>
                                        </p:tav>
                                      </p:tavLst>
                                    </p:anim>
                                    <p:anim calcmode="lin" valueType="num">
                                      <p:cBhvr additive="base">
                                        <p:cTn id="309" dur="3000"/>
                                        <p:tgtEl>
                                          <p:spTgt spid="31"/>
                                        </p:tgtEl>
                                        <p:attrNameLst>
                                          <p:attrName>ppt_y</p:attrName>
                                        </p:attrNameLst>
                                      </p:cBhvr>
                                      <p:tavLst>
                                        <p:tav tm="0">
                                          <p:val>
                                            <p:strVal val="ppt_y"/>
                                          </p:val>
                                        </p:tav>
                                        <p:tav tm="100000">
                                          <p:val>
                                            <p:strVal val="ppt_y"/>
                                          </p:val>
                                        </p:tav>
                                      </p:tavLst>
                                    </p:anim>
                                    <p:set>
                                      <p:cBhvr>
                                        <p:cTn id="310" dur="1" fill="hold">
                                          <p:stCondLst>
                                            <p:cond delay="2999"/>
                                          </p:stCondLst>
                                        </p:cTn>
                                        <p:tgtEl>
                                          <p:spTgt spid="31"/>
                                        </p:tgtEl>
                                        <p:attrNameLst>
                                          <p:attrName>style.visibility</p:attrName>
                                        </p:attrNameLst>
                                      </p:cBhvr>
                                      <p:to>
                                        <p:strVal val="hidden"/>
                                      </p:to>
                                    </p:set>
                                  </p:childTnLst>
                                </p:cTn>
                              </p:par>
                              <p:par>
                                <p:cTn id="311" presetID="2" presetClass="exit" presetSubtype="8" fill="hold" nodeType="withEffect">
                                  <p:stCondLst>
                                    <p:cond delay="0"/>
                                  </p:stCondLst>
                                  <p:childTnLst>
                                    <p:anim calcmode="lin" valueType="num">
                                      <p:cBhvr additive="base">
                                        <p:cTn id="312" dur="3000"/>
                                        <p:tgtEl>
                                          <p:spTgt spid="32"/>
                                        </p:tgtEl>
                                        <p:attrNameLst>
                                          <p:attrName>ppt_x</p:attrName>
                                        </p:attrNameLst>
                                      </p:cBhvr>
                                      <p:tavLst>
                                        <p:tav tm="0">
                                          <p:val>
                                            <p:strVal val="ppt_x"/>
                                          </p:val>
                                        </p:tav>
                                        <p:tav tm="100000">
                                          <p:val>
                                            <p:strVal val="0-ppt_w/2"/>
                                          </p:val>
                                        </p:tav>
                                      </p:tavLst>
                                    </p:anim>
                                    <p:anim calcmode="lin" valueType="num">
                                      <p:cBhvr additive="base">
                                        <p:cTn id="313" dur="3000"/>
                                        <p:tgtEl>
                                          <p:spTgt spid="32"/>
                                        </p:tgtEl>
                                        <p:attrNameLst>
                                          <p:attrName>ppt_y</p:attrName>
                                        </p:attrNameLst>
                                      </p:cBhvr>
                                      <p:tavLst>
                                        <p:tav tm="0">
                                          <p:val>
                                            <p:strVal val="ppt_y"/>
                                          </p:val>
                                        </p:tav>
                                        <p:tav tm="100000">
                                          <p:val>
                                            <p:strVal val="ppt_y"/>
                                          </p:val>
                                        </p:tav>
                                      </p:tavLst>
                                    </p:anim>
                                    <p:set>
                                      <p:cBhvr>
                                        <p:cTn id="314" dur="1" fill="hold">
                                          <p:stCondLst>
                                            <p:cond delay="2999"/>
                                          </p:stCondLst>
                                        </p:cTn>
                                        <p:tgtEl>
                                          <p:spTgt spid="32"/>
                                        </p:tgtEl>
                                        <p:attrNameLst>
                                          <p:attrName>style.visibility</p:attrName>
                                        </p:attrNameLst>
                                      </p:cBhvr>
                                      <p:to>
                                        <p:strVal val="hidden"/>
                                      </p:to>
                                    </p:set>
                                  </p:childTnLst>
                                </p:cTn>
                              </p:par>
                              <p:par>
                                <p:cTn id="315" presetID="2" presetClass="exit" presetSubtype="8" fill="hold" nodeType="withEffect">
                                  <p:stCondLst>
                                    <p:cond delay="0"/>
                                  </p:stCondLst>
                                  <p:childTnLst>
                                    <p:anim calcmode="lin" valueType="num">
                                      <p:cBhvr additive="base">
                                        <p:cTn id="316" dur="3000"/>
                                        <p:tgtEl>
                                          <p:spTgt spid="33"/>
                                        </p:tgtEl>
                                        <p:attrNameLst>
                                          <p:attrName>ppt_x</p:attrName>
                                        </p:attrNameLst>
                                      </p:cBhvr>
                                      <p:tavLst>
                                        <p:tav tm="0">
                                          <p:val>
                                            <p:strVal val="ppt_x"/>
                                          </p:val>
                                        </p:tav>
                                        <p:tav tm="100000">
                                          <p:val>
                                            <p:strVal val="0-ppt_w/2"/>
                                          </p:val>
                                        </p:tav>
                                      </p:tavLst>
                                    </p:anim>
                                    <p:anim calcmode="lin" valueType="num">
                                      <p:cBhvr additive="base">
                                        <p:cTn id="317" dur="3000"/>
                                        <p:tgtEl>
                                          <p:spTgt spid="33"/>
                                        </p:tgtEl>
                                        <p:attrNameLst>
                                          <p:attrName>ppt_y</p:attrName>
                                        </p:attrNameLst>
                                      </p:cBhvr>
                                      <p:tavLst>
                                        <p:tav tm="0">
                                          <p:val>
                                            <p:strVal val="ppt_y"/>
                                          </p:val>
                                        </p:tav>
                                        <p:tav tm="100000">
                                          <p:val>
                                            <p:strVal val="ppt_y"/>
                                          </p:val>
                                        </p:tav>
                                      </p:tavLst>
                                    </p:anim>
                                    <p:set>
                                      <p:cBhvr>
                                        <p:cTn id="318" dur="1" fill="hold">
                                          <p:stCondLst>
                                            <p:cond delay="2999"/>
                                          </p:stCondLst>
                                        </p:cTn>
                                        <p:tgtEl>
                                          <p:spTgt spid="33"/>
                                        </p:tgtEl>
                                        <p:attrNameLst>
                                          <p:attrName>style.visibility</p:attrName>
                                        </p:attrNameLst>
                                      </p:cBhvr>
                                      <p:to>
                                        <p:strVal val="hidden"/>
                                      </p:to>
                                    </p:set>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par>
                                <p:cTn id="322" presetID="23" presetClass="entr" presetSubtype="272" fill="hold" nodeType="withEffect">
                                  <p:stCondLst>
                                    <p:cond delay="0"/>
                                  </p:stCondLst>
                                  <p:childTnLst>
                                    <p:set>
                                      <p:cBhvr>
                                        <p:cTn id="323" dur="1" fill="hold">
                                          <p:stCondLst>
                                            <p:cond delay="0"/>
                                          </p:stCondLst>
                                        </p:cTn>
                                        <p:tgtEl>
                                          <p:spTgt spid="4"/>
                                        </p:tgtEl>
                                        <p:attrNameLst>
                                          <p:attrName>style.visibility</p:attrName>
                                        </p:attrNameLst>
                                      </p:cBhvr>
                                      <p:to>
                                        <p:strVal val="visible"/>
                                      </p:to>
                                    </p:set>
                                    <p:anim calcmode="lin" valueType="num">
                                      <p:cBhvr>
                                        <p:cTn id="324" dur="3000" fill="hold"/>
                                        <p:tgtEl>
                                          <p:spTgt spid="4"/>
                                        </p:tgtEl>
                                        <p:attrNameLst>
                                          <p:attrName>ppt_w</p:attrName>
                                        </p:attrNameLst>
                                      </p:cBhvr>
                                      <p:tavLst>
                                        <p:tav tm="0">
                                          <p:val>
                                            <p:strVal val="2/3*#ppt_w"/>
                                          </p:val>
                                        </p:tav>
                                        <p:tav tm="100000">
                                          <p:val>
                                            <p:strVal val="#ppt_w"/>
                                          </p:val>
                                        </p:tav>
                                      </p:tavLst>
                                    </p:anim>
                                    <p:anim calcmode="lin" valueType="num">
                                      <p:cBhvr>
                                        <p:cTn id="325" dur="3000" fill="hold"/>
                                        <p:tgtEl>
                                          <p:spTgt spid="4"/>
                                        </p:tgtEl>
                                        <p:attrNameLst>
                                          <p:attrName>ppt_h</p:attrName>
                                        </p:attrNameLst>
                                      </p:cBhvr>
                                      <p:tavLst>
                                        <p:tav tm="0">
                                          <p:val>
                                            <p:strVal val="2/3*#ppt_h"/>
                                          </p:val>
                                        </p:tav>
                                        <p:tav tm="100000">
                                          <p:val>
                                            <p:strVal val="#ppt_h"/>
                                          </p:val>
                                        </p:tav>
                                      </p:tavLst>
                                    </p:anim>
                                  </p:childTnLst>
                                </p:cTn>
                              </p:par>
                            </p:childTnLst>
                          </p:cTn>
                        </p:par>
                        <p:par>
                          <p:cTn id="326" fill="hold">
                            <p:stCondLst>
                              <p:cond delay="9000"/>
                            </p:stCondLst>
                            <p:childTnLst>
                              <p:par>
                                <p:cTn id="327" presetID="40" presetClass="entr" presetSubtype="0" fill="hold" grpId="0" nodeType="afterEffect">
                                  <p:stCondLst>
                                    <p:cond delay="0"/>
                                  </p:stCondLst>
                                  <p:iterate type="lt">
                                    <p:tmPct val="10000"/>
                                  </p:iterate>
                                  <p:childTnLst>
                                    <p:set>
                                      <p:cBhvr>
                                        <p:cTn id="328" dur="1" fill="hold">
                                          <p:stCondLst>
                                            <p:cond delay="0"/>
                                          </p:stCondLst>
                                        </p:cTn>
                                        <p:tgtEl>
                                          <p:spTgt spid="27"/>
                                        </p:tgtEl>
                                        <p:attrNameLst>
                                          <p:attrName>style.visibility</p:attrName>
                                        </p:attrNameLst>
                                      </p:cBhvr>
                                      <p:to>
                                        <p:strVal val="visible"/>
                                      </p:to>
                                    </p:set>
                                    <p:animEffect transition="in" filter="fade">
                                      <p:cBhvr>
                                        <p:cTn id="329" dur="1000"/>
                                        <p:tgtEl>
                                          <p:spTgt spid="27"/>
                                        </p:tgtEl>
                                      </p:cBhvr>
                                    </p:animEffect>
                                    <p:anim calcmode="lin" valueType="num">
                                      <p:cBhvr>
                                        <p:cTn id="330" dur="1000" fill="hold"/>
                                        <p:tgtEl>
                                          <p:spTgt spid="27"/>
                                        </p:tgtEl>
                                        <p:attrNameLst>
                                          <p:attrName>ppt_x</p:attrName>
                                        </p:attrNameLst>
                                      </p:cBhvr>
                                      <p:tavLst>
                                        <p:tav tm="0">
                                          <p:val>
                                            <p:strVal val="#ppt_x-.1"/>
                                          </p:val>
                                        </p:tav>
                                        <p:tav tm="100000">
                                          <p:val>
                                            <p:strVal val="#ppt_x"/>
                                          </p:val>
                                        </p:tav>
                                      </p:tavLst>
                                    </p:anim>
                                    <p:anim calcmode="lin" valueType="num">
                                      <p:cBhvr>
                                        <p:cTn id="331"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Rectángulo 3"/>
          <p:cNvSpPr/>
          <p:nvPr/>
        </p:nvSpPr>
        <p:spPr>
          <a:xfrm>
            <a:off x="0" y="0"/>
            <a:ext cx="9144000" cy="5715000"/>
          </a:xfrm>
          <a:prstGeom prst="rect">
            <a:avLst/>
          </a:prstGeom>
          <a:solidFill>
            <a:schemeClr val="bg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1403648" y="121196"/>
            <a:ext cx="5616624" cy="923330"/>
          </a:xfrm>
          <a:prstGeom prst="rect">
            <a:avLst/>
          </a:prstGeom>
          <a:noFill/>
        </p:spPr>
        <p:txBody>
          <a:bodyPr wrap="none" lIns="91440" tIns="45720" rIns="91440" bIns="45720">
            <a:prstTxWarp prst="textDeflateTop">
              <a:avLst>
                <a:gd name="adj" fmla="val 30744"/>
              </a:avLst>
            </a:prstTxWarp>
            <a:spAutoFit/>
            <a:scene3d>
              <a:camera prst="perspectiveRelaxedModerately"/>
              <a:lightRig rig="harsh" dir="t"/>
            </a:scene3d>
            <a:sp3d extrusionH="57150" prstMaterial="matte">
              <a:bevelT w="63500" h="12700" prst="angle"/>
              <a:contourClr>
                <a:schemeClr val="bg1">
                  <a:lumMod val="65000"/>
                </a:schemeClr>
              </a:contourClr>
            </a:sp3d>
          </a:bodyPr>
          <a:lstStyle/>
          <a:p>
            <a:pPr algn="ctr"/>
            <a:r>
              <a:rPr lang="es-ES" sz="5400" b="1" cap="none" spc="0" dirty="0" smtClean="0">
                <a:ln/>
                <a:solidFill>
                  <a:schemeClr val="accent3"/>
                </a:solidFill>
                <a:effectLst>
                  <a:reflection blurRad="6350" stA="60000" endA="900" endPos="58000" dir="5400000" sy="-100000" algn="bl" rotWithShape="0"/>
                </a:effectLst>
              </a:rPr>
              <a:t> Resumen: </a:t>
            </a:r>
            <a:endParaRPr lang="es-ES" sz="5400" b="1" cap="none" spc="0" dirty="0">
              <a:ln/>
              <a:solidFill>
                <a:schemeClr val="accent3"/>
              </a:solidFill>
              <a:effectLst>
                <a:reflection blurRad="6350" stA="60000" endA="900" endPos="58000" dir="5400000" sy="-100000" algn="bl" rotWithShape="0"/>
              </a:effectLst>
            </a:endParaRPr>
          </a:p>
        </p:txBody>
      </p:sp>
      <p:sp>
        <p:nvSpPr>
          <p:cNvPr id="6" name="26 CuadroTexto"/>
          <p:cNvSpPr txBox="1"/>
          <p:nvPr/>
        </p:nvSpPr>
        <p:spPr>
          <a:xfrm>
            <a:off x="359532" y="1284512"/>
            <a:ext cx="8424936" cy="224676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Las </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aguas que bañan la bahía cambian de color según la luz del día, transformándose de un verde turquesa a un azul oscuro; esto se debe a que el fondo de la bahía, compuesto del mismo material que las superficies salientes, refleja una parte de la luz que recibe. Un área extraordinaria que fue declarada Patrimonio de la Humanidad por la UNESCO en 1994 y presenta una amplia gama de biodiversidad.</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endParaRPr>
          </a:p>
        </p:txBody>
      </p:sp>
      <p:sp>
        <p:nvSpPr>
          <p:cNvPr id="7" name="26 CuadroTexto"/>
          <p:cNvSpPr txBox="1"/>
          <p:nvPr/>
        </p:nvSpPr>
        <p:spPr>
          <a:xfrm>
            <a:off x="359532" y="3725824"/>
            <a:ext cx="8532948"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El </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nombre </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Ha Long </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significa «dragón descendente». Antes del siglo XIX, el nombre de «Bahía de </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Ha </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L</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ong</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 no se había registrado en los libros antiguos del país. Se le ha llamado </a:t>
            </a:r>
            <a:r>
              <a:rPr lang="es-ES" sz="2000" i="1" dirty="0" err="1">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An</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 </a:t>
            </a:r>
            <a:r>
              <a:rPr lang="es-ES" sz="2000" i="1" dirty="0" err="1">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Bang</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 </a:t>
            </a:r>
            <a:r>
              <a:rPr lang="es-ES" sz="2000" i="1" dirty="0" err="1">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Luc</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 </a:t>
            </a:r>
            <a:r>
              <a:rPr lang="es-ES" sz="2000" i="1" dirty="0" err="1">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Thuy</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 Van Don. A finales del siglo XIX, el nombre </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Ha Long </a:t>
            </a:r>
            <a:r>
              <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rPr>
              <a:t>apareció en el Mapa Marítimo de Francia en el golfo de Tonkín.</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anose="02040602050505020304" pitchFamily="18" charset="0"/>
            </a:endParaRPr>
          </a:p>
        </p:txBody>
      </p:sp>
    </p:spTree>
    <p:extLst>
      <p:ext uri="{BB962C8B-B14F-4D97-AF65-F5344CB8AC3E}">
        <p14:creationId xmlns:p14="http://schemas.microsoft.com/office/powerpoint/2010/main" val="3646737806"/>
      </p:ext>
    </p:extLst>
  </p:cSld>
  <p:clrMapOvr>
    <a:masterClrMapping/>
  </p:clrMapOvr>
  <mc:AlternateContent xmlns:mc="http://schemas.openxmlformats.org/markup-compatibility/2006">
    <mc:Choice xmlns:p14="http://schemas.microsoft.com/office/powerpoint/2010/main" Requires="p14">
      <p:transition spd="slow" p14:dur="3500" advTm="68000">
        <p14:vortex dir="r"/>
      </p:transition>
    </mc:Choice>
    <mc:Fallback>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par>
                          <p:cTn id="16" fill="hold">
                            <p:stCondLst>
                              <p:cond delay="362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32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411760" y="3289548"/>
            <a:ext cx="4032448"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effectLst>
                  <a:reflection blurRad="6350" stA="60000" endA="900" endPos="58000" dir="5400000" sy="-100000" algn="bl" rotWithShape="0"/>
                </a:effectLst>
                <a:latin typeface="High Tower Text"/>
              </a:rPr>
              <a:t>Espontaneous</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483768" y="2641476"/>
            <a:ext cx="4032448"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Snow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Waltz</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267744" y="1849388"/>
            <a:ext cx="4392487"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Artemis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483768" y="4009628"/>
            <a:ext cx="410445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Arena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555776" y="4801716"/>
            <a:ext cx="4032448"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Lindsey</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Stirling ) </a:t>
            </a:r>
            <a:endPar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7717764"/>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2752</Words>
  <Application>Microsoft Office PowerPoint</Application>
  <PresentationFormat>Presentación en pantalla (16:10)</PresentationFormat>
  <Paragraphs>81</Paragraphs>
  <Slides>62</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62</vt:i4>
      </vt:variant>
    </vt:vector>
  </HeadingPairs>
  <TitlesOfParts>
    <vt:vector size="72"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2024-07-11T20:42:32Z</dcterms:modified>
</cp:coreProperties>
</file>