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6"/>
  </p:notesMasterIdLst>
  <p:sldIdLst>
    <p:sldId id="356" r:id="rId4"/>
    <p:sldId id="361" r:id="rId5"/>
    <p:sldId id="257" r:id="rId6"/>
    <p:sldId id="349" r:id="rId7"/>
    <p:sldId id="259" r:id="rId8"/>
    <p:sldId id="261" r:id="rId9"/>
    <p:sldId id="353" r:id="rId10"/>
    <p:sldId id="265" r:id="rId11"/>
    <p:sldId id="267" r:id="rId12"/>
    <p:sldId id="268" r:id="rId13"/>
    <p:sldId id="358" r:id="rId14"/>
    <p:sldId id="272" r:id="rId15"/>
    <p:sldId id="276" r:id="rId16"/>
    <p:sldId id="278" r:id="rId17"/>
    <p:sldId id="350" r:id="rId18"/>
    <p:sldId id="279" r:id="rId19"/>
    <p:sldId id="359" r:id="rId20"/>
    <p:sldId id="281" r:id="rId21"/>
    <p:sldId id="283" r:id="rId22"/>
    <p:sldId id="289" r:id="rId23"/>
    <p:sldId id="285" r:id="rId24"/>
    <p:sldId id="287" r:id="rId25"/>
    <p:sldId id="288" r:id="rId26"/>
    <p:sldId id="292" r:id="rId27"/>
    <p:sldId id="293" r:id="rId28"/>
    <p:sldId id="294" r:id="rId29"/>
    <p:sldId id="295" r:id="rId30"/>
    <p:sldId id="360" r:id="rId31"/>
    <p:sldId id="296" r:id="rId32"/>
    <p:sldId id="343" r:id="rId33"/>
    <p:sldId id="357" r:id="rId34"/>
    <p:sldId id="362" r:id="rId3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sXHwNzJkMTbVYoGIsqpJw==" hashData="phzUoWtU1zipirmN4uW0pYcRPB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15" autoAdjust="0"/>
    <p:restoredTop sz="9466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145001E-69F1-4A69-9A15-AB7B7DE67BBA}" type="datetimeFigureOut">
              <a:rPr lang="es-ES"/>
              <a:pPr/>
              <a:t>27/05/2024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287DD84-8720-41B6-8680-2A0DF91E803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2 Marcador de notas"/>
          <p:cNvSpPr>
            <a:spLocks noGrp="1"/>
          </p:cNvSpPr>
          <p:nvPr>
            <p:ph type="body" idx="1"/>
          </p:nvPr>
        </p:nvSpPr>
        <p:spPr bwMode="auto">
          <a:noFill/>
        </p:spPr>
        <p:txBody>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ln>
            <a:miter lim="800000"/>
            <a:headEnd/>
            <a:tailEnd/>
          </a:ln>
        </p:spPr>
        <p:txBody>
          <a:bodyPr/>
          <a:lstStyle/>
          <a:p>
            <a:fld id="{D2B41710-5AD6-4DBF-AC70-03A4A3D6EEE3}" type="slidenum">
              <a:rPr lang="es-ES"/>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8132" name="3 Marcador de número de diapositiva"/>
          <p:cNvSpPr>
            <a:spLocks noGrp="1"/>
          </p:cNvSpPr>
          <p:nvPr>
            <p:ph type="sldNum" sz="quarter" idx="5"/>
          </p:nvPr>
        </p:nvSpPr>
        <p:spPr bwMode="auto">
          <a:noFill/>
          <a:ln>
            <a:miter lim="800000"/>
            <a:headEnd/>
            <a:tailEnd/>
          </a:ln>
        </p:spPr>
        <p:txBody>
          <a:bodyPr/>
          <a:lstStyle/>
          <a:p>
            <a:fld id="{E197A605-C75F-4E12-9EB2-795DE57BC4F7}" type="slidenum">
              <a:rPr lang="es-ES"/>
              <a:pPr/>
              <a:t>18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3A5166E-3252-4726-AD44-6F4D6BFC1532}" type="datetimeFigureOut">
              <a:rPr lang="es-ES"/>
              <a:pPr/>
              <a:t>27/05/2024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7CFCC28-5F7C-458B-A824-B61A1E161600}" type="slidenum">
              <a:rPr lang="es-ES"/>
              <a:pPr/>
              <a:t>‹Nº›</a:t>
            </a:fld>
            <a:endParaRPr lang="es-E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99C106F-211B-4552-B9BF-186EC2860102}" type="datetimeFigureOut">
              <a:rPr lang="es-ES"/>
              <a:pPr/>
              <a:t>27/05/2024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FCCC478-F669-47EB-AC50-A505F171DD22}" type="slidenum">
              <a:rPr lang="es-ES"/>
              <a:pPr/>
              <a:t>‹Nº›</a:t>
            </a:fld>
            <a:endParaRPr lang="es-E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7FEAD28-8F6F-47A5-B972-B0C0E1804FAD}" type="datetimeFigureOut">
              <a:rPr lang="es-ES"/>
              <a:pPr/>
              <a:t>27/05/2024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AFCD68F-554D-4C6E-BC8D-D97F7EF27345}" type="slidenum">
              <a:rPr lang="es-ES"/>
              <a:pPr/>
              <a:t>‹Nº›</a:t>
            </a:fld>
            <a:endParaRPr lang="es-E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97AFB91D-3C50-449A-A81F-E19958716FC4}" type="datetimeFigureOut">
              <a:rPr lang="es-ES"/>
              <a:pPr/>
              <a:t>27/05/2024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DD8DF35-BC72-4EB3-A11D-7744110202FA}" type="slidenum">
              <a:rPr lang="es-ES"/>
              <a:pPr/>
              <a:t>‹Nº›</a:t>
            </a:fld>
            <a:endParaRPr lang="es-E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2B9FD2F-1824-4438-A4F9-D9183598FDB5}" type="datetimeFigureOut">
              <a:rPr lang="es-ES"/>
              <a:pPr/>
              <a:t>27/05/2024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3CB18DB-246B-4167-BC0F-44E4D8C187CD}" type="slidenum">
              <a:rPr lang="es-ES"/>
              <a:pPr/>
              <a:t>‹Nº›</a:t>
            </a:fld>
            <a:endParaRPr lang="es-E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B350D75D-58BE-4CC2-B6A0-ACBCAD5EEB6A}" type="datetimeFigureOut">
              <a:rPr lang="es-ES"/>
              <a:pPr/>
              <a:t>27/05/2024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91D7409C-8D58-4260-84F8-1E9697E579B7}" type="slidenum">
              <a:rPr lang="es-ES"/>
              <a:pPr/>
              <a:t>‹Nº›</a:t>
            </a:fld>
            <a:endParaRPr lang="es-E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E30AD6D2-90B7-413F-8BDD-683695E53FDE}" type="datetimeFigureOut">
              <a:rPr lang="es-ES"/>
              <a:pPr/>
              <a:t>27/05/2024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EC46394C-2B01-4D4E-B994-8FCE90B981AF}" type="slidenum">
              <a:rPr lang="es-ES"/>
              <a:pPr/>
              <a:t>‹Nº›</a:t>
            </a:fld>
            <a:endParaRPr lang="es-E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FB2D2F6-51A4-4654-A3F6-0621F6E3C4A3}" type="datetimeFigureOut">
              <a:rPr lang="es-ES"/>
              <a:pPr/>
              <a:t>27/05/2024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F3057E9-706A-4833-B0E5-D5E72D2DAB89}" type="slidenum">
              <a:rPr lang="es-ES"/>
              <a:pPr/>
              <a:t>‹Nº›</a:t>
            </a:fld>
            <a:endParaRPr lang="es-E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3187AB8-2A36-49E1-832B-4052943AC3BF}" type="datetimeFigureOut">
              <a:rPr lang="es-ES"/>
              <a:pPr/>
              <a:t>27/05/2024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483936F-C77F-4EC2-8197-AA26FEA9A3E3}" type="slidenum">
              <a:rPr lang="es-ES"/>
              <a:pPr/>
              <a:t>‹Nº›</a:t>
            </a:fld>
            <a:endParaRPr lang="es-E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2A2B429-F91B-472D-9960-69008BD70F62}" type="datetimeFigureOut">
              <a:rPr lang="es-ES"/>
              <a:pPr/>
              <a:t>27/05/2024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2892837-CAE4-4A74-9B35-3FEFAE38AC0E}" type="slidenum">
              <a:rPr lang="es-ES"/>
              <a:pPr/>
              <a:t>‹Nº›</a:t>
            </a:fld>
            <a:endParaRPr lang="es-E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FC9E826-B5C6-4D67-BC08-7BD885C25EC8}" type="datetimeFigureOut">
              <a:rPr lang="es-ES"/>
              <a:pPr/>
              <a:t>27/05/2024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BBD90D3-E234-4687-9295-A6E441AEC844}" type="slidenum">
              <a:rPr lang="es-ES"/>
              <a:pPr/>
              <a:t>‹Nº›</a:t>
            </a:fld>
            <a:endParaRPr lang="es-E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574728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47D8E69-905C-47D6-A355-27BBEEBA66EC}" type="datetimeFigureOut">
              <a:rPr lang="es-ES"/>
              <a:pPr/>
              <a:t>27/05/2024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879761CD-13C5-4503-82EB-2506C8C701C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5154"/>
            <a:ext cx="7886700" cy="1104194"/>
          </a:xfrm>
          <a:prstGeom prst="rect">
            <a:avLst/>
          </a:prstGeom>
          <a:noFill/>
          <a:ln w="9525">
            <a:noFill/>
            <a:miter lim="800000"/>
            <a:headEnd/>
            <a:tailEnd/>
          </a:ln>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472"/>
            <a:ext cx="7886700" cy="3628320"/>
          </a:xfrm>
          <a:prstGeom prst="rect">
            <a:avLst/>
          </a:prstGeom>
          <a:noFill/>
          <a:ln w="9525">
            <a:noFill/>
            <a:miter lim="800000"/>
            <a:headEnd/>
            <a:tailEnd/>
          </a:ln>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6959"/>
            <a:ext cx="2057400" cy="303389"/>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defRPr>
            </a:lvl1pPr>
          </a:lstStyle>
          <a:p>
            <a:fld id="{6E5FCA86-00DB-429D-A36A-8B6D26BCBE17}" type="datetimeFigureOut">
              <a:rPr lang="es-ES"/>
              <a:pPr/>
              <a:t>27/05/2024</a:t>
            </a:fld>
            <a:endParaRPr lang="es-ES"/>
          </a:p>
        </p:txBody>
      </p:sp>
      <p:sp>
        <p:nvSpPr>
          <p:cNvPr id="5" name="Marcador de pie de página 4"/>
          <p:cNvSpPr>
            <a:spLocks noGrp="1"/>
          </p:cNvSpPr>
          <p:nvPr>
            <p:ph type="ftr" sz="quarter" idx="3"/>
          </p:nvPr>
        </p:nvSpPr>
        <p:spPr>
          <a:xfrm>
            <a:off x="3028950" y="5296959"/>
            <a:ext cx="3086100" cy="303389"/>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5296959"/>
            <a:ext cx="2057400" cy="303389"/>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defRPr>
            </a:lvl1pPr>
          </a:lstStyle>
          <a:p>
            <a:fld id="{8DD23A07-77C7-47D6-8D80-5C5556EA7AE4}" type="slidenum">
              <a:rPr lang="es-ES" altLang="en-US"/>
              <a:pPr/>
              <a:t>‹Nº›</a:t>
            </a:fld>
            <a:endParaRPr lang="es-ES" altLang="en-US"/>
          </a:p>
        </p:txBody>
      </p:sp>
    </p:spTree>
  </p:cSld>
  <p:clrMap bg1="lt1" tx1="dk1" bg2="lt2" tx2="dk2" accent1="accent1" accent2="accent2" accent3="accent3" accent4="accent4" accent5="accent5" accent6="accent6" hlink="hlink" folHlink="folHlink"/>
  <p:transition spd="slow" advTm="12000">
    <p:split orient="vert"/>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349706648"/>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94028"/>
            <a:ext cx="7416800" cy="1019528"/>
          </a:xfrm>
          <a:prstGeom prst="rect">
            <a:avLst/>
          </a:prstGeom>
        </p:spPr>
        <p:txBody>
          <a:bodyPr wrap="none" fromWordArt="1">
            <a:prstTxWarp prst="textTriangle">
              <a:avLst>
                <a:gd name="adj" fmla="val 2688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Badajoz y su Gran Muralla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116013" y="1778000"/>
            <a:ext cx="6985000" cy="79727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547814" y="3072695"/>
            <a:ext cx="5761037" cy="56091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79614" y="4152195"/>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9" y="4728987"/>
            <a:ext cx="3240087" cy="624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1201316"/>
            <a:ext cx="8568952" cy="2246769"/>
          </a:xfrm>
          <a:prstGeom prst="rect">
            <a:avLst/>
          </a:prstGeom>
          <a:noFill/>
        </p:spPr>
        <p:txBody>
          <a:bodyPr wrap="square" rtlCol="0">
            <a:spAutoFit/>
          </a:bodyPr>
          <a:lstStyle/>
          <a:p>
            <a:r>
              <a:rPr lang="es-ES" sz="2000" i="1" dirty="0" smtClean="0">
                <a:solidFill>
                  <a:schemeClr val="accent6">
                    <a:lumMod val="40000"/>
                    <a:lumOff val="60000"/>
                  </a:schemeClr>
                </a:solidFill>
                <a:effectLst>
                  <a:outerShdw blurRad="38100" dist="38100" dir="2700000" algn="tl">
                    <a:srgbClr val="000000">
                      <a:alpha val="43137"/>
                    </a:srgbClr>
                  </a:outerShdw>
                </a:effectLst>
                <a:latin typeface="Lucida Bright" pitchFamily="18" charset="0"/>
              </a:rPr>
              <a:t>La Alcazaba de Badajoz es la más grande de Europa, se puede visitar y se debe si se quieren disfrutar atardeceres inolvidables. Recorrer su recinto, de 1.200 metros de lienzo de muralla y unas ocho hectáreas de superficie, es un viaje al pasado musulmán de la ciudad de Badajoz que fundó en el año 875 Ibn </a:t>
            </a:r>
            <a:r>
              <a:rPr lang="es-ES" sz="2000" i="1" dirty="0" err="1" smtClean="0">
                <a:solidFill>
                  <a:schemeClr val="accent6">
                    <a:lumMod val="40000"/>
                    <a:lumOff val="60000"/>
                  </a:schemeClr>
                </a:solidFill>
                <a:effectLst>
                  <a:outerShdw blurRad="38100" dist="38100" dir="2700000" algn="tl">
                    <a:srgbClr val="000000">
                      <a:alpha val="43137"/>
                    </a:srgbClr>
                  </a:outerShdw>
                </a:effectLst>
                <a:latin typeface="Lucida Bright" pitchFamily="18" charset="0"/>
              </a:rPr>
              <a:t>Marwan</a:t>
            </a:r>
            <a:r>
              <a:rPr lang="es-ES" sz="2000" i="1" dirty="0" smtClean="0">
                <a:solidFill>
                  <a:schemeClr val="accent6">
                    <a:lumMod val="40000"/>
                    <a:lumOff val="60000"/>
                  </a:schemeClr>
                </a:solidFill>
                <a:effectLst>
                  <a:outerShdw blurRad="38100" dist="38100" dir="2700000" algn="tl">
                    <a:srgbClr val="000000">
                      <a:alpha val="43137"/>
                    </a:srgbClr>
                  </a:outerShdw>
                </a:effectLst>
                <a:latin typeface="Lucida Bright" pitchFamily="18" charset="0"/>
              </a:rPr>
              <a:t>. Aunque la Alcazaba que hoy conocemos es el resultado de su evolución en la época almohade entre los siglos XII y XIII.</a:t>
            </a:r>
            <a:endParaRPr lang="es-ES" sz="2000" i="1" dirty="0">
              <a:solidFill>
                <a:schemeClr val="accent6">
                  <a:lumMod val="40000"/>
                  <a:lumOff val="60000"/>
                </a:schemeClr>
              </a:solidFill>
              <a:effectLst>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1403648" y="0"/>
            <a:ext cx="5557932" cy="841276"/>
          </a:xfrm>
          <a:prstGeom prst="rect">
            <a:avLst/>
          </a:prstGeom>
          <a:noFill/>
        </p:spPr>
        <p:txBody>
          <a:bodyPr wrap="none" lIns="91440" tIns="45720" rIns="91440" bIns="45720">
            <a:prstTxWarp prst="textDeflateTop">
              <a:avLst>
                <a:gd name="adj" fmla="val 33394"/>
              </a:avLst>
            </a:prstTxWarp>
            <a:spAutoFit/>
            <a:scene3d>
              <a:camera prst="perspectiveRelaxedModerately"/>
              <a:lightRig rig="threePt" dir="t"/>
            </a:scene3d>
            <a:sp3d extrusionH="57150">
              <a:bevelT w="38100" h="38100" prst="angle"/>
            </a:sp3d>
          </a:bodyPr>
          <a:lstStyle/>
          <a:p>
            <a:pPr algn="ctr"/>
            <a:r>
              <a:rPr lang="es-ES" sz="32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32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La Gran Muralla de Badajoz </a:t>
            </a:r>
            <a:endParaRPr lang="es-ES" sz="32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4" name="3 CuadroTexto"/>
          <p:cNvSpPr txBox="1"/>
          <p:nvPr/>
        </p:nvSpPr>
        <p:spPr>
          <a:xfrm>
            <a:off x="323528" y="3721596"/>
            <a:ext cx="8424936" cy="1631216"/>
          </a:xfrm>
          <a:prstGeom prst="rect">
            <a:avLst/>
          </a:prstGeom>
          <a:noFill/>
        </p:spPr>
        <p:txBody>
          <a:bodyPr wrap="square" rtlCol="0">
            <a:spAutoFit/>
          </a:bodyPr>
          <a:lstStyle/>
          <a:p>
            <a:r>
              <a:rPr lang="es-ES" sz="2000" i="1" dirty="0" smtClean="0">
                <a:solidFill>
                  <a:schemeClr val="accent6">
                    <a:lumMod val="40000"/>
                    <a:lumOff val="60000"/>
                  </a:schemeClr>
                </a:solidFill>
                <a:effectLst>
                  <a:outerShdw blurRad="38100" dist="38100" dir="2700000" algn="tl">
                    <a:srgbClr val="000000">
                      <a:alpha val="43137"/>
                    </a:srgbClr>
                  </a:outerShdw>
                </a:effectLst>
                <a:latin typeface="Lucida Bright" pitchFamily="18" charset="0"/>
              </a:rPr>
              <a:t>En todo caso es la mayor de las alcazabas construidas por los árabes en el pasado y testigo fiel de la evolución de la ciudad, que ha llevado al turismo de Badajoz a presentarla como la Alcazaba más grande de Europa y visita obligada en una de las ciudades imprescindibles de Extremadura.</a:t>
            </a:r>
            <a:endParaRPr lang="es-ES" sz="2000" i="1" dirty="0">
              <a:solidFill>
                <a:schemeClr val="accent6">
                  <a:lumMod val="40000"/>
                  <a:lumOff val="6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7000">
        <p:split orient="vert"/>
      </p:transition>
    </mc:Choice>
    <mc:Fallback>
      <p:transition spd="slow" advTm="6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393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Situada en lo alto del Cerro de la Muela, domina la ciudad y el río y la vista llega hasta Portugal. De hecho llegó a ser un punto clave para controlar la frontera con el país vecino, aprovechando que se construyó a conciencia para ser impenetrable en el desnivel provocado por el Guadiana y el arroyo </a:t>
            </a:r>
            <a:r>
              <a:rPr lang="es-ES" i="1" dirty="0" err="1" smtClean="0">
                <a:effectLst>
                  <a:glow rad="101600">
                    <a:srgbClr val="C00000">
                      <a:alpha val="60000"/>
                    </a:srgbClr>
                  </a:glow>
                  <a:outerShdw blurRad="38100" dist="38100" dir="2700000" algn="tl">
                    <a:srgbClr val="000000">
                      <a:alpha val="43137"/>
                    </a:srgbClr>
                  </a:outerShdw>
                </a:effectLst>
              </a:rPr>
              <a:t>Rivillas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desde 1931 Monumento Histórico-Artístico y las obras de rehabilitación han ido descubriendo nuevos detalles arquitectónicos que la dan aún más valor.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wipe/>
        <p:sndAc>
          <p:stSnd loop="1">
            <p:snd r:embed="rId2" name="Variadas.wav"/>
          </p:stSnd>
        </p:sndAc>
      </p:transition>
    </mc:Choice>
    <mc:Fallback>
      <p:transition spd="slow" advTm="53000">
        <p:wip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9400"/>
                            </p:stCondLst>
                            <p:childTnLst>
                              <p:par>
                                <p:cTn id="19" presetID="10" presetClass="exit" presetSubtype="0" fill="hold" grpId="1" nodeType="afterEffect">
                                  <p:stCondLst>
                                    <p:cond delay="25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500"/>
                                  </p:stCondLst>
                                  <p:childTnLst>
                                    <p:animEffect transition="out" filter="fade">
                                      <p:cBhvr>
                                        <p:cTn id="23" dur="3000"/>
                                        <p:tgtEl>
                                          <p:spTgt spid="17"/>
                                        </p:tgtEl>
                                      </p:cBhvr>
                                    </p:animEffect>
                                    <p:set>
                                      <p:cBhvr>
                                        <p:cTn id="24" dur="1" fill="hold">
                                          <p:stCondLst>
                                            <p:cond delay="2999"/>
                                          </p:stCondLst>
                                        </p:cTn>
                                        <p:tgtEl>
                                          <p:spTgt spid="17"/>
                                        </p:tgtEl>
                                        <p:attrNameLst>
                                          <p:attrName>style.visibility</p:attrName>
                                        </p:attrNameLst>
                                      </p:cBhvr>
                                      <p:to>
                                        <p:strVal val="hidden"/>
                                      </p:to>
                                    </p:set>
                                  </p:childTnLst>
                                </p:cTn>
                              </p:par>
                              <p:par>
                                <p:cTn id="25" presetID="23" presetClass="exit" presetSubtype="272" fill="hold" nodeType="withEffect">
                                  <p:stCondLst>
                                    <p:cond delay="2500"/>
                                  </p:stCondLst>
                                  <p:childTnLst>
                                    <p:anim calcmode="lin" valueType="num">
                                      <p:cBhvr>
                                        <p:cTn id="26" dur="3000"/>
                                        <p:tgtEl>
                                          <p:spTgt spid="17"/>
                                        </p:tgtEl>
                                        <p:attrNameLst>
                                          <p:attrName>ppt_w</p:attrName>
                                        </p:attrNameLst>
                                      </p:cBhvr>
                                      <p:tavLst>
                                        <p:tav tm="0">
                                          <p:val>
                                            <p:strVal val="ppt_w"/>
                                          </p:val>
                                        </p:tav>
                                        <p:tav tm="100000">
                                          <p:val>
                                            <p:strVal val="4/3*ppt_w"/>
                                          </p:val>
                                        </p:tav>
                                      </p:tavLst>
                                    </p:anim>
                                    <p:anim calcmode="lin" valueType="num">
                                      <p:cBhvr>
                                        <p:cTn id="27" dur="3000"/>
                                        <p:tgtEl>
                                          <p:spTgt spid="17"/>
                                        </p:tgtEl>
                                        <p:attrNameLst>
                                          <p:attrName>ppt_h</p:attrName>
                                        </p:attrNameLst>
                                      </p:cBhvr>
                                      <p:tavLst>
                                        <p:tav tm="0">
                                          <p:val>
                                            <p:strVal val="ppt_h"/>
                                          </p:val>
                                        </p:tav>
                                        <p:tav tm="100000">
                                          <p:val>
                                            <p:strVal val="4/3*ppt_h"/>
                                          </p:val>
                                        </p:tav>
                                      </p:tavLst>
                                    </p:anim>
                                    <p:set>
                                      <p:cBhvr>
                                        <p:cTn id="28" dur="1" fill="hold">
                                          <p:stCondLst>
                                            <p:cond delay="2999"/>
                                          </p:stCondLst>
                                        </p:cTn>
                                        <p:tgtEl>
                                          <p:spTgt spid="17"/>
                                        </p:tgtEl>
                                        <p:attrNameLst>
                                          <p:attrName>style.visibility</p:attrName>
                                        </p:attrNameLst>
                                      </p:cBhvr>
                                      <p:to>
                                        <p:strVal val="hidden"/>
                                      </p:to>
                                    </p:set>
                                  </p:childTnLst>
                                </p:cTn>
                              </p:par>
                              <p:par>
                                <p:cTn id="29" presetID="23" presetClass="entr" presetSubtype="288" fill="hold" nodeType="withEffect">
                                  <p:stCondLst>
                                    <p:cond delay="2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3000" fill="hold"/>
                                        <p:tgtEl>
                                          <p:spTgt spid="18"/>
                                        </p:tgtEl>
                                        <p:attrNameLst>
                                          <p:attrName>ppt_w</p:attrName>
                                        </p:attrNameLst>
                                      </p:cBhvr>
                                      <p:tavLst>
                                        <p:tav tm="0">
                                          <p:val>
                                            <p:strVal val="4/3*#ppt_w"/>
                                          </p:val>
                                        </p:tav>
                                        <p:tav tm="100000">
                                          <p:val>
                                            <p:strVal val="#ppt_w"/>
                                          </p:val>
                                        </p:tav>
                                      </p:tavLst>
                                    </p:anim>
                                    <p:anim calcmode="lin" valueType="num">
                                      <p:cBhvr>
                                        <p:cTn id="32" dur="3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5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3000"/>
                                        <p:tgtEl>
                                          <p:spTgt spid="18"/>
                                        </p:tgtEl>
                                      </p:cBhvr>
                                    </p:animEffect>
                                    <p:anim calcmode="lin" valueType="num">
                                      <p:cBhvr>
                                        <p:cTn id="36" dur="3000" fill="hold"/>
                                        <p:tgtEl>
                                          <p:spTgt spid="18"/>
                                        </p:tgtEl>
                                        <p:attrNameLst>
                                          <p:attrName>ppt_x</p:attrName>
                                        </p:attrNameLst>
                                      </p:cBhvr>
                                      <p:tavLst>
                                        <p:tav tm="0">
                                          <p:val>
                                            <p:strVal val="#ppt_x"/>
                                          </p:val>
                                        </p:tav>
                                        <p:tav tm="100000">
                                          <p:val>
                                            <p:strVal val="#ppt_x"/>
                                          </p:val>
                                        </p:tav>
                                      </p:tavLst>
                                    </p:anim>
                                    <p:anim calcmode="lin" valueType="num">
                                      <p:cBhvr>
                                        <p:cTn id="37" dur="3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34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entrar al recinto hay hasta cinco puertas: las del Capitel y del </a:t>
            </a:r>
            <a:r>
              <a:rPr lang="es-ES" i="1" dirty="0" err="1" smtClean="0">
                <a:effectLst>
                  <a:glow rad="101600">
                    <a:srgbClr val="C00000">
                      <a:alpha val="60000"/>
                    </a:srgbClr>
                  </a:glow>
                  <a:outerShdw blurRad="38100" dist="38100" dir="2700000" algn="tl">
                    <a:srgbClr val="000000">
                      <a:alpha val="43137"/>
                    </a:srgbClr>
                  </a:outerShdw>
                </a:effectLst>
              </a:rPr>
              <a:t>Alpéndiz</a:t>
            </a:r>
            <a:r>
              <a:rPr lang="es-ES" i="1" dirty="0" smtClean="0">
                <a:effectLst>
                  <a:glow rad="101600">
                    <a:srgbClr val="C00000">
                      <a:alpha val="60000"/>
                    </a:srgbClr>
                  </a:glow>
                  <a:outerShdw blurRad="38100" dist="38100" dir="2700000" algn="tl">
                    <a:srgbClr val="000000">
                      <a:alpha val="43137"/>
                    </a:srgbClr>
                  </a:outerShdw>
                </a:effectLst>
              </a:rPr>
              <a:t>, ambas de época almohade; la de la Coracha, la del Metido y la Puerta de Carros o de </a:t>
            </a:r>
            <a:r>
              <a:rPr lang="es-ES" i="1" dirty="0" err="1" smtClean="0">
                <a:effectLst>
                  <a:glow rad="101600">
                    <a:srgbClr val="C00000">
                      <a:alpha val="60000"/>
                    </a:srgbClr>
                  </a:glow>
                  <a:outerShdw blurRad="38100" dist="38100" dir="2700000" algn="tl">
                    <a:srgbClr val="000000">
                      <a:alpha val="43137"/>
                    </a:srgbClr>
                  </a:outerShdw>
                </a:effectLst>
              </a:rPr>
              <a:t>Yelves</a:t>
            </a:r>
            <a:r>
              <a:rPr lang="es-ES" i="1" dirty="0" smtClean="0">
                <a:effectLst>
                  <a:glow rad="101600">
                    <a:srgbClr val="C00000">
                      <a:alpha val="60000"/>
                    </a:srgbClr>
                  </a:glow>
                  <a:outerShdw blurRad="38100" dist="38100" dir="2700000" algn="tl">
                    <a:srgbClr val="000000">
                      <a:alpha val="43137"/>
                    </a:srgbClr>
                  </a:outerShdw>
                </a:effectLst>
              </a:rPr>
              <a:t>, que debe su denominación al antiguo nombre de la ciudad portuguesa de </a:t>
            </a:r>
            <a:r>
              <a:rPr lang="es-ES" i="1" dirty="0" err="1" smtClean="0">
                <a:effectLst>
                  <a:glow rad="101600">
                    <a:srgbClr val="C00000">
                      <a:alpha val="60000"/>
                    </a:srgbClr>
                  </a:glow>
                  <a:outerShdw blurRad="38100" dist="38100" dir="2700000" algn="tl">
                    <a:srgbClr val="000000">
                      <a:alpha val="43137"/>
                    </a:srgbClr>
                  </a:outerShdw>
                </a:effectLst>
              </a:rPr>
              <a:t>Elvas</a:t>
            </a:r>
            <a:r>
              <a:rPr lang="es-ES" i="1" dirty="0" smtClean="0">
                <a:effectLst>
                  <a:glow rad="101600">
                    <a:srgbClr val="C00000">
                      <a:alpha val="60000"/>
                    </a:srgbClr>
                  </a:glow>
                  <a:outerShdw blurRad="38100" dist="38100" dir="2700000" algn="tl">
                    <a:srgbClr val="000000">
                      <a:alpha val="43137"/>
                    </a:srgbClr>
                  </a:outerShdw>
                </a:effectLst>
              </a:rPr>
              <a:t>, y que permite el acceso a vehículos al interior de la Alcazaba.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Destacan también los espléndidos jardines árabes del siglo X, el Jardín de la Galera, y especialmente en épocas de floración. Allí se encuentran interesantes piezas arqueológicas como el Edificio de la Galera, la Torre Vieja o las columnas visigodas.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1000">
        <p14:ripple/>
      </p:transition>
    </mc:Choice>
    <mc:Fallback>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9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4"/>
                                        </p:tgtEl>
                                        <p:attrNameLst>
                                          <p:attrName>ppt_w</p:attrName>
                                        </p:attrNameLst>
                                      </p:cBhvr>
                                      <p:tavLst>
                                        <p:tav tm="0">
                                          <p:val>
                                            <p:strVal val="ppt_w"/>
                                          </p:val>
                                        </p:tav>
                                        <p:tav tm="100000">
                                          <p:val>
                                            <p:strVal val="4/3*ppt_w"/>
                                          </p:val>
                                        </p:tav>
                                      </p:tavLst>
                                    </p:anim>
                                    <p:anim calcmode="lin" valueType="num">
                                      <p:cBhvr>
                                        <p:cTn id="27" dur="3000"/>
                                        <p:tgtEl>
                                          <p:spTgt spid="4"/>
                                        </p:tgtEl>
                                        <p:attrNameLst>
                                          <p:attrName>ppt_h</p:attrName>
                                        </p:attrNameLst>
                                      </p:cBhvr>
                                      <p:tavLst>
                                        <p:tav tm="0">
                                          <p:val>
                                            <p:strVal val="ppt_h"/>
                                          </p:val>
                                        </p:tav>
                                        <p:tav tm="100000">
                                          <p:val>
                                            <p:strVal val="4/3*ppt_h"/>
                                          </p:val>
                                        </p:tav>
                                      </p:tavLst>
                                    </p:anim>
                                    <p:set>
                                      <p:cBhvr>
                                        <p:cTn id="28" dur="1" fill="hold">
                                          <p:stCondLst>
                                            <p:cond delay="2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3000"/>
                                        <p:tgtEl>
                                          <p:spTgt spid="30"/>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3000" fill="hold"/>
                                        <p:tgtEl>
                                          <p:spTgt spid="30"/>
                                        </p:tgtEl>
                                        <p:attrNameLst>
                                          <p:attrName>ppt_w</p:attrName>
                                        </p:attrNameLst>
                                      </p:cBhvr>
                                      <p:tavLst>
                                        <p:tav tm="0">
                                          <p:val>
                                            <p:strVal val="4/3*#ppt_w"/>
                                          </p:val>
                                        </p:tav>
                                        <p:tav tm="100000">
                                          <p:val>
                                            <p:strVal val="#ppt_w"/>
                                          </p:val>
                                        </p:tav>
                                      </p:tavLst>
                                    </p:anim>
                                    <p:anim calcmode="lin" valueType="num">
                                      <p:cBhvr>
                                        <p:cTn id="35" dur="3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344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5704417"/>
          </a:xfrm>
          <a:prstGeom prst="rect">
            <a:avLst/>
          </a:prstGeom>
          <a:noFill/>
          <a:ln w="9525">
            <a:noFill/>
            <a:miter lim="800000"/>
            <a:headEnd/>
            <a:tailEnd/>
          </a:ln>
        </p:spPr>
      </p:pic>
      <p:sp>
        <p:nvSpPr>
          <p:cNvPr id="6" name="5 CuadroTexto"/>
          <p:cNvSpPr txBox="1"/>
          <p:nvPr/>
        </p:nvSpPr>
        <p:spPr>
          <a:xfrm>
            <a:off x="179512" y="4081636"/>
            <a:ext cx="8784976" cy="150810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Casa Álvarez </a:t>
            </a:r>
            <a:r>
              <a:rPr lang="es-ES" sz="2000" b="1" i="1" dirty="0" err="1" smtClean="0">
                <a:effectLst>
                  <a:glow rad="101600">
                    <a:srgbClr val="C00000">
                      <a:alpha val="60000"/>
                    </a:srgbClr>
                  </a:glow>
                  <a:outerShdw blurRad="38100" dist="38100" dir="2700000" algn="tl">
                    <a:srgbClr val="000000">
                      <a:alpha val="43137"/>
                    </a:srgbClr>
                  </a:outerShdw>
                </a:effectLst>
              </a:rPr>
              <a:t>Buiza</a:t>
            </a:r>
            <a:r>
              <a:rPr lang="es-ES" i="1" dirty="0" smtClean="0">
                <a:effectLst>
                  <a:glow rad="101600">
                    <a:srgbClr val="C00000">
                      <a:alpha val="60000"/>
                    </a:srgbClr>
                  </a:glow>
                  <a:outerShdw blurRad="38100" dist="38100" dir="2700000" algn="tl">
                    <a:srgbClr val="000000">
                      <a:alpha val="43137"/>
                    </a:srgbClr>
                  </a:outerShdw>
                </a:effectLst>
              </a:rPr>
              <a:t>. Es uno de los edificios más destacados de Badajoz dentro del estilo regionalismo andaluz. Destaca por la utilización profusa de decoraciones de azulejos, vidriados, referías y ladrillo visto, además de ello resalta la ordenación de ventanas en su fachada. Hoy en día es sede del Colegio de Aparejadores.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395536" y="4297660"/>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Ayuntamiento de Badajoz. </a:t>
            </a:r>
            <a:r>
              <a:rPr lang="es-ES" i="1" dirty="0" smtClean="0">
                <a:effectLst>
                  <a:glow rad="101600">
                    <a:srgbClr val="C00000">
                      <a:alpha val="60000"/>
                    </a:srgbClr>
                  </a:glow>
                  <a:outerShdw blurRad="38100" dist="38100" dir="2700000" algn="tl">
                    <a:srgbClr val="000000">
                      <a:alpha val="43137"/>
                    </a:srgbClr>
                  </a:outerShdw>
                </a:effectLst>
              </a:rPr>
              <a:t>Construido a finales del siglo XVIII por iniciativa del Capitán General y Corregidor de la ciudad don Carlos de </a:t>
            </a:r>
            <a:r>
              <a:rPr lang="es-ES" i="1" dirty="0" err="1" smtClean="0">
                <a:effectLst>
                  <a:glow rad="101600">
                    <a:srgbClr val="C00000">
                      <a:alpha val="60000"/>
                    </a:srgbClr>
                  </a:glow>
                  <a:outerShdw blurRad="38100" dist="38100" dir="2700000" algn="tl">
                    <a:srgbClr val="000000">
                      <a:alpha val="43137"/>
                    </a:srgbClr>
                  </a:outerShdw>
                </a:effectLst>
              </a:rPr>
              <a:t>Wite</a:t>
            </a:r>
            <a:r>
              <a:rPr lang="es-ES" i="1" dirty="0" smtClean="0">
                <a:effectLst>
                  <a:glow rad="101600">
                    <a:srgbClr val="C00000">
                      <a:alpha val="60000"/>
                    </a:srgbClr>
                  </a:glow>
                  <a:outerShdw blurRad="38100" dist="38100" dir="2700000" algn="tl">
                    <a:srgbClr val="000000">
                      <a:alpha val="43137"/>
                    </a:srgbClr>
                  </a:outerShdw>
                </a:effectLst>
              </a:rPr>
              <a:t> y Pau, en sustitución de las antiguas casas consistoriales existentes en la Plaza Alta. Junto a la Catedral, el edificio preside la Plaza de San Juan.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6000">
        <p:wheel spokes="1"/>
      </p:transition>
    </mc:Choice>
    <mc:Fallback>
      <p:transition spd="slow" advTm="6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3000"/>
                                        <p:tgtEl>
                                          <p:spTgt spid="8"/>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31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8"/>
                                        </p:tgtEl>
                                        <p:attrNameLst>
                                          <p:attrName>ppt_w</p:attrName>
                                        </p:attrNameLst>
                                      </p:cBhvr>
                                      <p:tavLst>
                                        <p:tav tm="0">
                                          <p:val>
                                            <p:strVal val="ppt_w"/>
                                          </p:val>
                                        </p:tav>
                                        <p:tav tm="100000">
                                          <p:val>
                                            <p:strVal val="4/3*ppt_w"/>
                                          </p:val>
                                        </p:tav>
                                      </p:tavLst>
                                    </p:anim>
                                    <p:anim calcmode="lin" valueType="num">
                                      <p:cBhvr>
                                        <p:cTn id="27" dur="3000"/>
                                        <p:tgtEl>
                                          <p:spTgt spid="8"/>
                                        </p:tgtEl>
                                        <p:attrNameLst>
                                          <p:attrName>ppt_h</p:attrName>
                                        </p:attrNameLst>
                                      </p:cBhvr>
                                      <p:tavLst>
                                        <p:tav tm="0">
                                          <p:val>
                                            <p:strVal val="ppt_h"/>
                                          </p:val>
                                        </p:tav>
                                        <p:tav tm="100000">
                                          <p:val>
                                            <p:strVal val="4/3*ppt_h"/>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strVal val="4/3*#ppt_w"/>
                                          </p:val>
                                        </p:tav>
                                        <p:tav tm="100000">
                                          <p:val>
                                            <p:strVal val="#ppt_w"/>
                                          </p:val>
                                        </p:tav>
                                      </p:tavLst>
                                    </p:anim>
                                    <p:anim calcmode="lin" valueType="num">
                                      <p:cBhvr>
                                        <p:cTn id="32" dur="3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3000"/>
                                        <p:tgtEl>
                                          <p:spTgt spid="7"/>
                                        </p:tgtEl>
                                      </p:cBhvr>
                                    </p:animEffect>
                                    <p:anim calcmode="lin" valueType="num">
                                      <p:cBhvr>
                                        <p:cTn id="36" dur="3000" fill="hold"/>
                                        <p:tgtEl>
                                          <p:spTgt spid="7"/>
                                        </p:tgtEl>
                                        <p:attrNameLst>
                                          <p:attrName>ppt_x</p:attrName>
                                        </p:attrNameLst>
                                      </p:cBhvr>
                                      <p:tavLst>
                                        <p:tav tm="0">
                                          <p:val>
                                            <p:strVal val="#ppt_x"/>
                                          </p:val>
                                        </p:tav>
                                        <p:tav tm="100000">
                                          <p:val>
                                            <p:strVal val="#ppt_x"/>
                                          </p:val>
                                        </p:tav>
                                      </p:tavLst>
                                    </p:anim>
                                    <p:anim calcmode="lin" valueType="num">
                                      <p:cBhvr>
                                        <p:cTn id="37" dur="3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364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1"/>
                                          </p:val>
                                        </p:tav>
                                        <p:tav tm="100000">
                                          <p:val>
                                            <p:strVal val="#ppt_x"/>
                                          </p:val>
                                        </p:tav>
                                      </p:tavLst>
                                    </p:anim>
                                    <p:anim calcmode="lin" valueType="num">
                                      <p:cBhvr>
                                        <p:cTn id="4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297660"/>
            <a:ext cx="813690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Catedral de San Juan Bautista. </a:t>
            </a:r>
            <a:r>
              <a:rPr lang="es-ES" i="1" dirty="0" smtClean="0">
                <a:effectLst>
                  <a:glow rad="101600">
                    <a:srgbClr val="C00000">
                      <a:alpha val="60000"/>
                    </a:srgbClr>
                  </a:glow>
                  <a:outerShdw blurRad="38100" dist="38100" dir="2700000" algn="tl">
                    <a:srgbClr val="000000">
                      <a:alpha val="43137"/>
                    </a:srgbClr>
                  </a:outerShdw>
                </a:effectLst>
              </a:rPr>
              <a:t>Ocupa una manzana en el centro de la ciudad. Su origen remoto se sitúa en el siglo XIII, momento en el que Alfonso IX conquista la ciudad. Con el primer obispo, Fray Pedro Pérez, comenzó a utilizarse como catedral la mezquita mayor de la alcazaba.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000" fill="hold"/>
                                        <p:tgtEl>
                                          <p:spTgt spid="13"/>
                                        </p:tgtEl>
                                        <p:attrNameLst>
                                          <p:attrName>ppt_w</p:attrName>
                                        </p:attrNameLst>
                                      </p:cBhvr>
                                      <p:tavLst>
                                        <p:tav tm="0">
                                          <p:val>
                                            <p:strVal val="4/3*#ppt_w"/>
                                          </p:val>
                                        </p:tav>
                                        <p:tav tm="100000">
                                          <p:val>
                                            <p:strVal val="#ppt_w"/>
                                          </p:val>
                                        </p:tav>
                                      </p:tavLst>
                                    </p:anim>
                                    <p:anim calcmode="lin" valueType="num">
                                      <p:cBhvr>
                                        <p:cTn id="8" dur="4000" fill="hold"/>
                                        <p:tgtEl>
                                          <p:spTgt spid="13"/>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4000"/>
                                        <p:tgtEl>
                                          <p:spTgt spid="13"/>
                                        </p:tgtEl>
                                      </p:cBhvr>
                                    </p:animEffect>
                                    <p:anim calcmode="lin" valueType="num">
                                      <p:cBhvr>
                                        <p:cTn id="12" dur="4000" fill="hold"/>
                                        <p:tgtEl>
                                          <p:spTgt spid="13"/>
                                        </p:tgtEl>
                                        <p:attrNameLst>
                                          <p:attrName>ppt_x</p:attrName>
                                        </p:attrNameLst>
                                      </p:cBhvr>
                                      <p:tavLst>
                                        <p:tav tm="0">
                                          <p:val>
                                            <p:strVal val="#ppt_x"/>
                                          </p:val>
                                        </p:tav>
                                        <p:tav tm="100000">
                                          <p:val>
                                            <p:strVal val="#ppt_x"/>
                                          </p:val>
                                        </p:tav>
                                      </p:tavLst>
                                    </p:anim>
                                    <p:anim calcmode="lin" valueType="num">
                                      <p:cBhvr>
                                        <p:cTn id="13" dur="4000" fill="hold"/>
                                        <p:tgtEl>
                                          <p:spTgt spid="13"/>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ppt_w</p:attrName>
                                        </p:attrNameLst>
                                      </p:cBhvr>
                                      <p:tavLst>
                                        <p:tav tm="0">
                                          <p:val>
                                            <p:strVal val="4/3*#ppt_w"/>
                                          </p:val>
                                        </p:tav>
                                        <p:tav tm="100000">
                                          <p:val>
                                            <p:strVal val="#ppt_w"/>
                                          </p:val>
                                        </p:tav>
                                      </p:tavLst>
                                    </p:anim>
                                    <p:anim calcmode="lin" valueType="num">
                                      <p:cBhvr>
                                        <p:cTn id="17" dur="4000" fill="hold"/>
                                        <p:tgtEl>
                                          <p:spTgt spid="7"/>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4000"/>
                                        <p:tgtEl>
                                          <p:spTgt spid="7"/>
                                        </p:tgtEl>
                                      </p:cBhvr>
                                    </p:animEffect>
                                    <p:anim calcmode="lin" valueType="num">
                                      <p:cBhvr>
                                        <p:cTn id="21" dur="4000" fill="hold"/>
                                        <p:tgtEl>
                                          <p:spTgt spid="7"/>
                                        </p:tgtEl>
                                        <p:attrNameLst>
                                          <p:attrName>ppt_x</p:attrName>
                                        </p:attrNameLst>
                                      </p:cBhvr>
                                      <p:tavLst>
                                        <p:tav tm="0">
                                          <p:val>
                                            <p:strVal val="#ppt_x"/>
                                          </p:val>
                                        </p:tav>
                                        <p:tav tm="100000">
                                          <p:val>
                                            <p:strVal val="#ppt_x"/>
                                          </p:val>
                                        </p:tav>
                                      </p:tavLst>
                                    </p:anim>
                                    <p:anim calcmode="lin" valueType="num">
                                      <p:cBhvr>
                                        <p:cTn id="22" dur="4000" fill="hold"/>
                                        <p:tgtEl>
                                          <p:spTgt spid="7"/>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0fd9476e7c0c1ff1a8d02f0b489eb29gh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297660"/>
            <a:ext cx="864096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Paseo San Francisco. </a:t>
            </a:r>
            <a:r>
              <a:rPr lang="es-ES" i="1" dirty="0" smtClean="0">
                <a:effectLst>
                  <a:glow rad="101600">
                    <a:srgbClr val="C00000">
                      <a:alpha val="60000"/>
                    </a:srgbClr>
                  </a:glow>
                  <a:outerShdw blurRad="38100" dist="38100" dir="2700000" algn="tl">
                    <a:srgbClr val="000000">
                      <a:alpha val="43137"/>
                    </a:srgbClr>
                  </a:outerShdw>
                </a:effectLst>
              </a:rPr>
              <a:t>Se trata del principal parque de la ciudad por su historia, por su ubicación y por su uso. En sus más de diez mil metros cuadrados se concentran quioscos de prensa, música y refrescos, jardines, un estanque y el bullicio de casi toda la ciudad que suele pasar por allí a diario.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0fd9476e7c0c1ff1a8d02f0b489eb290.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35292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Plaza de La Soledad </a:t>
            </a:r>
            <a:r>
              <a:rPr lang="es-ES" i="1" dirty="0" smtClean="0">
                <a:effectLst>
                  <a:glow rad="101600">
                    <a:srgbClr val="C00000">
                      <a:alpha val="60000"/>
                    </a:srgbClr>
                  </a:glow>
                  <a:outerShdw blurRad="38100" dist="38100" dir="2700000" algn="tl">
                    <a:srgbClr val="000000">
                      <a:alpha val="43137"/>
                    </a:srgbClr>
                  </a:outerShdw>
                </a:effectLst>
              </a:rPr>
              <a:t>es una de las plazas más interesantes del Badajoz antiguo. A pesar de sus reducidas dimensiones y su forma alargada tiene un sabor </a:t>
            </a:r>
            <a:r>
              <a:rPr lang="es-ES" i="1" dirty="0" err="1" smtClean="0">
                <a:effectLst>
                  <a:glow rad="101600">
                    <a:srgbClr val="C00000">
                      <a:alpha val="60000"/>
                    </a:srgbClr>
                  </a:glow>
                  <a:outerShdw blurRad="38100" dist="38100" dir="2700000" algn="tl">
                    <a:srgbClr val="000000">
                      <a:alpha val="43137"/>
                    </a:srgbClr>
                  </a:outerShdw>
                </a:effectLst>
              </a:rPr>
              <a:t>caracterísitico</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reune</a:t>
            </a:r>
            <a:r>
              <a:rPr lang="es-ES" i="1" dirty="0" smtClean="0">
                <a:effectLst>
                  <a:glow rad="101600">
                    <a:srgbClr val="C00000">
                      <a:alpha val="60000"/>
                    </a:srgbClr>
                  </a:glow>
                  <a:outerShdw blurRad="38100" dist="38100" dir="2700000" algn="tl">
                    <a:srgbClr val="000000">
                      <a:alpha val="43137"/>
                    </a:srgbClr>
                  </a:outerShdw>
                </a:effectLst>
              </a:rPr>
              <a:t> diversos edificios muy simbólicos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8000">
        <p:checker/>
      </p:transition>
    </mc:Choice>
    <mc:Fallback>
      <p:transition spd="slow" advTm="5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3000"/>
                                        <p:tgtEl>
                                          <p:spTgt spid="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28400"/>
                            </p:stCondLst>
                            <p:childTnLst>
                              <p:par>
                                <p:cTn id="26" presetID="10" presetClass="exit" presetSubtype="0" fill="hold" grpId="1" nodeType="afterEffect">
                                  <p:stCondLst>
                                    <p:cond delay="2000"/>
                                  </p:stCondLst>
                                  <p:iterate type="lt">
                                    <p:tmPct val="0"/>
                                  </p:iterate>
                                  <p:childTnLst>
                                    <p:animEffect transition="out" filter="fade">
                                      <p:cBhvr>
                                        <p:cTn id="27" dur="2000"/>
                                        <p:tgtEl>
                                          <p:spTgt spid="5"/>
                                        </p:tgtEl>
                                      </p:cBhvr>
                                    </p:animEffect>
                                    <p:set>
                                      <p:cBhvr>
                                        <p:cTn id="28" dur="1" fill="hold">
                                          <p:stCondLst>
                                            <p:cond delay="1999"/>
                                          </p:stCondLst>
                                        </p:cTn>
                                        <p:tgtEl>
                                          <p:spTgt spid="5"/>
                                        </p:tgtEl>
                                        <p:attrNameLst>
                                          <p:attrName>style.visibility</p:attrName>
                                        </p:attrNameLst>
                                      </p:cBhvr>
                                      <p:to>
                                        <p:strVal val="hidden"/>
                                      </p:to>
                                    </p:set>
                                  </p:childTnLst>
                                </p:cTn>
                              </p:par>
                              <p:par>
                                <p:cTn id="29" presetID="10" presetClass="exit" presetSubtype="0" fill="hold" nodeType="withEffect">
                                  <p:stCondLst>
                                    <p:cond delay="2000"/>
                                  </p:stCondLst>
                                  <p:childTnLst>
                                    <p:animEffect transition="out" filter="fade">
                                      <p:cBhvr>
                                        <p:cTn id="30" dur="3000"/>
                                        <p:tgtEl>
                                          <p:spTgt spid="2"/>
                                        </p:tgtEl>
                                      </p:cBhvr>
                                    </p:animEffect>
                                    <p:set>
                                      <p:cBhvr>
                                        <p:cTn id="31" dur="1" fill="hold">
                                          <p:stCondLst>
                                            <p:cond delay="2999"/>
                                          </p:stCondLst>
                                        </p:cTn>
                                        <p:tgtEl>
                                          <p:spTgt spid="2"/>
                                        </p:tgtEl>
                                        <p:attrNameLst>
                                          <p:attrName>style.visibility</p:attrName>
                                        </p:attrNameLst>
                                      </p:cBhvr>
                                      <p:to>
                                        <p:strVal val="hidden"/>
                                      </p:to>
                                    </p:se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4/3*#ppt_w"/>
                                          </p:val>
                                        </p:tav>
                                        <p:tav tm="100000">
                                          <p:val>
                                            <p:strVal val="#ppt_w"/>
                                          </p:val>
                                        </p:tav>
                                      </p:tavLst>
                                    </p:anim>
                                    <p:anim calcmode="lin" valueType="num">
                                      <p:cBhvr>
                                        <p:cTn id="35" dur="3000" fill="hold"/>
                                        <p:tgtEl>
                                          <p:spTgt spid="4"/>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200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3000"/>
                                        <p:tgtEl>
                                          <p:spTgt spid="4"/>
                                        </p:tgtEl>
                                      </p:cBhvr>
                                    </p:animEffect>
                                  </p:childTnLst>
                                </p:cTn>
                              </p:par>
                            </p:childTnLst>
                          </p:cTn>
                        </p:par>
                        <p:par>
                          <p:cTn id="39" fill="hold">
                            <p:stCondLst>
                              <p:cond delay="334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297660"/>
            <a:ext cx="849694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Plaza Alta de Badajoz. </a:t>
            </a:r>
            <a:r>
              <a:rPr lang="es-ES" i="1" dirty="0" smtClean="0">
                <a:effectLst>
                  <a:glow rad="101600">
                    <a:srgbClr val="C00000">
                      <a:alpha val="60000"/>
                    </a:srgbClr>
                  </a:glow>
                  <a:outerShdw blurRad="38100" dist="38100" dir="2700000" algn="tl">
                    <a:srgbClr val="000000">
                      <a:alpha val="43137"/>
                    </a:srgbClr>
                  </a:outerShdw>
                </a:effectLst>
              </a:rPr>
              <a:t>Fue centro neurálgico de la misma durante mucho tiempo, especialmente cuando la zona de la Alcazaba empezó a quedarse pequeña. Esta plaza destaca también, además de por su historia, por su excelente arquitectura.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entre todos sus elementos destacan sus arcos, que servían de cobijo a montones de puestos de venta durante los mercados que se celebraban ya desde la Edad Media.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8000">
        <p15:prstTrans prst="peelOff"/>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3000"/>
                                        <p:tgtEl>
                                          <p:spTgt spid="10"/>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0"/>
                                        </p:tgtEl>
                                        <p:attrNameLst>
                                          <p:attrName>ppt_w</p:attrName>
                                        </p:attrNameLst>
                                      </p:cBhvr>
                                      <p:tavLst>
                                        <p:tav tm="0">
                                          <p:val>
                                            <p:strVal val="ppt_w"/>
                                          </p:val>
                                        </p:tav>
                                        <p:tav tm="100000">
                                          <p:val>
                                            <p:strVal val="4/3*ppt_w"/>
                                          </p:val>
                                        </p:tav>
                                      </p:tavLst>
                                    </p:anim>
                                    <p:anim calcmode="lin" valueType="num">
                                      <p:cBhvr>
                                        <p:cTn id="27" dur="3000"/>
                                        <p:tgtEl>
                                          <p:spTgt spid="10"/>
                                        </p:tgtEl>
                                        <p:attrNameLst>
                                          <p:attrName>ppt_h</p:attrName>
                                        </p:attrNameLst>
                                      </p:cBhvr>
                                      <p:tavLst>
                                        <p:tav tm="0">
                                          <p:val>
                                            <p:strVal val="ppt_h"/>
                                          </p:val>
                                        </p:tav>
                                        <p:tav tm="100000">
                                          <p:val>
                                            <p:strVal val="4/3*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anim calcmode="lin" valueType="num">
                                      <p:cBhvr>
                                        <p:cTn id="32" dur="3000" fill="hold"/>
                                        <p:tgtEl>
                                          <p:spTgt spid="8"/>
                                        </p:tgtEl>
                                        <p:attrNameLst>
                                          <p:attrName>ppt_x</p:attrName>
                                        </p:attrNameLst>
                                      </p:cBhvr>
                                      <p:tavLst>
                                        <p:tav tm="0">
                                          <p:val>
                                            <p:strVal val="#ppt_x"/>
                                          </p:val>
                                        </p:tav>
                                        <p:tav tm="100000">
                                          <p:val>
                                            <p:strVal val="#ppt_x"/>
                                          </p:val>
                                        </p:tav>
                                      </p:tavLst>
                                    </p:anim>
                                    <p:anim calcmode="lin" valueType="num">
                                      <p:cBhvr>
                                        <p:cTn id="33" dur="3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3000" fill="hold"/>
                                        <p:tgtEl>
                                          <p:spTgt spid="8"/>
                                        </p:tgtEl>
                                        <p:attrNameLst>
                                          <p:attrName>ppt_w</p:attrName>
                                        </p:attrNameLst>
                                      </p:cBhvr>
                                      <p:tavLst>
                                        <p:tav tm="0">
                                          <p:val>
                                            <p:strVal val="4/3*#ppt_w"/>
                                          </p:val>
                                        </p:tav>
                                        <p:tav tm="100000">
                                          <p:val>
                                            <p:strVal val="#ppt_w"/>
                                          </p:val>
                                        </p:tav>
                                      </p:tavLst>
                                    </p:anim>
                                    <p:anim calcmode="lin" valueType="num">
                                      <p:cBhvr>
                                        <p:cTn id="37" dur="3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29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4000" cy="5704417"/>
          </a:xfrm>
          <a:prstGeom prst="rect">
            <a:avLst/>
          </a:prstGeom>
          <a:noFill/>
          <a:ln w="9525">
            <a:noFill/>
            <a:miter lim="800000"/>
            <a:headEnd/>
            <a:tailEnd/>
          </a:ln>
        </p:spPr>
      </p:pic>
      <p:sp>
        <p:nvSpPr>
          <p:cNvPr id="5" name="4 CuadroTexto"/>
          <p:cNvSpPr txBox="1"/>
          <p:nvPr/>
        </p:nvSpPr>
        <p:spPr>
          <a:xfrm>
            <a:off x="539552" y="4081636"/>
            <a:ext cx="8280920" cy="150810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Puerta de Palmas. </a:t>
            </a:r>
            <a:r>
              <a:rPr lang="es-ES" i="1" dirty="0" smtClean="0">
                <a:effectLst>
                  <a:glow rad="101600">
                    <a:srgbClr val="C00000">
                      <a:alpha val="60000"/>
                    </a:srgbClr>
                  </a:glow>
                  <a:outerShdw blurRad="38100" dist="38100" dir="2700000" algn="tl">
                    <a:srgbClr val="000000">
                      <a:alpha val="43137"/>
                    </a:srgbClr>
                  </a:outerShdw>
                </a:effectLst>
              </a:rPr>
              <a:t>Fue construida hacia el año 1460 frente al Puente de Palmas, sobre el río Guadiana, abierta en las murallas que rodeaban por completo la ciudad. Originalmente se llamaba puerta Nueva, pero cambió ese nombre al construirse en el siglo XVII otra puerta frente a donde hoy se tiende el puente de la Autonomía.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flanqueada por dos sólidos torreones cilíndricos coronados de almenas. La cara exterior del arco ostenta el escudo imperial de Carlos V. La Puerta de Palmas pertenece al Recinto abaluartado de Badajoz, y se encuentra situada en la Plaza de los Reyes Católicos.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63000">
        <p14:vortex dir="r"/>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0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52" presetClass="exit" presetSubtype="0" fill="hold" nodeType="withEffect">
                                  <p:stCondLst>
                                    <p:cond delay="2000"/>
                                  </p:stCondLst>
                                  <p:childTnLst>
                                    <p:animScale>
                                      <p:cBhvr>
                                        <p:cTn id="23"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3000" accel="50000">
                                          <p:stCondLst>
                                            <p:cond delay="0"/>
                                          </p:stCondLst>
                                        </p:cTn>
                                        <p:tgtEl>
                                          <p:spTgt spid="4"/>
                                        </p:tgtEl>
                                        <p:attrNameLst>
                                          <p:attrName>ppt_x</p:attrName>
                                          <p:attrName>ppt_y</p:attrName>
                                        </p:attrNameLst>
                                      </p:cBhvr>
                                    </p:animMotion>
                                    <p:animEffect transition="out" filter="fade">
                                      <p:cBhvr>
                                        <p:cTn id="25" dur="3000"/>
                                        <p:tgtEl>
                                          <p:spTgt spid="4"/>
                                        </p:tgtEl>
                                      </p:cBhvr>
                                    </p:animEffect>
                                    <p:set>
                                      <p:cBhvr>
                                        <p:cTn id="26" dur="1" fill="hold">
                                          <p:stCondLst>
                                            <p:cond delay="2999"/>
                                          </p:stCondLst>
                                        </p:cTn>
                                        <p:tgtEl>
                                          <p:spTgt spid="4"/>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3000"/>
                                        <p:tgtEl>
                                          <p:spTgt spid="4"/>
                                        </p:tgtEl>
                                        <p:attrNameLst>
                                          <p:attrName>ppt_w</p:attrName>
                                        </p:attrNameLst>
                                      </p:cBhvr>
                                      <p:tavLst>
                                        <p:tav tm="0">
                                          <p:val>
                                            <p:strVal val="ppt_w"/>
                                          </p:val>
                                        </p:tav>
                                        <p:tav tm="100000">
                                          <p:val>
                                            <p:strVal val="4/3*ppt_w"/>
                                          </p:val>
                                        </p:tav>
                                      </p:tavLst>
                                    </p:anim>
                                    <p:anim calcmode="lin" valueType="num">
                                      <p:cBhvr>
                                        <p:cTn id="29" dur="3000"/>
                                        <p:tgtEl>
                                          <p:spTgt spid="4"/>
                                        </p:tgtEl>
                                        <p:attrNameLst>
                                          <p:attrName>ppt_h</p:attrName>
                                        </p:attrNameLst>
                                      </p:cBhvr>
                                      <p:tavLst>
                                        <p:tav tm="0">
                                          <p:val>
                                            <p:strVal val="ppt_h"/>
                                          </p:val>
                                        </p:tav>
                                        <p:tav tm="100000">
                                          <p:val>
                                            <p:strVal val="4/3*ppt_h"/>
                                          </p:val>
                                        </p:tav>
                                      </p:tavLst>
                                    </p:anim>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strVal val="4/3*#ppt_w"/>
                                          </p:val>
                                        </p:tav>
                                        <p:tav tm="100000">
                                          <p:val>
                                            <p:strVal val="#ppt_w"/>
                                          </p:val>
                                        </p:tav>
                                      </p:tavLst>
                                    </p:anim>
                                    <p:anim calcmode="lin" valueType="num">
                                      <p:cBhvr>
                                        <p:cTn id="34" dur="3000" fill="hold"/>
                                        <p:tgtEl>
                                          <p:spTgt spid="10"/>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Scale>
                                      <p:cBhvr>
                                        <p:cTn id="37"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0"/>
                                        </p:tgtEl>
                                        <p:attrNameLst>
                                          <p:attrName>ppt_x</p:attrName>
                                          <p:attrName>ppt_y</p:attrName>
                                        </p:attrNameLst>
                                      </p:cBhvr>
                                    </p:animMotion>
                                    <p:animEffect transition="in" filter="fade">
                                      <p:cBhvr>
                                        <p:cTn id="39" dur="3000"/>
                                        <p:tgtEl>
                                          <p:spTgt spid="10"/>
                                        </p:tgtEl>
                                      </p:cBhvr>
                                    </p:animEffect>
                                  </p:childTnLst>
                                </p:cTn>
                              </p:par>
                            </p:childTnLst>
                          </p:cTn>
                        </p:par>
                        <p:par>
                          <p:cTn id="40" fill="hold">
                            <p:stCondLst>
                              <p:cond delay="35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carácter fronterizo de la ciudad de Badajoz desde su fundación en 875 le ha conferido un marcado carácter militar. Al menos dos murallas distintas han defendido el perímetro completo de la ciudad, una medieval y otra de tipo moderno o abaluartado.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297660"/>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Construida a finales del siglo XVII, con un completo conjunto de baluartes, fosos, camino cubiertos, y fuertes exteriores. En constante oposición a la fortaleza portuguesa de </a:t>
            </a:r>
            <a:r>
              <a:rPr lang="es-ES" i="1" dirty="0" err="1" smtClean="0">
                <a:effectLst>
                  <a:glow rad="101600">
                    <a:srgbClr val="C00000">
                      <a:alpha val="60000"/>
                    </a:srgbClr>
                  </a:glow>
                  <a:outerShdw blurRad="38100" dist="38100" dir="2700000" algn="tl">
                    <a:srgbClr val="000000">
                      <a:alpha val="43137"/>
                    </a:srgbClr>
                  </a:outerShdw>
                </a:effectLst>
              </a:rPr>
              <a:t>Elvas</a:t>
            </a:r>
            <a:r>
              <a:rPr lang="es-ES" i="1" dirty="0" smtClean="0">
                <a:effectLst>
                  <a:glow rad="101600">
                    <a:srgbClr val="C00000">
                      <a:alpha val="60000"/>
                    </a:srgbClr>
                  </a:glow>
                  <a:outerShdw blurRad="38100" dist="38100" dir="2700000" algn="tl">
                    <a:srgbClr val="000000">
                      <a:alpha val="43137"/>
                    </a:srgbClr>
                  </a:outerShdw>
                </a:effectLst>
              </a:rPr>
              <a:t>, a la que vigilaban y desde la que eran vigiladas, las murallas de Badajoz han sido fruto de los proyectos de numerosos ingenieros militares.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63000">
        <p14:glitter pattern="hexagon"/>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fltVal val="0"/>
                                          </p:val>
                                        </p:tav>
                                        <p:tav tm="100000">
                                          <p:val>
                                            <p:strVal val="#ppt_w"/>
                                          </p:val>
                                        </p:tav>
                                      </p:tavLst>
                                    </p:anim>
                                    <p:anim calcmode="lin" valueType="num">
                                      <p:cBhvr>
                                        <p:cTn id="8" dur="3000" fill="hold"/>
                                        <p:tgtEl>
                                          <p:spTgt spid="18"/>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3000"/>
                                        <p:tgtEl>
                                          <p:spTgt spid="18"/>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8"/>
                                        </p:tgtEl>
                                        <p:attrNameLst>
                                          <p:attrName>ppt_w</p:attrName>
                                        </p:attrNameLst>
                                      </p:cBhvr>
                                      <p:tavLst>
                                        <p:tav tm="0">
                                          <p:val>
                                            <p:strVal val="ppt_w"/>
                                          </p:val>
                                        </p:tav>
                                        <p:tav tm="100000">
                                          <p:val>
                                            <p:strVal val="4/3*ppt_w"/>
                                          </p:val>
                                        </p:tav>
                                      </p:tavLst>
                                    </p:anim>
                                    <p:anim calcmode="lin" valueType="num">
                                      <p:cBhvr>
                                        <p:cTn id="24" dur="3000"/>
                                        <p:tgtEl>
                                          <p:spTgt spid="18"/>
                                        </p:tgtEl>
                                        <p:attrNameLst>
                                          <p:attrName>ppt_h</p:attrName>
                                        </p:attrNameLst>
                                      </p:cBhvr>
                                      <p:tavLst>
                                        <p:tav tm="0">
                                          <p:val>
                                            <p:strVal val="ppt_h"/>
                                          </p:val>
                                        </p:tav>
                                        <p:tav tm="100000">
                                          <p:val>
                                            <p:strVal val="4/3*ppt_h"/>
                                          </p:val>
                                        </p:tav>
                                      </p:tavLst>
                                    </p:anim>
                                    <p:set>
                                      <p:cBhvr>
                                        <p:cTn id="25" dur="1" fill="hold">
                                          <p:stCondLst>
                                            <p:cond delay="2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3000"/>
                                        <p:tgtEl>
                                          <p:spTgt spid="18"/>
                                        </p:tgtEl>
                                        <p:attrNameLst>
                                          <p:attrName>ppt_x</p:attrName>
                                        </p:attrNameLst>
                                      </p:cBhvr>
                                      <p:tavLst>
                                        <p:tav tm="0">
                                          <p:val>
                                            <p:strVal val="ppt_x"/>
                                          </p:val>
                                        </p:tav>
                                        <p:tav tm="100000">
                                          <p:val>
                                            <p:strVal val="ppt_x-.2"/>
                                          </p:val>
                                        </p:tav>
                                      </p:tavLst>
                                    </p:anim>
                                    <p:anim calcmode="lin" valueType="num">
                                      <p:cBhvr>
                                        <p:cTn id="28" dur="3000"/>
                                        <p:tgtEl>
                                          <p:spTgt spid="18"/>
                                        </p:tgtEl>
                                        <p:attrNameLst>
                                          <p:attrName>ppt_y</p:attrName>
                                        </p:attrNameLst>
                                      </p:cBhvr>
                                      <p:tavLst>
                                        <p:tav tm="0">
                                          <p:val>
                                            <p:strVal val="ppt_y"/>
                                          </p:val>
                                        </p:tav>
                                        <p:tav tm="100000">
                                          <p:val>
                                            <p:strVal val="ppt_y"/>
                                          </p:val>
                                        </p:tav>
                                      </p:tavLst>
                                    </p:anim>
                                    <p:animEffect transition="out" filter="fade">
                                      <p:cBhvr>
                                        <p:cTn id="29" dur="3000"/>
                                        <p:tgtEl>
                                          <p:spTgt spid="18"/>
                                        </p:tgtEl>
                                      </p:cBhvr>
                                    </p:animEffect>
                                    <p:set>
                                      <p:cBhvr>
                                        <p:cTn id="30" dur="1" fill="hold">
                                          <p:stCondLst>
                                            <p:cond delay="2999"/>
                                          </p:stCondLst>
                                        </p:cTn>
                                        <p:tgtEl>
                                          <p:spTgt spid="1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3000" fill="hold"/>
                                        <p:tgtEl>
                                          <p:spTgt spid="17"/>
                                        </p:tgtEl>
                                        <p:attrNameLst>
                                          <p:attrName>ppt_w</p:attrName>
                                        </p:attrNameLst>
                                      </p:cBhvr>
                                      <p:tavLst>
                                        <p:tav tm="0">
                                          <p:val>
                                            <p:strVal val="4/3*#ppt_w"/>
                                          </p:val>
                                        </p:tav>
                                        <p:tav tm="100000">
                                          <p:val>
                                            <p:strVal val="#ppt_w"/>
                                          </p:val>
                                        </p:tav>
                                      </p:tavLst>
                                    </p:anim>
                                    <p:anim calcmode="lin" valueType="num">
                                      <p:cBhvr>
                                        <p:cTn id="34" dur="3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3000"/>
                                        <p:tgtEl>
                                          <p:spTgt spid="17"/>
                                        </p:tgtEl>
                                      </p:cBhvr>
                                    </p:animEffect>
                                    <p:anim calcmode="lin" valueType="num">
                                      <p:cBhvr>
                                        <p:cTn id="38" dur="3000" fill="hold"/>
                                        <p:tgtEl>
                                          <p:spTgt spid="17"/>
                                        </p:tgtEl>
                                        <p:attrNameLst>
                                          <p:attrName>ppt_x</p:attrName>
                                        </p:attrNameLst>
                                      </p:cBhvr>
                                      <p:tavLst>
                                        <p:tav tm="0">
                                          <p:val>
                                            <p:strVal val="#ppt_x"/>
                                          </p:val>
                                        </p:tav>
                                        <p:tav tm="100000">
                                          <p:val>
                                            <p:strVal val="#ppt_x"/>
                                          </p:val>
                                        </p:tav>
                                      </p:tavLst>
                                    </p:anim>
                                    <p:anim calcmode="lin" valueType="num">
                                      <p:cBhvr>
                                        <p:cTn id="39" dur="3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29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Inaugurada en 1692, contaba originariamente con un puente levadizo para salvar el foso que rodeaba la ciudad. Su nombre procede de una pequeña imagen que su constructor, el capitán general de Extremadura, conde de Montijo, hizo colocar en una pequeña hornacina, y que aún se conserva.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del Pilar pertenece al Recinto abaluartado de Badajoz. Se encuentra situada en la Ronda del Pilar, cerca de la confluencia con Avenida de Europa, entre el Baluarte de San Roque y el desaparecido Baluarte de San Juan.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8000">
        <p14:honeycomb/>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8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47" presetClass="exit" presetSubtype="0" fill="hold" nodeType="withEffect">
                                  <p:stCondLst>
                                    <p:cond delay="2000"/>
                                  </p:stCondLst>
                                  <p:childTnLst>
                                    <p:animEffect transition="out" filter="fade">
                                      <p:cBhvr>
                                        <p:cTn id="27" dur="3000"/>
                                        <p:tgtEl>
                                          <p:spTgt spid="4"/>
                                        </p:tgtEl>
                                      </p:cBhvr>
                                    </p:animEffect>
                                    <p:anim calcmode="lin" valueType="num">
                                      <p:cBhvr>
                                        <p:cTn id="28" dur="3000"/>
                                        <p:tgtEl>
                                          <p:spTgt spid="4"/>
                                        </p:tgtEl>
                                        <p:attrNameLst>
                                          <p:attrName>ppt_x</p:attrName>
                                        </p:attrNameLst>
                                      </p:cBhvr>
                                      <p:tavLst>
                                        <p:tav tm="0">
                                          <p:val>
                                            <p:strVal val="ppt_x"/>
                                          </p:val>
                                        </p:tav>
                                        <p:tav tm="100000">
                                          <p:val>
                                            <p:strVal val="ppt_x"/>
                                          </p:val>
                                        </p:tav>
                                      </p:tavLst>
                                    </p:anim>
                                    <p:anim calcmode="lin" valueType="num">
                                      <p:cBhvr>
                                        <p:cTn id="29" dur="3000"/>
                                        <p:tgtEl>
                                          <p:spTgt spid="4"/>
                                        </p:tgtEl>
                                        <p:attrNameLst>
                                          <p:attrName>ppt_y</p:attrName>
                                        </p:attrNameLst>
                                      </p:cBhvr>
                                      <p:tavLst>
                                        <p:tav tm="0">
                                          <p:val>
                                            <p:strVal val="ppt_y"/>
                                          </p:val>
                                        </p:tav>
                                        <p:tav tm="100000">
                                          <p:val>
                                            <p:strVal val="ppt_y-.1"/>
                                          </p:val>
                                        </p:tav>
                                      </p:tavLst>
                                    </p:anim>
                                    <p:set>
                                      <p:cBhvr>
                                        <p:cTn id="30" dur="1" fill="hold">
                                          <p:stCondLst>
                                            <p:cond delay="2999"/>
                                          </p:stCondLst>
                                        </p:cTn>
                                        <p:tgtEl>
                                          <p:spTgt spid="4"/>
                                        </p:tgtEl>
                                        <p:attrNameLst>
                                          <p:attrName>style.visibility</p:attrName>
                                        </p:attrNameLst>
                                      </p:cBhvr>
                                      <p:to>
                                        <p:strVal val="hidden"/>
                                      </p:to>
                                    </p:set>
                                  </p:childTnLst>
                                </p:cTn>
                              </p:par>
                              <p:par>
                                <p:cTn id="31" presetID="10" presetClass="entr" presetSubtype="0" fill="hold" nodeType="withEffect">
                                  <p:stCondLst>
                                    <p:cond delay="200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3000"/>
                                        <p:tgtEl>
                                          <p:spTgt spid="7"/>
                                        </p:tgtEl>
                                      </p:cBhvr>
                                    </p:animEffect>
                                  </p:childTnLst>
                                </p:cTn>
                              </p:par>
                              <p:par>
                                <p:cTn id="34" presetID="47" presetClass="entr" presetSubtype="0" fill="hold" nodeType="withEffect">
                                  <p:stCondLst>
                                    <p:cond delay="2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3000"/>
                                        <p:tgtEl>
                                          <p:spTgt spid="7"/>
                                        </p:tgtEl>
                                      </p:cBhvr>
                                    </p:animEffec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1"/>
                                          </p:val>
                                        </p:tav>
                                        <p:tav tm="100000">
                                          <p:val>
                                            <p:strVal val="#ppt_y"/>
                                          </p:val>
                                        </p:tav>
                                      </p:tavLst>
                                    </p:anim>
                                  </p:childTnLst>
                                </p:cTn>
                              </p:par>
                            </p:childTnLst>
                          </p:cTn>
                        </p:par>
                        <p:par>
                          <p:cTn id="39" fill="hold">
                            <p:stCondLst>
                              <p:cond delay="328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tretch>
            <a:fillRect/>
          </a:stretch>
        </p:blipFill>
        <p:spPr bwMode="auto">
          <a:xfrm>
            <a:off x="0" y="10584"/>
            <a:ext cx="9144000" cy="6087276"/>
          </a:xfrm>
          <a:prstGeom prst="rect">
            <a:avLst/>
          </a:prstGeom>
          <a:noFill/>
          <a:ln w="9525">
            <a:noFill/>
            <a:miter lim="800000"/>
            <a:headEnd/>
            <a:tailEnd/>
          </a:ln>
        </p:spPr>
      </p:pic>
      <p:sp>
        <p:nvSpPr>
          <p:cNvPr id="5" name="4 CuadroTexto"/>
          <p:cNvSpPr txBox="1"/>
          <p:nvPr/>
        </p:nvSpPr>
        <p:spPr>
          <a:xfrm>
            <a:off x="395536"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puerta de San Vicente, </a:t>
            </a:r>
            <a:r>
              <a:rPr lang="es-ES" i="1" dirty="0" smtClean="0">
                <a:effectLst>
                  <a:glow rad="101600">
                    <a:srgbClr val="C00000">
                      <a:alpha val="60000"/>
                    </a:srgbClr>
                  </a:glow>
                  <a:outerShdw blurRad="38100" dist="38100" dir="2700000" algn="tl">
                    <a:srgbClr val="000000">
                      <a:alpha val="43137"/>
                    </a:srgbClr>
                  </a:outerShdw>
                </a:effectLst>
              </a:rPr>
              <a:t>era la entrada al Puente de las Palmas, que permitía la entrada a la ciudad por la margen derecha del Guadiana, y conectaba con el camino cubierto que conducía al Fuerte de San Cristóbal.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61056_piekny-ptak-maskonur.jpg"/>
          <p:cNvPicPr>
            <a:picLocks noGrp="1" noChangeAspect="1"/>
          </p:cNvPicPr>
          <p:nvPr isPhoto="1"/>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6" name="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está formada por un arco elíptico que da paso a una bóveda de cañón sobre la que se asienta una terraza y una garita de vigilancia. Esta garita es la única de planta cuadrada que se conserva en el sistema abaluartado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doors dir="vert"/>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400"/>
                            </p:stCondLst>
                            <p:childTnLst>
                              <p:par>
                                <p:cTn id="19" presetID="10" presetClass="exit" presetSubtype="0" fill="hold" grpId="1" nodeType="afterEffect">
                                  <p:stCondLst>
                                    <p:cond delay="3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30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strVal val="4/3*#ppt_w"/>
                                          </p:val>
                                        </p:tav>
                                        <p:tav tm="100000">
                                          <p:val>
                                            <p:strVal val="#ppt_w"/>
                                          </p:val>
                                        </p:tav>
                                      </p:tavLst>
                                    </p:anim>
                                    <p:anim calcmode="lin" valueType="num">
                                      <p:cBhvr>
                                        <p:cTn id="34" dur="3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3000"/>
                                        <p:tgtEl>
                                          <p:spTgt spid="11"/>
                                        </p:tgtEl>
                                      </p:cBhvr>
                                    </p:animEffect>
                                    <p:anim calcmode="lin" valueType="num">
                                      <p:cBhvr>
                                        <p:cTn id="38" dur="3000" fill="hold"/>
                                        <p:tgtEl>
                                          <p:spTgt spid="11"/>
                                        </p:tgtEl>
                                        <p:attrNameLst>
                                          <p:attrName>ppt_x</p:attrName>
                                        </p:attrNameLst>
                                      </p:cBhvr>
                                      <p:tavLst>
                                        <p:tav tm="0">
                                          <p:val>
                                            <p:strVal val="#ppt_x"/>
                                          </p:val>
                                        </p:tav>
                                        <p:tav tm="100000">
                                          <p:val>
                                            <p:strVal val="#ppt_x"/>
                                          </p:val>
                                        </p:tav>
                                      </p:tavLst>
                                    </p:anim>
                                    <p:anim calcmode="lin" valueType="num">
                                      <p:cBhvr>
                                        <p:cTn id="39" dur="3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274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5" name="4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de San Vicente pertenece al Recinto abaluartado de Badajoz. Se encuentra en el lado derecho del Hornabeque del Puente de Palmas.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6" name="5 CuadroTexto"/>
          <p:cNvSpPr txBox="1"/>
          <p:nvPr/>
        </p:nvSpPr>
        <p:spPr>
          <a:xfrm>
            <a:off x="899592" y="4585692"/>
            <a:ext cx="7920880"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Puerta de Pajaritos,</a:t>
            </a:r>
            <a:r>
              <a:rPr lang="es-ES" i="1" dirty="0" smtClean="0">
                <a:effectLst>
                  <a:glow rad="101600">
                    <a:srgbClr val="C00000">
                      <a:alpha val="60000"/>
                    </a:srgbClr>
                  </a:glow>
                  <a:outerShdw blurRad="38100" dist="38100" dir="2700000" algn="tl">
                    <a:srgbClr val="000000">
                      <a:alpha val="43137"/>
                    </a:srgbClr>
                  </a:outerShdw>
                </a:effectLst>
              </a:rPr>
              <a:t> fue construida probablemente en el siglo XVI, y desde entonces ha sufrido numerosas transformaciones. Estuvo cerrada al tránsito en varias épocas, e incluso fue utilizada como cloaca.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14:prism isInverted="1"/>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5500"/>
                            </p:stCondLst>
                            <p:childTnLst>
                              <p:par>
                                <p:cTn id="19" presetID="10" presetClass="exit" presetSubtype="0" fill="hold" grpId="1" nodeType="afterEffect">
                                  <p:stCondLst>
                                    <p:cond delay="3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3000"/>
                                  </p:stCondLst>
                                  <p:childTnLst>
                                    <p:anim calcmode="lin" valueType="num">
                                      <p:cBhvr>
                                        <p:cTn id="27" dur="3000"/>
                                        <p:tgtEl>
                                          <p:spTgt spid="4"/>
                                        </p:tgtEl>
                                        <p:attrNameLst>
                                          <p:attrName>ppt_w</p:attrName>
                                        </p:attrNameLst>
                                      </p:cBhvr>
                                      <p:tavLst>
                                        <p:tav tm="0">
                                          <p:val>
                                            <p:strVal val="ppt_w"/>
                                          </p:val>
                                        </p:tav>
                                        <p:tav tm="100000">
                                          <p:val>
                                            <p:strVal val="ppt_w+.3"/>
                                          </p:val>
                                        </p:tav>
                                      </p:tavLst>
                                    </p:anim>
                                    <p:anim calcmode="lin" valueType="num">
                                      <p:cBhvr>
                                        <p:cTn id="28" dur="3000"/>
                                        <p:tgtEl>
                                          <p:spTgt spid="4"/>
                                        </p:tgtEl>
                                        <p:attrNameLst>
                                          <p:attrName>ppt_h</p:attrName>
                                        </p:attrNameLst>
                                      </p:cBhvr>
                                      <p:tavLst>
                                        <p:tav tm="0">
                                          <p:val>
                                            <p:strVal val="ppt_h"/>
                                          </p:val>
                                        </p:tav>
                                        <p:tav tm="100000">
                                          <p:val>
                                            <p:strVal val="ppt_h"/>
                                          </p:val>
                                        </p:tav>
                                      </p:tavLst>
                                    </p:anim>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3000" fill="hold"/>
                                        <p:tgtEl>
                                          <p:spTgt spid="35"/>
                                        </p:tgtEl>
                                        <p:attrNameLst>
                                          <p:attrName>ppt_w</p:attrName>
                                        </p:attrNameLst>
                                      </p:cBhvr>
                                      <p:tavLst>
                                        <p:tav tm="0">
                                          <p:val>
                                            <p:strVal val="4/3*#ppt_w"/>
                                          </p:val>
                                        </p:tav>
                                        <p:tav tm="100000">
                                          <p:val>
                                            <p:strVal val="#ppt_w"/>
                                          </p:val>
                                        </p:tav>
                                      </p:tavLst>
                                    </p:anim>
                                    <p:anim calcmode="lin" valueType="num">
                                      <p:cBhvr>
                                        <p:cTn id="34" dur="3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3000"/>
                                        <p:tgtEl>
                                          <p:spTgt spid="35"/>
                                        </p:tgtEl>
                                      </p:cBhvr>
                                    </p:animEffect>
                                    <p:anim calcmode="lin" valueType="num">
                                      <p:cBhvr>
                                        <p:cTn id="38" dur="3000" fill="hold"/>
                                        <p:tgtEl>
                                          <p:spTgt spid="35"/>
                                        </p:tgtEl>
                                        <p:attrNameLst>
                                          <p:attrName>ppt_x</p:attrName>
                                        </p:attrNameLst>
                                      </p:cBhvr>
                                      <p:tavLst>
                                        <p:tav tm="0">
                                          <p:val>
                                            <p:strVal val="#ppt_x"/>
                                          </p:val>
                                        </p:tav>
                                        <p:tav tm="100000">
                                          <p:val>
                                            <p:strVal val="#ppt_x"/>
                                          </p:val>
                                        </p:tav>
                                      </p:tavLst>
                                    </p:anim>
                                    <p:anim calcmode="lin" valueType="num">
                                      <p:cBhvr>
                                        <p:cTn id="39" dur="3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21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10584"/>
            <a:ext cx="9143999" cy="6087276"/>
          </a:xfrm>
          <a:prstGeom prst="rect">
            <a:avLst/>
          </a:prstGeom>
          <a:noFill/>
          <a:ln w="9525">
            <a:noFill/>
            <a:miter lim="800000"/>
            <a:headEnd/>
            <a:tailEnd/>
          </a:ln>
        </p:spPr>
      </p:pic>
      <p:sp>
        <p:nvSpPr>
          <p:cNvPr id="5" name="4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puerta está formada por un pasillo cubierto por una bóveda de cañón, con dos aros de ladrillo en sus extremos. Un pasadizo permite el acceso a una estancia destinada probablemente al personal de guardia de la puerta. Junto a la puerta hay un torreón que aloja la Ermita de los Pájaros.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280px-Jardin_Majorelle_25.03.2011_18-30-28.JPG"/>
          <p:cNvPicPr>
            <a:picLocks noChangeAspect="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6" name="5 CuadroTexto"/>
          <p:cNvSpPr txBox="1"/>
          <p:nvPr/>
        </p:nvSpPr>
        <p:spPr>
          <a:xfrm>
            <a:off x="395536" y="4585692"/>
            <a:ext cx="835292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Puerta de La Trinidad. </a:t>
            </a:r>
            <a:r>
              <a:rPr lang="es-ES" i="1" dirty="0" smtClean="0">
                <a:effectLst>
                  <a:glow rad="101600">
                    <a:srgbClr val="C00000">
                      <a:alpha val="60000"/>
                    </a:srgbClr>
                  </a:glow>
                  <a:outerShdw blurRad="38100" dist="38100" dir="2700000" algn="tl">
                    <a:srgbClr val="000000">
                      <a:alpha val="43137"/>
                    </a:srgbClr>
                  </a:outerShdw>
                </a:effectLst>
              </a:rPr>
              <a:t>Fue construida en el año 1680 en el baluarte de la Trinidad, formando un amplio paso abovedado por debajo de la muralla, que en esta zona tiene más de 10 metros de espesor.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54000">
        <p15:prstTrans prst="prestige"/>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0" presetClass="entr" presetSubtype="0" fill="hold" nodeType="withEffect">
                                  <p:stCondLst>
                                    <p:cond delay="20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3000"/>
                                        <p:tgtEl>
                                          <p:spTgt spid="13"/>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3000" fill="hold"/>
                                        <p:tgtEl>
                                          <p:spTgt spid="13"/>
                                        </p:tgtEl>
                                        <p:attrNameLst>
                                          <p:attrName>ppt_w</p:attrName>
                                        </p:attrNameLst>
                                      </p:cBhvr>
                                      <p:tavLst>
                                        <p:tav tm="0">
                                          <p:val>
                                            <p:strVal val="4/3*#ppt_w"/>
                                          </p:val>
                                        </p:tav>
                                        <p:tav tm="100000">
                                          <p:val>
                                            <p:strVal val="#ppt_w"/>
                                          </p:val>
                                        </p:tav>
                                      </p:tavLst>
                                    </p:anim>
                                    <p:anim calcmode="lin" valueType="num">
                                      <p:cBhvr>
                                        <p:cTn id="31" dur="3000" fill="hold"/>
                                        <p:tgtEl>
                                          <p:spTgt spid="13"/>
                                        </p:tgtEl>
                                        <p:attrNameLst>
                                          <p:attrName>ppt_h</p:attrName>
                                        </p:attrNameLst>
                                      </p:cBhvr>
                                      <p:tavLst>
                                        <p:tav tm="0">
                                          <p:val>
                                            <p:strVal val="4/3*#ppt_h"/>
                                          </p:val>
                                        </p:tav>
                                        <p:tav tm="100000">
                                          <p:val>
                                            <p:strVal val="#ppt_h"/>
                                          </p:val>
                                        </p:tav>
                                      </p:tavLst>
                                    </p:anim>
                                  </p:childTnLst>
                                </p:cTn>
                              </p:par>
                            </p:childTnLst>
                          </p:cTn>
                        </p:par>
                        <p:par>
                          <p:cTn id="32" fill="hold">
                            <p:stCondLst>
                              <p:cond delay="326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6169868"/>
          </a:xfrm>
        </p:spPr>
      </p:pic>
      <p:sp>
        <p:nvSpPr>
          <p:cNvPr id="5" name="4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fachada exterior es de estilo clasicista y está fabricada en piedra, presentando un arco de medio punto enmarcado por pilastras, y coronándose con el escudo real de los </a:t>
            </a:r>
            <a:r>
              <a:rPr lang="es-ES" i="1" dirty="0" err="1" smtClean="0">
                <a:effectLst>
                  <a:glow rad="101600">
                    <a:srgbClr val="C00000">
                      <a:alpha val="60000"/>
                    </a:srgbClr>
                  </a:glow>
                  <a:outerShdw blurRad="38100" dist="38100" dir="2700000" algn="tl">
                    <a:srgbClr val="000000">
                      <a:alpha val="43137"/>
                    </a:srgbClr>
                  </a:outerShdw>
                </a:effectLst>
              </a:rPr>
              <a:t>Austrias</a:t>
            </a:r>
            <a:r>
              <a:rPr lang="es-ES" i="1" dirty="0" smtClean="0">
                <a:effectLst>
                  <a:glow rad="101600">
                    <a:srgbClr val="C00000">
                      <a:alpha val="60000"/>
                    </a:srgbClr>
                  </a:glow>
                  <a:outerShdw blurRad="38100" dist="38100" dir="2700000" algn="tl">
                    <a:srgbClr val="000000">
                      <a:alpha val="43137"/>
                    </a:srgbClr>
                  </a:outerShdw>
                </a:effectLst>
              </a:rPr>
              <a:t>, realizado en mármol.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fortificación de Badajoz se componía históricamente de ocho baluartes: San Pedro, Trinidad, Santa María, San Roque, San Juan, Santiago, San José y San Vicente; y dos </a:t>
            </a:r>
            <a:r>
              <a:rPr lang="es-ES" i="1" dirty="0" err="1" smtClean="0">
                <a:effectLst>
                  <a:glow rad="101600">
                    <a:srgbClr val="C00000">
                      <a:alpha val="60000"/>
                    </a:srgbClr>
                  </a:glow>
                  <a:outerShdw blurRad="38100" dist="38100" dir="2700000" algn="tl">
                    <a:srgbClr val="000000">
                      <a:alpha val="43137"/>
                    </a:srgbClr>
                  </a:outerShdw>
                </a:effectLst>
              </a:rPr>
              <a:t>semibaluartes</a:t>
            </a:r>
            <a:r>
              <a:rPr lang="es-ES" i="1" dirty="0" smtClean="0">
                <a:effectLst>
                  <a:glow rad="101600">
                    <a:srgbClr val="C00000">
                      <a:alpha val="60000"/>
                    </a:srgbClr>
                  </a:glow>
                  <a:outerShdw blurRad="38100" dist="38100" dir="2700000" algn="tl">
                    <a:srgbClr val="000000">
                      <a:alpha val="43137"/>
                    </a:srgbClr>
                  </a:outerShdw>
                </a:effectLst>
              </a:rPr>
              <a:t>: Palmas y San Antonio.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prism/>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09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42" presetClass="exit" presetSubtype="0" fill="hold" nodeType="withEffect">
                                  <p:stCondLst>
                                    <p:cond delay="2000"/>
                                  </p:stCondLst>
                                  <p:childTnLst>
                                    <p:animEffect transition="out" filter="fade">
                                      <p:cBhvr>
                                        <p:cTn id="24" dur="3000"/>
                                        <p:tgtEl>
                                          <p:spTgt spid="4"/>
                                        </p:tgtEl>
                                      </p:cBhvr>
                                    </p:animEffect>
                                    <p:anim calcmode="lin" valueType="num">
                                      <p:cBhvr>
                                        <p:cTn id="25" dur="3000"/>
                                        <p:tgtEl>
                                          <p:spTgt spid="4"/>
                                        </p:tgtEl>
                                        <p:attrNameLst>
                                          <p:attrName>ppt_x</p:attrName>
                                        </p:attrNameLst>
                                      </p:cBhvr>
                                      <p:tavLst>
                                        <p:tav tm="0">
                                          <p:val>
                                            <p:strVal val="ppt_x"/>
                                          </p:val>
                                        </p:tav>
                                        <p:tav tm="100000">
                                          <p:val>
                                            <p:strVal val="ppt_x"/>
                                          </p:val>
                                        </p:tav>
                                      </p:tavLst>
                                    </p:anim>
                                    <p:anim calcmode="lin" valueType="num">
                                      <p:cBhvr>
                                        <p:cTn id="26" dur="3000"/>
                                        <p:tgtEl>
                                          <p:spTgt spid="4"/>
                                        </p:tgtEl>
                                        <p:attrNameLst>
                                          <p:attrName>ppt_y</p:attrName>
                                        </p:attrNameLst>
                                      </p:cBhvr>
                                      <p:tavLst>
                                        <p:tav tm="0">
                                          <p:val>
                                            <p:strVal val="ppt_y"/>
                                          </p:val>
                                        </p:tav>
                                        <p:tav tm="100000">
                                          <p:val>
                                            <p:strVal val="ppt_y+.1"/>
                                          </p:val>
                                        </p:tav>
                                      </p:tavLst>
                                    </p:anim>
                                    <p:set>
                                      <p:cBhvr>
                                        <p:cTn id="27" dur="1" fill="hold">
                                          <p:stCondLst>
                                            <p:cond delay="2999"/>
                                          </p:stCondLst>
                                        </p:cTn>
                                        <p:tgtEl>
                                          <p:spTgt spid="4"/>
                                        </p:tgtEl>
                                        <p:attrNameLst>
                                          <p:attrName>style.visibility</p:attrName>
                                        </p:attrNameLst>
                                      </p:cBhvr>
                                      <p:to>
                                        <p:strVal val="hidden"/>
                                      </p:to>
                                    </p:set>
                                  </p:childTnLst>
                                </p:cTn>
                              </p:par>
                              <p:par>
                                <p:cTn id="28" presetID="10" presetClass="exit" presetSubtype="0" fill="hold" nodeType="withEffect">
                                  <p:stCondLst>
                                    <p:cond delay="2000"/>
                                  </p:stCondLst>
                                  <p:childTnLst>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10" presetClass="entr" presetSubtype="0" fill="hold" nodeType="withEffect">
                                  <p:stCondLst>
                                    <p:cond delay="200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3000"/>
                                        <p:tgtEl>
                                          <p:spTgt spid="7"/>
                                        </p:tgtEl>
                                      </p:cBhvr>
                                    </p:animEffect>
                                  </p:childTnLst>
                                </p:cTn>
                              </p:par>
                              <p:par>
                                <p:cTn id="34" presetID="42" presetClass="entr" presetSubtype="0" fill="hold" nodeType="withEffect">
                                  <p:stCondLst>
                                    <p:cond delay="2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3000"/>
                                        <p:tgtEl>
                                          <p:spTgt spid="7"/>
                                        </p:tgtEl>
                                      </p:cBhvr>
                                    </p:animEffec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1"/>
                                          </p:val>
                                        </p:tav>
                                        <p:tav tm="100000">
                                          <p:val>
                                            <p:strVal val="#ppt_y"/>
                                          </p:val>
                                        </p:tav>
                                      </p:tavLst>
                                    </p:anim>
                                  </p:childTnLst>
                                </p:cTn>
                              </p:par>
                            </p:childTnLst>
                          </p:cTn>
                        </p:par>
                        <p:par>
                          <p:cTn id="39" fill="hold">
                            <p:stCondLst>
                              <p:cond delay="259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0584"/>
            <a:ext cx="9143999" cy="6159284"/>
          </a:xfrm>
          <a:prstGeom prst="rect">
            <a:avLst/>
          </a:prstGeom>
          <a:noFill/>
          <a:ln w="9525">
            <a:noFill/>
            <a:miter lim="800000"/>
            <a:headEnd/>
            <a:tailEnd/>
          </a:ln>
        </p:spPr>
      </p:pic>
      <p:sp>
        <p:nvSpPr>
          <p:cNvPr id="5" name="4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último conectaba la fortificación abaluartada con la muralla medieval de la alcazaba musulmana. Hoy día solo ha desaparecido el baluarte de San Juan, manteniéndose el resto de sus elementos principales.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6169868"/>
          </a:xfrm>
          <a:prstGeom prst="rect">
            <a:avLst/>
          </a:prstGeom>
          <a:noFill/>
          <a:ln w="9525">
            <a:noFill/>
            <a:miter lim="800000"/>
            <a:headEnd/>
            <a:tailEnd/>
          </a:ln>
        </p:spPr>
      </p:pic>
      <p:sp>
        <p:nvSpPr>
          <p:cNvPr id="6" name="5 CuadroTexto"/>
          <p:cNvSpPr txBox="1"/>
          <p:nvPr/>
        </p:nvSpPr>
        <p:spPr>
          <a:xfrm>
            <a:off x="467544"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cinturón que forman los restos conservados de la fortificación, considerada como una de las grandes señas de identidad histórica de la ciudad, se está aprovechando como un gran espacio público ciudadano, un parque urbano que rodea el casco histórico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5000">
        <p14:gallery dir="l"/>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3000" fill="hold"/>
                                        <p:tgtEl>
                                          <p:spTgt spid="13"/>
                                        </p:tgtEl>
                                        <p:attrNameLst>
                                          <p:attrName>ppt_w</p:attrName>
                                        </p:attrNameLst>
                                      </p:cBhvr>
                                      <p:tavLst>
                                        <p:tav tm="0">
                                          <p:val>
                                            <p:strVal val="4/3*#ppt_w"/>
                                          </p:val>
                                        </p:tav>
                                        <p:tav tm="100000">
                                          <p:val>
                                            <p:strVal val="#ppt_w"/>
                                          </p:val>
                                        </p:tav>
                                      </p:tavLst>
                                    </p:anim>
                                    <p:anim calcmode="lin" valueType="num">
                                      <p:cBhvr>
                                        <p:cTn id="34" dur="3000" fill="hold"/>
                                        <p:tgtEl>
                                          <p:spTgt spid="13"/>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3000"/>
                                        <p:tgtEl>
                                          <p:spTgt spid="13"/>
                                        </p:tgtEl>
                                      </p:cBhvr>
                                    </p:animEffect>
                                    <p:anim calcmode="lin" valueType="num">
                                      <p:cBhvr>
                                        <p:cTn id="38" dur="3000" fill="hold"/>
                                        <p:tgtEl>
                                          <p:spTgt spid="13"/>
                                        </p:tgtEl>
                                        <p:attrNameLst>
                                          <p:attrName>ppt_x</p:attrName>
                                        </p:attrNameLst>
                                      </p:cBhvr>
                                      <p:tavLst>
                                        <p:tav tm="0">
                                          <p:val>
                                            <p:strVal val="#ppt_x"/>
                                          </p:val>
                                        </p:tav>
                                        <p:tav tm="100000">
                                          <p:val>
                                            <p:strVal val="#ppt_x"/>
                                          </p:val>
                                        </p:tav>
                                      </p:tavLst>
                                    </p:anim>
                                    <p:anim calcmode="lin" valueType="num">
                                      <p:cBhvr>
                                        <p:cTn id="39" dur="3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266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de Badajoz fue fundada en el año 875 por el muladí emeritense Ibn </a:t>
            </a:r>
            <a:r>
              <a:rPr lang="es-ES" i="1" dirty="0" err="1" smtClean="0">
                <a:effectLst>
                  <a:glow rad="101600">
                    <a:srgbClr val="C00000">
                      <a:alpha val="60000"/>
                    </a:srgbClr>
                  </a:glow>
                  <a:outerShdw blurRad="38100" dist="38100" dir="2700000" algn="tl">
                    <a:srgbClr val="000000">
                      <a:alpha val="43137"/>
                    </a:srgbClr>
                  </a:outerShdw>
                </a:effectLst>
              </a:rPr>
              <a:t>Marwan</a:t>
            </a:r>
            <a:r>
              <a:rPr lang="es-ES" i="1" dirty="0" smtClean="0">
                <a:effectLst>
                  <a:glow rad="101600">
                    <a:srgbClr val="C00000">
                      <a:alpha val="60000"/>
                    </a:srgbClr>
                  </a:glow>
                  <a:outerShdw blurRad="38100" dist="38100" dir="2700000" algn="tl">
                    <a:srgbClr val="000000">
                      <a:alpha val="43137"/>
                    </a:srgbClr>
                  </a:outerShdw>
                </a:effectLst>
              </a:rPr>
              <a:t> al-</a:t>
            </a:r>
            <a:r>
              <a:rPr lang="es-ES" i="1" dirty="0" err="1" smtClean="0">
                <a:effectLst>
                  <a:glow rad="101600">
                    <a:srgbClr val="C00000">
                      <a:alpha val="60000"/>
                    </a:srgbClr>
                  </a:glow>
                  <a:outerShdw blurRad="38100" dist="38100" dir="2700000" algn="tl">
                    <a:srgbClr val="000000">
                      <a:alpha val="43137"/>
                    </a:srgbClr>
                  </a:outerShdw>
                </a:effectLst>
              </a:rPr>
              <a:t>Chilliqui</a:t>
            </a:r>
            <a:r>
              <a:rPr lang="es-ES" i="1" dirty="0" smtClean="0">
                <a:effectLst>
                  <a:glow rad="101600">
                    <a:srgbClr val="C00000">
                      <a:alpha val="60000"/>
                    </a:srgbClr>
                  </a:glow>
                  <a:outerShdw blurRad="38100" dist="38100" dir="2700000" algn="tl">
                    <a:srgbClr val="000000">
                      <a:alpha val="43137"/>
                    </a:srgbClr>
                  </a:outerShdw>
                </a:effectLst>
              </a:rPr>
              <a:t>. En esta época tiene su origen la Alcazaba árabe que se levanta sobre el Cerro de la Muela.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elevación natural se encuentra al norte, exactamente por donde pasa el Guadiana y al este por el arroyo </a:t>
            </a:r>
            <a:r>
              <a:rPr lang="es-ES" i="1" dirty="0" err="1" smtClean="0">
                <a:effectLst>
                  <a:glow rad="101600">
                    <a:srgbClr val="C00000">
                      <a:alpha val="60000"/>
                    </a:srgbClr>
                  </a:glow>
                  <a:outerShdw blurRad="38100" dist="38100" dir="2700000" algn="tl">
                    <a:srgbClr val="000000">
                      <a:alpha val="43137"/>
                    </a:srgbClr>
                  </a:outerShdw>
                </a:effectLst>
              </a:rPr>
              <a:t>Rivillas</a:t>
            </a:r>
            <a:r>
              <a:rPr lang="es-ES" i="1" dirty="0" smtClean="0">
                <a:effectLst>
                  <a:glow rad="101600">
                    <a:srgbClr val="C00000">
                      <a:alpha val="60000"/>
                    </a:srgbClr>
                  </a:glow>
                  <a:outerShdw blurRad="38100" dist="38100" dir="2700000" algn="tl">
                    <a:srgbClr val="000000">
                      <a:alpha val="43137"/>
                    </a:srgbClr>
                  </a:outerShdw>
                </a:effectLst>
              </a:rPr>
              <a:t>. La fortaleza, entonces, controlaba el paso natural desde la meseta castellana hacia los territorios de Andalucía y Portugal.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flip dir="r"/>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3000"/>
                                        <p:tgtEl>
                                          <p:spTgt spid="10"/>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0"/>
                                        </p:tgtEl>
                                        <p:attrNameLst>
                                          <p:attrName>ppt_w</p:attrName>
                                        </p:attrNameLst>
                                      </p:cBhvr>
                                      <p:tavLst>
                                        <p:tav tm="0">
                                          <p:val>
                                            <p:strVal val="ppt_w"/>
                                          </p:val>
                                        </p:tav>
                                        <p:tav tm="100000">
                                          <p:val>
                                            <p:strVal val="4/3*ppt_w"/>
                                          </p:val>
                                        </p:tav>
                                      </p:tavLst>
                                    </p:anim>
                                    <p:anim calcmode="lin" valueType="num">
                                      <p:cBhvr>
                                        <p:cTn id="27" dur="3000"/>
                                        <p:tgtEl>
                                          <p:spTgt spid="10"/>
                                        </p:tgtEl>
                                        <p:attrNameLst>
                                          <p:attrName>ppt_h</p:attrName>
                                        </p:attrNameLst>
                                      </p:cBhvr>
                                      <p:tavLst>
                                        <p:tav tm="0">
                                          <p:val>
                                            <p:strVal val="ppt_h"/>
                                          </p:val>
                                        </p:tav>
                                        <p:tav tm="100000">
                                          <p:val>
                                            <p:strVal val="4/3*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anim calcmode="lin" valueType="num">
                                      <p:cBhvr>
                                        <p:cTn id="32" dur="3000" fill="hold"/>
                                        <p:tgtEl>
                                          <p:spTgt spid="8"/>
                                        </p:tgtEl>
                                        <p:attrNameLst>
                                          <p:attrName>ppt_x</p:attrName>
                                        </p:attrNameLst>
                                      </p:cBhvr>
                                      <p:tavLst>
                                        <p:tav tm="0">
                                          <p:val>
                                            <p:strVal val="#ppt_x"/>
                                          </p:val>
                                        </p:tav>
                                        <p:tav tm="100000">
                                          <p:val>
                                            <p:strVal val="#ppt_x"/>
                                          </p:val>
                                        </p:tav>
                                      </p:tavLst>
                                    </p:anim>
                                    <p:anim calcmode="lin" valueType="num">
                                      <p:cBhvr>
                                        <p:cTn id="33" dur="3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3000" fill="hold"/>
                                        <p:tgtEl>
                                          <p:spTgt spid="8"/>
                                        </p:tgtEl>
                                        <p:attrNameLst>
                                          <p:attrName>ppt_w</p:attrName>
                                        </p:attrNameLst>
                                      </p:cBhvr>
                                      <p:tavLst>
                                        <p:tav tm="0">
                                          <p:val>
                                            <p:strVal val="4/3*#ppt_w"/>
                                          </p:val>
                                        </p:tav>
                                        <p:tav tm="100000">
                                          <p:val>
                                            <p:strVal val="#ppt_w"/>
                                          </p:val>
                                        </p:tav>
                                      </p:tavLst>
                                    </p:anim>
                                    <p:anim calcmode="lin" valueType="num">
                                      <p:cBhvr>
                                        <p:cTn id="37" dur="3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24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Alcazaba cuenta con un recinto amurallado que procede en su mayor parte de la época almohade. Es el principal motivo por el cual la construcción se caracteriza por ser sencilla y austera.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78179_maskonur.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297660"/>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Torre de los Ahorcados. </a:t>
            </a:r>
            <a:r>
              <a:rPr lang="es-ES" i="1" dirty="0" smtClean="0">
                <a:effectLst>
                  <a:glow rad="101600">
                    <a:srgbClr val="C00000">
                      <a:alpha val="60000"/>
                    </a:srgbClr>
                  </a:glow>
                  <a:outerShdw blurRad="38100" dist="38100" dir="2700000" algn="tl">
                    <a:srgbClr val="000000">
                      <a:alpha val="43137"/>
                    </a:srgbClr>
                  </a:outerShdw>
                </a:effectLst>
              </a:rPr>
              <a:t>Pertenece a la Alcazaba de Badajoz, se encuentra en la calle Suárez de Figueroa, junto a la Puerta de </a:t>
            </a:r>
            <a:r>
              <a:rPr lang="es-ES" i="1" dirty="0" err="1" smtClean="0">
                <a:effectLst>
                  <a:glow rad="101600">
                    <a:srgbClr val="C00000">
                      <a:alpha val="60000"/>
                    </a:srgbClr>
                  </a:glow>
                  <a:outerShdw blurRad="38100" dist="38100" dir="2700000" algn="tl">
                    <a:srgbClr val="000000">
                      <a:alpha val="43137"/>
                    </a:srgbClr>
                  </a:outerShdw>
                </a:effectLst>
              </a:rPr>
              <a:t>Yelves</a:t>
            </a:r>
            <a:r>
              <a:rPr lang="es-ES" i="1" dirty="0" smtClean="0">
                <a:effectLst>
                  <a:glow rad="101600">
                    <a:srgbClr val="C00000">
                      <a:alpha val="60000"/>
                    </a:srgbClr>
                  </a:glow>
                  <a:outerShdw blurRad="38100" dist="38100" dir="2700000" algn="tl">
                    <a:srgbClr val="000000">
                      <a:alpha val="43137"/>
                    </a:srgbClr>
                  </a:outerShdw>
                </a:effectLst>
              </a:rPr>
              <a:t>. Esta torre sirvió en el pasado como almacén de pólvora y, junto con la Torre de las Siete Ventanas, como lugar de ejecuciones.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switch dir="r"/>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9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strVal val="4/3*#ppt_w"/>
                                          </p:val>
                                        </p:tav>
                                        <p:tav tm="100000">
                                          <p:val>
                                            <p:strVal val="#ppt_w"/>
                                          </p:val>
                                        </p:tav>
                                      </p:tavLst>
                                    </p:anim>
                                    <p:anim calcmode="lin" valueType="num">
                                      <p:cBhvr>
                                        <p:cTn id="32" dur="3000" fill="hold"/>
                                        <p:tgtEl>
                                          <p:spTgt spid="9"/>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0"/>
                                        <p:tgtEl>
                                          <p:spTgt spid="9"/>
                                        </p:tgtEl>
                                      </p:cBhvr>
                                    </p:animEffect>
                                    <p:anim calcmode="lin" valueType="num">
                                      <p:cBhvr>
                                        <p:cTn id="36" dur="3000" fill="hold"/>
                                        <p:tgtEl>
                                          <p:spTgt spid="9"/>
                                        </p:tgtEl>
                                        <p:attrNameLst>
                                          <p:attrName>ppt_x</p:attrName>
                                        </p:attrNameLst>
                                      </p:cBhvr>
                                      <p:tavLst>
                                        <p:tav tm="0">
                                          <p:val>
                                            <p:strVal val="#ppt_x"/>
                                          </p:val>
                                        </p:tav>
                                        <p:tav tm="100000">
                                          <p:val>
                                            <p:strVal val="#ppt_x"/>
                                          </p:val>
                                        </p:tav>
                                      </p:tavLst>
                                    </p:anim>
                                    <p:anim calcmode="lin" valueType="num">
                                      <p:cBhvr>
                                        <p:cTn id="37" dur="3000" fill="hold"/>
                                        <p:tgtEl>
                                          <p:spTgt spid="9"/>
                                        </p:tgtEl>
                                        <p:attrNameLst>
                                          <p:attrName>ppt_y</p:attrName>
                                        </p:attrNameLst>
                                      </p:cBhvr>
                                      <p:tavLst>
                                        <p:tav tm="0">
                                          <p:val>
                                            <p:strVal val="#ppt_y+.1"/>
                                          </p:val>
                                        </p:tav>
                                        <p:tav tm="100000">
                                          <p:val>
                                            <p:strVal val="#ppt_y"/>
                                          </p:val>
                                        </p:tav>
                                      </p:tavLst>
                                    </p:anim>
                                  </p:childTnLst>
                                </p:cTn>
                              </p:par>
                            </p:childTnLst>
                          </p:cTn>
                        </p:par>
                        <p:par>
                          <p:cTn id="38" fill="hold">
                            <p:stCondLst>
                              <p:cond delay="24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 sido declarada Monumento Histórico-Artístico por decreto de 3 de enero de 1931, y la fortaleza se compone de un recinto ovalado de 400 metros de norte a sur y de 200 de este a oeste. Para su construcción se utilizó mampostería, cajones de tapia de argamasa dura, el ladrillo y la sillería.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78491_maskonur-wod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57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aspectos más curiosos del edificio es que la parte superior de la muralla y las torres se comunican por un paseo de ronda o adarve al que se accede por escaleras interiores.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53000">
        <p14:shred pattern="rectangle"/>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fltVal val="0"/>
                                          </p:val>
                                        </p:tav>
                                      </p:tavLst>
                                    </p:anim>
                                    <p:anim calcmode="lin" valueType="num">
                                      <p:cBhvr>
                                        <p:cTn id="24" dur="3000"/>
                                        <p:tgtEl>
                                          <p:spTgt spid="4"/>
                                        </p:tgtEl>
                                        <p:attrNameLst>
                                          <p:attrName>ppt_h</p:attrName>
                                        </p:attrNameLst>
                                      </p:cBhvr>
                                      <p:tavLst>
                                        <p:tav tm="0">
                                          <p:val>
                                            <p:strVal val="ppt_h"/>
                                          </p:val>
                                        </p:tav>
                                        <p:tav tm="100000">
                                          <p:val>
                                            <p:fltVal val="0"/>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72" fill="hold" nodeType="withEffect">
                                  <p:stCondLst>
                                    <p:cond delay="2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strVal val="2/3*#ppt_w"/>
                                          </p:val>
                                        </p:tav>
                                        <p:tav tm="100000">
                                          <p:val>
                                            <p:strVal val="#ppt_w"/>
                                          </p:val>
                                        </p:tav>
                                      </p:tavLst>
                                    </p:anim>
                                    <p:anim calcmode="lin" valueType="num">
                                      <p:cBhvr>
                                        <p:cTn id="32" dur="3000" fill="hold"/>
                                        <p:tgtEl>
                                          <p:spTgt spid="6"/>
                                        </p:tgtEl>
                                        <p:attrNameLst>
                                          <p:attrName>ppt_h</p:attrName>
                                        </p:attrNameLst>
                                      </p:cBhvr>
                                      <p:tavLst>
                                        <p:tav tm="0">
                                          <p:val>
                                            <p:strVal val="2/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3000"/>
                                        <p:tgtEl>
                                          <p:spTgt spid="6"/>
                                        </p:tgtEl>
                                      </p:cBhvr>
                                    </p:animEffect>
                                    <p:anim calcmode="lin" valueType="num">
                                      <p:cBhvr>
                                        <p:cTn id="36" dur="3000" fill="hold"/>
                                        <p:tgtEl>
                                          <p:spTgt spid="6"/>
                                        </p:tgtEl>
                                        <p:attrNameLst>
                                          <p:attrName>ppt_x</p:attrName>
                                        </p:attrNameLst>
                                      </p:cBhvr>
                                      <p:tavLst>
                                        <p:tav tm="0">
                                          <p:val>
                                            <p:strVal val="#ppt_x"/>
                                          </p:val>
                                        </p:tav>
                                        <p:tav tm="100000">
                                          <p:val>
                                            <p:strVal val="#ppt_x"/>
                                          </p:val>
                                        </p:tav>
                                      </p:tavLst>
                                    </p:anim>
                                    <p:anim calcmode="lin" valueType="num">
                                      <p:cBhvr>
                                        <p:cTn id="37" dur="3000" fill="hold"/>
                                        <p:tgtEl>
                                          <p:spTgt spid="6"/>
                                        </p:tgtEl>
                                        <p:attrNameLst>
                                          <p:attrName>ppt_y</p:attrName>
                                        </p:attrNameLst>
                                      </p:cBhvr>
                                      <p:tavLst>
                                        <p:tav tm="0">
                                          <p:val>
                                            <p:strVal val="#ppt_y-.1"/>
                                          </p:val>
                                        </p:tav>
                                        <p:tav tm="100000">
                                          <p:val>
                                            <p:strVal val="#ppt_y"/>
                                          </p:val>
                                        </p:tav>
                                      </p:tavLst>
                                    </p:anim>
                                  </p:childTnLst>
                                </p:cTn>
                              </p:par>
                            </p:childTnLst>
                          </p:cTn>
                        </p:par>
                        <p:par>
                          <p:cTn id="38" fill="hold">
                            <p:stCondLst>
                              <p:cond delay="32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Cabe señalar que la parte superior de la muralla y las torres se comunican por un paseo de ronda o adarve , al que se accede por las escaleras interiores, que permite al visitante disfrutar de las mejores vistas de la ciudad.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9" name="18 Imagen" descr="431136-Kycb.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Conocidas como albarranas, las torres tenían la función de reforzar su defensa en las partes más débiles. Además, la fortificación de Badajoz se componía históricamente de ocho baluartes : San Pedro, Trinidad, Santa María, San Roque, San Juan, Santiago, San José y San Vicente.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56000">
        <p15:prstTrans prst="curtains"/>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88"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2/3*ppt_w"/>
                                          </p:val>
                                        </p:tav>
                                      </p:tavLst>
                                    </p:anim>
                                    <p:anim calcmode="lin" valueType="num">
                                      <p:cBhvr>
                                        <p:cTn id="24" dur="3000"/>
                                        <p:tgtEl>
                                          <p:spTgt spid="4"/>
                                        </p:tgtEl>
                                        <p:attrNameLst>
                                          <p:attrName>ppt_h</p:attrName>
                                        </p:attrNameLst>
                                      </p:cBhvr>
                                      <p:tavLst>
                                        <p:tav tm="0">
                                          <p:val>
                                            <p:strVal val="ppt_h"/>
                                          </p:val>
                                        </p:tav>
                                        <p:tav tm="100000">
                                          <p:val>
                                            <p:strVal val="2/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3000"/>
                                        <p:tgtEl>
                                          <p:spTgt spid="4"/>
                                        </p:tgtEl>
                                        <p:attrNameLst>
                                          <p:attrName>ppt_w</p:attrName>
                                        </p:attrNameLst>
                                      </p:cBhvr>
                                      <p:tavLst>
                                        <p:tav tm="0">
                                          <p:val>
                                            <p:strVal val="ppt_w"/>
                                          </p:val>
                                        </p:tav>
                                        <p:tav tm="100000">
                                          <p:val>
                                            <p:strVal val="ppt_w+.3"/>
                                          </p:val>
                                        </p:tav>
                                      </p:tavLst>
                                    </p:anim>
                                    <p:anim calcmode="lin" valueType="num">
                                      <p:cBhvr>
                                        <p:cTn id="28" dur="3000"/>
                                        <p:tgtEl>
                                          <p:spTgt spid="4"/>
                                        </p:tgtEl>
                                        <p:attrNameLst>
                                          <p:attrName>ppt_h</p:attrName>
                                        </p:attrNameLst>
                                      </p:cBhvr>
                                      <p:tavLst>
                                        <p:tav tm="0">
                                          <p:val>
                                            <p:strVal val="ppt_h"/>
                                          </p:val>
                                        </p:tav>
                                        <p:tav tm="100000">
                                          <p:val>
                                            <p:strVal val="ppt_h"/>
                                          </p:val>
                                        </p:tav>
                                      </p:tavLst>
                                    </p:anim>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iterate type="lt">
                                    <p:tmPct val="0"/>
                                  </p:iterate>
                                  <p:childTnLst>
                                    <p:set>
                                      <p:cBhvr>
                                        <p:cTn id="32" dur="1" fill="hold">
                                          <p:stCondLst>
                                            <p:cond delay="0"/>
                                          </p:stCondLst>
                                        </p:cTn>
                                        <p:tgtEl>
                                          <p:spTgt spid="19"/>
                                        </p:tgtEl>
                                        <p:attrNameLst>
                                          <p:attrName>style.visibility</p:attrName>
                                        </p:attrNameLst>
                                      </p:cBhvr>
                                      <p:to>
                                        <p:strVal val="visible"/>
                                      </p:to>
                                    </p:set>
                                    <p:anim calcmode="lin" valueType="num">
                                      <p:cBhvr>
                                        <p:cTn id="33" dur="3000" fill="hold"/>
                                        <p:tgtEl>
                                          <p:spTgt spid="19"/>
                                        </p:tgtEl>
                                        <p:attrNameLst>
                                          <p:attrName>ppt_w</p:attrName>
                                        </p:attrNameLst>
                                      </p:cBhvr>
                                      <p:tavLst>
                                        <p:tav tm="0">
                                          <p:val>
                                            <p:strVal val="4/3*#ppt_w"/>
                                          </p:val>
                                        </p:tav>
                                        <p:tav tm="100000">
                                          <p:val>
                                            <p:strVal val="#ppt_w"/>
                                          </p:val>
                                        </p:tav>
                                      </p:tavLst>
                                    </p:anim>
                                    <p:anim calcmode="lin" valueType="num">
                                      <p:cBhvr>
                                        <p:cTn id="34" dur="3000" fill="hold"/>
                                        <p:tgtEl>
                                          <p:spTgt spid="19"/>
                                        </p:tgtEl>
                                        <p:attrNameLst>
                                          <p:attrName>ppt_h</p:attrName>
                                        </p:attrNameLst>
                                      </p:cBhvr>
                                      <p:tavLst>
                                        <p:tav tm="0">
                                          <p:val>
                                            <p:strVal val="4/3*#ppt_h"/>
                                          </p:val>
                                        </p:tav>
                                        <p:tav tm="100000">
                                          <p:val>
                                            <p:strVal val="#ppt_h"/>
                                          </p:val>
                                        </p:tav>
                                      </p:tavLst>
                                    </p:anim>
                                  </p:childTnLst>
                                </p:cTn>
                              </p:par>
                              <p:par>
                                <p:cTn id="35" presetID="10" presetClass="entr" presetSubtype="0" fill="hold" nodeType="withEffect">
                                  <p:stCondLst>
                                    <p:cond delay="2000"/>
                                  </p:stCondLst>
                                  <p:iterate type="lt">
                                    <p:tmPct val="0"/>
                                  </p:iterate>
                                  <p:childTnLst>
                                    <p:set>
                                      <p:cBhvr>
                                        <p:cTn id="36" dur="1" fill="hold">
                                          <p:stCondLst>
                                            <p:cond delay="0"/>
                                          </p:stCondLst>
                                        </p:cTn>
                                        <p:tgtEl>
                                          <p:spTgt spid="19"/>
                                        </p:tgtEl>
                                        <p:attrNameLst>
                                          <p:attrName>style.visibility</p:attrName>
                                        </p:attrNameLst>
                                      </p:cBhvr>
                                      <p:to>
                                        <p:strVal val="visible"/>
                                      </p:to>
                                    </p:set>
                                    <p:animEffect transition="in" filter="fade">
                                      <p:cBhvr>
                                        <p:cTn id="37" dur="3000"/>
                                        <p:tgtEl>
                                          <p:spTgt spid="19"/>
                                        </p:tgtEl>
                                      </p:cBhvr>
                                    </p:animEffect>
                                  </p:childTnLst>
                                </p:cTn>
                              </p:par>
                            </p:childTnLst>
                          </p:cTn>
                        </p:par>
                        <p:par>
                          <p:cTn id="38" fill="hold">
                            <p:stCondLst>
                              <p:cond delay="273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10584"/>
            <a:ext cx="9144000" cy="5693833"/>
          </a:xfrm>
          <a:prstGeom prst="rect">
            <a:avLst/>
          </a:prstGeom>
          <a:noFill/>
          <a:ln w="9525">
            <a:noFill/>
            <a:miter lim="800000"/>
            <a:headEnd/>
            <a:tailEnd/>
          </a:ln>
        </p:spPr>
      </p:pic>
      <p:sp>
        <p:nvSpPr>
          <p:cNvPr id="4" name="3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del recinto podemos encontrar el Palacio de los Condes de la Roca, del siglo XVI, que en la actualidad acoge el Museo Arqueológico Provincial, con importantes piezas de las épocas prehistórica, visigoda, árabe y medieval cristiana.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192777_maskonur-skal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297660"/>
            <a:ext cx="849694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Plaza de San José </a:t>
            </a:r>
            <a:r>
              <a:rPr lang="es-ES" i="1" dirty="0" smtClean="0">
                <a:effectLst>
                  <a:glow rad="101600">
                    <a:srgbClr val="C00000">
                      <a:alpha val="60000"/>
                    </a:srgbClr>
                  </a:glow>
                  <a:outerShdw blurRad="38100" dist="38100" dir="2700000" algn="tl">
                    <a:srgbClr val="000000">
                      <a:alpha val="43137"/>
                    </a:srgbClr>
                  </a:outerShdw>
                </a:effectLst>
              </a:rPr>
              <a:t>aun conserva algunos de los soportales de casas de estilo mudéjar, que nos dan una idea de cómo debió ser la plaza en esa época. En el extremo oeste se encuentra el Convento de las Madres Adoratrices. Cerca de este convento se sitúan las Casas Mudéjares.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comb/>
      </p:transition>
    </mc:Choice>
    <mc:Fallback>
      <p:transition spd="slow" advTm="5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3000"/>
                                        <p:tgtEl>
                                          <p:spTgt spid="5"/>
                                        </p:tgtEl>
                                        <p:attrNameLst>
                                          <p:attrName>ppt_w</p:attrName>
                                        </p:attrNameLst>
                                      </p:cBhvr>
                                      <p:tavLst>
                                        <p:tav tm="0">
                                          <p:val>
                                            <p:strVal val="ppt_w"/>
                                          </p:val>
                                        </p:tav>
                                        <p:tav tm="100000">
                                          <p:val>
                                            <p:strVal val="4*ppt_w"/>
                                          </p:val>
                                        </p:tav>
                                      </p:tavLst>
                                    </p:anim>
                                    <p:anim calcmode="lin" valueType="num">
                                      <p:cBhvr>
                                        <p:cTn id="24" dur="3000"/>
                                        <p:tgtEl>
                                          <p:spTgt spid="5"/>
                                        </p:tgtEl>
                                        <p:attrNameLst>
                                          <p:attrName>ppt_h</p:attrName>
                                        </p:attrNameLst>
                                      </p:cBhvr>
                                      <p:tavLst>
                                        <p:tav tm="0">
                                          <p:val>
                                            <p:strVal val="ppt_h"/>
                                          </p:val>
                                        </p:tav>
                                        <p:tav tm="100000">
                                          <p:val>
                                            <p:strVal val="4*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strVal val="4/3*#ppt_w"/>
                                          </p:val>
                                        </p:tav>
                                        <p:tav tm="100000">
                                          <p:val>
                                            <p:strVal val="#ppt_w"/>
                                          </p:val>
                                        </p:tav>
                                      </p:tavLst>
                                    </p:anim>
                                    <p:anim calcmode="lin" valueType="num">
                                      <p:cBhvr>
                                        <p:cTn id="32" dur="3000" fill="hold"/>
                                        <p:tgtEl>
                                          <p:spTgt spid="12"/>
                                        </p:tgtEl>
                                        <p:attrNameLst>
                                          <p:attrName>ppt_h</p:attrName>
                                        </p:attrNameLst>
                                      </p:cBhvr>
                                      <p:tavLst>
                                        <p:tav tm="0">
                                          <p:val>
                                            <p:strVal val="4/3*#ppt_h"/>
                                          </p:val>
                                        </p:tav>
                                        <p:tav tm="100000">
                                          <p:val>
                                            <p:strVal val="#ppt_h"/>
                                          </p:val>
                                        </p:tav>
                                      </p:tavLst>
                                    </p:anim>
                                  </p:childTnLst>
                                </p:cTn>
                              </p:par>
                              <p:par>
                                <p:cTn id="33" presetID="52" presetClass="entr" presetSubtype="0" fill="hold" nodeType="withEffect">
                                  <p:stCondLst>
                                    <p:cond delay="2000"/>
                                  </p:stCondLst>
                                  <p:childTnLst>
                                    <p:set>
                                      <p:cBhvr>
                                        <p:cTn id="34" dur="1" fill="hold">
                                          <p:stCondLst>
                                            <p:cond delay="0"/>
                                          </p:stCondLst>
                                        </p:cTn>
                                        <p:tgtEl>
                                          <p:spTgt spid="12"/>
                                        </p:tgtEl>
                                        <p:attrNameLst>
                                          <p:attrName>style.visibility</p:attrName>
                                        </p:attrNameLst>
                                      </p:cBhvr>
                                      <p:to>
                                        <p:strVal val="visible"/>
                                      </p:to>
                                    </p:set>
                                    <p:animScale>
                                      <p:cBhvr>
                                        <p:cTn id="35"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2"/>
                                        </p:tgtEl>
                                        <p:attrNameLst>
                                          <p:attrName>ppt_x</p:attrName>
                                          <p:attrName>ppt_y</p:attrName>
                                        </p:attrNameLst>
                                      </p:cBhvr>
                                    </p:animMotion>
                                    <p:animEffect transition="in" filter="fade">
                                      <p:cBhvr>
                                        <p:cTn id="37" dur="3000"/>
                                        <p:tgtEl>
                                          <p:spTgt spid="12"/>
                                        </p:tgtEl>
                                      </p:cBhvr>
                                    </p:animEffect>
                                  </p:childTnLst>
                                </p:cTn>
                              </p:par>
                            </p:childTnLst>
                          </p:cTn>
                        </p:par>
                        <p:par>
                          <p:cTn id="38" fill="hold">
                            <p:stCondLst>
                              <p:cond delay="29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8820"/>
            <a:ext cx="9144000" cy="5699124"/>
          </a:xfrm>
          <a:prstGeom prst="rect">
            <a:avLst/>
          </a:prstGeom>
          <a:noFill/>
          <a:ln w="9525">
            <a:noFill/>
            <a:miter lim="800000"/>
            <a:headEnd/>
            <a:tailEnd/>
          </a:ln>
        </p:spPr>
      </p:pic>
      <p:sp>
        <p:nvSpPr>
          <p:cNvPr id="5" name="4 CuadroTexto"/>
          <p:cNvSpPr txBox="1"/>
          <p:nvPr/>
        </p:nvSpPr>
        <p:spPr>
          <a:xfrm>
            <a:off x="539552" y="4585692"/>
            <a:ext cx="7920880"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Torre de </a:t>
            </a:r>
            <a:r>
              <a:rPr lang="es-ES" sz="2000" b="1" i="1" dirty="0" err="1" smtClean="0">
                <a:effectLst>
                  <a:glow rad="101600">
                    <a:srgbClr val="C00000">
                      <a:alpha val="60000"/>
                    </a:srgbClr>
                  </a:glow>
                  <a:outerShdw blurRad="38100" dist="38100" dir="2700000" algn="tl">
                    <a:srgbClr val="000000">
                      <a:alpha val="43137"/>
                    </a:srgbClr>
                  </a:outerShdw>
                </a:effectLst>
              </a:rPr>
              <a:t>Espantaperros</a:t>
            </a:r>
            <a:r>
              <a:rPr lang="es-ES" i="1" dirty="0" smtClean="0">
                <a:effectLst>
                  <a:glow rad="101600">
                    <a:srgbClr val="C00000">
                      <a:alpha val="60000"/>
                    </a:srgbClr>
                  </a:glow>
                  <a:outerShdw blurRad="38100" dist="38100" dir="2700000" algn="tl">
                    <a:srgbClr val="000000">
                      <a:alpha val="43137"/>
                    </a:srgbClr>
                  </a:outerShdw>
                </a:effectLst>
              </a:rPr>
              <a:t> es la torre más destacada de todas las que componen la Alcazaba. Su fisonomía resulta muy característica siendo considerado uno de los monumentos más representativos de la ciudad.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2 fiordos-noruegos7.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torre se encuentra construida en argamasa y tapial, alcanza los 30 metros de altura. Posee una planta octogonal, coronada por un cuerpo cuadrangular, avanzado unos 25 metros sobre la cerca principal, a la que se une mediante un lienzo amurallado.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warp dir="in"/>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3000" fill="hold"/>
                                        <p:tgtEl>
                                          <p:spTgt spid="15"/>
                                        </p:tgtEl>
                                        <p:attrNameLst>
                                          <p:attrName>ppt_w</p:attrName>
                                        </p:attrNameLst>
                                      </p:cBhvr>
                                      <p:tavLst>
                                        <p:tav tm="0">
                                          <p:val>
                                            <p:strVal val="4/3*#ppt_w"/>
                                          </p:val>
                                        </p:tav>
                                        <p:tav tm="100000">
                                          <p:val>
                                            <p:strVal val="#ppt_w"/>
                                          </p:val>
                                        </p:tav>
                                      </p:tavLst>
                                    </p:anim>
                                    <p:anim calcmode="lin" valueType="num">
                                      <p:cBhvr>
                                        <p:cTn id="28" dur="3000" fill="hold"/>
                                        <p:tgtEl>
                                          <p:spTgt spid="15"/>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20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0"/>
                                        <p:tgtEl>
                                          <p:spTgt spid="15"/>
                                        </p:tgtEl>
                                      </p:cBhvr>
                                    </p:animEffect>
                                  </p:childTnLst>
                                </p:cTn>
                              </p:par>
                            </p:childTnLst>
                          </p:cTn>
                        </p:par>
                        <p:par>
                          <p:cTn id="32" fill="hold">
                            <p:stCondLst>
                              <p:cond delay="263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estructura monumental recuerda a la de la sevillana Torre del Oro, aunque es preciso recordar que resulta posterior a la de Badajoz, y edificada tomando a ésta como modelo.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324544" y="0"/>
            <a:ext cx="9865096" cy="5715000"/>
          </a:xfrm>
          <a:prstGeom prst="rect">
            <a:avLst/>
          </a:prstGeom>
          <a:noFill/>
          <a:ln w="9525">
            <a:noFill/>
            <a:miter lim="800000"/>
            <a:headEnd/>
            <a:tailEnd/>
          </a:ln>
        </p:spPr>
      </p:pic>
      <p:sp>
        <p:nvSpPr>
          <p:cNvPr id="6" name="5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actualidad se encuentra adosado a la torre un edificio del siglo XVI, conocido también como La Galera, que ha servido sucesivamente como ayuntamiento, pósito o panera, hospicio, cárcel, y finalmente Museo Arqueológico.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ferris dir="l"/>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85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fltVal val="0"/>
                                          </p:val>
                                        </p:tav>
                                      </p:tavLst>
                                    </p:anim>
                                    <p:anim calcmode="lin" valueType="num">
                                      <p:cBhvr>
                                        <p:cTn id="24" dur="3000"/>
                                        <p:tgtEl>
                                          <p:spTgt spid="4"/>
                                        </p:tgtEl>
                                        <p:attrNameLst>
                                          <p:attrName>ppt_h</p:attrName>
                                        </p:attrNameLst>
                                      </p:cBhvr>
                                      <p:tavLst>
                                        <p:tav tm="0">
                                          <p:val>
                                            <p:strVal val="ppt_h"/>
                                          </p:val>
                                        </p:tav>
                                        <p:tav tm="100000">
                                          <p:val>
                                            <p:fltVal val="0"/>
                                          </p:val>
                                        </p:tav>
                                      </p:tavLst>
                                    </p:anim>
                                    <p:set>
                                      <p:cBhvr>
                                        <p:cTn id="25" dur="1" fill="hold">
                                          <p:stCondLst>
                                            <p:cond delay="2999"/>
                                          </p:stCondLst>
                                        </p:cTn>
                                        <p:tgtEl>
                                          <p:spTgt spid="4"/>
                                        </p:tgtEl>
                                        <p:attrNameLst>
                                          <p:attrName>style.visibility</p:attrName>
                                        </p:attrNameLst>
                                      </p:cBhvr>
                                      <p:to>
                                        <p:strVal val="hidden"/>
                                      </p:to>
                                    </p:set>
                                  </p:childTnLst>
                                </p:cTn>
                              </p:par>
                              <p:par>
                                <p:cTn id="26" presetID="21" presetClass="exit" presetSubtype="4" fill="hold" nodeType="withEffect">
                                  <p:stCondLst>
                                    <p:cond delay="2000"/>
                                  </p:stCondLst>
                                  <p:childTnLst>
                                    <p:animEffect transition="out" filter="wheel(4)">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16"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fltVal val="0"/>
                                          </p:val>
                                        </p:tav>
                                        <p:tav tm="100000">
                                          <p:val>
                                            <p:strVal val="#ppt_w"/>
                                          </p:val>
                                        </p:tav>
                                      </p:tavLst>
                                    </p:anim>
                                    <p:anim calcmode="lin" valueType="num">
                                      <p:cBhvr>
                                        <p:cTn id="32" dur="3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4"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4)">
                                      <p:cBhvr>
                                        <p:cTn id="35" dur="3000"/>
                                        <p:tgtEl>
                                          <p:spTgt spid="13"/>
                                        </p:tgtEl>
                                      </p:cBhvr>
                                    </p:animEffect>
                                  </p:childTnLst>
                                </p:cTn>
                              </p:par>
                            </p:childTnLst>
                          </p:cTn>
                        </p:par>
                        <p:par>
                          <p:cTn id="36" fill="hold">
                            <p:stCondLst>
                              <p:cond delay="23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0" y="0"/>
            <a:ext cx="9144000" cy="5699126"/>
          </a:xfrm>
          <a:prstGeom prst="rect">
            <a:avLst/>
          </a:prstGeom>
          <a:noFill/>
          <a:ln w="9525">
            <a:noFill/>
            <a:miter lim="800000"/>
            <a:headEnd/>
            <a:tailEnd/>
          </a:ln>
        </p:spPr>
      </p:pic>
      <p:sp>
        <p:nvSpPr>
          <p:cNvPr id="4" name="3 CuadroTexto"/>
          <p:cNvSpPr txBox="1"/>
          <p:nvPr/>
        </p:nvSpPr>
        <p:spPr>
          <a:xfrm>
            <a:off x="395536"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Baluarte de San Roque. </a:t>
            </a:r>
            <a:r>
              <a:rPr lang="es-ES" i="1" dirty="0" smtClean="0">
                <a:effectLst>
                  <a:glow rad="101600">
                    <a:srgbClr val="C00000">
                      <a:alpha val="60000"/>
                    </a:srgbClr>
                  </a:glow>
                  <a:outerShdw blurRad="38100" dist="38100" dir="2700000" algn="tl">
                    <a:srgbClr val="000000">
                      <a:alpha val="43137"/>
                    </a:srgbClr>
                  </a:outerShdw>
                </a:effectLst>
              </a:rPr>
              <a:t>Fue construido en el siglo XVII, y se encuentra entre el Baluarte de Santa María y el desaparecido de San Juan, muy próximo a la Puerta del Pilar.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93626_maskonury-skal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baluarte de San Roque forma parte del Recinto abaluartado de Badajoz, y se encuentra situado en la zona delimitada por la Ronda del Pilar y la calle </a:t>
            </a:r>
            <a:r>
              <a:rPr lang="es-ES" i="1" dirty="0" err="1" smtClean="0">
                <a:effectLst>
                  <a:glow rad="101600">
                    <a:srgbClr val="C00000">
                      <a:alpha val="60000"/>
                    </a:srgbClr>
                  </a:glow>
                  <a:outerShdw blurRad="38100" dist="38100" dir="2700000" algn="tl">
                    <a:srgbClr val="000000">
                      <a:alpha val="43137"/>
                    </a:srgbClr>
                  </a:outerShdw>
                </a:effectLst>
              </a:rPr>
              <a:t>Estadium</a:t>
            </a:r>
            <a:r>
              <a:rPr lang="es-ES" i="1" dirty="0" smtClean="0">
                <a:effectLst>
                  <a:glow rad="101600">
                    <a:srgbClr val="C00000">
                      <a:alpha val="60000"/>
                    </a:srgbClr>
                  </a:glow>
                  <a:outerShdw blurRad="38100" dist="38100" dir="2700000" algn="tl">
                    <a:srgbClr val="000000">
                      <a:alpha val="43137"/>
                    </a:srgbClr>
                  </a:outerShdw>
                </a:effectLst>
              </a:rPr>
              <a:t>, entre el Baluarte de Santa María y el desaparecido de San Juan, muy próximo a la Puerta del Pilar.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conveyor dir="l"/>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3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2/3*#ppt_w"/>
                                          </p:val>
                                        </p:tav>
                                        <p:tav tm="100000">
                                          <p:val>
                                            <p:strVal val="#ppt_w"/>
                                          </p:val>
                                        </p:tav>
                                      </p:tavLst>
                                    </p:anim>
                                    <p:anim calcmode="lin" valueType="num">
                                      <p:cBhvr>
                                        <p:cTn id="11" dur="3000" fill="hold"/>
                                        <p:tgtEl>
                                          <p:spTgt spid="17"/>
                                        </p:tgtEl>
                                        <p:attrNameLst>
                                          <p:attrName>ppt_h</p:attrName>
                                        </p:attrNameLst>
                                      </p:cBhvr>
                                      <p:tavLst>
                                        <p:tav tm="0">
                                          <p:val>
                                            <p:strVal val="2/3*#ppt_h"/>
                                          </p:val>
                                        </p:tav>
                                        <p:tav tm="100000">
                                          <p:val>
                                            <p:strVal val="#ppt_h"/>
                                          </p:val>
                                        </p:tav>
                                      </p:tavLst>
                                    </p:anim>
                                  </p:childTnLst>
                                </p:cTn>
                              </p:par>
                            </p:childTnLst>
                          </p:cTn>
                        </p:par>
                        <p:par>
                          <p:cTn id="12" fill="hold">
                            <p:stCondLst>
                              <p:cond delay="35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7"/>
                                        </p:tgtEl>
                                        <p:attrNameLst>
                                          <p:attrName>ppt_w</p:attrName>
                                        </p:attrNameLst>
                                      </p:cBhvr>
                                      <p:tavLst>
                                        <p:tav tm="0">
                                          <p:val>
                                            <p:strVal val="ppt_w"/>
                                          </p:val>
                                        </p:tav>
                                        <p:tav tm="100000">
                                          <p:val>
                                            <p:strVal val="4/3*ppt_w"/>
                                          </p:val>
                                        </p:tav>
                                      </p:tavLst>
                                    </p:anim>
                                    <p:anim calcmode="lin" valueType="num">
                                      <p:cBhvr>
                                        <p:cTn id="24" dur="3000"/>
                                        <p:tgtEl>
                                          <p:spTgt spid="17"/>
                                        </p:tgtEl>
                                        <p:attrNameLst>
                                          <p:attrName>ppt_h</p:attrName>
                                        </p:attrNameLst>
                                      </p:cBhvr>
                                      <p:tavLst>
                                        <p:tav tm="0">
                                          <p:val>
                                            <p:strVal val="ppt_h"/>
                                          </p:val>
                                        </p:tav>
                                        <p:tav tm="100000">
                                          <p:val>
                                            <p:strVal val="4/3*ppt_h"/>
                                          </p:val>
                                        </p:tav>
                                      </p:tavLst>
                                    </p:anim>
                                    <p:set>
                                      <p:cBhvr>
                                        <p:cTn id="25" dur="1" fill="hold">
                                          <p:stCondLst>
                                            <p:cond delay="2999"/>
                                          </p:stCondLst>
                                        </p:cTn>
                                        <p:tgtEl>
                                          <p:spTgt spid="17"/>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3000" accel="50000">
                                          <p:stCondLst>
                                            <p:cond delay="0"/>
                                          </p:stCondLst>
                                        </p:cTn>
                                        <p:tgtEl>
                                          <p:spTgt spid="1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17"/>
                                        </p:tgtEl>
                                        <p:attrNameLst>
                                          <p:attrName>ppt_x</p:attrName>
                                          <p:attrName>ppt_y</p:attrName>
                                        </p:attrNameLst>
                                      </p:cBhvr>
                                    </p:animMotion>
                                    <p:animEffect transition="out" filter="fade">
                                      <p:cBhvr>
                                        <p:cTn id="29" dur="3000"/>
                                        <p:tgtEl>
                                          <p:spTgt spid="17"/>
                                        </p:tgtEl>
                                      </p:cBhvr>
                                    </p:animEffect>
                                    <p:set>
                                      <p:cBhvr>
                                        <p:cTn id="30" dur="1" fill="hold">
                                          <p:stCondLst>
                                            <p:cond delay="2999"/>
                                          </p:stCondLst>
                                        </p:cTn>
                                        <p:tgtEl>
                                          <p:spTgt spid="17"/>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strVal val="4/3*#ppt_w"/>
                                          </p:val>
                                        </p:tav>
                                        <p:tav tm="100000">
                                          <p:val>
                                            <p:strVal val="#ppt_w"/>
                                          </p:val>
                                        </p:tav>
                                      </p:tavLst>
                                    </p:anim>
                                    <p:anim calcmode="lin" valueType="num">
                                      <p:cBhvr>
                                        <p:cTn id="34" dur="3000" fill="hold"/>
                                        <p:tgtEl>
                                          <p:spTgt spid="9"/>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9"/>
                                        </p:tgtEl>
                                        <p:attrNameLst>
                                          <p:attrName>style.visibility</p:attrName>
                                        </p:attrNameLst>
                                      </p:cBhvr>
                                      <p:to>
                                        <p:strVal val="visible"/>
                                      </p:to>
                                    </p:set>
                                    <p:animScale>
                                      <p:cBhvr>
                                        <p:cTn id="37"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9"/>
                                        </p:tgtEl>
                                        <p:attrNameLst>
                                          <p:attrName>ppt_x</p:attrName>
                                          <p:attrName>ppt_y</p:attrName>
                                        </p:attrNameLst>
                                      </p:cBhvr>
                                    </p:animMotion>
                                    <p:animEffect transition="in" filter="fade">
                                      <p:cBhvr>
                                        <p:cTn id="39" dur="3000"/>
                                        <p:tgtEl>
                                          <p:spTgt spid="9"/>
                                        </p:tgtEl>
                                      </p:cBhvr>
                                    </p:animEffect>
                                  </p:childTnLst>
                                </p:cTn>
                              </p:par>
                            </p:childTnLst>
                          </p:cTn>
                        </p:par>
                        <p:par>
                          <p:cTn id="40" fill="hold">
                            <p:stCondLst>
                              <p:cond delay="23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cstate="print"/>
          <a:stretch>
            <a:fillRect/>
          </a:stretch>
        </p:blipFill>
        <p:spPr bwMode="auto">
          <a:xfrm>
            <a:off x="0" y="10584"/>
            <a:ext cx="9143999" cy="6087276"/>
          </a:xfrm>
          <a:prstGeom prst="rect">
            <a:avLst/>
          </a:prstGeom>
          <a:noFill/>
          <a:ln w="9525">
            <a:noFill/>
            <a:miter lim="800000"/>
            <a:headEnd/>
            <a:tailEnd/>
          </a:ln>
        </p:spPr>
      </p:pic>
      <p:sp>
        <p:nvSpPr>
          <p:cNvPr id="4" name="3 CuadroTexto"/>
          <p:cNvSpPr txBox="1"/>
          <p:nvPr/>
        </p:nvSpPr>
        <p:spPr>
          <a:xfrm>
            <a:off x="323528" y="4369668"/>
            <a:ext cx="8568952"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Baluarte de San Vicente </a:t>
            </a:r>
            <a:r>
              <a:rPr lang="es-ES" i="1" dirty="0" smtClean="0">
                <a:effectLst>
                  <a:glow rad="101600">
                    <a:srgbClr val="C00000">
                      <a:alpha val="60000"/>
                    </a:srgbClr>
                  </a:glow>
                  <a:outerShdw blurRad="38100" dist="38100" dir="2700000" algn="tl">
                    <a:srgbClr val="000000">
                      <a:alpha val="43137"/>
                    </a:srgbClr>
                  </a:outerShdw>
                </a:effectLst>
              </a:rPr>
              <a:t>forma parte del Recinto abaluartado de Badajoz, y se encuentra situado en la zona comprendida entre la avenida Entrepuentes, la avenida Ramón y Cajal y la calle Tierra de Barros, entre el Baluarte de San José y el </a:t>
            </a:r>
            <a:r>
              <a:rPr lang="es-ES" i="1" dirty="0" err="1" smtClean="0">
                <a:effectLst>
                  <a:glow rad="101600">
                    <a:srgbClr val="C00000">
                      <a:alpha val="60000"/>
                    </a:srgbClr>
                  </a:glow>
                  <a:outerShdw blurRad="38100" dist="38100" dir="2700000" algn="tl">
                    <a:srgbClr val="000000">
                      <a:alpha val="43137"/>
                    </a:srgbClr>
                  </a:outerShdw>
                </a:effectLst>
              </a:rPr>
              <a:t>Semibaluarte</a:t>
            </a:r>
            <a:r>
              <a:rPr lang="es-ES" i="1" dirty="0" smtClean="0">
                <a:effectLst>
                  <a:glow rad="101600">
                    <a:srgbClr val="C00000">
                      <a:alpha val="60000"/>
                    </a:srgbClr>
                  </a:glow>
                  <a:outerShdw blurRad="38100" dist="38100" dir="2700000" algn="tl">
                    <a:srgbClr val="000000">
                      <a:alpha val="43137"/>
                    </a:srgbClr>
                  </a:outerShdw>
                </a:effectLst>
              </a:rPr>
              <a:t> de la Puerta de Palmas.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95406_maskonur-skala-kwiatki-rozmycie.jpg"/>
          <p:cNvPicPr>
            <a:picLocks noGrp="1" noChangeAspect="1"/>
          </p:cNvPicPr>
          <p:nvPr isPhoto="1"/>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251520" y="4297660"/>
            <a:ext cx="864096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baluarte de San José </a:t>
            </a:r>
            <a:r>
              <a:rPr lang="es-ES" i="1" dirty="0" smtClean="0">
                <a:effectLst>
                  <a:glow rad="101600">
                    <a:srgbClr val="C00000">
                      <a:alpha val="60000"/>
                    </a:srgbClr>
                  </a:glow>
                  <a:outerShdw blurRad="38100" dist="38100" dir="2700000" algn="tl">
                    <a:srgbClr val="000000">
                      <a:alpha val="43137"/>
                    </a:srgbClr>
                  </a:outerShdw>
                </a:effectLst>
              </a:rPr>
              <a:t>forma parte del Recinto abaluartado de Badajoz, y se encuentra situado en la zona comprendida entre la calle Tierra de Barros, la calle Audiencia y el Parque Infantil, entre el Baluarte de Santiago y el Baluarte de San Vicente.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prism isContent="1"/>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3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3000" fill="hold"/>
                                        <p:tgtEl>
                                          <p:spTgt spid="20"/>
                                        </p:tgtEl>
                                        <p:attrNameLst>
                                          <p:attrName>ppt_w</p:attrName>
                                        </p:attrNameLst>
                                      </p:cBhvr>
                                      <p:tavLst>
                                        <p:tav tm="0">
                                          <p:val>
                                            <p:strVal val="2/3*#ppt_w"/>
                                          </p:val>
                                        </p:tav>
                                        <p:tav tm="100000">
                                          <p:val>
                                            <p:strVal val="#ppt_w"/>
                                          </p:val>
                                        </p:tav>
                                      </p:tavLst>
                                    </p:anim>
                                    <p:anim calcmode="lin" valueType="num">
                                      <p:cBhvr>
                                        <p:cTn id="11" dur="3000" fill="hold"/>
                                        <p:tgtEl>
                                          <p:spTgt spid="20"/>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6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20"/>
                                        </p:tgtEl>
                                        <p:attrNameLst>
                                          <p:attrName>ppt_w</p:attrName>
                                        </p:attrNameLst>
                                      </p:cBhvr>
                                      <p:tavLst>
                                        <p:tav tm="0">
                                          <p:val>
                                            <p:strVal val="ppt_w"/>
                                          </p:val>
                                        </p:tav>
                                        <p:tav tm="100000">
                                          <p:val>
                                            <p:strVal val="4/3*ppt_w"/>
                                          </p:val>
                                        </p:tav>
                                      </p:tavLst>
                                    </p:anim>
                                    <p:anim calcmode="lin" valueType="num">
                                      <p:cBhvr>
                                        <p:cTn id="24" dur="3000"/>
                                        <p:tgtEl>
                                          <p:spTgt spid="20"/>
                                        </p:tgtEl>
                                        <p:attrNameLst>
                                          <p:attrName>ppt_h</p:attrName>
                                        </p:attrNameLst>
                                      </p:cBhvr>
                                      <p:tavLst>
                                        <p:tav tm="0">
                                          <p:val>
                                            <p:strVal val="ppt_h"/>
                                          </p:val>
                                        </p:tav>
                                        <p:tav tm="100000">
                                          <p:val>
                                            <p:strVal val="4/3*ppt_h"/>
                                          </p:val>
                                        </p:tav>
                                      </p:tavLst>
                                    </p:anim>
                                    <p:set>
                                      <p:cBhvr>
                                        <p:cTn id="25" dur="1" fill="hold">
                                          <p:stCondLst>
                                            <p:cond delay="2999"/>
                                          </p:stCondLst>
                                        </p:cTn>
                                        <p:tgtEl>
                                          <p:spTgt spid="20"/>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3000"/>
                                        <p:tgtEl>
                                          <p:spTgt spid="20"/>
                                        </p:tgtEl>
                                        <p:attrNameLst>
                                          <p:attrName>ppt_x</p:attrName>
                                        </p:attrNameLst>
                                      </p:cBhvr>
                                      <p:tavLst>
                                        <p:tav tm="0">
                                          <p:val>
                                            <p:strVal val="ppt_x"/>
                                          </p:val>
                                        </p:tav>
                                        <p:tav tm="100000">
                                          <p:val>
                                            <p:strVal val="ppt_x-.2"/>
                                          </p:val>
                                        </p:tav>
                                      </p:tavLst>
                                    </p:anim>
                                    <p:anim calcmode="lin" valueType="num">
                                      <p:cBhvr>
                                        <p:cTn id="28" dur="3000"/>
                                        <p:tgtEl>
                                          <p:spTgt spid="20"/>
                                        </p:tgtEl>
                                        <p:attrNameLst>
                                          <p:attrName>ppt_y</p:attrName>
                                        </p:attrNameLst>
                                      </p:cBhvr>
                                      <p:tavLst>
                                        <p:tav tm="0">
                                          <p:val>
                                            <p:strVal val="ppt_y"/>
                                          </p:val>
                                        </p:tav>
                                        <p:tav tm="100000">
                                          <p:val>
                                            <p:strVal val="ppt_y"/>
                                          </p:val>
                                        </p:tav>
                                      </p:tavLst>
                                    </p:anim>
                                    <p:animEffect transition="out" filter="fade">
                                      <p:cBhvr>
                                        <p:cTn id="29" dur="3000"/>
                                        <p:tgtEl>
                                          <p:spTgt spid="20"/>
                                        </p:tgtEl>
                                      </p:cBhvr>
                                    </p:animEffect>
                                    <p:set>
                                      <p:cBhvr>
                                        <p:cTn id="30" dur="1" fill="hold">
                                          <p:stCondLst>
                                            <p:cond delay="2999"/>
                                          </p:stCondLst>
                                        </p:cTn>
                                        <p:tgtEl>
                                          <p:spTgt spid="20"/>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strVal val="4/3*#ppt_w"/>
                                          </p:val>
                                        </p:tav>
                                        <p:tav tm="100000">
                                          <p:val>
                                            <p:strVal val="#ppt_w"/>
                                          </p:val>
                                        </p:tav>
                                      </p:tavLst>
                                    </p:anim>
                                    <p:anim calcmode="lin" valueType="num">
                                      <p:cBhvr>
                                        <p:cTn id="34" dur="3000" fill="hold"/>
                                        <p:tgtEl>
                                          <p:spTgt spid="11"/>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Scale>
                                      <p:cBhvr>
                                        <p:cTn id="37"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1"/>
                                        </p:tgtEl>
                                        <p:attrNameLst>
                                          <p:attrName>ppt_x</p:attrName>
                                          <p:attrName>ppt_y</p:attrName>
                                        </p:attrNameLst>
                                      </p:cBhvr>
                                    </p:animMotion>
                                    <p:animEffect transition="in" filter="fade">
                                      <p:cBhvr>
                                        <p:cTn id="39" dur="3000"/>
                                        <p:tgtEl>
                                          <p:spTgt spid="11"/>
                                        </p:tgtEl>
                                      </p:cBhvr>
                                    </p:animEffect>
                                  </p:childTnLst>
                                </p:cTn>
                              </p:par>
                            </p:childTnLst>
                          </p:cTn>
                        </p:par>
                        <p:par>
                          <p:cTn id="40" fill="hold">
                            <p:stCondLst>
                              <p:cond delay="31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a:off x="0" y="10584"/>
            <a:ext cx="9143999" cy="6087276"/>
          </a:xfrm>
          <a:prstGeom prst="rect">
            <a:avLst/>
          </a:prstGeom>
          <a:noFill/>
          <a:ln w="9525">
            <a:noFill/>
            <a:miter lim="800000"/>
            <a:headEnd/>
            <a:tailEnd/>
          </a:ln>
        </p:spPr>
      </p:pic>
      <p:sp>
        <p:nvSpPr>
          <p:cNvPr id="4" name="3 CuadroTexto"/>
          <p:cNvSpPr txBox="1"/>
          <p:nvPr/>
        </p:nvSpPr>
        <p:spPr>
          <a:xfrm>
            <a:off x="25152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delimitada entre este baluarte y el de San Vicente contiene una amplia variedad de elementos conservados del sistema defensivo abaluartado: baluartes, cortinas, poterna, orejón, garitas, revellín, fosos, etc.</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622525_original.jpg"/>
          <p:cNvPicPr>
            <a:picLocks noGrp="1" noChangeAspect="1"/>
          </p:cNvPicPr>
          <p:nvPr isPhoto="1"/>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395536" y="4873724"/>
            <a:ext cx="8208912"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Baluarte de San Pedro. </a:t>
            </a:r>
            <a:r>
              <a:rPr lang="es-ES" i="1" dirty="0" smtClean="0">
                <a:effectLst>
                  <a:glow rad="101600">
                    <a:srgbClr val="C00000">
                      <a:alpha val="60000"/>
                    </a:srgbClr>
                  </a:glow>
                  <a:outerShdw blurRad="38100" dist="38100" dir="2700000" algn="tl">
                    <a:srgbClr val="000000">
                      <a:alpha val="43137"/>
                    </a:srgbClr>
                  </a:outerShdw>
                </a:effectLst>
              </a:rPr>
              <a:t>Fue construido en el siglo XVII, y corresponde al flanco oriental del amurallamiento abaluartado, dando frente al arroyo </a:t>
            </a:r>
            <a:r>
              <a:rPr lang="es-ES" i="1" dirty="0" err="1" smtClean="0">
                <a:effectLst>
                  <a:glow rad="101600">
                    <a:srgbClr val="C00000">
                      <a:alpha val="60000"/>
                    </a:srgbClr>
                  </a:glow>
                  <a:outerShdw blurRad="38100" dist="38100" dir="2700000" algn="tl">
                    <a:srgbClr val="000000">
                      <a:alpha val="43137"/>
                    </a:srgbClr>
                  </a:outerShdw>
                </a:effectLst>
              </a:rPr>
              <a:t>Rivillas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6000">
        <p14:window dir="vert"/>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3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3000" fill="hold"/>
                                        <p:tgtEl>
                                          <p:spTgt spid="16"/>
                                        </p:tgtEl>
                                        <p:attrNameLst>
                                          <p:attrName>ppt_w</p:attrName>
                                        </p:attrNameLst>
                                      </p:cBhvr>
                                      <p:tavLst>
                                        <p:tav tm="0">
                                          <p:val>
                                            <p:strVal val="2/3*#ppt_w"/>
                                          </p:val>
                                        </p:tav>
                                        <p:tav tm="100000">
                                          <p:val>
                                            <p:strVal val="#ppt_w"/>
                                          </p:val>
                                        </p:tav>
                                      </p:tavLst>
                                    </p:anim>
                                    <p:anim calcmode="lin" valueType="num">
                                      <p:cBhvr>
                                        <p:cTn id="11" dur="3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2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6"/>
                                        </p:tgtEl>
                                        <p:attrNameLst>
                                          <p:attrName>ppt_w</p:attrName>
                                        </p:attrNameLst>
                                      </p:cBhvr>
                                      <p:tavLst>
                                        <p:tav tm="0">
                                          <p:val>
                                            <p:strVal val="ppt_w"/>
                                          </p:val>
                                        </p:tav>
                                        <p:tav tm="100000">
                                          <p:val>
                                            <p:strVal val="4/3*ppt_w"/>
                                          </p:val>
                                        </p:tav>
                                      </p:tavLst>
                                    </p:anim>
                                    <p:anim calcmode="lin" valueType="num">
                                      <p:cBhvr>
                                        <p:cTn id="24" dur="3000"/>
                                        <p:tgtEl>
                                          <p:spTgt spid="16"/>
                                        </p:tgtEl>
                                        <p:attrNameLst>
                                          <p:attrName>ppt_h</p:attrName>
                                        </p:attrNameLst>
                                      </p:cBhvr>
                                      <p:tavLst>
                                        <p:tav tm="0">
                                          <p:val>
                                            <p:strVal val="ppt_h"/>
                                          </p:val>
                                        </p:tav>
                                        <p:tav tm="100000">
                                          <p:val>
                                            <p:strVal val="4/3*ppt_h"/>
                                          </p:val>
                                        </p:tav>
                                      </p:tavLst>
                                    </p:anim>
                                    <p:set>
                                      <p:cBhvr>
                                        <p:cTn id="25" dur="1" fill="hold">
                                          <p:stCondLst>
                                            <p:cond delay="2999"/>
                                          </p:stCondLst>
                                        </p:cTn>
                                        <p:tgtEl>
                                          <p:spTgt spid="16"/>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strVal val="4/3*#ppt_w"/>
                                          </p:val>
                                        </p:tav>
                                        <p:tav tm="100000">
                                          <p:val>
                                            <p:strVal val="#ppt_w"/>
                                          </p:val>
                                        </p:tav>
                                      </p:tavLst>
                                    </p:anim>
                                    <p:anim calcmode="lin" valueType="num">
                                      <p:cBhvr>
                                        <p:cTn id="32" dur="3000" fill="hold"/>
                                        <p:tgtEl>
                                          <p:spTgt spid="11"/>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anim calcmode="lin" valueType="num">
                                      <p:cBhvr>
                                        <p:cTn id="36" dur="3000" fill="hold"/>
                                        <p:tgtEl>
                                          <p:spTgt spid="11"/>
                                        </p:tgtEl>
                                        <p:attrNameLst>
                                          <p:attrName>ppt_x</p:attrName>
                                        </p:attrNameLst>
                                      </p:cBhvr>
                                      <p:tavLst>
                                        <p:tav tm="0">
                                          <p:val>
                                            <p:strVal val="#ppt_x"/>
                                          </p:val>
                                        </p:tav>
                                        <p:tav tm="100000">
                                          <p:val>
                                            <p:strVal val="#ppt_x"/>
                                          </p:val>
                                        </p:tav>
                                      </p:tavLst>
                                    </p:anim>
                                    <p:anim calcmode="lin" valueType="num">
                                      <p:cBhvr>
                                        <p:cTn id="37" dur="300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27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5292"/>
            <a:ext cx="9143999" cy="6092568"/>
          </a:xfrm>
          <a:prstGeom prst="rect">
            <a:avLst/>
          </a:prstGeom>
          <a:noFill/>
          <a:ln w="9525">
            <a:noFill/>
            <a:miter lim="800000"/>
            <a:headEnd/>
            <a:tailEnd/>
          </a:ln>
        </p:spPr>
      </p:pic>
      <p:sp>
        <p:nvSpPr>
          <p:cNvPr id="4" name="3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construido en el siglo XVII. Es, junto con el </a:t>
            </a:r>
            <a:r>
              <a:rPr lang="es-ES" i="1" u="sng" dirty="0" smtClean="0">
                <a:effectLst>
                  <a:glow rad="101600">
                    <a:srgbClr val="C00000">
                      <a:alpha val="60000"/>
                    </a:srgbClr>
                  </a:glow>
                  <a:outerShdw blurRad="38100" dist="38100" dir="2700000" algn="tl">
                    <a:srgbClr val="000000">
                      <a:alpha val="43137"/>
                    </a:srgbClr>
                  </a:outerShdw>
                </a:effectLst>
              </a:rPr>
              <a:t>Baluarte de la Trinidad</a:t>
            </a:r>
            <a:r>
              <a:rPr lang="es-ES" i="1" dirty="0" smtClean="0">
                <a:effectLst>
                  <a:glow rad="101600">
                    <a:srgbClr val="C00000">
                      <a:alpha val="60000"/>
                    </a:srgbClr>
                  </a:glow>
                  <a:outerShdw blurRad="38100" dist="38100" dir="2700000" algn="tl">
                    <a:srgbClr val="000000">
                      <a:alpha val="43137"/>
                    </a:srgbClr>
                  </a:outerShdw>
                </a:effectLst>
              </a:rPr>
              <a:t>, uno de los más antiguos del recinto. En 1772 se añadió una galería de fusileros con aspilleras en el flanco derecho.</a:t>
            </a:r>
          </a:p>
        </p:txBody>
      </p:sp>
      <p:pic>
        <p:nvPicPr>
          <p:cNvPr id="9" name="8 Imagen" descr="a-pair-of-puffins.jpg"/>
          <p:cNvPicPr>
            <a:picLocks noGrp="1" noChangeAspect="1"/>
          </p:cNvPicPr>
          <p:nvPr isPhoto="1"/>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baluarte de San Pedro forma parte del Recinto abaluartado de Badajoz, y se encuentra situado entre el Parque de La Legión, por el exterior, y la vía de acceso a la Plaza Alta por el interior, entre el </a:t>
            </a:r>
            <a:r>
              <a:rPr lang="es-ES" i="1" dirty="0" err="1" smtClean="0">
                <a:effectLst>
                  <a:glow rad="101600">
                    <a:srgbClr val="C00000">
                      <a:alpha val="60000"/>
                    </a:srgbClr>
                  </a:glow>
                  <a:outerShdw blurRad="38100" dist="38100" dir="2700000" algn="tl">
                    <a:srgbClr val="000000">
                      <a:alpha val="43137"/>
                    </a:srgbClr>
                  </a:outerShdw>
                </a:effectLst>
              </a:rPr>
              <a:t>Semibaluarte</a:t>
            </a:r>
            <a:r>
              <a:rPr lang="es-ES" i="1" dirty="0" smtClean="0">
                <a:effectLst>
                  <a:glow rad="101600">
                    <a:srgbClr val="C00000">
                      <a:alpha val="60000"/>
                    </a:srgbClr>
                  </a:glow>
                  <a:outerShdw blurRad="38100" dist="38100" dir="2700000" algn="tl">
                    <a:srgbClr val="000000">
                      <a:alpha val="43137"/>
                    </a:srgbClr>
                  </a:outerShdw>
                </a:effectLst>
              </a:rPr>
              <a:t> de San Antonio y el Baluarte de la Trinidad.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14:prism isContent="1" isInverted="1"/>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3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strVal val="2/3*#ppt_w"/>
                                          </p:val>
                                        </p:tav>
                                        <p:tav tm="100000">
                                          <p:val>
                                            <p:strVal val="#ppt_w"/>
                                          </p:val>
                                        </p:tav>
                                      </p:tavLst>
                                    </p:anim>
                                    <p:anim calcmode="lin" valueType="num">
                                      <p:cBhvr>
                                        <p:cTn id="11" dur="3000" fill="hold"/>
                                        <p:tgtEl>
                                          <p:spTgt spid="19"/>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9"/>
                                        </p:tgtEl>
                                        <p:attrNameLst>
                                          <p:attrName>ppt_w</p:attrName>
                                        </p:attrNameLst>
                                      </p:cBhvr>
                                      <p:tavLst>
                                        <p:tav tm="0">
                                          <p:val>
                                            <p:strVal val="ppt_w"/>
                                          </p:val>
                                        </p:tav>
                                        <p:tav tm="100000">
                                          <p:val>
                                            <p:strVal val="4/3*ppt_w"/>
                                          </p:val>
                                        </p:tav>
                                      </p:tavLst>
                                    </p:anim>
                                    <p:anim calcmode="lin" valueType="num">
                                      <p:cBhvr>
                                        <p:cTn id="24" dur="3000"/>
                                        <p:tgtEl>
                                          <p:spTgt spid="19"/>
                                        </p:tgtEl>
                                        <p:attrNameLst>
                                          <p:attrName>ppt_h</p:attrName>
                                        </p:attrNameLst>
                                      </p:cBhvr>
                                      <p:tavLst>
                                        <p:tav tm="0">
                                          <p:val>
                                            <p:strVal val="ppt_h"/>
                                          </p:val>
                                        </p:tav>
                                        <p:tav tm="100000">
                                          <p:val>
                                            <p:strVal val="4/3*ppt_h"/>
                                          </p:val>
                                        </p:tav>
                                      </p:tavLst>
                                    </p:anim>
                                    <p:set>
                                      <p:cBhvr>
                                        <p:cTn id="25" dur="1" fill="hold">
                                          <p:stCondLst>
                                            <p:cond delay="2999"/>
                                          </p:stCondLst>
                                        </p:cTn>
                                        <p:tgtEl>
                                          <p:spTgt spid="19"/>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3000" accel="50000">
                                          <p:stCondLst>
                                            <p:cond delay="0"/>
                                          </p:stCondLst>
                                        </p:cTn>
                                        <p:tgtEl>
                                          <p:spTgt spid="1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19"/>
                                        </p:tgtEl>
                                        <p:attrNameLst>
                                          <p:attrName>ppt_x</p:attrName>
                                          <p:attrName>ppt_y</p:attrName>
                                        </p:attrNameLst>
                                      </p:cBhvr>
                                    </p:animMotion>
                                    <p:animEffect transition="out" filter="fade">
                                      <p:cBhvr>
                                        <p:cTn id="29" dur="3000"/>
                                        <p:tgtEl>
                                          <p:spTgt spid="19"/>
                                        </p:tgtEl>
                                      </p:cBhvr>
                                    </p:animEffect>
                                    <p:set>
                                      <p:cBhvr>
                                        <p:cTn id="30" dur="1" fill="hold">
                                          <p:stCondLst>
                                            <p:cond delay="2999"/>
                                          </p:stCondLst>
                                        </p:cTn>
                                        <p:tgtEl>
                                          <p:spTgt spid="19"/>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strVal val="4/3*#ppt_w"/>
                                          </p:val>
                                        </p:tav>
                                        <p:tav tm="100000">
                                          <p:val>
                                            <p:strVal val="#ppt_w"/>
                                          </p:val>
                                        </p:tav>
                                      </p:tavLst>
                                    </p:anim>
                                    <p:anim calcmode="lin" valueType="num">
                                      <p:cBhvr>
                                        <p:cTn id="34" dur="3000" fill="hold"/>
                                        <p:tgtEl>
                                          <p:spTgt spid="9"/>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9"/>
                                        </p:tgtEl>
                                        <p:attrNameLst>
                                          <p:attrName>style.visibility</p:attrName>
                                        </p:attrNameLst>
                                      </p:cBhvr>
                                      <p:to>
                                        <p:strVal val="visible"/>
                                      </p:to>
                                    </p:set>
                                    <p:animScale>
                                      <p:cBhvr>
                                        <p:cTn id="37"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9"/>
                                        </p:tgtEl>
                                        <p:attrNameLst>
                                          <p:attrName>ppt_x</p:attrName>
                                          <p:attrName>ppt_y</p:attrName>
                                        </p:attrNameLst>
                                      </p:cBhvr>
                                    </p:animMotion>
                                    <p:animEffect transition="in" filter="fade">
                                      <p:cBhvr>
                                        <p:cTn id="39" dur="3000"/>
                                        <p:tgtEl>
                                          <p:spTgt spid="9"/>
                                        </p:tgtEl>
                                      </p:cBhvr>
                                    </p:animEffect>
                                  </p:childTnLst>
                                </p:cTn>
                              </p:par>
                            </p:childTnLst>
                          </p:cTn>
                        </p:par>
                        <p:par>
                          <p:cTn id="40" fill="hold">
                            <p:stCondLst>
                              <p:cond delay="246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585692"/>
            <a:ext cx="8640960"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Baluarte de Santa María </a:t>
            </a:r>
            <a:r>
              <a:rPr lang="es-ES" i="1" dirty="0" smtClean="0">
                <a:effectLst>
                  <a:glow rad="101600">
                    <a:srgbClr val="C00000">
                      <a:alpha val="60000"/>
                    </a:srgbClr>
                  </a:glow>
                  <a:outerShdw blurRad="38100" dist="38100" dir="2700000" algn="tl">
                    <a:srgbClr val="000000">
                      <a:alpha val="43137"/>
                    </a:srgbClr>
                  </a:outerShdw>
                </a:effectLst>
              </a:rPr>
              <a:t>forma parte del Recinto abaluartado de Badajoz, y se encuentra situado en el Parque del Sapo, zona comprendida entre Ronda del Pilar, calle </a:t>
            </a:r>
            <a:r>
              <a:rPr lang="es-ES" i="1" dirty="0" err="1" smtClean="0">
                <a:effectLst>
                  <a:glow rad="101600">
                    <a:srgbClr val="C00000">
                      <a:alpha val="60000"/>
                    </a:srgbClr>
                  </a:glow>
                  <a:outerShdw blurRad="38100" dist="38100" dir="2700000" algn="tl">
                    <a:srgbClr val="000000">
                      <a:alpha val="43137"/>
                    </a:srgbClr>
                  </a:outerShdw>
                </a:effectLst>
              </a:rPr>
              <a:t>Rivillas</a:t>
            </a:r>
            <a:r>
              <a:rPr lang="es-ES" i="1" dirty="0" smtClean="0">
                <a:effectLst>
                  <a:glow rad="101600">
                    <a:srgbClr val="C00000">
                      <a:alpha val="60000"/>
                    </a:srgbClr>
                  </a:glow>
                  <a:outerShdw blurRad="38100" dist="38100" dir="2700000" algn="tl">
                    <a:srgbClr val="000000">
                      <a:alpha val="43137"/>
                    </a:srgbClr>
                  </a:outerShdw>
                </a:effectLst>
              </a:rPr>
              <a:t> y calle </a:t>
            </a:r>
            <a:r>
              <a:rPr lang="es-ES" i="1" dirty="0" err="1" smtClean="0">
                <a:effectLst>
                  <a:glow rad="101600">
                    <a:srgbClr val="C00000">
                      <a:alpha val="60000"/>
                    </a:srgbClr>
                  </a:glow>
                  <a:outerShdw blurRad="38100" dist="38100" dir="2700000" algn="tl">
                    <a:srgbClr val="000000">
                      <a:alpha val="43137"/>
                    </a:srgbClr>
                  </a:outerShdw>
                </a:effectLst>
              </a:rPr>
              <a:t>Estadium</a:t>
            </a:r>
            <a:r>
              <a:rPr lang="es-ES" i="1" dirty="0" smtClean="0">
                <a:effectLst>
                  <a:glow rad="101600">
                    <a:srgbClr val="C00000">
                      <a:alpha val="60000"/>
                    </a:srgbClr>
                  </a:glow>
                  <a:outerShdw blurRad="38100" dist="38100" dir="2700000" algn="tl">
                    <a:srgbClr val="000000">
                      <a:alpha val="43137"/>
                    </a:srgbClr>
                  </a:outerShdw>
                </a:effectLst>
              </a:rPr>
              <a:t>. Frente a él se encuentra la Plaza de Toros.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Construido en el siglo XVII, el Baluarte de Santa María fue duramente castigado en el asedio de 1812, cuando las tropas de Lord Wellington consiguieron tomar la ciudad. Entre su foso y el de Trinidad se encuentra uno de los cementerios de los soldados ingleses muertos en ese episodio.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flythrough/>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1"/>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23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7"/>
                                        </p:tgtEl>
                                      </p:cBhvr>
                                    </p:animEffect>
                                    <p:set>
                                      <p:cBhvr>
                                        <p:cTn id="21" dur="1" fill="hold">
                                          <p:stCondLst>
                                            <p:cond delay="1999"/>
                                          </p:stCondLst>
                                        </p:cTn>
                                        <p:tgtEl>
                                          <p:spTgt spid="7"/>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fltVal val="0"/>
                                          </p:val>
                                        </p:tav>
                                      </p:tavLst>
                                    </p:anim>
                                    <p:anim calcmode="lin" valueType="num">
                                      <p:cBhvr>
                                        <p:cTn id="24" dur="3000"/>
                                        <p:tgtEl>
                                          <p:spTgt spid="4"/>
                                        </p:tgtEl>
                                        <p:attrNameLst>
                                          <p:attrName>ppt_h</p:attrName>
                                        </p:attrNameLst>
                                      </p:cBhvr>
                                      <p:tavLst>
                                        <p:tav tm="0">
                                          <p:val>
                                            <p:strVal val="ppt_h"/>
                                          </p:val>
                                        </p:tav>
                                        <p:tav tm="100000">
                                          <p:val>
                                            <p:fltVal val="0"/>
                                          </p:val>
                                        </p:tav>
                                      </p:tavLst>
                                    </p:anim>
                                    <p:set>
                                      <p:cBhvr>
                                        <p:cTn id="25" dur="1" fill="hold">
                                          <p:stCondLst>
                                            <p:cond delay="2999"/>
                                          </p:stCondLst>
                                        </p:cTn>
                                        <p:tgtEl>
                                          <p:spTgt spid="4"/>
                                        </p:tgtEl>
                                        <p:attrNameLst>
                                          <p:attrName>style.visibility</p:attrName>
                                        </p:attrNameLst>
                                      </p:cBhvr>
                                      <p:to>
                                        <p:strVal val="hidden"/>
                                      </p:to>
                                    </p:set>
                                  </p:childTnLst>
                                </p:cTn>
                              </p:par>
                              <p:par>
                                <p:cTn id="26" presetID="21" presetClass="exit" presetSubtype="2" fill="hold" nodeType="withEffect">
                                  <p:stCondLst>
                                    <p:cond delay="2000"/>
                                  </p:stCondLst>
                                  <p:childTnLst>
                                    <p:animEffect transition="out" filter="wheel(2)">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16"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fltVal val="0"/>
                                          </p:val>
                                        </p:tav>
                                        <p:tav tm="100000">
                                          <p:val>
                                            <p:strVal val="#ppt_w"/>
                                          </p:val>
                                        </p:tav>
                                      </p:tavLst>
                                    </p:anim>
                                    <p:anim calcmode="lin" valueType="num">
                                      <p:cBhvr>
                                        <p:cTn id="32" dur="3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2"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2)">
                                      <p:cBhvr>
                                        <p:cTn id="35" dur="3000"/>
                                        <p:tgtEl>
                                          <p:spTgt spid="13"/>
                                        </p:tgtEl>
                                      </p:cBhvr>
                                    </p:animEffect>
                                  </p:childTnLst>
                                </p:cTn>
                              </p:par>
                            </p:childTnLst>
                          </p:cTn>
                        </p:par>
                        <p:par>
                          <p:cTn id="36" fill="hold">
                            <p:stCondLst>
                              <p:cond delay="28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10584"/>
            <a:ext cx="9143999" cy="5704416"/>
          </a:xfrm>
          <a:prstGeom prst="rect">
            <a:avLst/>
          </a:prstGeom>
          <a:noFill/>
          <a:ln w="9525">
            <a:noFill/>
            <a:miter lim="800000"/>
            <a:headEnd/>
            <a:tailEnd/>
          </a:ln>
        </p:spPr>
      </p:pic>
      <p:sp>
        <p:nvSpPr>
          <p:cNvPr id="4" name="3 CuadroTexto"/>
          <p:cNvSpPr txBox="1"/>
          <p:nvPr/>
        </p:nvSpPr>
        <p:spPr>
          <a:xfrm>
            <a:off x="611560" y="4585692"/>
            <a:ext cx="8064896"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Baluarte de Santiago. </a:t>
            </a:r>
            <a:r>
              <a:rPr lang="es-ES" i="1" dirty="0" smtClean="0">
                <a:effectLst>
                  <a:glow rad="101600">
                    <a:srgbClr val="C00000">
                      <a:alpha val="60000"/>
                    </a:srgbClr>
                  </a:glow>
                  <a:outerShdw blurRad="38100" dist="38100" dir="2700000" algn="tl">
                    <a:srgbClr val="000000">
                      <a:alpha val="43137"/>
                    </a:srgbClr>
                  </a:outerShdw>
                </a:effectLst>
              </a:rPr>
              <a:t>Fue construido en el siglo XVII, y fue conocido con el nombre de La Memoria, por el obelisco en recuerdo del general </a:t>
            </a:r>
            <a:r>
              <a:rPr lang="es-ES" i="1" dirty="0" err="1" smtClean="0">
                <a:effectLst>
                  <a:glow rad="101600">
                    <a:srgbClr val="C00000">
                      <a:alpha val="60000"/>
                    </a:srgbClr>
                  </a:glow>
                  <a:outerShdw blurRad="38100" dist="38100" dir="2700000" algn="tl">
                    <a:srgbClr val="000000">
                      <a:alpha val="43137"/>
                    </a:srgbClr>
                  </a:outerShdw>
                </a:effectLst>
              </a:rPr>
              <a:t>Menacho</a:t>
            </a:r>
            <a:r>
              <a:rPr lang="es-ES" i="1" dirty="0" smtClean="0">
                <a:effectLst>
                  <a:glow rad="101600">
                    <a:srgbClr val="C00000">
                      <a:alpha val="60000"/>
                    </a:srgbClr>
                  </a:glow>
                  <a:outerShdw blurRad="38100" dist="38100" dir="2700000" algn="tl">
                    <a:srgbClr val="000000">
                      <a:alpha val="43137"/>
                    </a:srgbClr>
                  </a:outerShdw>
                </a:effectLst>
              </a:rPr>
              <a:t> erigido en mayo de 1893.</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bird-the-atlantic-deadlock-fratercula-arctica-puffin.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segunda mitad del siglo XIX se añadió una construcción interna, llamada La Poterna, que sirvió como almacén y alojamiento de tropas. Hoy día alberga el Museo del Carnaval de Badajoz.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44000">
        <p15:prstTrans prst="origami"/>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3000" fill="hold"/>
                                        <p:tgtEl>
                                          <p:spTgt spid="1026"/>
                                        </p:tgtEl>
                                        <p:attrNameLst>
                                          <p:attrName>ppt_w</p:attrName>
                                        </p:attrNameLst>
                                      </p:cBhvr>
                                      <p:tavLst>
                                        <p:tav tm="0">
                                          <p:val>
                                            <p:strVal val="2/3*#ppt_w"/>
                                          </p:val>
                                        </p:tav>
                                        <p:tav tm="100000">
                                          <p:val>
                                            <p:strVal val="#ppt_w"/>
                                          </p:val>
                                        </p:tav>
                                      </p:tavLst>
                                    </p:anim>
                                    <p:anim calcmode="lin" valueType="num">
                                      <p:cBhvr>
                                        <p:cTn id="11" dur="3000" fill="hold"/>
                                        <p:tgtEl>
                                          <p:spTgt spid="102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026"/>
                                        </p:tgtEl>
                                        <p:attrNameLst>
                                          <p:attrName>ppt_w</p:attrName>
                                        </p:attrNameLst>
                                      </p:cBhvr>
                                      <p:tavLst>
                                        <p:tav tm="0">
                                          <p:val>
                                            <p:strVal val="ppt_w"/>
                                          </p:val>
                                        </p:tav>
                                        <p:tav tm="100000">
                                          <p:val>
                                            <p:strVal val="4/3*ppt_w"/>
                                          </p:val>
                                        </p:tav>
                                      </p:tavLst>
                                    </p:anim>
                                    <p:anim calcmode="lin" valueType="num">
                                      <p:cBhvr>
                                        <p:cTn id="24" dur="3000"/>
                                        <p:tgtEl>
                                          <p:spTgt spid="1026"/>
                                        </p:tgtEl>
                                        <p:attrNameLst>
                                          <p:attrName>ppt_h</p:attrName>
                                        </p:attrNameLst>
                                      </p:cBhvr>
                                      <p:tavLst>
                                        <p:tav tm="0">
                                          <p:val>
                                            <p:strVal val="ppt_h"/>
                                          </p:val>
                                        </p:tav>
                                        <p:tav tm="100000">
                                          <p:val>
                                            <p:strVal val="4/3*ppt_h"/>
                                          </p:val>
                                        </p:tav>
                                      </p:tavLst>
                                    </p:anim>
                                    <p:set>
                                      <p:cBhvr>
                                        <p:cTn id="25" dur="1" fill="hold">
                                          <p:stCondLst>
                                            <p:cond delay="2999"/>
                                          </p:stCondLst>
                                        </p:cTn>
                                        <p:tgtEl>
                                          <p:spTgt spid="1026"/>
                                        </p:tgtEl>
                                        <p:attrNameLst>
                                          <p:attrName>style.visibility</p:attrName>
                                        </p:attrNameLst>
                                      </p:cBhvr>
                                      <p:to>
                                        <p:strVal val="hidden"/>
                                      </p:to>
                                    </p:set>
                                  </p:childTnLst>
                                </p:cTn>
                              </p:par>
                              <p:par>
                                <p:cTn id="26" presetID="42" presetClass="exit" presetSubtype="0" fill="hold" nodeType="withEffect">
                                  <p:stCondLst>
                                    <p:cond delay="2000"/>
                                  </p:stCondLst>
                                  <p:childTnLst>
                                    <p:animEffect transition="out" filter="fade">
                                      <p:cBhvr>
                                        <p:cTn id="27" dur="3000"/>
                                        <p:tgtEl>
                                          <p:spTgt spid="1026"/>
                                        </p:tgtEl>
                                      </p:cBhvr>
                                    </p:animEffect>
                                    <p:anim calcmode="lin" valueType="num">
                                      <p:cBhvr>
                                        <p:cTn id="28" dur="3000"/>
                                        <p:tgtEl>
                                          <p:spTgt spid="1026"/>
                                        </p:tgtEl>
                                        <p:attrNameLst>
                                          <p:attrName>ppt_x</p:attrName>
                                        </p:attrNameLst>
                                      </p:cBhvr>
                                      <p:tavLst>
                                        <p:tav tm="0">
                                          <p:val>
                                            <p:strVal val="ppt_x"/>
                                          </p:val>
                                        </p:tav>
                                        <p:tav tm="100000">
                                          <p:val>
                                            <p:strVal val="ppt_x"/>
                                          </p:val>
                                        </p:tav>
                                      </p:tavLst>
                                    </p:anim>
                                    <p:anim calcmode="lin" valueType="num">
                                      <p:cBhvr>
                                        <p:cTn id="29" dur="3000"/>
                                        <p:tgtEl>
                                          <p:spTgt spid="1026"/>
                                        </p:tgtEl>
                                        <p:attrNameLst>
                                          <p:attrName>ppt_y</p:attrName>
                                        </p:attrNameLst>
                                      </p:cBhvr>
                                      <p:tavLst>
                                        <p:tav tm="0">
                                          <p:val>
                                            <p:strVal val="ppt_y"/>
                                          </p:val>
                                        </p:tav>
                                        <p:tav tm="100000">
                                          <p:val>
                                            <p:strVal val="ppt_y+.1"/>
                                          </p:val>
                                        </p:tav>
                                      </p:tavLst>
                                    </p:anim>
                                    <p:set>
                                      <p:cBhvr>
                                        <p:cTn id="30" dur="1" fill="hold">
                                          <p:stCondLst>
                                            <p:cond delay="2999"/>
                                          </p:stCondLst>
                                        </p:cTn>
                                        <p:tgtEl>
                                          <p:spTgt spid="1026"/>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strVal val="4/3*#ppt_w"/>
                                          </p:val>
                                        </p:tav>
                                        <p:tav tm="100000">
                                          <p:val>
                                            <p:strVal val="#ppt_w"/>
                                          </p:val>
                                        </p:tav>
                                      </p:tavLst>
                                    </p:anim>
                                    <p:anim calcmode="lin" valueType="num">
                                      <p:cBhvr>
                                        <p:cTn id="34" dur="3000" fill="hold"/>
                                        <p:tgtEl>
                                          <p:spTgt spid="10"/>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3000"/>
                                        <p:tgtEl>
                                          <p:spTgt spid="10"/>
                                        </p:tgtEl>
                                      </p:cBhvr>
                                    </p:animEffect>
                                    <p:anim calcmode="lin" valueType="num">
                                      <p:cBhvr>
                                        <p:cTn id="38" dur="3000" fill="hold"/>
                                        <p:tgtEl>
                                          <p:spTgt spid="10"/>
                                        </p:tgtEl>
                                        <p:attrNameLst>
                                          <p:attrName>ppt_x</p:attrName>
                                        </p:attrNameLst>
                                      </p:cBhvr>
                                      <p:tavLst>
                                        <p:tav tm="0">
                                          <p:val>
                                            <p:strVal val="#ppt_x"/>
                                          </p:val>
                                        </p:tav>
                                        <p:tav tm="100000">
                                          <p:val>
                                            <p:strVal val="#ppt_x"/>
                                          </p:val>
                                        </p:tav>
                                      </p:tavLst>
                                    </p:anim>
                                    <p:anim calcmode="lin" valueType="num">
                                      <p:cBhvr>
                                        <p:cTn id="39" dur="3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0" y="10584"/>
            <a:ext cx="9144000" cy="5693833"/>
          </a:xfrm>
        </p:spPr>
      </p:pic>
      <p:sp>
        <p:nvSpPr>
          <p:cNvPr id="5" name="4 CuadroTexto"/>
          <p:cNvSpPr txBox="1"/>
          <p:nvPr/>
        </p:nvSpPr>
        <p:spPr>
          <a:xfrm>
            <a:off x="323528" y="4297660"/>
            <a:ext cx="828092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Casco Antiguo de Badajoz</a:t>
            </a:r>
            <a:r>
              <a:rPr lang="es-ES" i="1" dirty="0" smtClean="0">
                <a:effectLst>
                  <a:glow rad="101600">
                    <a:srgbClr val="C00000">
                      <a:alpha val="60000"/>
                    </a:srgbClr>
                  </a:glow>
                  <a:outerShdw blurRad="38100" dist="38100" dir="2700000" algn="tl">
                    <a:srgbClr val="000000">
                      <a:alpha val="43137"/>
                    </a:srgbClr>
                  </a:outerShdw>
                </a:effectLst>
              </a:rPr>
              <a:t> es también conocido como Casco Histórico ya que compone la zona más antigua de la ciudad. Está localizado sobre una pequeña ladera junto al río Guadiana y comprende todo el interior abaluartado de la ciudad, que a principios del siglo XX constituía toda la ciudad.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Islas-Farne-Northumberland_15.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297660"/>
            <a:ext cx="8352928"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Parque de Castelar en Badajoz, </a:t>
            </a:r>
            <a:r>
              <a:rPr lang="es-ES" i="1" dirty="0" smtClean="0">
                <a:effectLst>
                  <a:glow rad="101600">
                    <a:srgbClr val="C00000">
                      <a:alpha val="60000"/>
                    </a:srgbClr>
                  </a:glow>
                  <a:outerShdw blurRad="38100" dist="38100" dir="2700000" algn="tl">
                    <a:srgbClr val="000000">
                      <a:alpha val="43137"/>
                    </a:srgbClr>
                  </a:outerShdw>
                </a:effectLst>
              </a:rPr>
              <a:t>fue diseñado por los jardineros Juan </a:t>
            </a:r>
            <a:r>
              <a:rPr lang="es-ES" i="1" dirty="0" err="1" smtClean="0">
                <a:effectLst>
                  <a:glow rad="101600">
                    <a:srgbClr val="C00000">
                      <a:alpha val="60000"/>
                    </a:srgbClr>
                  </a:glow>
                  <a:outerShdw blurRad="38100" dist="38100" dir="2700000" algn="tl">
                    <a:srgbClr val="000000">
                      <a:alpha val="43137"/>
                    </a:srgbClr>
                  </a:outerShdw>
                </a:effectLst>
              </a:rPr>
              <a:t>Nogré</a:t>
            </a:r>
            <a:r>
              <a:rPr lang="es-ES" i="1" dirty="0" smtClean="0">
                <a:effectLst>
                  <a:glow rad="101600">
                    <a:srgbClr val="C00000">
                      <a:alpha val="60000"/>
                    </a:srgbClr>
                  </a:glow>
                  <a:outerShdw blurRad="38100" dist="38100" dir="2700000" algn="tl">
                    <a:srgbClr val="000000">
                      <a:alpha val="43137"/>
                    </a:srgbClr>
                  </a:outerShdw>
                </a:effectLst>
              </a:rPr>
              <a:t> y José de la Concepción a principios del siglo XX, sobre el antiguo Convento de Santo Domingo. El parque tuvo que ser remodelado tras la Guerra Civil y el paso de un enorme vendaval que arrasó gran parte del jardín.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65000">
        <p14:vortex dir="r"/>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2"/>
                                        </p:tgtEl>
                                        <p:attrNameLst>
                                          <p:attrName>style.visibility</p:attrName>
                                        </p:attrNameLst>
                                      </p:cBhvr>
                                      <p:to>
                                        <p:strVal val="visible"/>
                                      </p:to>
                                    </p:set>
                                    <p:anim calcmode="lin" valueType="num">
                                      <p:cBhvr>
                                        <p:cTn id="33" dur="4000" fill="hold"/>
                                        <p:tgtEl>
                                          <p:spTgt spid="12"/>
                                        </p:tgtEl>
                                        <p:attrNameLst>
                                          <p:attrName>ppt_w</p:attrName>
                                        </p:attrNameLst>
                                      </p:cBhvr>
                                      <p:tavLst>
                                        <p:tav tm="0">
                                          <p:val>
                                            <p:strVal val="4/3*#ppt_w"/>
                                          </p:val>
                                        </p:tav>
                                        <p:tav tm="100000">
                                          <p:val>
                                            <p:strVal val="#ppt_w"/>
                                          </p:val>
                                        </p:tav>
                                      </p:tavLst>
                                    </p:anim>
                                    <p:anim calcmode="lin" valueType="num">
                                      <p:cBhvr>
                                        <p:cTn id="34" dur="4000" fill="hold"/>
                                        <p:tgtEl>
                                          <p:spTgt spid="12"/>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2"/>
                                        </p:tgtEl>
                                        <p:attrNameLst>
                                          <p:attrName>style.visibility</p:attrName>
                                        </p:attrNameLst>
                                      </p:cBhvr>
                                      <p:to>
                                        <p:strVal val="visible"/>
                                      </p:to>
                                    </p:set>
                                    <p:animScale>
                                      <p:cBhvr>
                                        <p:cTn id="37"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2"/>
                                        </p:tgtEl>
                                        <p:attrNameLst>
                                          <p:attrName>ppt_x</p:attrName>
                                          <p:attrName>ppt_y</p:attrName>
                                        </p:attrNameLst>
                                      </p:cBhvr>
                                    </p:animMotion>
                                    <p:animEffect transition="in" filter="fade">
                                      <p:cBhvr>
                                        <p:cTn id="39" dur="3000"/>
                                        <p:tgtEl>
                                          <p:spTgt spid="12"/>
                                        </p:tgtEl>
                                      </p:cBhvr>
                                    </p:animEffect>
                                  </p:childTnLst>
                                </p:cTn>
                              </p:par>
                            </p:childTnLst>
                          </p:cTn>
                        </p:par>
                        <p:par>
                          <p:cTn id="40" fill="hold">
                            <p:stCondLst>
                              <p:cond delay="34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1680" y="0"/>
            <a:ext cx="5832475" cy="825500"/>
          </a:xfrm>
          <a:prstGeom prst="rect">
            <a:avLst/>
          </a:prstGeom>
        </p:spPr>
        <p:txBody>
          <a:bodyPr wrap="none" fromWordArt="1">
            <a:prstTxWarp prst="textDeflate">
              <a:avLst>
                <a:gd name="adj" fmla="val 24903"/>
              </a:avLst>
            </a:prstTxWarp>
            <a:scene3d>
              <a:camera prst="obliqueTopRight"/>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7704" y="913284"/>
            <a:ext cx="5040313" cy="657930"/>
          </a:xfrm>
          <a:prstGeom prst="rect">
            <a:avLst/>
          </a:prstGeom>
        </p:spPr>
        <p:txBody>
          <a:bodyPr wrap="none" fromWordArt="1">
            <a:prstTxWarp prst="textDeflateBottom">
              <a:avLst>
                <a:gd name="adj" fmla="val 76472"/>
              </a:avLst>
            </a:prstTxWarp>
            <a:scene3d>
              <a:camera prst="obliqueTopRight"/>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5656" y="1633364"/>
            <a:ext cx="6264275" cy="661458"/>
          </a:xfrm>
          <a:prstGeom prst="rect">
            <a:avLst/>
          </a:prstGeom>
        </p:spPr>
        <p:txBody>
          <a:bodyPr wrap="none" fromWordArt="1">
            <a:prstTxWarp prst="textCanUp">
              <a:avLst>
                <a:gd name="adj" fmla="val 9192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My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Heart</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Will</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Go</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On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André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Rieu</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259632" y="3433564"/>
            <a:ext cx="6193085" cy="792088"/>
          </a:xfrm>
          <a:prstGeom prst="rect">
            <a:avLst/>
          </a:prstGeom>
        </p:spPr>
        <p:txBody>
          <a:bodyPr wrap="none" fromWordArt="1">
            <a:prstTxWarp prst="textCanDown">
              <a:avLst>
                <a:gd name="adj" fmla="val 6413"/>
              </a:avLst>
            </a:prstTxWarp>
            <a:scene3d>
              <a:camera prst="perspectiveRelaxedModerately"/>
              <a:lightRig rig="threePt" dir="t"/>
            </a:scene3d>
            <a:sp3d extrusionH="57150">
              <a:bevelT w="38100" h="38100" prst="angle"/>
            </a:sp3d>
          </a:bodyPr>
          <a:lstStyle/>
          <a:p>
            <a:pPr algn="ct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Romantic</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Melodies</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André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Rieu</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259632" y="4441676"/>
            <a:ext cx="5904656" cy="82954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Tubular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Bells</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Mike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Oldfield</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331640" y="2641476"/>
            <a:ext cx="6048375" cy="67141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Memories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André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Rieu</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0136635"/>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2855</TotalTime>
  <Words>2821</Words>
  <Application>Microsoft Office PowerPoint</Application>
  <PresentationFormat>Presentación en pantalla (16:10)</PresentationFormat>
  <Paragraphs>73</Paragraphs>
  <Slides>32</Slides>
  <Notes>2</Notes>
  <HiddenSlides>0</HiddenSlides>
  <MMClips>0</MMClips>
  <ScaleCrop>false</ScaleCrop>
  <HeadingPairs>
    <vt:vector size="6" baseType="variant">
      <vt:variant>
        <vt:lpstr>Fuentes usadas</vt:lpstr>
      </vt:variant>
      <vt:variant>
        <vt:i4>9</vt:i4>
      </vt:variant>
      <vt:variant>
        <vt:lpstr>Tema</vt:lpstr>
      </vt:variant>
      <vt:variant>
        <vt:i4>3</vt:i4>
      </vt:variant>
      <vt:variant>
        <vt:lpstr>Títulos de diapositiva</vt:lpstr>
      </vt:variant>
      <vt:variant>
        <vt:i4>32</vt:i4>
      </vt:variant>
    </vt:vector>
  </HeadingPairs>
  <TitlesOfParts>
    <vt:vector size="44" baseType="lpstr">
      <vt:lpstr>Arial</vt:lpstr>
      <vt:lpstr>Arial Black</vt:lpstr>
      <vt:lpstr>Calibri</vt:lpstr>
      <vt:lpstr>Calibri Light</vt:lpstr>
      <vt:lpstr>High Tower Text</vt:lpstr>
      <vt:lpstr>Highlight LET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356</cp:revision>
  <dcterms:created xsi:type="dcterms:W3CDTF">2015-07-06T15:50:58Z</dcterms:created>
  <dcterms:modified xsi:type="dcterms:W3CDTF">2024-05-27T12:32:25Z</dcterms:modified>
</cp:coreProperties>
</file>