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slides/slide142.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s/slide131.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docProps/custom.xml" ContentType="application/vnd.openxmlformats-officedocument.custom-properties+xml"/>
  <Override PartName="/ppt/slides/slide129.xml" ContentType="application/vnd.openxmlformats-officedocument.presentationml.slide+xml"/>
  <Override PartName="/ppt/slides/slide147.xml" ContentType="application/vnd.openxmlformats-officedocument.presentationml.slide+xml"/>
  <Override PartName="/ppt/slides/slide99.xml" ContentType="application/vnd.openxmlformats-officedocument.presentationml.slide+xml"/>
  <Override PartName="/ppt/slides/slide118.xml" ContentType="application/vnd.openxmlformats-officedocument.presentationml.slide+xml"/>
  <Override PartName="/ppt/slides/slide136.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slides/slide125.xml" ContentType="application/vnd.openxmlformats-officedocument.presentationml.slide+xml"/>
  <Override PartName="/ppt/slides/slide143.xml" ContentType="application/vnd.openxmlformats-officedocument.presentationml.slide+xml"/>
  <Override PartName="/ppt/slides/slide154.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s/slide132.xml" ContentType="application/vnd.openxmlformats-officedocument.presentationml.slide+xml"/>
  <Override PartName="/ppt/slides/slide150.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s/slide119.xml" ContentType="application/vnd.openxmlformats-officedocument.presentationml.slide+xml"/>
  <Override PartName="/ppt/slides/slide148.xml" ContentType="application/vnd.openxmlformats-officedocument.presentationml.slide+xml"/>
  <Override PartName="/ppt/slideLayouts/slideLayout10.xml" ContentType="application/vnd.openxmlformats-officedocument.presentationml.slideLayout+xml"/>
  <Default Extension="gif" ContentType="image/gif"/>
  <Override PartName="/ppt/slides/slide89.xml" ContentType="application/vnd.openxmlformats-officedocument.presentationml.slide+xml"/>
  <Override PartName="/ppt/slides/slide108.xml" ContentType="application/vnd.openxmlformats-officedocument.presentationml.slide+xml"/>
  <Override PartName="/ppt/slides/slide126.xml" ContentType="application/vnd.openxmlformats-officedocument.presentationml.slide+xml"/>
  <Override PartName="/ppt/slides/slide137.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slides/slide124.xml" ContentType="application/vnd.openxmlformats-officedocument.presentationml.slide+xml"/>
  <Override PartName="/ppt/slides/slide135.xml" ContentType="application/vnd.openxmlformats-officedocument.presentationml.slide+xml"/>
  <Override PartName="/ppt/slides/slide144.xml" ContentType="application/vnd.openxmlformats-officedocument.presentationml.slide+xml"/>
  <Override PartName="/ppt/slides/slide153.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s/slide133.xml" ContentType="application/vnd.openxmlformats-officedocument.presentationml.slide+xml"/>
  <Override PartName="/ppt/slides/slide151.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s/slide140.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s/slide12.xml" ContentType="application/vnd.openxmlformats-officedocument.presentationml.slide+xml"/>
  <Override PartName="/ppt/slides/slide30.xml" ContentType="application/vnd.openxmlformats-officedocument.presentationml.slide+xml"/>
  <Override PartName="/ppt/slides/slide149.xml" ContentType="application/vnd.openxmlformats-officedocument.presentationml.slide+xml"/>
  <Override PartName="/ppt/slideLayouts/slideLayout11.xml" ContentType="application/vnd.openxmlformats-officedocument.presentationml.slideLayout+xml"/>
  <Override PartName="/ppt/slides/slide138.xml" ContentType="application/vnd.openxmlformats-officedocument.presentationml.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slides/slide145.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s/slide134.xml" ContentType="application/vnd.openxmlformats-officedocument.presentationml.slide+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slides/slide141.xml" ContentType="application/vnd.openxmlformats-officedocument.presentationml.slide+xml"/>
  <Override PartName="/ppt/slides/slide152.xml" ContentType="application/vnd.openxmlformats-officedocument.presentationml.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s/slide130.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slides/slide20.xml" ContentType="application/vnd.openxmlformats-officedocument.presentationml.slide+xml"/>
  <Override PartName="/ppt/slideLayouts/slideLayout12.xml" ContentType="application/vnd.openxmlformats-officedocument.presentationml.slideLayout+xml"/>
  <Override PartName="/ppt/slides/slide139.xml" ContentType="application/vnd.openxmlformats-officedocument.presentationml.slide+xml"/>
  <Override PartName="/ppt/slides/slide98.xml" ContentType="application/vnd.openxmlformats-officedocument.presentationml.slide+xml"/>
  <Override PartName="/ppt/slides/slide117.xml" ContentType="application/vnd.openxmlformats-officedocument.presentationml.slide+xml"/>
  <Override PartName="/ppt/slides/slide128.xml" ContentType="application/vnd.openxmlformats-officedocument.presentationml.slide+xml"/>
  <Override PartName="/ppt/slides/slide146.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7"/>
  </p:notesMasterIdLst>
  <p:sldIdLst>
    <p:sldId id="513" r:id="rId3"/>
    <p:sldId id="515" r:id="rId4"/>
    <p:sldId id="514" r:id="rId5"/>
    <p:sldId id="511" r:id="rId6"/>
    <p:sldId id="452" r:id="rId7"/>
    <p:sldId id="561" r:id="rId8"/>
    <p:sldId id="339" r:id="rId9"/>
    <p:sldId id="338" r:id="rId10"/>
    <p:sldId id="448" r:id="rId11"/>
    <p:sldId id="443" r:id="rId12"/>
    <p:sldId id="444" r:id="rId13"/>
    <p:sldId id="453" r:id="rId14"/>
    <p:sldId id="499" r:id="rId15"/>
    <p:sldId id="517" r:id="rId16"/>
    <p:sldId id="476" r:id="rId17"/>
    <p:sldId id="518" r:id="rId18"/>
    <p:sldId id="446" r:id="rId19"/>
    <p:sldId id="454" r:id="rId20"/>
    <p:sldId id="458" r:id="rId21"/>
    <p:sldId id="258" r:id="rId22"/>
    <p:sldId id="259" r:id="rId23"/>
    <p:sldId id="456" r:id="rId24"/>
    <p:sldId id="457" r:id="rId25"/>
    <p:sldId id="500" r:id="rId26"/>
    <p:sldId id="441" r:id="rId27"/>
    <p:sldId id="455" r:id="rId28"/>
    <p:sldId id="260" r:id="rId29"/>
    <p:sldId id="261" r:id="rId30"/>
    <p:sldId id="262" r:id="rId31"/>
    <p:sldId id="489" r:id="rId32"/>
    <p:sldId id="439" r:id="rId33"/>
    <p:sldId id="450" r:id="rId34"/>
    <p:sldId id="482" r:id="rId35"/>
    <p:sldId id="265" r:id="rId36"/>
    <p:sldId id="440" r:id="rId37"/>
    <p:sldId id="437" r:id="rId38"/>
    <p:sldId id="436" r:id="rId39"/>
    <p:sldId id="266" r:id="rId40"/>
    <p:sldId id="267" r:id="rId41"/>
    <p:sldId id="442" r:id="rId42"/>
    <p:sldId id="268" r:id="rId43"/>
    <p:sldId id="269" r:id="rId44"/>
    <p:sldId id="501" r:id="rId45"/>
    <p:sldId id="449" r:id="rId46"/>
    <p:sldId id="270" r:id="rId47"/>
    <p:sldId id="438" r:id="rId48"/>
    <p:sldId id="332" r:id="rId49"/>
    <p:sldId id="498" r:id="rId50"/>
    <p:sldId id="271" r:id="rId51"/>
    <p:sldId id="524" r:id="rId52"/>
    <p:sldId id="490" r:id="rId53"/>
    <p:sldId id="491" r:id="rId54"/>
    <p:sldId id="492" r:id="rId55"/>
    <p:sldId id="493" r:id="rId56"/>
    <p:sldId id="494" r:id="rId57"/>
    <p:sldId id="495" r:id="rId58"/>
    <p:sldId id="507" r:id="rId59"/>
    <p:sldId id="468" r:id="rId60"/>
    <p:sldId id="523" r:id="rId61"/>
    <p:sldId id="506" r:id="rId62"/>
    <p:sldId id="463" r:id="rId63"/>
    <p:sldId id="566" r:id="rId64"/>
    <p:sldId id="477" r:id="rId65"/>
    <p:sldId id="465" r:id="rId66"/>
    <p:sldId id="478" r:id="rId67"/>
    <p:sldId id="486" r:id="rId68"/>
    <p:sldId id="466" r:id="rId69"/>
    <p:sldId id="467" r:id="rId70"/>
    <p:sldId id="470" r:id="rId71"/>
    <p:sldId id="472" r:id="rId72"/>
    <p:sldId id="473" r:id="rId73"/>
    <p:sldId id="474" r:id="rId74"/>
    <p:sldId id="505" r:id="rId75"/>
    <p:sldId id="522" r:id="rId76"/>
    <p:sldId id="548" r:id="rId77"/>
    <p:sldId id="479" r:id="rId78"/>
    <p:sldId id="481" r:id="rId79"/>
    <p:sldId id="272" r:id="rId80"/>
    <p:sldId id="273" r:id="rId81"/>
    <p:sldId id="475" r:id="rId82"/>
    <p:sldId id="274" r:id="rId83"/>
    <p:sldId id="275" r:id="rId84"/>
    <p:sldId id="487" r:id="rId85"/>
    <p:sldId id="276" r:id="rId86"/>
    <p:sldId id="279" r:id="rId87"/>
    <p:sldId id="484" r:id="rId88"/>
    <p:sldId id="280" r:id="rId89"/>
    <p:sldId id="281" r:id="rId90"/>
    <p:sldId id="282" r:id="rId91"/>
    <p:sldId id="485" r:id="rId92"/>
    <p:sldId id="480" r:id="rId93"/>
    <p:sldId id="283" r:id="rId94"/>
    <p:sldId id="483" r:id="rId95"/>
    <p:sldId id="333" r:id="rId96"/>
    <p:sldId id="284" r:id="rId97"/>
    <p:sldId id="562" r:id="rId98"/>
    <p:sldId id="563" r:id="rId99"/>
    <p:sldId id="285" r:id="rId100"/>
    <p:sldId id="286" r:id="rId101"/>
    <p:sldId id="287" r:id="rId102"/>
    <p:sldId id="525" r:id="rId103"/>
    <p:sldId id="557" r:id="rId104"/>
    <p:sldId id="429" r:id="rId105"/>
    <p:sldId id="288" r:id="rId106"/>
    <p:sldId id="556" r:id="rId107"/>
    <p:sldId id="289" r:id="rId108"/>
    <p:sldId id="535" r:id="rId109"/>
    <p:sldId id="290" r:id="rId110"/>
    <p:sldId id="292" r:id="rId111"/>
    <p:sldId id="293" r:id="rId112"/>
    <p:sldId id="294" r:id="rId113"/>
    <p:sldId id="295" r:id="rId114"/>
    <p:sldId id="297" r:id="rId115"/>
    <p:sldId id="298" r:id="rId116"/>
    <p:sldId id="299" r:id="rId117"/>
    <p:sldId id="300" r:id="rId118"/>
    <p:sldId id="302" r:id="rId119"/>
    <p:sldId id="304" r:id="rId120"/>
    <p:sldId id="305" r:id="rId121"/>
    <p:sldId id="306" r:id="rId122"/>
    <p:sldId id="308" r:id="rId123"/>
    <p:sldId id="309" r:id="rId124"/>
    <p:sldId id="310" r:id="rId125"/>
    <p:sldId id="311" r:id="rId126"/>
    <p:sldId id="312" r:id="rId127"/>
    <p:sldId id="504" r:id="rId128"/>
    <p:sldId id="536" r:id="rId129"/>
    <p:sldId id="435" r:id="rId130"/>
    <p:sldId id="434" r:id="rId131"/>
    <p:sldId id="433" r:id="rId132"/>
    <p:sldId id="432" r:id="rId133"/>
    <p:sldId id="431" r:id="rId134"/>
    <p:sldId id="430" r:id="rId135"/>
    <p:sldId id="469" r:id="rId136"/>
    <p:sldId id="471" r:id="rId137"/>
    <p:sldId id="552" r:id="rId138"/>
    <p:sldId id="527" r:id="rId139"/>
    <p:sldId id="528" r:id="rId140"/>
    <p:sldId id="531" r:id="rId141"/>
    <p:sldId id="530" r:id="rId142"/>
    <p:sldId id="537" r:id="rId143"/>
    <p:sldId id="541" r:id="rId144"/>
    <p:sldId id="554" r:id="rId145"/>
    <p:sldId id="555" r:id="rId146"/>
    <p:sldId id="539" r:id="rId147"/>
    <p:sldId id="538" r:id="rId148"/>
    <p:sldId id="543" r:id="rId149"/>
    <p:sldId id="545" r:id="rId150"/>
    <p:sldId id="553" r:id="rId151"/>
    <p:sldId id="542" r:id="rId152"/>
    <p:sldId id="560" r:id="rId153"/>
    <p:sldId id="559" r:id="rId154"/>
    <p:sldId id="564" r:id="rId155"/>
    <p:sldId id="565" r:id="rId15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VjFG69BpqggXYT0QSjQPoA" hashData="v4oZHwZJdOyxhLu2VFgBajoXvK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p:scale>
          <a:sx n="60" d="100"/>
          <a:sy n="60" d="100"/>
        </p:scale>
        <p:origin x="-1392" y="-28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488"/>
    </p:cViewPr>
  </p:sorter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33" Type="http://schemas.openxmlformats.org/officeDocument/2006/relationships/slide" Target="slides/slide131.xml"/><Relationship Id="rId138" Type="http://schemas.openxmlformats.org/officeDocument/2006/relationships/slide" Target="slides/slide136.xml"/><Relationship Id="rId154" Type="http://schemas.openxmlformats.org/officeDocument/2006/relationships/slide" Target="slides/slide152.xml"/><Relationship Id="rId159" Type="http://schemas.openxmlformats.org/officeDocument/2006/relationships/viewProps" Target="viewProps.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slide" Target="slides/slide126.xml"/><Relationship Id="rId144" Type="http://schemas.openxmlformats.org/officeDocument/2006/relationships/slide" Target="slides/slide142.xml"/><Relationship Id="rId149" Type="http://schemas.openxmlformats.org/officeDocument/2006/relationships/slide" Target="slides/slide147.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60" Type="http://schemas.openxmlformats.org/officeDocument/2006/relationships/theme" Target="theme/theme1.xml"/><Relationship Id="rId22" Type="http://schemas.openxmlformats.org/officeDocument/2006/relationships/slide" Target="slides/slide20.xml"/><Relationship Id="rId27" Type="http://schemas.openxmlformats.org/officeDocument/2006/relationships/slide" Target="slides/slide25.xml"/><Relationship Id="rId43" Type="http://schemas.openxmlformats.org/officeDocument/2006/relationships/slide" Target="slides/slide41.xml"/><Relationship Id="rId48" Type="http://schemas.openxmlformats.org/officeDocument/2006/relationships/slide" Target="slides/slide46.xml"/><Relationship Id="rId64" Type="http://schemas.openxmlformats.org/officeDocument/2006/relationships/slide" Target="slides/slide62.xml"/><Relationship Id="rId69" Type="http://schemas.openxmlformats.org/officeDocument/2006/relationships/slide" Target="slides/slide67.xml"/><Relationship Id="rId113" Type="http://schemas.openxmlformats.org/officeDocument/2006/relationships/slide" Target="slides/slide111.xml"/><Relationship Id="rId118" Type="http://schemas.openxmlformats.org/officeDocument/2006/relationships/slide" Target="slides/slide116.xml"/><Relationship Id="rId134" Type="http://schemas.openxmlformats.org/officeDocument/2006/relationships/slide" Target="slides/slide132.xml"/><Relationship Id="rId139" Type="http://schemas.openxmlformats.org/officeDocument/2006/relationships/slide" Target="slides/slide137.xml"/><Relationship Id="rId80" Type="http://schemas.openxmlformats.org/officeDocument/2006/relationships/slide" Target="slides/slide78.xml"/><Relationship Id="rId85" Type="http://schemas.openxmlformats.org/officeDocument/2006/relationships/slide" Target="slides/slide83.xml"/><Relationship Id="rId150" Type="http://schemas.openxmlformats.org/officeDocument/2006/relationships/slide" Target="slides/slide148.xml"/><Relationship Id="rId155" Type="http://schemas.openxmlformats.org/officeDocument/2006/relationships/slide" Target="slides/slide153.xml"/><Relationship Id="rId12" Type="http://schemas.openxmlformats.org/officeDocument/2006/relationships/slide" Target="slides/slide10.xml"/><Relationship Id="rId17" Type="http://schemas.openxmlformats.org/officeDocument/2006/relationships/slide" Target="slides/slide15.xml"/><Relationship Id="rId33" Type="http://schemas.openxmlformats.org/officeDocument/2006/relationships/slide" Target="slides/slide31.xml"/><Relationship Id="rId38" Type="http://schemas.openxmlformats.org/officeDocument/2006/relationships/slide" Target="slides/slide36.xml"/><Relationship Id="rId59" Type="http://schemas.openxmlformats.org/officeDocument/2006/relationships/slide" Target="slides/slide57.xml"/><Relationship Id="rId103" Type="http://schemas.openxmlformats.org/officeDocument/2006/relationships/slide" Target="slides/slide101.xml"/><Relationship Id="rId108" Type="http://schemas.openxmlformats.org/officeDocument/2006/relationships/slide" Target="slides/slide106.xml"/><Relationship Id="rId124" Type="http://schemas.openxmlformats.org/officeDocument/2006/relationships/slide" Target="slides/slide122.xml"/><Relationship Id="rId129" Type="http://schemas.openxmlformats.org/officeDocument/2006/relationships/slide" Target="slides/slide127.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32" Type="http://schemas.openxmlformats.org/officeDocument/2006/relationships/slide" Target="slides/slide130.xml"/><Relationship Id="rId140" Type="http://schemas.openxmlformats.org/officeDocument/2006/relationships/slide" Target="slides/slide138.xml"/><Relationship Id="rId145" Type="http://schemas.openxmlformats.org/officeDocument/2006/relationships/slide" Target="slides/slide143.xml"/><Relationship Id="rId153" Type="http://schemas.openxmlformats.org/officeDocument/2006/relationships/slide" Target="slides/slide151.xml"/><Relationship Id="rId16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slide" Target="slides/slide12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slide" Target="slides/slide128.xml"/><Relationship Id="rId135" Type="http://schemas.openxmlformats.org/officeDocument/2006/relationships/slide" Target="slides/slide133.xml"/><Relationship Id="rId143" Type="http://schemas.openxmlformats.org/officeDocument/2006/relationships/slide" Target="slides/slide141.xml"/><Relationship Id="rId148" Type="http://schemas.openxmlformats.org/officeDocument/2006/relationships/slide" Target="slides/slide146.xml"/><Relationship Id="rId151" Type="http://schemas.openxmlformats.org/officeDocument/2006/relationships/slide" Target="slides/slide149.xml"/><Relationship Id="rId156" Type="http://schemas.openxmlformats.org/officeDocument/2006/relationships/slide" Target="slides/slide154.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slide" Target="slides/slide123.xml"/><Relationship Id="rId141" Type="http://schemas.openxmlformats.org/officeDocument/2006/relationships/slide" Target="slides/slide139.xml"/><Relationship Id="rId146" Type="http://schemas.openxmlformats.org/officeDocument/2006/relationships/slide" Target="slides/slide144.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131" Type="http://schemas.openxmlformats.org/officeDocument/2006/relationships/slide" Target="slides/slide129.xml"/><Relationship Id="rId136" Type="http://schemas.openxmlformats.org/officeDocument/2006/relationships/slide" Target="slides/slide134.xml"/><Relationship Id="rId157" Type="http://schemas.openxmlformats.org/officeDocument/2006/relationships/notesMaster" Target="notesMasters/notesMaster1.xml"/><Relationship Id="rId61" Type="http://schemas.openxmlformats.org/officeDocument/2006/relationships/slide" Target="slides/slide59.xml"/><Relationship Id="rId82" Type="http://schemas.openxmlformats.org/officeDocument/2006/relationships/slide" Target="slides/slide80.xml"/><Relationship Id="rId152" Type="http://schemas.openxmlformats.org/officeDocument/2006/relationships/slide" Target="slides/slide150.xml"/><Relationship Id="rId19" Type="http://schemas.openxmlformats.org/officeDocument/2006/relationships/slide" Target="slides/slide17.xml"/><Relationship Id="rId14" Type="http://schemas.openxmlformats.org/officeDocument/2006/relationships/slide" Target="slides/slide12.xml"/><Relationship Id="rId30" Type="http://schemas.openxmlformats.org/officeDocument/2006/relationships/slide" Target="slides/slide28.xml"/><Relationship Id="rId35" Type="http://schemas.openxmlformats.org/officeDocument/2006/relationships/slide" Target="slides/slide33.xml"/><Relationship Id="rId56" Type="http://schemas.openxmlformats.org/officeDocument/2006/relationships/slide" Target="slides/slide54.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26" Type="http://schemas.openxmlformats.org/officeDocument/2006/relationships/slide" Target="slides/slide124.xml"/><Relationship Id="rId147" Type="http://schemas.openxmlformats.org/officeDocument/2006/relationships/slide" Target="slides/slide14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142" Type="http://schemas.openxmlformats.org/officeDocument/2006/relationships/slide" Target="slides/slide140.xml"/><Relationship Id="rId3" Type="http://schemas.openxmlformats.org/officeDocument/2006/relationships/slide" Target="slides/slide1.xml"/><Relationship Id="rId25" Type="http://schemas.openxmlformats.org/officeDocument/2006/relationships/slide" Target="slides/slide23.xml"/><Relationship Id="rId46" Type="http://schemas.openxmlformats.org/officeDocument/2006/relationships/slide" Target="slides/slide44.xml"/><Relationship Id="rId67" Type="http://schemas.openxmlformats.org/officeDocument/2006/relationships/slide" Target="slides/slide65.xml"/><Relationship Id="rId116" Type="http://schemas.openxmlformats.org/officeDocument/2006/relationships/slide" Target="slides/slide114.xml"/><Relationship Id="rId137" Type="http://schemas.openxmlformats.org/officeDocument/2006/relationships/slide" Target="slides/slide135.xml"/><Relationship Id="rId15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62EEF8F-A871-4C95-841C-39ABD4D450AC}" type="datetimeFigureOut">
              <a:rPr lang="es-ES" smtClean="0"/>
              <a:pPr/>
              <a:t>23/04/2013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9DF8DF-D5BC-4227-8478-E0D273B429AB}"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DBB0763-A520-4C67-8A6E-0B8460349EC1}" type="slidenum">
              <a:rPr lang="es-ES" smtClean="0"/>
              <a:pPr/>
              <a:t>‹Nº›</a:t>
            </a:fld>
            <a:endParaRPr lang="es-ES"/>
          </a:p>
        </p:txBody>
      </p:sp>
    </p:spTree>
  </p:cSld>
  <p:clrMapOvr>
    <a:masterClrMapping/>
  </p:clrMapOvr>
  <p:transition spd="med">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2B5902FA-4216-4006-B160-CFF15B7D6CE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1AD660D-4064-4FE2-B603-A288F8E22951}" type="datetimeFigureOut">
              <a:rPr lang="es-ES" smtClean="0"/>
              <a:pPr/>
              <a:t>23/04/2013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DBB0763-A520-4C67-8A6E-0B8460349EC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391D9232-C436-493F-B702-D3CF244B8F84}"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8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1.xml"/></Relationships>
</file>

<file path=ppt/slides/_rels/slide8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1.xml"/></Relationships>
</file>

<file path=ppt/slides/_rels/slide8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1.xml"/></Relationships>
</file>

<file path=ppt/slides/_rels/slide8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xml"/></Relationships>
</file>

<file path=ppt/slides/_rels/slide8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1.xml"/></Relationships>
</file>

<file path=ppt/slides/_rels/slide9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1.xml"/></Relationships>
</file>

<file path=ppt/slides/_rels/slide9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1.xml"/></Relationships>
</file>

<file path=ppt/slides/_rels/slide9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1.xml"/></Relationships>
</file>

<file path=ppt/slides/_rels/slide9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1.xml"/></Relationships>
</file>

<file path=ppt/slides/_rels/slide9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1.xml"/></Relationships>
</file>

<file path=ppt/slides/_rels/slide9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1.xml"/></Relationships>
</file>

<file path=ppt/slides/_rels/slide10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1.xml"/></Relationships>
</file>

<file path=ppt/slides/_rels/slide102.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95.jpeg"/><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1.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1.xml"/></Relationships>
</file>

<file path=ppt/slides/_rels/slide107.xml.rels><?xml version="1.0" encoding="UTF-8" standalone="yes"?>
<Relationships xmlns="http://schemas.openxmlformats.org/package/2006/relationships"><Relationship Id="rId2" Type="http://schemas.openxmlformats.org/officeDocument/2006/relationships/image" Target="../media/image98.jpeg"/><Relationship Id="rId1" Type="http://schemas.openxmlformats.org/officeDocument/2006/relationships/slideLayout" Target="../slideLayouts/slideLayout1.xml"/></Relationships>
</file>

<file path=ppt/slides/_rels/slide108.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1.xml"/></Relationships>
</file>

<file path=ppt/slides/_rels/slide109.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2" Type="http://schemas.openxmlformats.org/officeDocument/2006/relationships/image" Target="../media/image101.jpeg"/><Relationship Id="rId1" Type="http://schemas.openxmlformats.org/officeDocument/2006/relationships/slideLayout" Target="../slideLayouts/slideLayout1.xml"/></Relationships>
</file>

<file path=ppt/slides/_rels/slide111.xml.rels><?xml version="1.0" encoding="UTF-8" standalone="yes"?>
<Relationships xmlns="http://schemas.openxmlformats.org/package/2006/relationships"><Relationship Id="rId2" Type="http://schemas.openxmlformats.org/officeDocument/2006/relationships/image" Target="../media/image102.jpeg"/><Relationship Id="rId1" Type="http://schemas.openxmlformats.org/officeDocument/2006/relationships/slideLayout" Target="../slideLayouts/slideLayout1.xml"/></Relationships>
</file>

<file path=ppt/slides/_rels/slide112.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1.xml"/></Relationships>
</file>

<file path=ppt/slides/_rels/slide113.xml.rels><?xml version="1.0" encoding="UTF-8" standalone="yes"?>
<Relationships xmlns="http://schemas.openxmlformats.org/package/2006/relationships"><Relationship Id="rId2" Type="http://schemas.openxmlformats.org/officeDocument/2006/relationships/image" Target="../media/image104.jpeg"/><Relationship Id="rId1" Type="http://schemas.openxmlformats.org/officeDocument/2006/relationships/slideLayout" Target="../slideLayouts/slideLayout1.xml"/></Relationships>
</file>

<file path=ppt/slides/_rels/slide114.xml.rels><?xml version="1.0" encoding="UTF-8" standalone="yes"?>
<Relationships xmlns="http://schemas.openxmlformats.org/package/2006/relationships"><Relationship Id="rId2" Type="http://schemas.openxmlformats.org/officeDocument/2006/relationships/image" Target="../media/image105.jpeg"/><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2" Type="http://schemas.openxmlformats.org/officeDocument/2006/relationships/image" Target="../media/image106.jpeg"/><Relationship Id="rId1" Type="http://schemas.openxmlformats.org/officeDocument/2006/relationships/slideLayout" Target="../slideLayouts/slideLayout1.xml"/></Relationships>
</file>

<file path=ppt/slides/_rels/slide116.xml.rels><?xml version="1.0" encoding="UTF-8" standalone="yes"?>
<Relationships xmlns="http://schemas.openxmlformats.org/package/2006/relationships"><Relationship Id="rId2" Type="http://schemas.openxmlformats.org/officeDocument/2006/relationships/image" Target="../media/image107.jpeg"/><Relationship Id="rId1" Type="http://schemas.openxmlformats.org/officeDocument/2006/relationships/slideLayout" Target="../slideLayouts/slideLayout1.xml"/></Relationships>
</file>

<file path=ppt/slides/_rels/slide117.xml.rels><?xml version="1.0" encoding="UTF-8" standalone="yes"?>
<Relationships xmlns="http://schemas.openxmlformats.org/package/2006/relationships"><Relationship Id="rId2" Type="http://schemas.openxmlformats.org/officeDocument/2006/relationships/image" Target="../media/image108.jpeg"/><Relationship Id="rId1" Type="http://schemas.openxmlformats.org/officeDocument/2006/relationships/slideLayout" Target="../slideLayouts/slideLayout1.xml"/></Relationships>
</file>

<file path=ppt/slides/_rels/slide118.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1.xml"/></Relationships>
</file>

<file path=ppt/slides/_rels/slide119.xml.rels><?xml version="1.0" encoding="UTF-8" standalone="yes"?>
<Relationships xmlns="http://schemas.openxmlformats.org/package/2006/relationships"><Relationship Id="rId2" Type="http://schemas.openxmlformats.org/officeDocument/2006/relationships/image" Target="../media/image110.jpeg"/><Relationship Id="rId1" Type="http://schemas.openxmlformats.org/officeDocument/2006/relationships/slideLayout" Target="../slideLayouts/slideLayout1.xml"/></Relationships>
</file>

<file path=ppt/slides/_rels/slide120.xml.rels><?xml version="1.0" encoding="UTF-8" standalone="yes"?>
<Relationships xmlns="http://schemas.openxmlformats.org/package/2006/relationships"><Relationship Id="rId2" Type="http://schemas.openxmlformats.org/officeDocument/2006/relationships/image" Target="../media/image111.jpeg"/><Relationship Id="rId1" Type="http://schemas.openxmlformats.org/officeDocument/2006/relationships/slideLayout" Target="../slideLayouts/slideLayout1.xml"/></Relationships>
</file>

<file path=ppt/slides/_rels/slide121.xml.rels><?xml version="1.0" encoding="UTF-8" standalone="yes"?>
<Relationships xmlns="http://schemas.openxmlformats.org/package/2006/relationships"><Relationship Id="rId2" Type="http://schemas.openxmlformats.org/officeDocument/2006/relationships/image" Target="../media/image112.jpeg"/><Relationship Id="rId1" Type="http://schemas.openxmlformats.org/officeDocument/2006/relationships/slideLayout" Target="../slideLayouts/slideLayout1.xml"/></Relationships>
</file>

<file path=ppt/slides/_rels/slide122.xml.rels><?xml version="1.0" encoding="UTF-8" standalone="yes"?>
<Relationships xmlns="http://schemas.openxmlformats.org/package/2006/relationships"><Relationship Id="rId2" Type="http://schemas.openxmlformats.org/officeDocument/2006/relationships/image" Target="../media/image113.jpeg"/><Relationship Id="rId1" Type="http://schemas.openxmlformats.org/officeDocument/2006/relationships/slideLayout" Target="../slideLayouts/slideLayout1.xml"/></Relationships>
</file>

<file path=ppt/slides/_rels/slide123.xml.rels><?xml version="1.0" encoding="UTF-8" standalone="yes"?>
<Relationships xmlns="http://schemas.openxmlformats.org/package/2006/relationships"><Relationship Id="rId2" Type="http://schemas.openxmlformats.org/officeDocument/2006/relationships/image" Target="../media/image114.jpeg"/><Relationship Id="rId1" Type="http://schemas.openxmlformats.org/officeDocument/2006/relationships/slideLayout" Target="../slideLayouts/slideLayout1.xml"/></Relationships>
</file>

<file path=ppt/slides/_rels/slide124.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2" Type="http://schemas.openxmlformats.org/officeDocument/2006/relationships/image" Target="../media/image116.jpeg"/><Relationship Id="rId1" Type="http://schemas.openxmlformats.org/officeDocument/2006/relationships/slideLayout" Target="../slideLayouts/slideLayout1.xml"/></Relationships>
</file>

<file path=ppt/slides/_rels/slide126.xml.rels><?xml version="1.0" encoding="UTF-8" standalone="yes"?>
<Relationships xmlns="http://schemas.openxmlformats.org/package/2006/relationships"><Relationship Id="rId2" Type="http://schemas.openxmlformats.org/officeDocument/2006/relationships/image" Target="../media/image117.jpeg"/><Relationship Id="rId1" Type="http://schemas.openxmlformats.org/officeDocument/2006/relationships/slideLayout" Target="../slideLayouts/slideLayout1.xml"/></Relationships>
</file>

<file path=ppt/slides/_rels/slide127.xml.rels><?xml version="1.0" encoding="UTF-8" standalone="yes"?>
<Relationships xmlns="http://schemas.openxmlformats.org/package/2006/relationships"><Relationship Id="rId2" Type="http://schemas.openxmlformats.org/officeDocument/2006/relationships/image" Target="../media/image118.jpeg"/><Relationship Id="rId1" Type="http://schemas.openxmlformats.org/officeDocument/2006/relationships/slideLayout" Target="../slideLayouts/slideLayout1.xml"/></Relationships>
</file>

<file path=ppt/slides/_rels/slide128.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1.xml"/></Relationships>
</file>

<file path=ppt/slides/_rels/slide129.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1.xml"/></Relationships>
</file>

<file path=ppt/slides/_rels/slide130.xml.rels><?xml version="1.0" encoding="UTF-8" standalone="yes"?>
<Relationships xmlns="http://schemas.openxmlformats.org/package/2006/relationships"><Relationship Id="rId2" Type="http://schemas.openxmlformats.org/officeDocument/2006/relationships/image" Target="../media/image121.jpeg"/><Relationship Id="rId1" Type="http://schemas.openxmlformats.org/officeDocument/2006/relationships/slideLayout" Target="../slideLayouts/slideLayout1.xml"/></Relationships>
</file>

<file path=ppt/slides/_rels/slide131.xml.rels><?xml version="1.0" encoding="UTF-8" standalone="yes"?>
<Relationships xmlns="http://schemas.openxmlformats.org/package/2006/relationships"><Relationship Id="rId2" Type="http://schemas.openxmlformats.org/officeDocument/2006/relationships/image" Target="../media/image122.jpeg"/><Relationship Id="rId1" Type="http://schemas.openxmlformats.org/officeDocument/2006/relationships/slideLayout" Target="../slideLayouts/slideLayout1.xml"/></Relationships>
</file>

<file path=ppt/slides/_rels/slide132.xml.rels><?xml version="1.0" encoding="UTF-8" standalone="yes"?>
<Relationships xmlns="http://schemas.openxmlformats.org/package/2006/relationships"><Relationship Id="rId2" Type="http://schemas.openxmlformats.org/officeDocument/2006/relationships/image" Target="../media/image123.jpeg"/><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2" Type="http://schemas.openxmlformats.org/officeDocument/2006/relationships/image" Target="../media/image124.jpeg"/><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2" Type="http://schemas.openxmlformats.org/officeDocument/2006/relationships/image" Target="../media/image125.jpeg"/><Relationship Id="rId1" Type="http://schemas.openxmlformats.org/officeDocument/2006/relationships/slideLayout" Target="../slideLayouts/slideLayout1.xml"/></Relationships>
</file>

<file path=ppt/slides/_rels/slide135.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1.xml"/></Relationships>
</file>

<file path=ppt/slides/_rels/slide136.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1.xml"/><Relationship Id="rId4" Type="http://schemas.openxmlformats.org/officeDocument/2006/relationships/image" Target="../media/image129.jpeg"/></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9.xml.rels><?xml version="1.0" encoding="UTF-8" standalone="yes"?>
<Relationships xmlns="http://schemas.openxmlformats.org/package/2006/relationships"><Relationship Id="rId2" Type="http://schemas.openxmlformats.org/officeDocument/2006/relationships/image" Target="../media/image130.jpeg"/><Relationship Id="rId1" Type="http://schemas.openxmlformats.org/officeDocument/2006/relationships/slideLayout" Target="../slideLayouts/slideLayout1.xml"/></Relationships>
</file>

<file path=ppt/slides/_rels/slide140.xml.rels><?xml version="1.0" encoding="UTF-8" standalone="yes"?>
<Relationships xmlns="http://schemas.openxmlformats.org/package/2006/relationships"><Relationship Id="rId2" Type="http://schemas.openxmlformats.org/officeDocument/2006/relationships/image" Target="../media/image131.jpeg"/><Relationship Id="rId1" Type="http://schemas.openxmlformats.org/officeDocument/2006/relationships/slideLayout" Target="../slideLayouts/slideLayout1.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3.xml.rels><?xml version="1.0" encoding="UTF-8" standalone="yes"?>
<Relationships xmlns="http://schemas.openxmlformats.org/package/2006/relationships"><Relationship Id="rId2" Type="http://schemas.openxmlformats.org/officeDocument/2006/relationships/image" Target="../media/image132.jpeg"/><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1.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3.xml.rels><?xml version="1.0" encoding="UTF-8" standalone="yes"?>
<Relationships xmlns="http://schemas.openxmlformats.org/package/2006/relationships"><Relationship Id="rId3" Type="http://schemas.openxmlformats.org/officeDocument/2006/relationships/image" Target="../media/image134.png"/><Relationship Id="rId2" Type="http://schemas.openxmlformats.org/officeDocument/2006/relationships/image" Target="../media/image113.jpeg"/><Relationship Id="rId1" Type="http://schemas.openxmlformats.org/officeDocument/2006/relationships/slideLayout" Target="../slideLayouts/slideLayout1.xml"/><Relationship Id="rId6" Type="http://schemas.openxmlformats.org/officeDocument/2006/relationships/image" Target="../media/image137.gif"/><Relationship Id="rId5" Type="http://schemas.openxmlformats.org/officeDocument/2006/relationships/image" Target="../media/image136.gif"/><Relationship Id="rId4" Type="http://schemas.openxmlformats.org/officeDocument/2006/relationships/image" Target="../media/image135.gif"/></Relationships>
</file>

<file path=ppt/slides/_rels/slide15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38.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39.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4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1207267" y="785794"/>
            <a:ext cx="6729470" cy="5016758"/>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8000" b="1" dirty="0" smtClean="0">
                <a:ln/>
                <a:latin typeface="Lucida Fax" pitchFamily="18" charset="0"/>
              </a:rPr>
              <a:t>ATENTADO EN EL </a:t>
            </a:r>
          </a:p>
          <a:p>
            <a:pPr algn="ctr"/>
            <a:r>
              <a:rPr lang="es-ES" sz="8000" b="1" dirty="0" smtClean="0">
                <a:ln/>
                <a:latin typeface="Lucida Fax" pitchFamily="18" charset="0"/>
              </a:rPr>
              <a:t>MARATÓN DE BOSTÓN</a:t>
            </a:r>
            <a:endParaRPr lang="es-ES" sz="8000" b="1" cap="none" spc="0" dirty="0">
              <a:ln/>
              <a:effectLst/>
              <a:latin typeface="Lucida Fax" pitchFamily="18" charset="0"/>
            </a:endParaRPr>
          </a:p>
        </p:txBody>
      </p:sp>
      <p:sp>
        <p:nvSpPr>
          <p:cNvPr id="5" name="4 Marcador de pie de página"/>
          <p:cNvSpPr>
            <a:spLocks noGrp="1"/>
          </p:cNvSpPr>
          <p:nvPr>
            <p:ph type="ftr" sz="quarter" idx="11"/>
          </p:nvPr>
        </p:nvSpPr>
        <p:spPr>
          <a:xfrm>
            <a:off x="3124200" y="6072206"/>
            <a:ext cx="2895600" cy="649269"/>
          </a:xfrm>
        </p:spPr>
        <p:txBody>
          <a:bodyPr/>
          <a:lstStyle/>
          <a:p>
            <a:r>
              <a:rPr lang="es-ES" sz="1800" b="1" dirty="0" smtClean="0">
                <a:solidFill>
                  <a:schemeClr val="tx1"/>
                </a:solidFill>
                <a:latin typeface="Lucida Fax" pitchFamily="18" charset="0"/>
              </a:rPr>
              <a:t>Avance de clic</a:t>
            </a:r>
            <a:endParaRPr lang="es-ES" sz="1800" b="1" dirty="0">
              <a:solidFill>
                <a:schemeClr val="tx1"/>
              </a:solidFill>
              <a:latin typeface="Lucida Fax" pitchFamily="18" charset="0"/>
            </a:endParaRPr>
          </a:p>
        </p:txBody>
      </p:sp>
    </p:spTree>
  </p:cSld>
  <p:clrMapOvr>
    <a:masterClrMapping/>
  </p:clrMapOvr>
  <p:transition spd="med">
    <p:sndAc>
      <p:stSnd loop="1">
        <p:snd r:embed="rId2" name="Schubert - Ave Maria mp3.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357158" y="642918"/>
            <a:ext cx="8429684" cy="5632311"/>
          </a:xfrm>
          <a:prstGeom prst="rect">
            <a:avLst/>
          </a:prstGeom>
        </p:spPr>
        <p:txBody>
          <a:bodyPr wrap="square">
            <a:spAutoFit/>
          </a:bodyPr>
          <a:lstStyle/>
          <a:p>
            <a:r>
              <a:rPr lang="es-ES" sz="2000" b="1" dirty="0" smtClean="0">
                <a:latin typeface="Lucida Fax" pitchFamily="18" charset="0"/>
              </a:rPr>
              <a:t>Tres muertos y 176 heridos en las explosiones del maratón de Boston</a:t>
            </a:r>
          </a:p>
          <a:p>
            <a:r>
              <a:rPr lang="es-ES" sz="2000" b="1" dirty="0" smtClean="0">
                <a:latin typeface="Lucida Fax" pitchFamily="18" charset="0"/>
                <a:cs typeface="Arial" pitchFamily="34" charset="0"/>
              </a:rPr>
              <a:t>Tres personas murieron y otras 176 resultaron heridas este lunes 15 DE ABRIL  2013 en dos explosiones en la línea de llegada del maratón de Boston. Las detonaciones se produjeron en el centro de la ciudad y dejaron en los hospitales decenas de amputados y heridos en estado crítico. Uno de los tres muertos es un niño de ocho años.</a:t>
            </a:r>
          </a:p>
          <a:p>
            <a:r>
              <a:rPr lang="es-ES" sz="2000" b="1" dirty="0" smtClean="0">
                <a:latin typeface="Lucida Fax" pitchFamily="18" charset="0"/>
                <a:cs typeface="Arial" pitchFamily="34" charset="0"/>
              </a:rPr>
              <a:t>Se trata del primer atentado en una ciudad estadounidense desde el 11-S. En estos 11 años y siete meses, se han registrado varios intentos abortados por las fuerzas de seguridad. </a:t>
            </a:r>
          </a:p>
          <a:p>
            <a:r>
              <a:rPr lang="es-ES" sz="2000" b="1" dirty="0" smtClean="0">
                <a:latin typeface="Lucida Fax" pitchFamily="18" charset="0"/>
                <a:cs typeface="Arial" pitchFamily="34" charset="0"/>
              </a:rPr>
              <a:t>El jefe de policía de Boston, </a:t>
            </a:r>
            <a:r>
              <a:rPr lang="es-ES" sz="2000" b="1" dirty="0" err="1" smtClean="0">
                <a:latin typeface="Lucida Fax" pitchFamily="18" charset="0"/>
                <a:cs typeface="Arial" pitchFamily="34" charset="0"/>
              </a:rPr>
              <a:t>Ed</a:t>
            </a:r>
            <a:r>
              <a:rPr lang="es-ES" sz="2000" b="1" dirty="0" smtClean="0">
                <a:latin typeface="Lucida Fax" pitchFamily="18" charset="0"/>
                <a:cs typeface="Arial" pitchFamily="34" charset="0"/>
              </a:rPr>
              <a:t> Davis, confirmó que las dos detonaciones se produjeron a las 14.50 (20.50 hora de la Península) a menos de 100 metros de distancia una de otra y muy cerca de la línea de llegada. Las explosiones ocurrieron cuando se acababan de cumplir las cuatro horas de carrera y miles de atletas recorrían los últimos metros antes del final. </a:t>
            </a:r>
            <a:endParaRPr lang="es-ES" sz="2000" b="1" dirty="0">
              <a:latin typeface="Lucida Fax" pitchFamily="18" charset="0"/>
              <a:cs typeface="Arial" pitchFamily="34" charset="0"/>
            </a:endParaRPr>
          </a:p>
        </p:txBody>
      </p:sp>
    </p:spTree>
  </p:cSld>
  <p:clrMapOvr>
    <a:masterClrMapping/>
  </p:clrMapOvr>
  <p:transition spd="med">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Héctor\Escritorio\MARATÓN DE BOSTON\2013_4_15_image-36570be5fe9da95e1911534079746472-1366053903-31.jpg"/>
          <p:cNvPicPr>
            <a:picLocks noChangeAspect="1" noChangeArrowheads="1"/>
          </p:cNvPicPr>
          <p:nvPr/>
        </p:nvPicPr>
        <p:blipFill>
          <a:blip r:embed="rId2" cstate="print"/>
          <a:srcRect/>
          <a:stretch>
            <a:fillRect/>
          </a:stretch>
        </p:blipFill>
        <p:spPr bwMode="auto">
          <a:xfrm>
            <a:off x="0" y="-1"/>
            <a:ext cx="9144000" cy="6863279"/>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357158" y="357166"/>
            <a:ext cx="8501122" cy="5940088"/>
          </a:xfrm>
          <a:prstGeom prst="rect">
            <a:avLst/>
          </a:prstGeom>
        </p:spPr>
        <p:txBody>
          <a:bodyPr wrap="square">
            <a:spAutoFit/>
          </a:bodyPr>
          <a:lstStyle/>
          <a:p>
            <a:r>
              <a:rPr lang="es-ES" sz="2000" b="1" dirty="0" smtClean="0">
                <a:latin typeface="Lucida Fax" pitchFamily="18" charset="0"/>
              </a:rPr>
              <a:t>La doble explosión sorprendió a muchos corredores a punto de atravesar la línea de meta o celebrando que habían concluido con éxito su primer maratón. </a:t>
            </a:r>
            <a:br>
              <a:rPr lang="es-ES" sz="2000" b="1" dirty="0" smtClean="0">
                <a:latin typeface="Lucida Fax" pitchFamily="18" charset="0"/>
              </a:rPr>
            </a:br>
            <a:endParaRPr lang="es-ES" sz="2000" b="1" dirty="0" smtClean="0">
              <a:latin typeface="Lucida Fax" pitchFamily="18" charset="0"/>
            </a:endParaRPr>
          </a:p>
          <a:p>
            <a:r>
              <a:rPr lang="es-ES" sz="2000" b="1" dirty="0" smtClean="0">
                <a:latin typeface="Lucida Fax" pitchFamily="18" charset="0"/>
              </a:rPr>
              <a:t>En el momento de las explosiones, los atletas de elite ya habían concluido la carrera. Pero cientos de corredores aficionados no habían terminado y la mayoría ya no pudieron llegar a la meta. Participaban en el evento unas 23.000 personas de las cuales 4.500 no concluyeron el maratón.</a:t>
            </a:r>
          </a:p>
          <a:p>
            <a:r>
              <a:rPr lang="es-ES" sz="2000" b="1" dirty="0" smtClean="0">
                <a:latin typeface="Lucida Fax" pitchFamily="18" charset="0"/>
              </a:rPr>
              <a:t>El de Boston es el maratón más antiguo de Estados Unidos y este año celebraba su 117ª edición. Estaban inscritos en la prueba 91 españoles, entre ellos Alfonso de Borbón, pretendiente al trono de Francia e hijo de Carmen Martínez Bordiú. Entre los españoles también estaba Santiago Sanz, que ganó entre quienes corrieron en silla de ruedas y que durante el atentado se encontraba "en el hotel donde se iba a celebrar la entrega de premios", según explicó a ELMUNDO.es unos minutos después de la doble explosión.</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Héctor\Escritorio\MARATÓN DE BOSTON\maraton_1.jpg"/>
          <p:cNvPicPr>
            <a:picLocks noChangeAspect="1" noChangeArrowheads="1"/>
          </p:cNvPicPr>
          <p:nvPr/>
        </p:nvPicPr>
        <p:blipFill>
          <a:blip r:embed="rId2" cstate="print"/>
          <a:srcRect/>
          <a:stretch>
            <a:fillRect/>
          </a:stretch>
        </p:blipFill>
        <p:spPr bwMode="auto">
          <a:xfrm>
            <a:off x="0" y="500042"/>
            <a:ext cx="9144000" cy="5839097"/>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13_4_15_image-bb768ad1569756721e742942a054f2c9-1366059648-10.jpg"/>
          <p:cNvPicPr>
            <a:picLocks noChangeAspect="1"/>
          </p:cNvPicPr>
          <p:nvPr/>
        </p:nvPicPr>
        <p:blipFill>
          <a:blip r:embed="rId2" cstate="print"/>
          <a:stretch>
            <a:fillRect/>
          </a:stretch>
        </p:blipFill>
        <p:spPr>
          <a:xfrm>
            <a:off x="0" y="571480"/>
            <a:ext cx="9159234" cy="557216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tretch>
            <a:fillRect/>
          </a:stretch>
        </p:blipFill>
        <p:spPr bwMode="auto">
          <a:xfrm>
            <a:off x="0" y="571480"/>
            <a:ext cx="9144025" cy="5572164"/>
          </a:xfrm>
          <a:prstGeom prst="rect">
            <a:avLst/>
          </a:prstGeom>
          <a:noFill/>
          <a:ln w="9525">
            <a:noFill/>
            <a:miter lim="800000"/>
            <a:headEnd/>
            <a:tailEnd/>
          </a:ln>
          <a:effectLst/>
        </p:spPr>
      </p:pic>
    </p:spTree>
  </p:cSld>
  <p:clrMapOvr>
    <a:masterClrMapping/>
  </p:clrMapOvr>
  <p:transition spd="med">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b="33"/>
          <a:stretch>
            <a:fillRect/>
          </a:stretch>
        </p:blipFill>
        <p:spPr bwMode="auto">
          <a:xfrm>
            <a:off x="0" y="571480"/>
            <a:ext cx="9144000" cy="5643602"/>
          </a:xfrm>
          <a:prstGeom prst="rect">
            <a:avLst/>
          </a:prstGeom>
          <a:noFill/>
          <a:ln w="9525">
            <a:noFill/>
            <a:miter lim="800000"/>
            <a:headEnd/>
            <a:tailEnd/>
          </a:ln>
          <a:effectLst/>
        </p:spPr>
      </p:pic>
    </p:spTree>
  </p:cSld>
  <p:clrMapOvr>
    <a:masterClrMapping/>
  </p:clrMapOvr>
  <p:transition spd="med">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Héctor\Escritorio\MARATÓN DE BOSTON\2013_4_15_image-d638896965902010e08ebe67a70bb5e2-1366054480-19.jpg"/>
          <p:cNvPicPr>
            <a:picLocks noChangeAspect="1" noChangeArrowheads="1"/>
          </p:cNvPicPr>
          <p:nvPr/>
        </p:nvPicPr>
        <p:blipFill>
          <a:blip r:embed="rId2" cstate="print"/>
          <a:srcRect/>
          <a:stretch>
            <a:fillRect/>
          </a:stretch>
        </p:blipFill>
        <p:spPr bwMode="auto">
          <a:xfrm>
            <a:off x="-1" y="333375"/>
            <a:ext cx="9144001" cy="619125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Héctor\Escritorio\MARATÓN DE BOSTON\2013_4_15_image-72757f6705688b96ecb7931512c280d9-1366057873-31.jpg"/>
          <p:cNvPicPr>
            <a:picLocks noChangeAspect="1" noChangeArrowheads="1"/>
          </p:cNvPicPr>
          <p:nvPr/>
        </p:nvPicPr>
        <p:blipFill>
          <a:blip r:embed="rId2" cstate="print"/>
          <a:srcRect/>
          <a:stretch>
            <a:fillRect/>
          </a:stretch>
        </p:blipFill>
        <p:spPr bwMode="auto">
          <a:xfrm>
            <a:off x="0" y="385763"/>
            <a:ext cx="9144000" cy="6086475"/>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Héctor\Escritorio\MARATÓN DE BOSTON\2013_4_15_image-34f8f7622fec41e685c4212b7d3922d8-1366057833-4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Héctor\Escritorio\MARATÓN DE BOSTON\1366053054383.jpg"/>
          <p:cNvPicPr>
            <a:picLocks noChangeAspect="1" noChangeArrowheads="1"/>
          </p:cNvPicPr>
          <p:nvPr/>
        </p:nvPicPr>
        <p:blipFill>
          <a:blip r:embed="rId2" cstate="print"/>
          <a:srcRect/>
          <a:stretch>
            <a:fillRect/>
          </a:stretch>
        </p:blipFill>
        <p:spPr bwMode="auto">
          <a:xfrm>
            <a:off x="0" y="642918"/>
            <a:ext cx="9144000" cy="5703634"/>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Héctor\Escritorio\MARATÓN DE BOSTON\2013_4_15_image-78b950a40c58a4d525e7757bde186913-1366054213-30.jpg"/>
          <p:cNvPicPr>
            <a:picLocks noChangeAspect="1" noChangeArrowheads="1"/>
          </p:cNvPicPr>
          <p:nvPr/>
        </p:nvPicPr>
        <p:blipFill>
          <a:blip r:embed="rId2" cstate="print"/>
          <a:srcRect/>
          <a:stretch>
            <a:fillRect/>
          </a:stretch>
        </p:blipFill>
        <p:spPr bwMode="auto">
          <a:xfrm>
            <a:off x="2071670" y="-1"/>
            <a:ext cx="5143536" cy="6865089"/>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1000100" y="1928802"/>
            <a:ext cx="7429552" cy="2554545"/>
          </a:xfrm>
          <a:prstGeom prst="rect">
            <a:avLst/>
          </a:prstGeom>
        </p:spPr>
        <p:txBody>
          <a:bodyPr wrap="square">
            <a:spAutoFit/>
          </a:bodyPr>
          <a:lstStyle/>
          <a:p>
            <a:r>
              <a:rPr lang="es-ES" sz="2000" b="1" dirty="0" smtClean="0">
                <a:latin typeface="Lucida Fax" pitchFamily="18" charset="0"/>
              </a:rPr>
              <a:t>Cientos de policías detuvieron la carrera y evacuaron a los corredores y a quienes presenciaban la última milla del maratón. Una milla que los organizadores habían dedicado a las víctimas de la masacre de </a:t>
            </a:r>
            <a:r>
              <a:rPr lang="es-ES" sz="2000" b="1" dirty="0" err="1" smtClean="0">
                <a:latin typeface="Lucida Fax" pitchFamily="18" charset="0"/>
              </a:rPr>
              <a:t>Newtown</a:t>
            </a:r>
            <a:r>
              <a:rPr lang="es-ES" sz="2000" b="1" dirty="0" smtClean="0">
                <a:latin typeface="Lucida Fax" pitchFamily="18" charset="0"/>
              </a:rPr>
              <a:t>. Los familiares de los niños asesinados estaban sentados en una de las tribunas junto a la línea de llegada y fueron de nuevo testigos del horror.</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Héctor\Escritorio\MARATÓN DE BOSTON\2013_4_15_image-0287cf9650e9877c56b46b4d4328c78f-1366053625-87.jpg"/>
          <p:cNvPicPr>
            <a:picLocks noChangeAspect="1" noChangeArrowheads="1"/>
          </p:cNvPicPr>
          <p:nvPr/>
        </p:nvPicPr>
        <p:blipFill>
          <a:blip r:embed="rId2" cstate="print"/>
          <a:srcRect/>
          <a:stretch>
            <a:fillRect/>
          </a:stretch>
        </p:blipFill>
        <p:spPr bwMode="auto">
          <a:xfrm>
            <a:off x="0" y="-1"/>
            <a:ext cx="9144000" cy="6868677"/>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Héctor\Escritorio\MARATÓN DE BOSTON\s_b07_12780160.jpg"/>
          <p:cNvPicPr>
            <a:picLocks noChangeAspect="1" noChangeArrowheads="1"/>
          </p:cNvPicPr>
          <p:nvPr/>
        </p:nvPicPr>
        <p:blipFill>
          <a:blip r:embed="rId2" cstate="print"/>
          <a:srcRect/>
          <a:stretch>
            <a:fillRect/>
          </a:stretch>
        </p:blipFill>
        <p:spPr bwMode="auto">
          <a:xfrm>
            <a:off x="0" y="428604"/>
            <a:ext cx="9144000" cy="592933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Héctor\Escritorio\MARATÓN DE BOSTON\2013_4_15_image-203aa81a1ec5708c168a5df1bc51b0da-1366054176-92.jpg"/>
          <p:cNvPicPr>
            <a:picLocks noChangeAspect="1" noChangeArrowheads="1"/>
          </p:cNvPicPr>
          <p:nvPr/>
        </p:nvPicPr>
        <p:blipFill>
          <a:blip r:embed="rId2" cstate="print"/>
          <a:srcRect/>
          <a:stretch>
            <a:fillRect/>
          </a:stretch>
        </p:blipFill>
        <p:spPr bwMode="auto">
          <a:xfrm>
            <a:off x="0" y="500043"/>
            <a:ext cx="9144000" cy="578647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Héctor\Escritorio\MARATÓN DE BOSTON\2013_4_15_image-6799b980fd31dd4282963071f3e23d52-1366062573-42.jpg"/>
          <p:cNvPicPr>
            <a:picLocks noChangeAspect="1" noChangeArrowheads="1"/>
          </p:cNvPicPr>
          <p:nvPr/>
        </p:nvPicPr>
        <p:blipFill>
          <a:blip r:embed="rId2" cstate="print"/>
          <a:srcRect/>
          <a:stretch>
            <a:fillRect/>
          </a:stretch>
        </p:blipFill>
        <p:spPr bwMode="auto">
          <a:xfrm>
            <a:off x="0" y="428604"/>
            <a:ext cx="9144000" cy="610252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Héctor\Escritorio\MARATÓN DE BOSTON\2013_4_15_image-d7635a8dbab80565b81b9c1f62b1808a-1366057854-51.jpg"/>
          <p:cNvPicPr>
            <a:picLocks noChangeAspect="1" noChangeArrowheads="1"/>
          </p:cNvPicPr>
          <p:nvPr/>
        </p:nvPicPr>
        <p:blipFill>
          <a:blip r:embed="rId2" cstate="print"/>
          <a:srcRect/>
          <a:stretch>
            <a:fillRect/>
          </a:stretch>
        </p:blipFill>
        <p:spPr bwMode="auto">
          <a:xfrm>
            <a:off x="-1" y="0"/>
            <a:ext cx="9200271"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Héctor\Escritorio\MARATÓN DE BOSTON\b01_48281334.jpg"/>
          <p:cNvPicPr>
            <a:picLocks noChangeAspect="1" noChangeArrowheads="1"/>
          </p:cNvPicPr>
          <p:nvPr/>
        </p:nvPicPr>
        <p:blipFill>
          <a:blip r:embed="rId2" cstate="print"/>
          <a:srcRect/>
          <a:stretch>
            <a:fillRect/>
          </a:stretch>
        </p:blipFill>
        <p:spPr bwMode="auto">
          <a:xfrm>
            <a:off x="0" y="-1"/>
            <a:ext cx="9572659" cy="6858001"/>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Héctor\Escritorio\MARATÓN DE BOSTON\s_b02_98785260.jpg"/>
          <p:cNvPicPr>
            <a:picLocks noChangeAspect="1" noChangeArrowheads="1"/>
          </p:cNvPicPr>
          <p:nvPr/>
        </p:nvPicPr>
        <p:blipFill>
          <a:blip r:embed="rId2" cstate="print"/>
          <a:srcRect/>
          <a:stretch>
            <a:fillRect/>
          </a:stretch>
        </p:blipFill>
        <p:spPr bwMode="auto">
          <a:xfrm>
            <a:off x="0" y="0"/>
            <a:ext cx="9358346"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Héctor\Escritorio\MARATÓN DE BOSTON\2013_4_15_image-7feab88803df6193b4467cfa4a542b9f-1366060550-25.jpg"/>
          <p:cNvPicPr>
            <a:picLocks noChangeAspect="1" noChangeArrowheads="1"/>
          </p:cNvPicPr>
          <p:nvPr/>
        </p:nvPicPr>
        <p:blipFill>
          <a:blip r:embed="rId2" cstate="print"/>
          <a:srcRect/>
          <a:stretch>
            <a:fillRect/>
          </a:stretch>
        </p:blipFill>
        <p:spPr bwMode="auto">
          <a:xfrm>
            <a:off x="1" y="333375"/>
            <a:ext cx="9143999" cy="619125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Héctor\Escritorio\MARATÓN DE BOSTON\1366052993336.jpg"/>
          <p:cNvPicPr>
            <a:picLocks noChangeAspect="1" noChangeArrowheads="1"/>
          </p:cNvPicPr>
          <p:nvPr/>
        </p:nvPicPr>
        <p:blipFill>
          <a:blip r:embed="rId2" cstate="print"/>
          <a:srcRect/>
          <a:stretch>
            <a:fillRect/>
          </a:stretch>
        </p:blipFill>
        <p:spPr bwMode="auto">
          <a:xfrm>
            <a:off x="0" y="571480"/>
            <a:ext cx="9147472" cy="5705799"/>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Héctor\Escritorio\MARATÓN DE BOSTON\2013_4_15_image-45053a679b28999530de78097ba8057a-1366053393-83.jpg"/>
          <p:cNvPicPr>
            <a:picLocks noChangeAspect="1" noChangeArrowheads="1"/>
          </p:cNvPicPr>
          <p:nvPr/>
        </p:nvPicPr>
        <p:blipFill>
          <a:blip r:embed="rId2" cstate="print"/>
          <a:srcRect/>
          <a:stretch>
            <a:fillRect/>
          </a:stretch>
        </p:blipFill>
        <p:spPr bwMode="auto">
          <a:xfrm>
            <a:off x="2000232" y="0"/>
            <a:ext cx="5143536" cy="6879215"/>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Héctor\Escritorio\MARATÓN DE BOSTON\2013_4_15_image-97518d015cbcce1e5cfe973f63999504-1366054195-64.jpg"/>
          <p:cNvPicPr>
            <a:picLocks noChangeAspect="1" noChangeArrowheads="1"/>
          </p:cNvPicPr>
          <p:nvPr/>
        </p:nvPicPr>
        <p:blipFill>
          <a:blip r:embed="rId2" cstate="print"/>
          <a:srcRect/>
          <a:stretch>
            <a:fillRect/>
          </a:stretch>
        </p:blipFill>
        <p:spPr bwMode="auto">
          <a:xfrm>
            <a:off x="0" y="-1"/>
            <a:ext cx="9144000" cy="6863279"/>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Héctor\Escritorio\MARATÓN DE BOSTON\2013_4_15_image-9318addba856bd68484c24861d627f27-1366062559-4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Héctor\Escritorio\MARATÓN DE BOSTON\s_b03_79465430.jpg"/>
          <p:cNvPicPr>
            <a:picLocks noChangeAspect="1" noChangeArrowheads="1"/>
          </p:cNvPicPr>
          <p:nvPr/>
        </p:nvPicPr>
        <p:blipFill>
          <a:blip r:embed="rId2" cstate="print"/>
          <a:srcRect/>
          <a:stretch>
            <a:fillRect/>
          </a:stretch>
        </p:blipFill>
        <p:spPr bwMode="auto">
          <a:xfrm>
            <a:off x="0" y="0"/>
            <a:ext cx="9358346"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Héctor\Escritorio\MARATÓN DE BOSTON\s_b04_5574886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Héctor\Escritorio\MARATÓN DE BOSTON\s_b05_09674561.jpg"/>
          <p:cNvPicPr>
            <a:picLocks noChangeAspect="1" noChangeArrowheads="1"/>
          </p:cNvPicPr>
          <p:nvPr/>
        </p:nvPicPr>
        <p:blipFill>
          <a:blip r:embed="rId2" cstate="print"/>
          <a:srcRect/>
          <a:stretch>
            <a:fillRect/>
          </a:stretch>
        </p:blipFill>
        <p:spPr bwMode="auto">
          <a:xfrm>
            <a:off x="-4794" y="357166"/>
            <a:ext cx="9148794" cy="614366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Héctor\Escritorio\MARATÓN DE BOSTON\2013_4_16_image-2fd00a6b25e2b8b9c0c8faf60051f97d-1366065325-70.jpg"/>
          <p:cNvPicPr>
            <a:picLocks noChangeAspect="1" noChangeArrowheads="1"/>
          </p:cNvPicPr>
          <p:nvPr/>
        </p:nvPicPr>
        <p:blipFill>
          <a:blip r:embed="rId2" cstate="print"/>
          <a:srcRect/>
          <a:stretch>
            <a:fillRect/>
          </a:stretch>
        </p:blipFill>
        <p:spPr bwMode="auto">
          <a:xfrm>
            <a:off x="0" y="357166"/>
            <a:ext cx="9144000" cy="6143667"/>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Héctor\Escritorio\MARATÓN DE BOSTON\2013_4_15_image-6086c9ab63239f86085c3eaa471fea64-1366058571-25.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Héctor\Escritorio\MARATÓN DE BOSTON\2013_4_15_image-c03f69af7d35e5649937e4f457405467-1366058585-31.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Héctor\Escritorio\MARATÓN DE BOSTON\2013_4_15_image-aec77e282288523de42de4bfe7daedbc-1366058596-85.jpg"/>
          <p:cNvPicPr>
            <a:picLocks noChangeAspect="1" noChangeArrowheads="1"/>
          </p:cNvPicPr>
          <p:nvPr/>
        </p:nvPicPr>
        <p:blipFill>
          <a:blip r:embed="rId2" cstate="print"/>
          <a:srcRect/>
          <a:stretch>
            <a:fillRect/>
          </a:stretch>
        </p:blipFill>
        <p:spPr bwMode="auto">
          <a:xfrm>
            <a:off x="0" y="214290"/>
            <a:ext cx="9144000" cy="642942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Héctor\Escritorio\MARATÓN DE BOSTON\s_b09_666659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Héctor\Escritorio\MARATÓN DE BOSTON\2013_4_15_image-645271ebf1509dbc10fea4b0f6cb7b93-1366058559-8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Héctor\Escritorio\MARATÓN DE BOSTON\2013_4_15_image-42f8cb9a0816a3ba800cc78860ea4abd-1366062520-48.jpg"/>
          <p:cNvPicPr>
            <a:picLocks noChangeAspect="1" noChangeArrowheads="1"/>
          </p:cNvPicPr>
          <p:nvPr/>
        </p:nvPicPr>
        <p:blipFill>
          <a:blip r:embed="rId2" cstate="print"/>
          <a:srcRect/>
          <a:stretch>
            <a:fillRect/>
          </a:stretch>
        </p:blipFill>
        <p:spPr bwMode="auto">
          <a:xfrm>
            <a:off x="0" y="0"/>
            <a:ext cx="9144000" cy="691377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Héctor\Escritorio\MARATÓN DE BOSTON\2013_4_15_image-128b90deeeb87c2cee4fb2f1c1714529-1366060613-39.jpg"/>
          <p:cNvPicPr>
            <a:picLocks noChangeAspect="1" noChangeArrowheads="1"/>
          </p:cNvPicPr>
          <p:nvPr/>
        </p:nvPicPr>
        <p:blipFill>
          <a:blip r:embed="rId2" cstate="print"/>
          <a:srcRect/>
          <a:stretch>
            <a:fillRect/>
          </a:stretch>
        </p:blipFill>
        <p:spPr bwMode="auto">
          <a:xfrm>
            <a:off x="0" y="285728"/>
            <a:ext cx="9144000" cy="6286544"/>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Héctor\Escritorio\MARATÓN DE BOSTON\s_b10_03604569b.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Héctor\Escritorio\MARATÓN DE BOSTON\s_b11_0RTXYMWY.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Héctor\Escritorio\MARATÓN DE BOSTON\2013_4_15_image-30b4d2c3bbc6ff88b7fd269c1df1b7d4-1366058548-84.jpg"/>
          <p:cNvPicPr>
            <a:picLocks noChangeAspect="1" noChangeArrowheads="1"/>
          </p:cNvPicPr>
          <p:nvPr/>
        </p:nvPicPr>
        <p:blipFill>
          <a:blip r:embed="rId2" cstate="print"/>
          <a:srcRect/>
          <a:stretch>
            <a:fillRect/>
          </a:stretch>
        </p:blipFill>
        <p:spPr bwMode="auto">
          <a:xfrm>
            <a:off x="1285852" y="0"/>
            <a:ext cx="6786610" cy="6869174"/>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Héctor\Escritorio\MARATÓN DE BOSTON\s_b12_0RTXYMX9.jpg"/>
          <p:cNvPicPr>
            <a:picLocks noChangeAspect="1" noChangeArrowheads="1"/>
          </p:cNvPicPr>
          <p:nvPr/>
        </p:nvPicPr>
        <p:blipFill>
          <a:blip r:embed="rId2" cstate="print"/>
          <a:srcRect/>
          <a:stretch>
            <a:fillRect/>
          </a:stretch>
        </p:blipFill>
        <p:spPr bwMode="auto">
          <a:xfrm>
            <a:off x="0" y="214290"/>
            <a:ext cx="9144000" cy="6357982"/>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Héctor\Escritorio\MARATÓN DE BOSTON\s_b13_66666007b.jpg"/>
          <p:cNvPicPr>
            <a:picLocks noChangeAspect="1" noChangeArrowheads="1"/>
          </p:cNvPicPr>
          <p:nvPr/>
        </p:nvPicPr>
        <p:blipFill>
          <a:blip r:embed="rId2" cstate="print"/>
          <a:srcRect/>
          <a:stretch>
            <a:fillRect/>
          </a:stretch>
        </p:blipFill>
        <p:spPr bwMode="auto">
          <a:xfrm>
            <a:off x="0" y="1"/>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Héctor\Escritorio\MARATÓN DE BOSTON\2013_4_15_image-11219dc04294b874020708188838ec98-1366058994-48.jpg"/>
          <p:cNvPicPr>
            <a:picLocks noChangeAspect="1" noChangeArrowheads="1"/>
          </p:cNvPicPr>
          <p:nvPr/>
        </p:nvPicPr>
        <p:blipFill>
          <a:blip r:embed="rId2" cstate="print"/>
          <a:srcRect/>
          <a:stretch>
            <a:fillRect/>
          </a:stretch>
        </p:blipFill>
        <p:spPr bwMode="auto">
          <a:xfrm>
            <a:off x="1785918" y="-49641"/>
            <a:ext cx="5143536" cy="6907641"/>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Héctor\Escritorio\MARATÓN DE BOSTON\2013_4_15_image-d7e49ea62286ba78d27c6e769d6329fc-1366060493-4.jpg"/>
          <p:cNvPicPr>
            <a:picLocks noChangeAspect="1" noChangeArrowheads="1"/>
          </p:cNvPicPr>
          <p:nvPr/>
        </p:nvPicPr>
        <p:blipFill>
          <a:blip r:embed="rId2" cstate="print"/>
          <a:srcRect/>
          <a:stretch>
            <a:fillRect/>
          </a:stretch>
        </p:blipFill>
        <p:spPr bwMode="auto">
          <a:xfrm>
            <a:off x="0" y="-1"/>
            <a:ext cx="9144000" cy="6863279"/>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Héctor\Escritorio\MARATÓN DE BOSTON\s_b14_0RTXYMX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Héctor\Escritorio\MARATÓN DE BOSTON\2013_4_15_image-ce972593e416e619be9e20660b439c84-1366059665-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Héctor\Escritorio\MARATÓN DE BOSTON\s_b15_6666612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Héctor\Escritorio\MARATÓN DE BOSTON\2013_4_15_image-ab5ae33ed3a0b4d2a9a65ae43ab015e1-1366058619-8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Héctor\Escritorio\MARATÓN DE BOSTON\s_b16_0RTXYMYC.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357290" y="2214554"/>
            <a:ext cx="6357982" cy="1631216"/>
          </a:xfrm>
          <a:prstGeom prst="rect">
            <a:avLst/>
          </a:prstGeom>
        </p:spPr>
        <p:txBody>
          <a:bodyPr wrap="square">
            <a:spAutoFit/>
          </a:bodyPr>
          <a:lstStyle/>
          <a:p>
            <a:r>
              <a:rPr lang="es-ES" sz="2000" b="1" dirty="0" smtClean="0">
                <a:latin typeface="Lucida Fax" pitchFamily="18" charset="0"/>
              </a:rPr>
              <a:t>De acuerdo con la investigación del FBI, los autores del atentado utilizaron bombas caseras, ollas a presión con clavos y metralla en su interior que dejaron una docena de amputados, además de los tres muertos.</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4578" name="Picture 2" descr="C:\Documents and Settings\Héctor\Escritorio\MARATÓN DE BOSTON\2013_4_17_PHOTO-09b1ed429f8a0a5bbcdf1feeb687dd03-1366176955-47.jpg"/>
          <p:cNvPicPr>
            <a:picLocks noChangeAspect="1" noChangeArrowheads="1"/>
          </p:cNvPicPr>
          <p:nvPr/>
        </p:nvPicPr>
        <p:blipFill>
          <a:blip r:embed="rId2" cstate="print"/>
          <a:srcRect/>
          <a:stretch>
            <a:fillRect/>
          </a:stretch>
        </p:blipFill>
        <p:spPr bwMode="auto">
          <a:xfrm>
            <a:off x="0" y="285728"/>
            <a:ext cx="9144000" cy="5857916"/>
          </a:xfrm>
          <a:prstGeom prst="rect">
            <a:avLst/>
          </a:prstGeom>
          <a:noFill/>
        </p:spPr>
      </p:pic>
      <p:sp>
        <p:nvSpPr>
          <p:cNvPr id="3" name="2 CuadroTexto"/>
          <p:cNvSpPr txBox="1"/>
          <p:nvPr/>
        </p:nvSpPr>
        <p:spPr>
          <a:xfrm>
            <a:off x="928662" y="6286520"/>
            <a:ext cx="7929618" cy="400110"/>
          </a:xfrm>
          <a:prstGeom prst="rect">
            <a:avLst/>
          </a:prstGeom>
          <a:noFill/>
        </p:spPr>
        <p:txBody>
          <a:bodyPr wrap="square" rtlCol="0">
            <a:spAutoFit/>
          </a:bodyPr>
          <a:lstStyle/>
          <a:p>
            <a:r>
              <a:rPr lang="es-ES" sz="2000" b="1" dirty="0" smtClean="0">
                <a:solidFill>
                  <a:schemeClr val="bg1"/>
                </a:solidFill>
                <a:latin typeface="Lucida Fax" pitchFamily="18" charset="0"/>
              </a:rPr>
              <a:t>Restos de las bombas de fabricación casera</a:t>
            </a:r>
            <a:endParaRPr lang="es-ES" sz="2000" b="1" dirty="0">
              <a:solidFill>
                <a:schemeClr val="bg1"/>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5602" name="Picture 2" descr="C:\Documents and Settings\Héctor\Escritorio\MARATÓN DE BOSTON\2013_4_17_PHOTO-15f20b25779147984f12ba0b16d743eb-1366176955-8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Héctor\Escritorio\MARATÓN DE BOSTON\2013_4_17_PHOTO-348aefb91853f35d3249b0cb84eb76df-1366176956-18.jpg"/>
          <p:cNvPicPr>
            <a:picLocks noChangeAspect="1" noChangeArrowheads="1"/>
          </p:cNvPicPr>
          <p:nvPr/>
        </p:nvPicPr>
        <p:blipFill>
          <a:blip r:embed="rId2" cstate="print"/>
          <a:srcRect/>
          <a:stretch>
            <a:fillRect/>
          </a:stretch>
        </p:blipFill>
        <p:spPr bwMode="auto">
          <a:xfrm>
            <a:off x="-1" y="0"/>
            <a:ext cx="9147233"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Héctor\Escritorio\MARATÓN DE BOSTON\2013_4_17_PHOTO-fe07af6e654881fb10271fc534b378f8-1366176956-1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Héctor\Escritorio\MARATÓN DE BOSTON\2013_4_17_PHOTO-d9e8d493b97e0a191790f157389300ce-1366176956-4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Héctor\Escritorio\MARATÓN DE BOSTON\2013_4_17_PHOTO-0b5c9ad835b9005309fc36719d9d8402-1366176956-71.jpg"/>
          <p:cNvPicPr>
            <a:picLocks noChangeAspect="1" noChangeArrowheads="1"/>
          </p:cNvPicPr>
          <p:nvPr/>
        </p:nvPicPr>
        <p:blipFill>
          <a:blip r:embed="rId2" cstate="print"/>
          <a:srcRect/>
          <a:stretch>
            <a:fillRect/>
          </a:stretch>
        </p:blipFill>
        <p:spPr bwMode="auto">
          <a:xfrm>
            <a:off x="-6211" y="0"/>
            <a:ext cx="9150211"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Héctor\Escritorio\MARATÓN DE BOSTON\2013_4_20_d1xkVqvQv5ALfmPk7jY6a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Héctor\Escritorio\MARATÓN DE BOSTON\s_b07_2647772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71538" y="1285860"/>
            <a:ext cx="6929486" cy="3477875"/>
          </a:xfrm>
          <a:prstGeom prst="rect">
            <a:avLst/>
          </a:prstGeom>
        </p:spPr>
        <p:txBody>
          <a:bodyPr wrap="square">
            <a:spAutoFit/>
          </a:bodyPr>
          <a:lstStyle/>
          <a:p>
            <a:r>
              <a:rPr lang="es-ES" sz="2000" b="1" dirty="0" smtClean="0">
                <a:latin typeface="Lucida Fax" pitchFamily="18" charset="0"/>
              </a:rPr>
              <a:t>El FBI había logrado identificar a los sospechosos tras analizar miles de imágenes registradas en la zona donde se produjo el doble atentado cerca de la línea de llegada del maratón.</a:t>
            </a:r>
          </a:p>
          <a:p>
            <a:r>
              <a:rPr lang="es-ES" sz="2000" b="1" dirty="0" smtClean="0">
                <a:latin typeface="Lucida Fax" pitchFamily="18" charset="0"/>
              </a:rPr>
              <a:t>Los individuos habían sido denominados simplemente como "Sospechoso Uno" y "Sospechoso Dos". Aparecían en las imágenes con una gorra, uno blanca y el otro negra, y llevaban mochilas.</a:t>
            </a:r>
          </a:p>
          <a:p>
            <a:r>
              <a:rPr lang="es-ES" sz="2000" b="1" dirty="0" smtClean="0">
                <a:latin typeface="Lucida Fax" pitchFamily="18" charset="0"/>
              </a:rPr>
              <a:t>Sus imágenes fueron difundidas el jueves por la tarde y pocas horas después comenzó su cacería.</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Héctor\Escritorio\MARATÓN DE BOSTON\s_b06_08363409.jpg"/>
          <p:cNvPicPr>
            <a:picLocks noChangeAspect="1" noChangeArrowheads="1"/>
          </p:cNvPicPr>
          <p:nvPr/>
        </p:nvPicPr>
        <p:blipFill>
          <a:blip r:embed="rId2" cstate="print"/>
          <a:srcRect/>
          <a:stretch>
            <a:fillRect/>
          </a:stretch>
        </p:blipFill>
        <p:spPr bwMode="auto">
          <a:xfrm>
            <a:off x="0" y="0"/>
            <a:ext cx="9144000" cy="5072074"/>
          </a:xfrm>
          <a:prstGeom prst="rect">
            <a:avLst/>
          </a:prstGeom>
          <a:noFill/>
        </p:spPr>
      </p:pic>
      <p:sp>
        <p:nvSpPr>
          <p:cNvPr id="3" name="2 Rectángulo"/>
          <p:cNvSpPr/>
          <p:nvPr/>
        </p:nvSpPr>
        <p:spPr>
          <a:xfrm>
            <a:off x="714348" y="5429263"/>
            <a:ext cx="7858180" cy="923330"/>
          </a:xfrm>
          <a:prstGeom prst="rect">
            <a:avLst/>
          </a:prstGeom>
        </p:spPr>
        <p:txBody>
          <a:bodyPr wrap="square">
            <a:spAutoFit/>
          </a:bodyPr>
          <a:lstStyle/>
          <a:p>
            <a:r>
              <a:rPr lang="es-ES" b="1" dirty="0" smtClean="0">
                <a:solidFill>
                  <a:schemeClr val="bg1"/>
                </a:solidFill>
                <a:latin typeface="Lucida Fax" pitchFamily="18" charset="0"/>
              </a:rPr>
              <a:t>Imágenes de los sospechosos de atentado Boston son difundidas por el FBI </a:t>
            </a:r>
          </a:p>
          <a:p>
            <a:r>
              <a:rPr lang="es-ES" b="1" dirty="0" smtClean="0">
                <a:solidFill>
                  <a:schemeClr val="bg1"/>
                </a:solidFill>
                <a:latin typeface="Lucida Fax" pitchFamily="18" charset="0"/>
              </a:rPr>
              <a:t>Los hermanos </a:t>
            </a:r>
            <a:r>
              <a:rPr lang="es-ES" b="1" dirty="0" err="1" smtClean="0">
                <a:solidFill>
                  <a:schemeClr val="bg1"/>
                </a:solidFill>
                <a:latin typeface="Lucida Fax" pitchFamily="18" charset="0"/>
              </a:rPr>
              <a:t>Tamerlan</a:t>
            </a:r>
            <a:r>
              <a:rPr lang="es-ES" b="1" dirty="0" smtClean="0">
                <a:solidFill>
                  <a:schemeClr val="bg1"/>
                </a:solidFill>
                <a:latin typeface="Lucida Fax" pitchFamily="18" charset="0"/>
              </a:rPr>
              <a:t> y </a:t>
            </a:r>
            <a:r>
              <a:rPr lang="es-ES" b="1" dirty="0" err="1" smtClean="0">
                <a:solidFill>
                  <a:schemeClr val="bg1"/>
                </a:solidFill>
                <a:latin typeface="Lucida Fax" pitchFamily="18" charset="0"/>
              </a:rPr>
              <a:t>Dzhokhar</a:t>
            </a:r>
            <a:r>
              <a:rPr lang="es-ES" b="1" dirty="0" smtClean="0">
                <a:solidFill>
                  <a:schemeClr val="bg1"/>
                </a:solidFill>
                <a:latin typeface="Lucida Fax" pitchFamily="18" charset="0"/>
              </a:rPr>
              <a:t> </a:t>
            </a:r>
            <a:r>
              <a:rPr lang="es-ES" b="1" dirty="0" err="1" smtClean="0">
                <a:solidFill>
                  <a:schemeClr val="bg1"/>
                </a:solidFill>
                <a:latin typeface="Lucida Fax" pitchFamily="18" charset="0"/>
              </a:rPr>
              <a:t>Tsarnaev</a:t>
            </a:r>
            <a:endParaRPr lang="es-ES" b="1" dirty="0">
              <a:solidFill>
                <a:schemeClr val="bg1"/>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Héctor\Escritorio\MARATÓN DE BOSTON\Niño que murio y uno de los terroristas..jpg"/>
          <p:cNvPicPr>
            <a:picLocks noChangeAspect="1" noChangeArrowheads="1"/>
          </p:cNvPicPr>
          <p:nvPr/>
        </p:nvPicPr>
        <p:blipFill>
          <a:blip r:embed="rId2" cstate="print"/>
          <a:stretch>
            <a:fillRect/>
          </a:stretch>
        </p:blipFill>
        <p:spPr bwMode="auto">
          <a:xfrm>
            <a:off x="0" y="-1"/>
            <a:ext cx="9144000" cy="6858001"/>
          </a:xfrm>
          <a:prstGeom prst="rect">
            <a:avLst/>
          </a:prstGeom>
          <a:noFill/>
        </p:spPr>
      </p:pic>
      <p:sp>
        <p:nvSpPr>
          <p:cNvPr id="3" name="2 CuadroTexto"/>
          <p:cNvSpPr txBox="1"/>
          <p:nvPr/>
        </p:nvSpPr>
        <p:spPr>
          <a:xfrm>
            <a:off x="571472" y="5500702"/>
            <a:ext cx="4357718" cy="923330"/>
          </a:xfrm>
          <a:prstGeom prst="rect">
            <a:avLst/>
          </a:prstGeom>
          <a:solidFill>
            <a:schemeClr val="bg1"/>
          </a:solidFill>
        </p:spPr>
        <p:txBody>
          <a:bodyPr wrap="square" rtlCol="0">
            <a:spAutoFit/>
          </a:bodyPr>
          <a:lstStyle/>
          <a:p>
            <a:r>
              <a:rPr lang="es-ES" b="1" dirty="0" smtClean="0">
                <a:effectLst/>
                <a:latin typeface="Lucida Fax" pitchFamily="18" charset="0"/>
              </a:rPr>
              <a:t>En azul el niño fallecido, su padre participaba en el maratón.</a:t>
            </a:r>
          </a:p>
          <a:p>
            <a:r>
              <a:rPr lang="es-ES" b="1" dirty="0" smtClean="0">
                <a:effectLst/>
                <a:latin typeface="Lucida Fax" pitchFamily="18" charset="0"/>
              </a:rPr>
              <a:t>Se ve al sospechoso y la mochila.</a:t>
            </a:r>
            <a:endParaRPr lang="es-ES" b="1" dirty="0">
              <a:effectLst/>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Héctor\Escritorio\MARATÓN DE BOSTON\2013_4_19_image-90b5a212a82c2f860cb3c44388869226-1366369411-97.jpg"/>
          <p:cNvPicPr>
            <a:picLocks noChangeAspect="1" noChangeArrowheads="1"/>
          </p:cNvPicPr>
          <p:nvPr/>
        </p:nvPicPr>
        <p:blipFill>
          <a:blip r:embed="rId2" cstate="print"/>
          <a:srcRect/>
          <a:stretch>
            <a:fillRect/>
          </a:stretch>
        </p:blipFill>
        <p:spPr bwMode="auto">
          <a:xfrm>
            <a:off x="0" y="0"/>
            <a:ext cx="9291638" cy="6191250"/>
          </a:xfrm>
          <a:prstGeom prst="rect">
            <a:avLst/>
          </a:prstGeom>
          <a:noFill/>
        </p:spPr>
      </p:pic>
      <p:sp>
        <p:nvSpPr>
          <p:cNvPr id="3" name="2 CuadroTexto"/>
          <p:cNvSpPr txBox="1"/>
          <p:nvPr/>
        </p:nvSpPr>
        <p:spPr>
          <a:xfrm>
            <a:off x="857224" y="6286520"/>
            <a:ext cx="6000792" cy="400110"/>
          </a:xfrm>
          <a:prstGeom prst="rect">
            <a:avLst/>
          </a:prstGeom>
          <a:noFill/>
        </p:spPr>
        <p:txBody>
          <a:bodyPr wrap="square" rtlCol="0">
            <a:spAutoFit/>
          </a:bodyPr>
          <a:lstStyle/>
          <a:p>
            <a:r>
              <a:rPr lang="es-ES" sz="2000" b="1" dirty="0" smtClean="0">
                <a:solidFill>
                  <a:schemeClr val="bg1"/>
                </a:solidFill>
                <a:latin typeface="Lucida Fax" pitchFamily="18" charset="0"/>
              </a:rPr>
              <a:t>Aquí se ve al sospechoso huyendo</a:t>
            </a:r>
            <a:endParaRPr lang="es-ES" sz="2000" b="1" dirty="0">
              <a:solidFill>
                <a:schemeClr val="bg1"/>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Héctor\Escritorio\MARATÓN DE BOSTON\2013_4_19_PHOTO-29643667c0609966b8c3940447bbf904-1366383683-41.jpg"/>
          <p:cNvPicPr>
            <a:picLocks noChangeAspect="1" noChangeArrowheads="1"/>
          </p:cNvPicPr>
          <p:nvPr/>
        </p:nvPicPr>
        <p:blipFill>
          <a:blip r:embed="rId2" cstate="print"/>
          <a:srcRect/>
          <a:stretch>
            <a:fillRect/>
          </a:stretch>
        </p:blipFill>
        <p:spPr bwMode="auto">
          <a:xfrm>
            <a:off x="1000124" y="-25"/>
            <a:ext cx="7143776" cy="6858025"/>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Héctor\Escritorio\MARATÓN DE BOSTON\2013_4_19_PHOTO-f36c27f740469aa6cde7caa8a942f9b6-1366357326-6.jpg"/>
          <p:cNvPicPr>
            <a:picLocks noChangeAspect="1" noChangeArrowheads="1"/>
          </p:cNvPicPr>
          <p:nvPr/>
        </p:nvPicPr>
        <p:blipFill>
          <a:blip r:embed="rId2" cstate="print"/>
          <a:srcRect/>
          <a:stretch>
            <a:fillRect/>
          </a:stretch>
        </p:blipFill>
        <p:spPr bwMode="auto">
          <a:xfrm>
            <a:off x="5494" y="0"/>
            <a:ext cx="9138506"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Héctor\Escritorio\MARATÓN DE BOSTON\2013_4_19_PHOTO-f76e0f2cfc89c5e95240304fee88800f-1366383683-2.jpg"/>
          <p:cNvPicPr>
            <a:picLocks noChangeAspect="1" noChangeArrowheads="1"/>
          </p:cNvPicPr>
          <p:nvPr/>
        </p:nvPicPr>
        <p:blipFill>
          <a:blip r:embed="rId2" cstate="print"/>
          <a:srcRect/>
          <a:stretch>
            <a:fillRect/>
          </a:stretch>
        </p:blipFill>
        <p:spPr bwMode="auto">
          <a:xfrm>
            <a:off x="1247531" y="0"/>
            <a:ext cx="6647351"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Héctor\Escritorio\MARATÓN DE BOSTON\2013_4_19_image-67fad00a81c665eb2d8f31359e58031a-1366385271-57.jpg"/>
          <p:cNvPicPr>
            <a:picLocks noChangeAspect="1" noChangeArrowheads="1"/>
          </p:cNvPicPr>
          <p:nvPr/>
        </p:nvPicPr>
        <p:blipFill>
          <a:blip r:embed="rId2" cstate="print"/>
          <a:srcRect/>
          <a:stretch>
            <a:fillRect/>
          </a:stretch>
        </p:blipFill>
        <p:spPr bwMode="auto">
          <a:xfrm>
            <a:off x="22225" y="484188"/>
            <a:ext cx="9097963" cy="5888037"/>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C:\Documents and Settings\Héctor\Escritorio\MARATÓN DE BOSTON\s_b01_sus1and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C:\Documents and Settings\Héctor\Escritorio\MARATÓN DE BOSTON\s_b02_sus1and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Héctor\Escritorio\MARATÓN DE BOSTON\s_b03_subject1.jpg"/>
          <p:cNvPicPr>
            <a:picLocks noChangeAspect="1" noChangeArrowheads="1"/>
          </p:cNvPicPr>
          <p:nvPr/>
        </p:nvPicPr>
        <p:blipFill>
          <a:blip r:embed="rId2" cstate="print"/>
          <a:srcRect/>
          <a:stretch>
            <a:fillRect/>
          </a:stretch>
        </p:blipFill>
        <p:spPr bwMode="auto">
          <a:xfrm>
            <a:off x="0" y="-1"/>
            <a:ext cx="9144000" cy="6859753"/>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Héctor\Escritorio\MARATÓN DE BOSTON\s_b04_subject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Héctor\Escritorio\MARATÓN DE BOSTON\s_b05_suspect2.jpg"/>
          <p:cNvPicPr>
            <a:picLocks noChangeAspect="1" noChangeArrowheads="1"/>
          </p:cNvPicPr>
          <p:nvPr/>
        </p:nvPicPr>
        <p:blipFill>
          <a:blip r:embed="rId2" cstate="print"/>
          <a:srcRect/>
          <a:stretch>
            <a:fillRect/>
          </a:stretch>
        </p:blipFill>
        <p:spPr bwMode="auto">
          <a:xfrm>
            <a:off x="0" y="-214338"/>
            <a:ext cx="9144000" cy="707233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C:\Documents and Settings\Héctor\Escritorio\MARATÓN DE BOSTON\s_b06_suspect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Héctor\Escritorio\MARATÓN DE BOSTON\2013_4_19_PHOTO-3e86fdddd8f2b8901854ac6445cd54e8-1366383683-50.jpg"/>
          <p:cNvPicPr>
            <a:picLocks noChangeAspect="1" noChangeArrowheads="1"/>
          </p:cNvPicPr>
          <p:nvPr/>
        </p:nvPicPr>
        <p:blipFill>
          <a:blip r:embed="rId2" cstate="print"/>
          <a:srcRect/>
          <a:stretch>
            <a:fillRect/>
          </a:stretch>
        </p:blipFill>
        <p:spPr bwMode="auto">
          <a:xfrm>
            <a:off x="2143108" y="0"/>
            <a:ext cx="4808311" cy="692929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857224" y="785793"/>
            <a:ext cx="7572428" cy="5078313"/>
          </a:xfrm>
          <a:prstGeom prst="rect">
            <a:avLst/>
          </a:prstGeom>
        </p:spPr>
        <p:txBody>
          <a:bodyPr wrap="square">
            <a:spAutoFit/>
          </a:bodyPr>
          <a:lstStyle/>
          <a:p>
            <a:r>
              <a:rPr lang="es-ES" b="1" dirty="0" smtClean="0">
                <a:latin typeface="Lucida Fax" pitchFamily="18" charset="0"/>
              </a:rPr>
              <a:t>Helicópteros Black </a:t>
            </a:r>
            <a:r>
              <a:rPr lang="es-ES" b="1" dirty="0" err="1" smtClean="0">
                <a:latin typeface="Lucida Fax" pitchFamily="18" charset="0"/>
              </a:rPr>
              <a:t>Hawk</a:t>
            </a:r>
            <a:r>
              <a:rPr lang="es-ES" b="1" dirty="0" smtClean="0">
                <a:latin typeface="Lucida Fax" pitchFamily="18" charset="0"/>
              </a:rPr>
              <a:t> y policía fuertemente armada cercan Boston en una búsqueda masiva del joven de origen checheno que es sospechoso del atentado en el maratón de la ciudad, horas después de que su hermano muriera en un enfrentamiento en la noche con policías.</a:t>
            </a:r>
          </a:p>
          <a:p>
            <a:r>
              <a:rPr lang="es-ES" b="1" dirty="0" smtClean="0">
                <a:latin typeface="Lucida Fax" pitchFamily="18" charset="0"/>
              </a:rPr>
              <a:t>Las habitualmente repletas calles de Boston </a:t>
            </a:r>
            <a:r>
              <a:rPr lang="es-ES" b="1" dirty="0" err="1" smtClean="0">
                <a:latin typeface="Lucida Fax" pitchFamily="18" charset="0"/>
              </a:rPr>
              <a:t>estan</a:t>
            </a:r>
            <a:r>
              <a:rPr lang="es-ES" b="1" dirty="0" smtClean="0">
                <a:latin typeface="Lucida Fax" pitchFamily="18" charset="0"/>
              </a:rPr>
              <a:t> vacías mientras la ciudad vivía en un cierre virtual tras una sangrienta noche de tiroteos y explosiones.</a:t>
            </a:r>
          </a:p>
          <a:p>
            <a:r>
              <a:rPr lang="es-ES" b="1" dirty="0" smtClean="0">
                <a:latin typeface="Lucida Fax" pitchFamily="18" charset="0"/>
              </a:rPr>
              <a:t>El transporte público está suspendido, el espacio aéreo fue restringido y reconocidas universidades, como Harvard y el Instituto Tecnológico de Massachusetts (MIT por sus siglas en inglés), han cerrado después de que la policía ordenara a los habitantes que permanecieran en sus casas.</a:t>
            </a:r>
          </a:p>
          <a:p>
            <a:r>
              <a:rPr lang="es-ES" b="1" dirty="0" smtClean="0">
                <a:latin typeface="Lucida Fax" pitchFamily="18" charset="0"/>
              </a:rPr>
              <a:t>Las autoridades identificaron al hombre buscado como </a:t>
            </a:r>
            <a:r>
              <a:rPr lang="es-ES" b="1" dirty="0" err="1" smtClean="0">
                <a:latin typeface="Lucida Fax" pitchFamily="18" charset="0"/>
              </a:rPr>
              <a:t>Dzhokhar</a:t>
            </a:r>
            <a:r>
              <a:rPr lang="es-ES" b="1" dirty="0" smtClean="0">
                <a:latin typeface="Lucida Fax" pitchFamily="18" charset="0"/>
              </a:rPr>
              <a:t> A. </a:t>
            </a:r>
            <a:r>
              <a:rPr lang="es-ES" b="1" dirty="0" err="1" smtClean="0">
                <a:latin typeface="Lucida Fax" pitchFamily="18" charset="0"/>
              </a:rPr>
              <a:t>Tsarnaev</a:t>
            </a:r>
            <a:r>
              <a:rPr lang="es-ES" b="1" dirty="0" smtClean="0">
                <a:latin typeface="Lucida Fax" pitchFamily="18" charset="0"/>
              </a:rPr>
              <a:t>, de 19 años, y dijeron que el sospechoso muerto era su hermano, </a:t>
            </a:r>
            <a:r>
              <a:rPr lang="es-ES" b="1" dirty="0" err="1" smtClean="0">
                <a:latin typeface="Lucida Fax" pitchFamily="18" charset="0"/>
              </a:rPr>
              <a:t>Tamerlan</a:t>
            </a:r>
            <a:r>
              <a:rPr lang="es-ES" b="1" dirty="0" smtClean="0">
                <a:latin typeface="Lucida Fax" pitchFamily="18" charset="0"/>
              </a:rPr>
              <a:t> </a:t>
            </a:r>
            <a:r>
              <a:rPr lang="es-ES" b="1" dirty="0" err="1" smtClean="0">
                <a:latin typeface="Lucida Fax" pitchFamily="18" charset="0"/>
              </a:rPr>
              <a:t>Tsarnaev</a:t>
            </a:r>
            <a:r>
              <a:rPr lang="es-ES" b="1" dirty="0" smtClean="0">
                <a:latin typeface="Lucida Fax" pitchFamily="18" charset="0"/>
              </a:rPr>
              <a:t>, de 26 años, quien falleció el jueves por la noche en el barrio de Watertown.</a:t>
            </a:r>
            <a:endParaRPr lang="es-ES"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928662" y="1357298"/>
            <a:ext cx="7143800" cy="4093428"/>
          </a:xfrm>
          <a:prstGeom prst="rect">
            <a:avLst/>
          </a:prstGeom>
        </p:spPr>
        <p:txBody>
          <a:bodyPr wrap="square">
            <a:spAutoFit/>
          </a:bodyPr>
          <a:lstStyle/>
          <a:p>
            <a:r>
              <a:rPr lang="es-ES" sz="2000" b="1" dirty="0" smtClean="0">
                <a:latin typeface="Lucida Fax" pitchFamily="18" charset="0"/>
              </a:rPr>
              <a:t>Las autoridades acordonaron una zona del vecindario de Watertown y dijeron a los residentes que no salieran de sus casas ni respondieran a llamadas a la puerta, mientras agentes en ropa de combate recorrían un área de 20 manzanas en busca del fugitivo, que fue descrito como armado y peligroso.</a:t>
            </a:r>
          </a:p>
          <a:p>
            <a:r>
              <a:rPr lang="es-ES" sz="2000" b="1" dirty="0" smtClean="0">
                <a:latin typeface="Lucida Fax" pitchFamily="18" charset="0"/>
              </a:rPr>
              <a:t>La búsqueda había cubierto del 60 al 70 por ciento del área designada para la tarde del viernes, dijo el coronel de la policía estatal de Massachusetts, Timothy </a:t>
            </a:r>
            <a:r>
              <a:rPr lang="es-ES" sz="2000" b="1" dirty="0" err="1" smtClean="0">
                <a:latin typeface="Lucida Fax" pitchFamily="18" charset="0"/>
              </a:rPr>
              <a:t>Alben</a:t>
            </a:r>
            <a:r>
              <a:rPr lang="es-ES" sz="2000" b="1" dirty="0" smtClean="0">
                <a:latin typeface="Lucida Fax" pitchFamily="18" charset="0"/>
              </a:rPr>
              <a:t>. "Estamos avanzando en este vecindario, vamos puerta por puerta, calle por calle", afirmó.</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Héctor\Escritorio\MARATÓN DE BOSTON\2013_4_19_image-925e3944deab2a8530012907e95191a5-1366390914-57.jpg"/>
          <p:cNvPicPr>
            <a:picLocks noChangeAspect="1" noChangeArrowheads="1"/>
          </p:cNvPicPr>
          <p:nvPr/>
        </p:nvPicPr>
        <p:blipFill>
          <a:blip r:embed="rId2" cstate="print"/>
          <a:srcRect/>
          <a:stretch>
            <a:fillRect/>
          </a:stretch>
        </p:blipFill>
        <p:spPr bwMode="auto">
          <a:xfrm>
            <a:off x="-1" y="357166"/>
            <a:ext cx="9144001" cy="6124327"/>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Héctor\Escritorio\MARATÓN DE BOSTON\2013_4_19_image-c6ba036609de80305600241cdd06ec9a-1366385382-86.jpg"/>
          <p:cNvPicPr>
            <a:picLocks noChangeAspect="1" noChangeArrowheads="1"/>
          </p:cNvPicPr>
          <p:nvPr/>
        </p:nvPicPr>
        <p:blipFill>
          <a:blip r:embed="rId2" cstate="print"/>
          <a:srcRect/>
          <a:stretch>
            <a:fillRect/>
          </a:stretch>
        </p:blipFill>
        <p:spPr bwMode="auto">
          <a:xfrm>
            <a:off x="-1" y="0"/>
            <a:ext cx="9231923"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Héctor\Escritorio\MARATÓN DE BOSTON\b01_56532436.jpg"/>
          <p:cNvPicPr>
            <a:picLocks noChangeAspect="1" noChangeArrowheads="1"/>
          </p:cNvPicPr>
          <p:nvPr/>
        </p:nvPicPr>
        <p:blipFill>
          <a:blip r:embed="rId2" cstate="print"/>
          <a:srcRect/>
          <a:stretch>
            <a:fillRect/>
          </a:stretch>
        </p:blipFill>
        <p:spPr bwMode="auto">
          <a:xfrm>
            <a:off x="0" y="0"/>
            <a:ext cx="9153548"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Héctor\Escritorio\MARATÓN DE BOSTON\s_b02_9313395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Documents and Settings\Héctor\Escritorio\MARATÓN DE BOSTON\2013_4_15_image-83291c657e664391dbaf837df50e12ff-1366062508-76.jpg"/>
          <p:cNvPicPr>
            <a:picLocks noChangeAspect="1" noChangeArrowheads="1"/>
          </p:cNvPicPr>
          <p:nvPr/>
        </p:nvPicPr>
        <p:blipFill>
          <a:blip r:embed="rId2" cstate="print"/>
          <a:srcRect/>
          <a:stretch>
            <a:fillRect/>
          </a:stretch>
        </p:blipFill>
        <p:spPr bwMode="auto">
          <a:xfrm>
            <a:off x="428596" y="0"/>
            <a:ext cx="8286808"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Héctor\Escritorio\MARATÓN DE BOSTON\s_b03_30664326.jpg"/>
          <p:cNvPicPr>
            <a:picLocks noChangeAspect="1" noChangeArrowheads="1"/>
          </p:cNvPicPr>
          <p:nvPr/>
        </p:nvPicPr>
        <p:blipFill>
          <a:blip r:embed="rId2" cstate="print"/>
          <a:srcRect/>
          <a:stretch>
            <a:fillRect/>
          </a:stretch>
        </p:blipFill>
        <p:spPr bwMode="auto">
          <a:xfrm>
            <a:off x="0" y="357166"/>
            <a:ext cx="9144000" cy="62103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Héctor\Escritorio\MARATÓN DE BOSTON\s_b04_2546903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Héctor\Escritorio\MARATÓN DE BOSTON\2013_4_19_PHOTO-6c42ead34d53dd4d05ee9349647a73e2-1366383683-87.jpg"/>
          <p:cNvPicPr>
            <a:picLocks noChangeAspect="1" noChangeArrowheads="1"/>
          </p:cNvPicPr>
          <p:nvPr/>
        </p:nvPicPr>
        <p:blipFill>
          <a:blip r:embed="rId2" cstate="print"/>
          <a:srcRect/>
          <a:stretch>
            <a:fillRect/>
          </a:stretch>
        </p:blipFill>
        <p:spPr bwMode="auto">
          <a:xfrm>
            <a:off x="22225" y="357166"/>
            <a:ext cx="9097963" cy="614366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Héctor\Escritorio\MARATÓN DE BOSTON\s_b05_6696540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Héctor\Escritorio\MARATÓN DE BOSTON\s_b08_6697994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Héctor\Escritorio\MARATÓN DE BOSTON\2013_4_19_image-51581e5e3f83353921b547d119b33b45-1366385914-43.jpg"/>
          <p:cNvPicPr>
            <a:picLocks noChangeAspect="1" noChangeArrowheads="1"/>
          </p:cNvPicPr>
          <p:nvPr/>
        </p:nvPicPr>
        <p:blipFill>
          <a:blip r:embed="rId2" cstate="print"/>
          <a:srcRect/>
          <a:stretch>
            <a:fillRect/>
          </a:stretch>
        </p:blipFill>
        <p:spPr bwMode="auto">
          <a:xfrm>
            <a:off x="0" y="-1"/>
            <a:ext cx="9144000" cy="6858001"/>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Héctor\Escritorio\MARATÓN DE BOSTON\s_b09_0RTXYS2J.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Héctor\Escritorio\MARATÓN DE BOSTON\s_b11_0500480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Héctor\Escritorio\MARATÓN DE BOSTON\s_b12_9567613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Héctor\Escritorio\MARATÓN DE BOSTON\2013_4_19_PHOTO-ef68b672b2737b906d4bd3c969d29aef-1366383684-89.jpg"/>
          <p:cNvPicPr>
            <a:picLocks noChangeAspect="1" noChangeArrowheads="1"/>
          </p:cNvPicPr>
          <p:nvPr/>
        </p:nvPicPr>
        <p:blipFill>
          <a:blip r:embed="rId2" cstate="print"/>
          <a:srcRect/>
          <a:stretch>
            <a:fillRect/>
          </a:stretch>
        </p:blipFill>
        <p:spPr bwMode="auto">
          <a:xfrm>
            <a:off x="1"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Héctor\Escritorio\MARATÓN DE BOSTON\2013_4_19_image-28daa5cb5c2abb5077c1d3f236fd0ff6-1366385674-62.jpg"/>
          <p:cNvPicPr>
            <a:picLocks noChangeAspect="1" noChangeArrowheads="1"/>
          </p:cNvPicPr>
          <p:nvPr/>
        </p:nvPicPr>
        <p:blipFill>
          <a:blip r:embed="rId2" cstate="print"/>
          <a:srcRect/>
          <a:stretch>
            <a:fillRect/>
          </a:stretch>
        </p:blipFill>
        <p:spPr bwMode="auto">
          <a:xfrm>
            <a:off x="0" y="357166"/>
            <a:ext cx="9144000" cy="614366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Héctor\Escritorio\MARATÓN DE BOSTON\s_b13_14388279.jpg"/>
          <p:cNvPicPr>
            <a:picLocks noChangeAspect="1" noChangeArrowheads="1"/>
          </p:cNvPicPr>
          <p:nvPr/>
        </p:nvPicPr>
        <p:blipFill>
          <a:blip r:embed="rId2" cstate="print"/>
          <a:srcRect/>
          <a:stretch>
            <a:fillRect/>
          </a:stretch>
        </p:blipFill>
        <p:spPr bwMode="auto">
          <a:xfrm>
            <a:off x="0" y="285728"/>
            <a:ext cx="9144000" cy="6215082"/>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Héctor\Escritorio\MARATÓN DE BOSTON\2013_4_19_PHOTO-9a39ab11fc3ed8b75b4fea0c38eb4587-1366383683-69.jpg"/>
          <p:cNvPicPr>
            <a:picLocks noChangeAspect="1" noChangeArrowheads="1"/>
          </p:cNvPicPr>
          <p:nvPr/>
        </p:nvPicPr>
        <p:blipFill>
          <a:blip r:embed="rId2" cstate="print"/>
          <a:srcRect/>
          <a:stretch>
            <a:fillRect/>
          </a:stretch>
        </p:blipFill>
        <p:spPr bwMode="auto">
          <a:xfrm>
            <a:off x="0" y="357166"/>
            <a:ext cx="9144000" cy="6230234"/>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Documents and Settings\Héctor\Escritorio\MARATÓN DE BOSTON\s_b15_06316513.jpg"/>
          <p:cNvPicPr>
            <a:picLocks noChangeAspect="1" noChangeArrowheads="1"/>
          </p:cNvPicPr>
          <p:nvPr/>
        </p:nvPicPr>
        <p:blipFill>
          <a:blip r:embed="rId2" cstate="print"/>
          <a:srcRect/>
          <a:stretch>
            <a:fillRect/>
          </a:stretch>
        </p:blipFill>
        <p:spPr bwMode="auto">
          <a:xfrm>
            <a:off x="0" y="285728"/>
            <a:ext cx="9144000" cy="6215082"/>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Héctor\Escritorio\MARATÓN DE BOSTON\s_b16_59293737.jpg"/>
          <p:cNvPicPr>
            <a:picLocks noChangeAspect="1" noChangeArrowheads="1"/>
          </p:cNvPicPr>
          <p:nvPr/>
        </p:nvPicPr>
        <p:blipFill>
          <a:blip r:embed="rId2" cstate="print"/>
          <a:srcRect/>
          <a:stretch>
            <a:fillRect/>
          </a:stretch>
        </p:blipFill>
        <p:spPr bwMode="auto">
          <a:xfrm>
            <a:off x="0" y="285728"/>
            <a:ext cx="9144000" cy="6215082"/>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_b32_53634360.jpg"/>
          <p:cNvPicPr>
            <a:picLocks noChangeAspect="1"/>
          </p:cNvPicPr>
          <p:nvPr/>
        </p:nvPicPr>
        <p:blipFill>
          <a:blip r:embed="rId2" cstate="print"/>
          <a:stretch>
            <a:fillRect/>
          </a:stretch>
        </p:blipFill>
        <p:spPr>
          <a:xfrm>
            <a:off x="0" y="328713"/>
            <a:ext cx="9144000" cy="6200573"/>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b27_23028317.jpg"/>
          <p:cNvPicPr>
            <a:picLocks noChangeAspect="1"/>
          </p:cNvPicPr>
          <p:nvPr/>
        </p:nvPicPr>
        <p:blipFill>
          <a:blip r:embed="rId2" cstate="print"/>
          <a:stretch>
            <a:fillRect/>
          </a:stretch>
        </p:blipFill>
        <p:spPr>
          <a:xfrm>
            <a:off x="0" y="425597"/>
            <a:ext cx="9144000" cy="6006805"/>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Héctor\Escritorio\MARATÓN DE BOSTON\s_b17_32482756.jpg"/>
          <p:cNvPicPr>
            <a:picLocks noChangeAspect="1" noChangeArrowheads="1"/>
          </p:cNvPicPr>
          <p:nvPr/>
        </p:nvPicPr>
        <p:blipFill>
          <a:blip r:embed="rId2" cstate="print"/>
          <a:srcRect/>
          <a:stretch>
            <a:fillRect/>
          </a:stretch>
        </p:blipFill>
        <p:spPr bwMode="auto">
          <a:xfrm>
            <a:off x="0" y="285728"/>
            <a:ext cx="9144000" cy="6215106"/>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Héctor\Escritorio\MARATÓN DE BOSTON\s_b18_60910115.jpg"/>
          <p:cNvPicPr>
            <a:picLocks noChangeAspect="1" noChangeArrowheads="1"/>
          </p:cNvPicPr>
          <p:nvPr/>
        </p:nvPicPr>
        <p:blipFill>
          <a:blip r:embed="rId2" cstate="print"/>
          <a:srcRect/>
          <a:stretch>
            <a:fillRect/>
          </a:stretch>
        </p:blipFill>
        <p:spPr bwMode="auto">
          <a:xfrm>
            <a:off x="0" y="500042"/>
            <a:ext cx="9144000" cy="5929354"/>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Héctor\Escritorio\MARATÓN DE BOSTON\s_b20_23882581.jpg"/>
          <p:cNvPicPr>
            <a:picLocks noChangeAspect="1" noChangeArrowheads="1"/>
          </p:cNvPicPr>
          <p:nvPr/>
        </p:nvPicPr>
        <p:blipFill>
          <a:blip r:embed="rId2" cstate="print"/>
          <a:srcRect/>
          <a:stretch>
            <a:fillRect/>
          </a:stretch>
        </p:blipFill>
        <p:spPr bwMode="auto">
          <a:xfrm>
            <a:off x="0" y="285728"/>
            <a:ext cx="9144000" cy="62865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Héctor\Escritorio\MARATÓN DE BOSTON\2013_4_19_image-e0edcf5f402599ab483b41133f930609-1366391101-86.jpg"/>
          <p:cNvPicPr>
            <a:picLocks noChangeAspect="1" noChangeArrowheads="1"/>
          </p:cNvPicPr>
          <p:nvPr/>
        </p:nvPicPr>
        <p:blipFill>
          <a:blip r:embed="rId2" cstate="print"/>
          <a:srcRect/>
          <a:stretch>
            <a:fillRect/>
          </a:stretch>
        </p:blipFill>
        <p:spPr bwMode="auto">
          <a:xfrm>
            <a:off x="0" y="0"/>
            <a:ext cx="9144000" cy="6102520"/>
          </a:xfrm>
          <a:prstGeom prst="rect">
            <a:avLst/>
          </a:prstGeom>
          <a:noFill/>
        </p:spPr>
      </p:pic>
      <p:sp>
        <p:nvSpPr>
          <p:cNvPr id="3" name="2 CuadroTexto"/>
          <p:cNvSpPr txBox="1"/>
          <p:nvPr/>
        </p:nvSpPr>
        <p:spPr>
          <a:xfrm>
            <a:off x="500034" y="6286520"/>
            <a:ext cx="8518537" cy="400110"/>
          </a:xfrm>
          <a:prstGeom prst="rect">
            <a:avLst/>
          </a:prstGeom>
          <a:noFill/>
        </p:spPr>
        <p:txBody>
          <a:bodyPr wrap="square" rtlCol="0">
            <a:spAutoFit/>
          </a:bodyPr>
          <a:lstStyle/>
          <a:p>
            <a:r>
              <a:rPr lang="es-ES" sz="2000" b="1" dirty="0" smtClean="0">
                <a:solidFill>
                  <a:schemeClr val="bg1"/>
                </a:solidFill>
                <a:latin typeface="Lucida Fax" pitchFamily="18" charset="0"/>
              </a:rPr>
              <a:t>El tío de los sospechosos insta a entregarse al  que huyó</a:t>
            </a:r>
            <a:endParaRPr lang="es-ES" sz="2000" b="1" dirty="0">
              <a:solidFill>
                <a:schemeClr val="bg1"/>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IO DEL.jpg"/>
          <p:cNvPicPr>
            <a:picLocks noChangeAspect="1"/>
          </p:cNvPicPr>
          <p:nvPr/>
        </p:nvPicPr>
        <p:blipFill>
          <a:blip r:embed="rId2" cstate="print"/>
          <a:stretch>
            <a:fillRect/>
          </a:stretch>
        </p:blipFill>
        <p:spPr>
          <a:xfrm>
            <a:off x="0" y="384075"/>
            <a:ext cx="9144000" cy="6089849"/>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Héctor\Escritorio\MARATÓN DE BOSTON\2013_4_19_image-a9e412577edd3cd4fbfe22a077615bd8-1366398085-2.jpg"/>
          <p:cNvPicPr>
            <a:picLocks noChangeAspect="1" noChangeArrowheads="1"/>
          </p:cNvPicPr>
          <p:nvPr/>
        </p:nvPicPr>
        <p:blipFill>
          <a:blip r:embed="rId2" cstate="print"/>
          <a:srcRect/>
          <a:stretch>
            <a:fillRect/>
          </a:stretch>
        </p:blipFill>
        <p:spPr bwMode="auto">
          <a:xfrm>
            <a:off x="0" y="357166"/>
            <a:ext cx="9144000" cy="6096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Héctor\Escritorio\MARATÓN DE BOSTON\s_b21_15207138.jpg"/>
          <p:cNvPicPr>
            <a:picLocks noChangeAspect="1" noChangeArrowheads="1"/>
          </p:cNvPicPr>
          <p:nvPr/>
        </p:nvPicPr>
        <p:blipFill>
          <a:blip r:embed="rId2" cstate="print"/>
          <a:srcRect/>
          <a:stretch>
            <a:fillRect/>
          </a:stretch>
        </p:blipFill>
        <p:spPr bwMode="auto">
          <a:xfrm>
            <a:off x="0" y="500042"/>
            <a:ext cx="9144000" cy="592933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1166843"/>
            <a:ext cx="7215238" cy="4401205"/>
          </a:xfrm>
          <a:prstGeom prst="rect">
            <a:avLst/>
          </a:prstGeom>
        </p:spPr>
        <p:txBody>
          <a:bodyPr wrap="square">
            <a:spAutoFit/>
          </a:bodyPr>
          <a:lstStyle/>
          <a:p>
            <a:r>
              <a:rPr lang="es-ES" sz="2000" b="1" dirty="0" smtClean="0">
                <a:latin typeface="Lucida Fax" pitchFamily="18" charset="0"/>
              </a:rPr>
              <a:t>WATERTOWN, EEUU (Reuters) - La policía capturó en la madrugada  del viernes al sábado al  joven de 19 años sospechoso de cometer el atentado con bombas contra el maratón de Boston junto con su hermano mayor, después de una búsqueda de un día que cerró la ciudad y convirtió a un suburbio de clase trabajadora en una zona blindada.</a:t>
            </a:r>
          </a:p>
          <a:p>
            <a:r>
              <a:rPr lang="es-ES" sz="2000" b="1" dirty="0" smtClean="0">
                <a:latin typeface="Lucida Fax" pitchFamily="18" charset="0"/>
              </a:rPr>
              <a:t>La detención desató el alivio y las celebraciones en el suburbio de Watertown, en Boston, donde vehículos blindados recorrían las calles y helicópteros sobrevolaron la zona durante el día.</a:t>
            </a:r>
          </a:p>
          <a:p>
            <a:r>
              <a:rPr lang="es-ES" sz="2000" b="1" dirty="0" smtClean="0">
                <a:latin typeface="Lucida Fax" pitchFamily="18" charset="0"/>
              </a:rPr>
              <a:t>Vecinos y policías gritaron y aplaudieron cuando el sospechoso, </a:t>
            </a:r>
            <a:r>
              <a:rPr lang="es-ES" sz="2000" b="1" dirty="0" err="1" smtClean="0">
                <a:latin typeface="Lucida Fax" pitchFamily="18" charset="0"/>
              </a:rPr>
              <a:t>Dzhojar</a:t>
            </a:r>
            <a:r>
              <a:rPr lang="es-ES" sz="2000" b="1" dirty="0" smtClean="0">
                <a:latin typeface="Lucida Fax" pitchFamily="18" charset="0"/>
              </a:rPr>
              <a:t> </a:t>
            </a:r>
            <a:r>
              <a:rPr lang="es-ES" sz="2000" b="1" dirty="0" err="1" smtClean="0">
                <a:latin typeface="Lucida Fax" pitchFamily="18" charset="0"/>
              </a:rPr>
              <a:t>Tsarnaev</a:t>
            </a:r>
            <a:r>
              <a:rPr lang="es-ES" sz="2000" b="1" dirty="0" smtClean="0">
                <a:latin typeface="Lucida Fax" pitchFamily="18" charset="0"/>
              </a:rPr>
              <a:t>, fue capturado después de un tiroteo con la policía.</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Héctor\Escritorio\MARATÓN DE BOSTON\s_b01_0RTXYOC9.jpg"/>
          <p:cNvPicPr>
            <a:picLocks noChangeAspect="1" noChangeArrowheads="1"/>
          </p:cNvPicPr>
          <p:nvPr/>
        </p:nvPicPr>
        <p:blipFill>
          <a:blip r:embed="rId2" cstate="print"/>
          <a:srcRect/>
          <a:stretch>
            <a:fillRect/>
          </a:stretch>
        </p:blipFill>
        <p:spPr bwMode="auto">
          <a:xfrm>
            <a:off x="0" y="0"/>
            <a:ext cx="9144000" cy="6286520"/>
          </a:xfrm>
          <a:prstGeom prst="rect">
            <a:avLst/>
          </a:prstGeom>
          <a:noFill/>
        </p:spPr>
      </p:pic>
      <p:sp>
        <p:nvSpPr>
          <p:cNvPr id="3" name="2 Rectángulo"/>
          <p:cNvSpPr/>
          <p:nvPr/>
        </p:nvSpPr>
        <p:spPr>
          <a:xfrm>
            <a:off x="714348" y="4857760"/>
            <a:ext cx="5286412" cy="1200329"/>
          </a:xfrm>
          <a:prstGeom prst="rect">
            <a:avLst/>
          </a:prstGeom>
        </p:spPr>
        <p:txBody>
          <a:bodyPr wrap="square">
            <a:spAutoFit/>
          </a:bodyPr>
          <a:lstStyle/>
          <a:p>
            <a:r>
              <a:rPr lang="es-ES" b="1" dirty="0" smtClean="0">
                <a:solidFill>
                  <a:schemeClr val="bg1"/>
                </a:solidFill>
                <a:latin typeface="Lucida Fax" pitchFamily="18" charset="0"/>
              </a:rPr>
              <a:t>Monumentos y Homenajes de Boston</a:t>
            </a:r>
          </a:p>
          <a:p>
            <a:endParaRPr lang="es-ES" b="1" dirty="0" smtClean="0">
              <a:solidFill>
                <a:schemeClr val="bg1"/>
              </a:solidFill>
              <a:latin typeface="Lucida Fax" pitchFamily="18" charset="0"/>
            </a:endParaRPr>
          </a:p>
          <a:p>
            <a:r>
              <a:rPr lang="es-ES" b="1" dirty="0" smtClean="0">
                <a:solidFill>
                  <a:schemeClr val="bg1"/>
                </a:solidFill>
                <a:latin typeface="Lucida Fax" pitchFamily="18" charset="0"/>
              </a:rPr>
              <a:t>Los residentes hacen vigilias con velas </a:t>
            </a:r>
            <a:r>
              <a:rPr lang="es-ES" b="1" dirty="0" smtClean="0">
                <a:latin typeface="Lucida Fax" pitchFamily="18" charset="0"/>
              </a:rPr>
              <a:t>y minutos de silencio</a:t>
            </a:r>
            <a:endParaRPr lang="es-ES" dirty="0"/>
          </a:p>
        </p:txBody>
      </p:sp>
    </p:spTree>
  </p:cSld>
  <p:clrMapOvr>
    <a:masterClrMapping/>
  </p:clrMapOvr>
  <p:transition spd="med">
    <p:split orient="vert"/>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Héctor\Escritorio\MARATÓN DE BOSTON\s_b21_66774628.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Héctor\Escritorio\MARATÓN DE BOSTON\s_b02_0RTXYNQF.jpg"/>
          <p:cNvPicPr>
            <a:picLocks noChangeAspect="1" noChangeArrowheads="1"/>
          </p:cNvPicPr>
          <p:nvPr/>
        </p:nvPicPr>
        <p:blipFill>
          <a:blip r:embed="rId2" cstate="print"/>
          <a:srcRect/>
          <a:stretch>
            <a:fillRect/>
          </a:stretch>
        </p:blipFill>
        <p:spPr bwMode="auto">
          <a:xfrm>
            <a:off x="0" y="285728"/>
            <a:ext cx="9144000" cy="6215106"/>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Héctor\Escritorio\MARATÓN DE BOSTON\s_b04_41601324.jpg"/>
          <p:cNvPicPr>
            <a:picLocks noChangeAspect="1" noChangeArrowheads="1"/>
          </p:cNvPicPr>
          <p:nvPr/>
        </p:nvPicPr>
        <p:blipFill>
          <a:blip r:embed="rId2" cstate="print"/>
          <a:srcRect/>
          <a:stretch>
            <a:fillRect/>
          </a:stretch>
        </p:blipFill>
        <p:spPr bwMode="auto">
          <a:xfrm>
            <a:off x="0" y="428604"/>
            <a:ext cx="9144000" cy="6024563"/>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Héctor\Escritorio\MARATÓN DE BOSTON\s_b05_75571109.jpg"/>
          <p:cNvPicPr>
            <a:picLocks noChangeAspect="1" noChangeArrowheads="1"/>
          </p:cNvPicPr>
          <p:nvPr/>
        </p:nvPicPr>
        <p:blipFill>
          <a:blip r:embed="rId2" cstate="print"/>
          <a:srcRect/>
          <a:stretch>
            <a:fillRect/>
          </a:stretch>
        </p:blipFill>
        <p:spPr bwMode="auto">
          <a:xfrm>
            <a:off x="0" y="214290"/>
            <a:ext cx="9144000" cy="642942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Héctor\Escritorio\MARATÓN DE BOSTON\s_b06_66745299.jpg"/>
          <p:cNvPicPr>
            <a:picLocks noChangeAspect="1" noChangeArrowheads="1"/>
          </p:cNvPicPr>
          <p:nvPr/>
        </p:nvPicPr>
        <p:blipFill>
          <a:blip r:embed="rId2" cstate="print"/>
          <a:srcRect/>
          <a:stretch>
            <a:fillRect/>
          </a:stretch>
        </p:blipFill>
        <p:spPr bwMode="auto">
          <a:xfrm>
            <a:off x="0" y="0"/>
            <a:ext cx="9144000" cy="6210300"/>
          </a:xfrm>
          <a:prstGeom prst="rect">
            <a:avLst/>
          </a:prstGeom>
          <a:noFill/>
        </p:spPr>
      </p:pic>
      <p:sp>
        <p:nvSpPr>
          <p:cNvPr id="3" name="2 Rectángulo"/>
          <p:cNvSpPr/>
          <p:nvPr/>
        </p:nvSpPr>
        <p:spPr>
          <a:xfrm>
            <a:off x="2428860" y="6143644"/>
            <a:ext cx="4500594" cy="369332"/>
          </a:xfrm>
          <a:prstGeom prst="rect">
            <a:avLst/>
          </a:prstGeom>
        </p:spPr>
        <p:txBody>
          <a:bodyPr wrap="square">
            <a:spAutoFit/>
          </a:bodyPr>
          <a:lstStyle/>
          <a:p>
            <a:r>
              <a:rPr lang="es-ES" b="1" dirty="0" smtClean="0">
                <a:solidFill>
                  <a:schemeClr val="bg1"/>
                </a:solidFill>
                <a:latin typeface="Lucida Fax" pitchFamily="18" charset="0"/>
              </a:rPr>
              <a:t> Rezan por las victimas. </a:t>
            </a:r>
            <a:endParaRPr lang="es-ES" dirty="0">
              <a:solidFill>
                <a:schemeClr val="bg1"/>
              </a:solidFill>
            </a:endParaRPr>
          </a:p>
        </p:txBody>
      </p:sp>
    </p:spTree>
  </p:cSld>
  <p:clrMapOvr>
    <a:masterClrMapping/>
  </p:clrMapOvr>
  <p:transition spd="med">
    <p:split orient="vert"/>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Héctor\Escritorio\MARATÓN DE BOSTON\s_b07_09542530.jpg"/>
          <p:cNvPicPr>
            <a:picLocks noChangeAspect="1" noChangeArrowheads="1"/>
          </p:cNvPicPr>
          <p:nvPr/>
        </p:nvPicPr>
        <p:blipFill>
          <a:blip r:embed="rId2" cstate="print"/>
          <a:srcRect/>
          <a:stretch>
            <a:fillRect/>
          </a:stretch>
        </p:blipFill>
        <p:spPr bwMode="auto">
          <a:xfrm>
            <a:off x="0" y="357166"/>
            <a:ext cx="9144000" cy="61722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Héctor\Escritorio\MARATÓN DE BOSTON\s_b10_66768147.jpg"/>
          <p:cNvPicPr>
            <a:picLocks noChangeAspect="1" noChangeArrowheads="1"/>
          </p:cNvPicPr>
          <p:nvPr/>
        </p:nvPicPr>
        <p:blipFill>
          <a:blip r:embed="rId2" cstate="print"/>
          <a:srcRect/>
          <a:stretch>
            <a:fillRect/>
          </a:stretch>
        </p:blipFill>
        <p:spPr bwMode="auto">
          <a:xfrm>
            <a:off x="0" y="285728"/>
            <a:ext cx="9144000" cy="6286500"/>
          </a:xfrm>
          <a:prstGeom prst="rect">
            <a:avLst/>
          </a:prstGeom>
          <a:noFill/>
        </p:spPr>
      </p:pic>
      <p:sp>
        <p:nvSpPr>
          <p:cNvPr id="3" name="2 Rectángulo"/>
          <p:cNvSpPr/>
          <p:nvPr/>
        </p:nvSpPr>
        <p:spPr>
          <a:xfrm>
            <a:off x="428596" y="5214950"/>
            <a:ext cx="5572164" cy="646331"/>
          </a:xfrm>
          <a:prstGeom prst="rect">
            <a:avLst/>
          </a:prstGeom>
        </p:spPr>
        <p:txBody>
          <a:bodyPr wrap="square">
            <a:spAutoFit/>
          </a:bodyPr>
          <a:lstStyle/>
          <a:p>
            <a:r>
              <a:rPr lang="es-ES" b="1" dirty="0" smtClean="0">
                <a:solidFill>
                  <a:srgbClr val="FFFF00"/>
                </a:solidFill>
                <a:latin typeface="Lucida Fax" pitchFamily="18" charset="0"/>
              </a:rPr>
              <a:t>Ponen mensajes de solidaridad por las victimas.</a:t>
            </a:r>
            <a:endParaRPr lang="es-ES"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Héctor\Escritorio\MARATÓN DE BOSTON\s_b11_19160356.jpg"/>
          <p:cNvPicPr>
            <a:picLocks noChangeAspect="1" noChangeArrowheads="1"/>
          </p:cNvPicPr>
          <p:nvPr/>
        </p:nvPicPr>
        <p:blipFill>
          <a:blip r:embed="rId2" cstate="print"/>
          <a:srcRect/>
          <a:stretch>
            <a:fillRect/>
          </a:stretch>
        </p:blipFill>
        <p:spPr bwMode="auto">
          <a:xfrm>
            <a:off x="0" y="214290"/>
            <a:ext cx="9144000" cy="6357982"/>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Héctor\Escritorio\MARATÓN DE BOSTON\s_b12_0RTXYOIW.jpg"/>
          <p:cNvPicPr>
            <a:picLocks noChangeAspect="1" noChangeArrowheads="1"/>
          </p:cNvPicPr>
          <p:nvPr/>
        </p:nvPicPr>
        <p:blipFill>
          <a:blip r:embed="rId2" cstate="print"/>
          <a:srcRect/>
          <a:stretch>
            <a:fillRect/>
          </a:stretch>
        </p:blipFill>
        <p:spPr bwMode="auto">
          <a:xfrm>
            <a:off x="0" y="0"/>
            <a:ext cx="9144000" cy="6229350"/>
          </a:xfrm>
          <a:prstGeom prst="rect">
            <a:avLst/>
          </a:prstGeom>
          <a:noFill/>
        </p:spPr>
      </p:pic>
      <p:sp>
        <p:nvSpPr>
          <p:cNvPr id="3" name="2 Rectángulo"/>
          <p:cNvSpPr/>
          <p:nvPr/>
        </p:nvSpPr>
        <p:spPr>
          <a:xfrm>
            <a:off x="2786050" y="1500174"/>
            <a:ext cx="5286412" cy="923330"/>
          </a:xfrm>
          <a:prstGeom prst="rect">
            <a:avLst/>
          </a:prstGeom>
        </p:spPr>
        <p:txBody>
          <a:bodyPr wrap="square">
            <a:spAutoFit/>
          </a:bodyPr>
          <a:lstStyle/>
          <a:p>
            <a:r>
              <a:rPr lang="es-ES" b="1" dirty="0" smtClean="0">
                <a:solidFill>
                  <a:srgbClr val="FFFF00"/>
                </a:solidFill>
                <a:latin typeface="Lucida Fax" pitchFamily="18" charset="0"/>
              </a:rPr>
              <a:t>En Beijing, China, la gente puso velas y flores mientras rezan por las víctimas de los atentados del maratón de Boston.</a:t>
            </a:r>
          </a:p>
        </p:txBody>
      </p:sp>
    </p:spTree>
  </p:cSld>
  <p:clrMapOvr>
    <a:masterClrMapping/>
  </p:clrMapOvr>
  <p:transition spd="med">
    <p:split orient="vert"/>
  </p:transition>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C:\Documents and Settings\Héctor\Escritorio\MARATÓN DE BOSTON\s_b13_6679515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Héctor\Escritorio\MARATÓN DE BOSTON\s_b16_0RTXYOF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Héctor\Escritorio\MARATÓN DE BOSTON\s_b18_0RTXYOH9.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Héctor\Escritorio\MARATÓN DE BOSTON\s_b19_0RTXYNOM.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428596" y="5786454"/>
            <a:ext cx="8317118" cy="400110"/>
          </a:xfrm>
          <a:prstGeom prst="rect">
            <a:avLst/>
          </a:prstGeom>
          <a:noFill/>
        </p:spPr>
        <p:txBody>
          <a:bodyPr wrap="square" rtlCol="0">
            <a:spAutoFit/>
          </a:bodyPr>
          <a:lstStyle/>
          <a:p>
            <a:r>
              <a:rPr lang="es-ES" sz="2000" b="1" dirty="0" smtClean="0">
                <a:solidFill>
                  <a:srgbClr val="FFFF00"/>
                </a:solidFill>
                <a:latin typeface="Lucida Fax" pitchFamily="18" charset="0"/>
              </a:rPr>
              <a:t>Flores en la puerta de la casa del niño de 8 años fallecido</a:t>
            </a:r>
            <a:endParaRPr lang="es-ES" sz="2000" b="1" dirty="0">
              <a:solidFill>
                <a:srgbClr val="FFFF00"/>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Héctor\Escritorio\MARATÓN DE BOSTON\s_b20_26952730.jpg"/>
          <p:cNvPicPr>
            <a:picLocks noChangeAspect="1" noChangeArrowheads="1"/>
          </p:cNvPicPr>
          <p:nvPr/>
        </p:nvPicPr>
        <p:blipFill>
          <a:blip r:embed="rId2" cstate="print"/>
          <a:srcRect/>
          <a:stretch>
            <a:fillRect/>
          </a:stretch>
        </p:blipFill>
        <p:spPr bwMode="auto">
          <a:xfrm>
            <a:off x="0" y="285728"/>
            <a:ext cx="9144000" cy="6215106"/>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Héctor\Escritorio\MARATÓN DE BOSTON\s_b22_6677021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Héctor\Escritorio\MARATÓN DE BOSTON\s_b23_0RTXYOB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Héctor\Escritorio\MARATÓN DE BOSTON\s_b24_4761369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Héctor\Escritorio\MARATÓN DE BOSTON\s_b25_7779914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Héctor\Escritorio\MARATÓN DE BOSTON\s_b26_66807221.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Rectángulo"/>
          <p:cNvSpPr/>
          <p:nvPr/>
        </p:nvSpPr>
        <p:spPr>
          <a:xfrm>
            <a:off x="2286000" y="5643578"/>
            <a:ext cx="6357966" cy="369332"/>
          </a:xfrm>
          <a:prstGeom prst="rect">
            <a:avLst/>
          </a:prstGeom>
        </p:spPr>
        <p:txBody>
          <a:bodyPr wrap="square">
            <a:spAutoFit/>
          </a:bodyPr>
          <a:lstStyle/>
          <a:p>
            <a:r>
              <a:rPr lang="es-ES" b="1" dirty="0" smtClean="0">
                <a:solidFill>
                  <a:srgbClr val="FFFF00"/>
                </a:solidFill>
                <a:latin typeface="Lucida Fax" pitchFamily="18" charset="0"/>
              </a:rPr>
              <a:t>Ponen mensajes de solidaridad por las victimas.</a:t>
            </a:r>
            <a:endParaRPr lang="es-ES"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Héctor\Escritorio\MARATÓN DE BOSTON\s_b09_80757973.jpg"/>
          <p:cNvPicPr>
            <a:picLocks noChangeAspect="1" noChangeArrowheads="1"/>
          </p:cNvPicPr>
          <p:nvPr/>
        </p:nvPicPr>
        <p:blipFill>
          <a:blip r:embed="rId2" cstate="print"/>
          <a:srcRect/>
          <a:stretch>
            <a:fillRect/>
          </a:stretch>
        </p:blipFill>
        <p:spPr bwMode="auto">
          <a:xfrm>
            <a:off x="0" y="285728"/>
            <a:ext cx="9144000" cy="62865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Héctor\Escritorio\MARATÓN DE BOSTON\s_b03_0RTXYOB5.jpg"/>
          <p:cNvPicPr>
            <a:picLocks noChangeAspect="1" noChangeArrowheads="1"/>
          </p:cNvPicPr>
          <p:nvPr/>
        </p:nvPicPr>
        <p:blipFill>
          <a:blip r:embed="rId2" cstate="print"/>
          <a:srcRect/>
          <a:stretch>
            <a:fillRect/>
          </a:stretch>
        </p:blipFill>
        <p:spPr bwMode="auto">
          <a:xfrm>
            <a:off x="0" y="0"/>
            <a:ext cx="9144000" cy="6000792"/>
          </a:xfrm>
          <a:prstGeom prst="rect">
            <a:avLst/>
          </a:prstGeom>
          <a:noFill/>
        </p:spPr>
      </p:pic>
      <p:sp>
        <p:nvSpPr>
          <p:cNvPr id="3" name="2 CuadroTexto"/>
          <p:cNvSpPr txBox="1"/>
          <p:nvPr/>
        </p:nvSpPr>
        <p:spPr>
          <a:xfrm>
            <a:off x="2000232" y="6143644"/>
            <a:ext cx="5131533" cy="400110"/>
          </a:xfrm>
          <a:prstGeom prst="rect">
            <a:avLst/>
          </a:prstGeom>
          <a:noFill/>
        </p:spPr>
        <p:txBody>
          <a:bodyPr wrap="square" rtlCol="0">
            <a:spAutoFit/>
          </a:bodyPr>
          <a:lstStyle/>
          <a:p>
            <a:r>
              <a:rPr lang="es-ES" sz="2000" b="1" dirty="0" smtClean="0">
                <a:solidFill>
                  <a:schemeClr val="bg1"/>
                </a:solidFill>
                <a:latin typeface="Lucida Fax" pitchFamily="18" charset="0"/>
              </a:rPr>
              <a:t>Minutos de silencio en los deportes.</a:t>
            </a:r>
            <a:endParaRPr lang="es-ES" sz="2000" b="1" dirty="0">
              <a:solidFill>
                <a:schemeClr val="bg1"/>
              </a:solidFill>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descr="C:\Documents and Settings\Héctor\Escritorio\MARATÓN DE BOSTON\2013_4_16_PHOTO-4b7e38c1e296b70fc2bf9b617703ec1a-1366114847-6.jpg"/>
          <p:cNvPicPr>
            <a:picLocks noChangeAspect="1" noChangeArrowheads="1"/>
          </p:cNvPicPr>
          <p:nvPr/>
        </p:nvPicPr>
        <p:blipFill>
          <a:blip r:embed="rId2" cstate="print"/>
          <a:srcRect/>
          <a:stretch>
            <a:fillRect/>
          </a:stretch>
        </p:blipFill>
        <p:spPr bwMode="auto">
          <a:xfrm>
            <a:off x="0" y="428604"/>
            <a:ext cx="9144000" cy="614366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0" name="Picture 2" descr="C:\Documents and Settings\Héctor\Escritorio\MARATÓN DE BOSTON\2013_4_16_PHOTO-d2c91f5ec60597c486c960a3bd113922-1366114847-8.jpg"/>
          <p:cNvPicPr>
            <a:picLocks noChangeAspect="1" noChangeArrowheads="1"/>
          </p:cNvPicPr>
          <p:nvPr/>
        </p:nvPicPr>
        <p:blipFill>
          <a:blip r:embed="rId2" cstate="print"/>
          <a:srcRect/>
          <a:stretch>
            <a:fillRect/>
          </a:stretch>
        </p:blipFill>
        <p:spPr bwMode="auto">
          <a:xfrm>
            <a:off x="0" y="285728"/>
            <a:ext cx="9144000" cy="63967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C:\Documents and Settings\Héctor\Escritorio\MARATÓN DE BOSTON\2013_4_16_PHOTO-bbe7ef1eb0da804c4202badc4c2bc510-1366114846-95.jpg"/>
          <p:cNvPicPr>
            <a:picLocks noChangeAspect="1" noChangeArrowheads="1"/>
          </p:cNvPicPr>
          <p:nvPr/>
        </p:nvPicPr>
        <p:blipFill>
          <a:blip r:embed="rId2" cstate="print"/>
          <a:srcRect/>
          <a:stretch>
            <a:fillRect/>
          </a:stretch>
        </p:blipFill>
        <p:spPr bwMode="auto">
          <a:xfrm>
            <a:off x="0" y="214290"/>
            <a:ext cx="9144000" cy="6454588"/>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0658" name="Picture 2" descr="C:\Documents and Settings\Héctor\Escritorio\MARATÓN DE BOSTON\2013_4_16_image-a8f61c8e084a8ce14a390c8e79f2fa01-1366115946-63.jpg"/>
          <p:cNvPicPr>
            <a:picLocks noChangeAspect="1" noChangeArrowheads="1"/>
          </p:cNvPicPr>
          <p:nvPr/>
        </p:nvPicPr>
        <p:blipFill>
          <a:blip r:embed="rId2" cstate="print"/>
          <a:srcRect/>
          <a:stretch>
            <a:fillRect/>
          </a:stretch>
        </p:blipFill>
        <p:spPr bwMode="auto">
          <a:xfrm>
            <a:off x="0" y="357166"/>
            <a:ext cx="9144000" cy="6096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C:\Documents and Settings\Héctor\Escritorio\MARATÓN DE BOSTON\2013_4_16_image-5f0910c8902b99f28add2408efaa7de9-1366119298-83.jpg"/>
          <p:cNvPicPr>
            <a:picLocks noChangeAspect="1" noChangeArrowheads="1"/>
          </p:cNvPicPr>
          <p:nvPr/>
        </p:nvPicPr>
        <p:blipFill>
          <a:blip r:embed="rId2" cstate="print"/>
          <a:srcRect/>
          <a:stretch>
            <a:fillRect/>
          </a:stretch>
        </p:blipFill>
        <p:spPr bwMode="auto">
          <a:xfrm>
            <a:off x="0" y="214290"/>
            <a:ext cx="9144000" cy="638239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C:\Documents and Settings\Héctor\Escritorio\MARATÓN DE BOSTON\2013_4_16_PHOTO-223238946dcee84cabcb6e7b1dff2a86-1366114846-67.jpg"/>
          <p:cNvPicPr>
            <a:picLocks noChangeAspect="1" noChangeArrowheads="1"/>
          </p:cNvPicPr>
          <p:nvPr/>
        </p:nvPicPr>
        <p:blipFill>
          <a:blip r:embed="rId2" cstate="print"/>
          <a:srcRect/>
          <a:stretch>
            <a:fillRect/>
          </a:stretch>
        </p:blipFill>
        <p:spPr bwMode="auto">
          <a:xfrm>
            <a:off x="0" y="0"/>
            <a:ext cx="918972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C:\Documents and Settings\Héctor\Escritorio\MARATÓN DE BOSTON\s_b14_66768052.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C:\Documents and Settings\Héctor\Escritorio\MARATÓN DE BOSTON\s_b17_66768267.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Héctor\Escritorio\MARATÓN DE BOSTON\2013_4_16_PHOTO-c37190496c86b4dd0d80cd402c0c3d73-1366093459-44.jpg"/>
          <p:cNvPicPr>
            <a:picLocks noChangeAspect="1" noChangeArrowheads="1"/>
          </p:cNvPicPr>
          <p:nvPr/>
        </p:nvPicPr>
        <p:blipFill>
          <a:blip r:embed="rId2" cstate="print"/>
          <a:srcRect/>
          <a:stretch>
            <a:fillRect/>
          </a:stretch>
        </p:blipFill>
        <p:spPr bwMode="auto">
          <a:xfrm>
            <a:off x="571473" y="525719"/>
            <a:ext cx="2523608" cy="3331909"/>
          </a:xfrm>
          <a:prstGeom prst="rect">
            <a:avLst/>
          </a:prstGeom>
          <a:noFill/>
        </p:spPr>
      </p:pic>
      <p:pic>
        <p:nvPicPr>
          <p:cNvPr id="23555" name="Picture 3" descr="C:\Documents and Settings\Héctor\Escritorio\MARATÓN DE BOSTON\2013_4_16_PHOTO-0cac98fa91c697b040064f7affd85b26-1366093459-19.jpg"/>
          <p:cNvPicPr>
            <a:picLocks noChangeAspect="1" noChangeArrowheads="1"/>
          </p:cNvPicPr>
          <p:nvPr/>
        </p:nvPicPr>
        <p:blipFill>
          <a:blip r:embed="rId3" cstate="print"/>
          <a:srcRect/>
          <a:stretch>
            <a:fillRect/>
          </a:stretch>
        </p:blipFill>
        <p:spPr bwMode="auto">
          <a:xfrm>
            <a:off x="3214678" y="1214422"/>
            <a:ext cx="2375072" cy="3929090"/>
          </a:xfrm>
          <a:prstGeom prst="rect">
            <a:avLst/>
          </a:prstGeom>
          <a:noFill/>
        </p:spPr>
      </p:pic>
      <p:pic>
        <p:nvPicPr>
          <p:cNvPr id="23556" name="Picture 4" descr="C:\Documents and Settings\Héctor\Escritorio\MARATÓN DE BOSTON\2013_4_16_PHOTO-f81acf9cadcc0e5e1b4ee14a5a76b188-1366093459-29.jpg"/>
          <p:cNvPicPr>
            <a:picLocks noChangeAspect="1" noChangeArrowheads="1"/>
          </p:cNvPicPr>
          <p:nvPr/>
        </p:nvPicPr>
        <p:blipFill>
          <a:blip r:embed="rId4" cstate="print"/>
          <a:srcRect/>
          <a:stretch>
            <a:fillRect/>
          </a:stretch>
        </p:blipFill>
        <p:spPr bwMode="auto">
          <a:xfrm>
            <a:off x="5715008" y="2571744"/>
            <a:ext cx="2997708" cy="382836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a:off x="642910" y="642918"/>
            <a:ext cx="8072494" cy="5016758"/>
          </a:xfrm>
          <a:prstGeom prst="rect">
            <a:avLst/>
          </a:prstGeom>
        </p:spPr>
        <p:txBody>
          <a:bodyPr wrap="square">
            <a:spAutoFit/>
          </a:bodyPr>
          <a:lstStyle/>
          <a:p>
            <a:r>
              <a:rPr lang="es-ES" sz="2000" b="1" dirty="0" smtClean="0">
                <a:latin typeface="Lucida Fax" pitchFamily="18" charset="0"/>
              </a:rPr>
              <a:t>Trescientos cincuenta mil dólares se han reunido –hasta la publicación de esta nota- vía Internet a favor del joven estadounidense Jeff </a:t>
            </a:r>
            <a:r>
              <a:rPr lang="es-ES" sz="2000" b="1" dirty="0" err="1" smtClean="0">
                <a:latin typeface="Lucida Fax" pitchFamily="18" charset="0"/>
              </a:rPr>
              <a:t>Bauman</a:t>
            </a:r>
            <a:r>
              <a:rPr lang="es-ES" sz="2000" b="1" dirty="0" smtClean="0">
                <a:latin typeface="Lucida Fax" pitchFamily="18" charset="0"/>
              </a:rPr>
              <a:t>, el joven que perdió las piernas durante las explosiones del lunes cerca a la línea final de la maratón de Boston, en </a:t>
            </a:r>
            <a:r>
              <a:rPr lang="es-ES" sz="2000" b="1" dirty="0" err="1" smtClean="0">
                <a:latin typeface="Lucida Fax" pitchFamily="18" charset="0"/>
              </a:rPr>
              <a:t>Masachussetts</a:t>
            </a:r>
            <a:r>
              <a:rPr lang="es-ES" sz="2000" b="1" dirty="0" smtClean="0">
                <a:latin typeface="Lucida Fax" pitchFamily="18" charset="0"/>
              </a:rPr>
              <a:t>. </a:t>
            </a:r>
          </a:p>
          <a:p>
            <a:r>
              <a:rPr lang="es-ES" sz="2000" b="1" dirty="0" smtClean="0">
                <a:latin typeface="Lucida Fax" pitchFamily="18" charset="0"/>
              </a:rPr>
              <a:t>Sus amigos solicitaron donaciones a través del sistema </a:t>
            </a:r>
            <a:r>
              <a:rPr lang="es-ES" sz="2000" b="1" dirty="0" err="1" smtClean="0">
                <a:latin typeface="Lucida Fax" pitchFamily="18" charset="0"/>
              </a:rPr>
              <a:t>crowdfunding</a:t>
            </a:r>
            <a:r>
              <a:rPr lang="es-ES" sz="2000" b="1" dirty="0" smtClean="0">
                <a:latin typeface="Lucida Fax" pitchFamily="18" charset="0"/>
              </a:rPr>
              <a:t> – financiamiento proveniente de colaboraciones en línea- para recaudar dinero a fin de costear las cirugías, tratamiento y medicamentos que </a:t>
            </a:r>
            <a:r>
              <a:rPr lang="es-ES" sz="2000" b="1" dirty="0" err="1" smtClean="0">
                <a:latin typeface="Lucida Fax" pitchFamily="18" charset="0"/>
              </a:rPr>
              <a:t>Bauman</a:t>
            </a:r>
            <a:r>
              <a:rPr lang="es-ES" sz="2000" b="1" dirty="0" smtClean="0">
                <a:latin typeface="Lucida Fax" pitchFamily="18" charset="0"/>
              </a:rPr>
              <a:t> requiere en su proceso de recuperación. La recaudación fue habilitada en </a:t>
            </a:r>
            <a:r>
              <a:rPr lang="es-ES" sz="2000" b="1" dirty="0" err="1" smtClean="0">
                <a:latin typeface="Lucida Fax" pitchFamily="18" charset="0"/>
              </a:rPr>
              <a:t>Go</a:t>
            </a:r>
            <a:r>
              <a:rPr lang="es-ES" sz="2000" b="1" dirty="0" smtClean="0">
                <a:latin typeface="Lucida Fax" pitchFamily="18" charset="0"/>
              </a:rPr>
              <a:t> </a:t>
            </a:r>
            <a:r>
              <a:rPr lang="es-ES" sz="2000" b="1" dirty="0" err="1" smtClean="0">
                <a:latin typeface="Lucida Fax" pitchFamily="18" charset="0"/>
              </a:rPr>
              <a:t>Fund</a:t>
            </a:r>
            <a:r>
              <a:rPr lang="es-ES" sz="2000" b="1" dirty="0" smtClean="0">
                <a:latin typeface="Lucida Fax" pitchFamily="18" charset="0"/>
              </a:rPr>
              <a:t> Me</a:t>
            </a:r>
          </a:p>
          <a:p>
            <a:r>
              <a:rPr lang="es-ES" sz="2000" b="1" dirty="0" smtClean="0">
                <a:latin typeface="Lucida Fax" pitchFamily="18" charset="0"/>
              </a:rPr>
              <a:t>Pese a su dramática situación, Jeff </a:t>
            </a:r>
            <a:r>
              <a:rPr lang="es-ES" sz="2000" b="1" dirty="0" err="1" smtClean="0">
                <a:latin typeface="Lucida Fax" pitchFamily="18" charset="0"/>
              </a:rPr>
              <a:t>Bauman</a:t>
            </a:r>
            <a:r>
              <a:rPr lang="es-ES" sz="2000" b="1" dirty="0" smtClean="0">
                <a:latin typeface="Lucida Fax" pitchFamily="18" charset="0"/>
              </a:rPr>
              <a:t>, quien fue auxiliado por un activista de la paz de origen costarricense, también ayudó a las autoridades a identificar a uno de los sospechosos de los atentados que dejaron tres personas muertas y más de 170 heridos.</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s-ES" dirty="0"/>
          </a:p>
        </p:txBody>
      </p:sp>
      <p:sp>
        <p:nvSpPr>
          <p:cNvPr id="4" name="3 Rectángulo"/>
          <p:cNvSpPr/>
          <p:nvPr/>
        </p:nvSpPr>
        <p:spPr>
          <a:xfrm>
            <a:off x="785786" y="612845"/>
            <a:ext cx="7715304" cy="5324535"/>
          </a:xfrm>
          <a:prstGeom prst="rect">
            <a:avLst/>
          </a:prstGeom>
        </p:spPr>
        <p:txBody>
          <a:bodyPr wrap="square">
            <a:spAutoFit/>
          </a:bodyPr>
          <a:lstStyle/>
          <a:p>
            <a:r>
              <a:rPr lang="es-ES" sz="2000" b="1" dirty="0" smtClean="0">
                <a:latin typeface="Lucida Fax" pitchFamily="18" charset="0"/>
              </a:rPr>
              <a:t>Su hermano contó a </a:t>
            </a:r>
            <a:r>
              <a:rPr lang="es-ES" sz="2000" b="1" dirty="0" err="1" smtClean="0">
                <a:latin typeface="Lucida Fax" pitchFamily="18" charset="0"/>
              </a:rPr>
              <a:t>Bloomberg</a:t>
            </a:r>
            <a:r>
              <a:rPr lang="es-ES" sz="2000" b="1" dirty="0" smtClean="0">
                <a:latin typeface="Lucida Fax" pitchFamily="18" charset="0"/>
              </a:rPr>
              <a:t> que, cuando despertó en el hospital donde se está atendiendo, pidió una lápiz y un papel. Pese a estar bajos los efectos de los calmantes logró escribir: “bolsa, vi al chico, él me miró directamente”. </a:t>
            </a:r>
          </a:p>
          <a:p>
            <a:r>
              <a:rPr lang="es-ES" sz="2000" b="1" dirty="0" smtClean="0">
                <a:latin typeface="Lucida Fax" pitchFamily="18" charset="0"/>
              </a:rPr>
              <a:t>Jeff vio a un hombre que llevaba una gorra, gafas de sol y una chaqueta negra sobre una sudadera con capucha. Este sujeto dejó caer una bolsa a sus pies. Dos minutos y medios después, la mochila explotó destrozándole las piernas.</a:t>
            </a:r>
          </a:p>
          <a:p>
            <a:r>
              <a:rPr lang="es-ES" sz="2000" b="1" dirty="0" smtClean="0">
                <a:latin typeface="Lucida Fax" pitchFamily="18" charset="0"/>
              </a:rPr>
              <a:t>De acuerdo con </a:t>
            </a:r>
            <a:r>
              <a:rPr lang="es-ES" sz="2000" b="1" dirty="0" err="1" smtClean="0">
                <a:latin typeface="Lucida Fax" pitchFamily="18" charset="0"/>
              </a:rPr>
              <a:t>Mashable</a:t>
            </a:r>
            <a:r>
              <a:rPr lang="es-ES" sz="2000" b="1" dirty="0" smtClean="0">
                <a:latin typeface="Lucida Fax" pitchFamily="18" charset="0"/>
              </a:rPr>
              <a:t>, el joven </a:t>
            </a:r>
            <a:r>
              <a:rPr lang="es-ES" sz="2000" b="1" dirty="0" err="1" smtClean="0">
                <a:latin typeface="Lucida Fax" pitchFamily="18" charset="0"/>
              </a:rPr>
              <a:t>Baumman</a:t>
            </a:r>
            <a:r>
              <a:rPr lang="es-ES" sz="2000" b="1" dirty="0" smtClean="0">
                <a:latin typeface="Lucida Fax" pitchFamily="18" charset="0"/>
              </a:rPr>
              <a:t> es uno de los pocos ciudadanos de </a:t>
            </a:r>
            <a:r>
              <a:rPr lang="es-ES" sz="2000" b="1" dirty="0" err="1" smtClean="0">
                <a:latin typeface="Lucida Fax" pitchFamily="18" charset="0"/>
              </a:rPr>
              <a:t>Masachussetts</a:t>
            </a:r>
            <a:r>
              <a:rPr lang="es-ES" sz="2000" b="1" dirty="0" smtClean="0">
                <a:latin typeface="Lucida Fax" pitchFamily="18" charset="0"/>
              </a:rPr>
              <a:t> (1,9% de la población) que no cuenta con seguro social. Trabajaba a tiempo parcial como vendedor en una tienda de artículos electrónicos y planeaba volver pronto a la universidad. Fue a la maratón de Boston a ver a su novia, quien participaba de la  competencia.</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Héctor\Escritorio\MARATÓN DE BOSTON\2013_4_15_image-afddd1b2e1738b952fbd8609277df837-1366057904-26.jpg"/>
          <p:cNvPicPr>
            <a:picLocks noChangeAspect="1" noChangeArrowheads="1"/>
          </p:cNvPicPr>
          <p:nvPr/>
        </p:nvPicPr>
        <p:blipFill>
          <a:blip r:embed="rId2" cstate="print"/>
          <a:srcRect/>
          <a:stretch>
            <a:fillRect/>
          </a:stretch>
        </p:blipFill>
        <p:spPr bwMode="auto">
          <a:xfrm>
            <a:off x="0" y="404813"/>
            <a:ext cx="9310688" cy="6048375"/>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s_b08_53227478.jpg"/>
          <p:cNvPicPr>
            <a:picLocks noChangeAspect="1"/>
          </p:cNvPicPr>
          <p:nvPr/>
        </p:nvPicPr>
        <p:blipFill>
          <a:blip r:embed="rId2" cstate="print"/>
          <a:stretch>
            <a:fillRect/>
          </a:stretch>
        </p:blipFill>
        <p:spPr>
          <a:xfrm>
            <a:off x="0" y="490186"/>
            <a:ext cx="9144000" cy="5877627"/>
          </a:xfrm>
          <a:prstGeom prst="rect">
            <a:avLst/>
          </a:prstGeom>
        </p:spPr>
      </p:pic>
      <p:sp>
        <p:nvSpPr>
          <p:cNvPr id="4" name="3 Rectángulo"/>
          <p:cNvSpPr/>
          <p:nvPr/>
        </p:nvSpPr>
        <p:spPr>
          <a:xfrm>
            <a:off x="2357422" y="4500570"/>
            <a:ext cx="3357586" cy="128588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 b="1" dirty="0" smtClean="0">
                <a:latin typeface="Lucida Fax" pitchFamily="18" charset="0"/>
              </a:rPr>
              <a:t>La imagen es muy dura</a:t>
            </a:r>
            <a:endParaRPr lang="es-ES"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28662" y="1071546"/>
            <a:ext cx="7643866" cy="4708981"/>
          </a:xfrm>
          <a:prstGeom prst="rect">
            <a:avLst/>
          </a:prstGeom>
        </p:spPr>
        <p:txBody>
          <a:bodyPr wrap="square">
            <a:spAutoFit/>
          </a:bodyPr>
          <a:lstStyle/>
          <a:p>
            <a:r>
              <a:rPr lang="es-ES" sz="2000" b="1" dirty="0" smtClean="0">
                <a:latin typeface="Lucida Fax" pitchFamily="18" charset="0"/>
              </a:rPr>
              <a:t>MOSCÚ (Reuters) - Uno de los dos jóvenes de origen checheno que las autoridades estadounidenses sospechan fue uno de los autores del atentado contra el maratón de Boston estuvo bajo vigilancia del FBI durante al menos tres años, dijo su madre.</a:t>
            </a:r>
          </a:p>
          <a:p>
            <a:r>
              <a:rPr lang="es-ES" sz="2000" b="1" dirty="0" err="1" smtClean="0">
                <a:latin typeface="Lucida Fax" pitchFamily="18" charset="0"/>
              </a:rPr>
              <a:t>Zubeidat</a:t>
            </a:r>
            <a:r>
              <a:rPr lang="es-ES" sz="2000" b="1" dirty="0" smtClean="0">
                <a:latin typeface="Lucida Fax" pitchFamily="18" charset="0"/>
              </a:rPr>
              <a:t> </a:t>
            </a:r>
            <a:r>
              <a:rPr lang="es-ES" sz="2000" b="1" dirty="0" err="1" smtClean="0">
                <a:latin typeface="Lucida Fax" pitchFamily="18" charset="0"/>
              </a:rPr>
              <a:t>Tsarnaeva</a:t>
            </a:r>
            <a:r>
              <a:rPr lang="es-ES" sz="2000" b="1" dirty="0" smtClean="0">
                <a:latin typeface="Lucida Fax" pitchFamily="18" charset="0"/>
              </a:rPr>
              <a:t> declaró en la cadena de televisión en lengua inglesa </a:t>
            </a:r>
            <a:r>
              <a:rPr lang="es-ES" sz="2000" b="1" dirty="0" err="1" smtClean="0">
                <a:latin typeface="Lucida Fax" pitchFamily="18" charset="0"/>
              </a:rPr>
              <a:t>Russia</a:t>
            </a:r>
            <a:r>
              <a:rPr lang="es-ES" sz="2000" b="1" dirty="0" smtClean="0">
                <a:latin typeface="Lucida Fax" pitchFamily="18" charset="0"/>
              </a:rPr>
              <a:t> </a:t>
            </a:r>
            <a:r>
              <a:rPr lang="es-ES" sz="2000" b="1" dirty="0" err="1" smtClean="0">
                <a:latin typeface="Lucida Fax" pitchFamily="18" charset="0"/>
              </a:rPr>
              <a:t>Today</a:t>
            </a:r>
            <a:r>
              <a:rPr lang="es-ES" sz="2000" b="1" dirty="0" smtClean="0">
                <a:latin typeface="Lucida Fax" pitchFamily="18" charset="0"/>
              </a:rPr>
              <a:t> en una entrevista por teléfono cuya grabación pudo ser obtenida por Reuters que creía que sus hijos eran inocentes y que se les tendió una trampa.</a:t>
            </a:r>
          </a:p>
          <a:p>
            <a:r>
              <a:rPr lang="es-ES" sz="2000" b="1" dirty="0" smtClean="0">
                <a:latin typeface="Lucida Fax" pitchFamily="18" charset="0"/>
              </a:rPr>
              <a:t>El hermano mayor, </a:t>
            </a:r>
            <a:r>
              <a:rPr lang="es-ES" sz="2000" b="1" dirty="0" err="1" smtClean="0">
                <a:latin typeface="Lucida Fax" pitchFamily="18" charset="0"/>
              </a:rPr>
              <a:t>Tamerlan</a:t>
            </a:r>
            <a:r>
              <a:rPr lang="es-ES" sz="2000" b="1" dirty="0" smtClean="0">
                <a:latin typeface="Lucida Fax" pitchFamily="18" charset="0"/>
              </a:rPr>
              <a:t> </a:t>
            </a:r>
            <a:r>
              <a:rPr lang="es-ES" sz="2000" b="1" dirty="0" err="1" smtClean="0">
                <a:latin typeface="Lucida Fax" pitchFamily="18" charset="0"/>
              </a:rPr>
              <a:t>Tsarnaev</a:t>
            </a:r>
            <a:r>
              <a:rPr lang="es-ES" sz="2000" b="1" dirty="0" smtClean="0">
                <a:latin typeface="Lucida Fax" pitchFamily="18" charset="0"/>
              </a:rPr>
              <a:t>, de 26 años, murió en un tiroteo con la policía, mientras que su hermano de 19 años </a:t>
            </a:r>
            <a:r>
              <a:rPr lang="es-ES" sz="2000" b="1" dirty="0" err="1" smtClean="0">
                <a:latin typeface="Lucida Fax" pitchFamily="18" charset="0"/>
              </a:rPr>
              <a:t>Dzhojar</a:t>
            </a:r>
            <a:r>
              <a:rPr lang="es-ES" sz="2000" b="1" dirty="0" smtClean="0">
                <a:latin typeface="Lucida Fax" pitchFamily="18" charset="0"/>
              </a:rPr>
              <a:t> fue capturado en la madrugada del sábado tras un día de intensa búsqueda en un barrio en Boston.</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1028343"/>
            <a:ext cx="7500990" cy="4401205"/>
          </a:xfrm>
          <a:prstGeom prst="rect">
            <a:avLst/>
          </a:prstGeom>
        </p:spPr>
        <p:txBody>
          <a:bodyPr wrap="square">
            <a:spAutoFit/>
          </a:bodyPr>
          <a:lstStyle/>
          <a:p>
            <a:r>
              <a:rPr lang="es-ES" sz="2000" b="1" dirty="0" smtClean="0">
                <a:latin typeface="Lucida Fax" pitchFamily="18" charset="0"/>
              </a:rPr>
              <a:t>"(</a:t>
            </a:r>
            <a:r>
              <a:rPr lang="es-ES" sz="2000" b="1" dirty="0" err="1" smtClean="0">
                <a:latin typeface="Lucida Fax" pitchFamily="18" charset="0"/>
              </a:rPr>
              <a:t>Tamerlan</a:t>
            </a:r>
            <a:r>
              <a:rPr lang="es-ES" sz="2000" b="1" dirty="0" smtClean="0">
                <a:latin typeface="Lucida Fax" pitchFamily="18" charset="0"/>
              </a:rPr>
              <a:t>) estuvo 'controlado' por el FBI como entre tres y cinco años", dijo, hablando en inglés, y utilizando la traducción directa en inglés de una palabra que en ruso significa vigilado.</a:t>
            </a:r>
          </a:p>
          <a:p>
            <a:r>
              <a:rPr lang="es-ES" sz="2000" b="1" dirty="0" smtClean="0">
                <a:latin typeface="Lucida Fax" pitchFamily="18" charset="0"/>
              </a:rPr>
              <a:t>"Sabían lo que estaba haciendo mi hijo, sabían qué páginas de Internet visitaba", declaró en lo que </a:t>
            </a:r>
            <a:r>
              <a:rPr lang="es-ES" sz="2000" b="1" dirty="0" err="1" smtClean="0">
                <a:latin typeface="Lucida Fax" pitchFamily="18" charset="0"/>
              </a:rPr>
              <a:t>Russia</a:t>
            </a:r>
            <a:r>
              <a:rPr lang="es-ES" sz="2000" b="1" dirty="0" smtClean="0">
                <a:latin typeface="Lucida Fax" pitchFamily="18" charset="0"/>
              </a:rPr>
              <a:t> </a:t>
            </a:r>
            <a:r>
              <a:rPr lang="es-ES" sz="2000" b="1" dirty="0" err="1" smtClean="0">
                <a:latin typeface="Lucida Fax" pitchFamily="18" charset="0"/>
              </a:rPr>
              <a:t>Today</a:t>
            </a:r>
            <a:r>
              <a:rPr lang="es-ES" sz="2000" b="1" dirty="0" smtClean="0">
                <a:latin typeface="Lucida Fax" pitchFamily="18" charset="0"/>
              </a:rPr>
              <a:t> dijo era una llamada telefónica de </a:t>
            </a:r>
            <a:r>
              <a:rPr lang="es-ES" sz="2000" b="1" dirty="0" err="1" smtClean="0">
                <a:latin typeface="Lucida Fax" pitchFamily="18" charset="0"/>
              </a:rPr>
              <a:t>Majachkala</a:t>
            </a:r>
            <a:r>
              <a:rPr lang="es-ES" sz="2000" b="1" dirty="0" smtClean="0">
                <a:latin typeface="Lucida Fax" pitchFamily="18" charset="0"/>
              </a:rPr>
              <a:t>, en la región rusa de Daguestán, donde vive tras regresar de Estados Unidos.</a:t>
            </a:r>
          </a:p>
          <a:p>
            <a:r>
              <a:rPr lang="es-ES" sz="2000" b="1" dirty="0" err="1" smtClean="0">
                <a:latin typeface="Lucida Fax" pitchFamily="18" charset="0"/>
              </a:rPr>
              <a:t>Tsarnaeva</a:t>
            </a:r>
            <a:r>
              <a:rPr lang="es-ES" sz="2000" b="1" dirty="0" smtClean="0">
                <a:latin typeface="Lucida Fax" pitchFamily="18" charset="0"/>
              </a:rPr>
              <a:t> se hizo eco de la opinión de su marido, </a:t>
            </a:r>
            <a:r>
              <a:rPr lang="es-ES" sz="2000" b="1" dirty="0" err="1" smtClean="0">
                <a:latin typeface="Lucida Fax" pitchFamily="18" charset="0"/>
              </a:rPr>
              <a:t>Anzor</a:t>
            </a:r>
            <a:r>
              <a:rPr lang="es-ES" sz="2000" b="1" dirty="0" smtClean="0">
                <a:latin typeface="Lucida Fax" pitchFamily="18" charset="0"/>
              </a:rPr>
              <a:t>, que el viernes dijo que creía que se les tendió una trampa. Ambos sugirieron en entrevistas por separado que el FBI no ocultó el hecho de que al menos uno de los dos estaba siendo vigilado.</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Héctor\Escritorio\MARATÓN DE BOSTON\2013_4_19_image-6c2e56bceca399f5cdc52d6d0aca5bf1-1366398613-68.jpg"/>
          <p:cNvPicPr>
            <a:picLocks noChangeAspect="1" noChangeArrowheads="1"/>
          </p:cNvPicPr>
          <p:nvPr/>
        </p:nvPicPr>
        <p:blipFill>
          <a:blip r:embed="rId2" cstate="print"/>
          <a:srcRect/>
          <a:stretch>
            <a:fillRect/>
          </a:stretch>
        </p:blipFill>
        <p:spPr bwMode="auto">
          <a:xfrm>
            <a:off x="0" y="0"/>
            <a:ext cx="9144000" cy="6863500"/>
          </a:xfrm>
          <a:prstGeom prst="rect">
            <a:avLst/>
          </a:prstGeom>
          <a:noFill/>
        </p:spPr>
      </p:pic>
    </p:spTree>
  </p:cSld>
  <p:clrMapOvr>
    <a:masterClrMapping/>
  </p:clrMapOvr>
  <p:transition spd="med">
    <p:split orient="vert"/>
  </p:transition>
  <p:timing>
    <p:tnLst>
      <p:par>
        <p:cTn id="1" dur="indefinite" restart="never" nodeType="tmRoot"/>
      </p:par>
    </p:tnLst>
  </p:timing>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s_b34_0RTXYSLC.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857232"/>
            <a:ext cx="7143800" cy="5016758"/>
          </a:xfrm>
          <a:prstGeom prst="rect">
            <a:avLst/>
          </a:prstGeom>
        </p:spPr>
        <p:txBody>
          <a:bodyPr wrap="square">
            <a:spAutoFit/>
          </a:bodyPr>
          <a:lstStyle/>
          <a:p>
            <a:r>
              <a:rPr lang="es-ES" sz="2000" b="1" dirty="0" smtClean="0">
                <a:latin typeface="Lucida Fax" pitchFamily="18" charset="0"/>
              </a:rPr>
              <a:t>"No creo que mis hijos pudieran haber planeado y organizado el acto terrorista, porque sabían que los servicios de seguridad nacional de Estados Unidos los tenían bajo vigilancia", declaró </a:t>
            </a:r>
            <a:r>
              <a:rPr lang="es-ES" sz="2000" b="1" dirty="0" err="1" smtClean="0">
                <a:latin typeface="Lucida Fax" pitchFamily="18" charset="0"/>
              </a:rPr>
              <a:t>Anzor</a:t>
            </a:r>
            <a:r>
              <a:rPr lang="es-ES" sz="2000" b="1" dirty="0" smtClean="0">
                <a:latin typeface="Lucida Fax" pitchFamily="18" charset="0"/>
              </a:rPr>
              <a:t> </a:t>
            </a:r>
            <a:r>
              <a:rPr lang="es-ES" sz="2000" b="1" dirty="0" err="1" smtClean="0">
                <a:latin typeface="Lucida Fax" pitchFamily="18" charset="0"/>
              </a:rPr>
              <a:t>Tsarnaev</a:t>
            </a:r>
            <a:r>
              <a:rPr lang="es-ES" sz="2000" b="1" dirty="0" smtClean="0">
                <a:latin typeface="Lucida Fax" pitchFamily="18" charset="0"/>
              </a:rPr>
              <a:t> en la televisión rusa </a:t>
            </a:r>
            <a:r>
              <a:rPr lang="es-ES" sz="2000" b="1" dirty="0" err="1" smtClean="0">
                <a:latin typeface="Lucida Fax" pitchFamily="18" charset="0"/>
              </a:rPr>
              <a:t>Channel</a:t>
            </a:r>
            <a:r>
              <a:rPr lang="es-ES" sz="2000" b="1" dirty="0" smtClean="0">
                <a:latin typeface="Lucida Fax" pitchFamily="18" charset="0"/>
              </a:rPr>
              <a:t> </a:t>
            </a:r>
            <a:r>
              <a:rPr lang="es-ES" sz="2000" b="1" dirty="0" err="1" smtClean="0">
                <a:latin typeface="Lucida Fax" pitchFamily="18" charset="0"/>
              </a:rPr>
              <a:t>One</a:t>
            </a:r>
            <a:r>
              <a:rPr lang="es-ES" sz="2000" b="1" dirty="0" smtClean="0">
                <a:latin typeface="Lucida Fax" pitchFamily="18" charset="0"/>
              </a:rPr>
              <a:t>.</a:t>
            </a:r>
          </a:p>
          <a:p>
            <a:r>
              <a:rPr lang="es-ES" sz="2000" b="1" dirty="0" smtClean="0">
                <a:latin typeface="Lucida Fax" pitchFamily="18" charset="0"/>
              </a:rPr>
              <a:t>"</a:t>
            </a:r>
            <a:r>
              <a:rPr lang="es-ES" sz="2000" b="1" dirty="0" smtClean="0">
                <a:latin typeface="Lucida Fax" pitchFamily="18" charset="0"/>
              </a:rPr>
              <a:t>Ellos (los servicios de seguridad) dijeron 'Sabemos lo que comes, lo que lees en Internet'", afirmó, sin aclarar cómo se pusieron en contacto con ellos ni desde cuándo comenzaron a vigilarlo.</a:t>
            </a:r>
          </a:p>
          <a:p>
            <a:r>
              <a:rPr lang="es-ES" sz="2000" b="1" dirty="0" smtClean="0">
                <a:latin typeface="Lucida Fax" pitchFamily="18" charset="0"/>
              </a:rPr>
              <a:t>El FBI informó el viernes en un comunicado de que interrogó a </a:t>
            </a:r>
            <a:r>
              <a:rPr lang="es-ES" sz="2000" b="1" dirty="0" err="1" smtClean="0">
                <a:latin typeface="Lucida Fax" pitchFamily="18" charset="0"/>
              </a:rPr>
              <a:t>Tamerlan</a:t>
            </a:r>
            <a:r>
              <a:rPr lang="es-ES" sz="2000" b="1" dirty="0" smtClean="0">
                <a:latin typeface="Lucida Fax" pitchFamily="18" charset="0"/>
              </a:rPr>
              <a:t> a principios de 2011, después de recibir una pista de un gobierno extranjero que no identificó de que era "un seguidor del islam radical" y que se estaba preparando para dejar Estados Unidos y unirse a organizaciones clandestinas.</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1285860"/>
            <a:ext cx="7143800" cy="4251409"/>
          </a:xfrm>
          <a:prstGeom prst="rect">
            <a:avLst/>
          </a:prstGeom>
        </p:spPr>
        <p:txBody>
          <a:bodyPr wrap="square">
            <a:spAutoFit/>
          </a:bodyPr>
          <a:lstStyle/>
          <a:p>
            <a:r>
              <a:rPr lang="es-ES" sz="2000" b="1" dirty="0" smtClean="0">
                <a:latin typeface="Lucida Fax" pitchFamily="18" charset="0"/>
              </a:rPr>
              <a:t>La agencia de seguridad nacional dijo que en el interrogatorio al mayor de los dos hermanos y de su familia, así como en las comprobaciones de registros de viajes, actividad en Internet y asociaciones personales, "no encontró ninguna actividad terrorista" en aquel momento.</a:t>
            </a:r>
          </a:p>
          <a:p>
            <a:r>
              <a:rPr lang="es-ES" sz="2000" b="1" dirty="0" smtClean="0">
                <a:latin typeface="Lucida Fax" pitchFamily="18" charset="0"/>
              </a:rPr>
              <a:t>El comunicado es la primera prueba de que la familia </a:t>
            </a:r>
            <a:r>
              <a:rPr lang="es-ES" sz="2000" b="1" dirty="0" err="1" smtClean="0">
                <a:latin typeface="Lucida Fax" pitchFamily="18" charset="0"/>
              </a:rPr>
              <a:t>Tsarnaev</a:t>
            </a:r>
            <a:r>
              <a:rPr lang="es-ES" sz="2000" b="1" dirty="0" smtClean="0">
                <a:latin typeface="Lucida Fax" pitchFamily="18" charset="0"/>
              </a:rPr>
              <a:t> llamó la atención de las fuerzas de seguridad después de su llegada a Estados Unidos hace alrededor de una década procedentes de Daguestán, y podría generar preguntas sobre si el Gobierno ignoró posibles señales de advertencia sobre el comportamiento de los dos hermanos.</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1785927"/>
            <a:ext cx="7215238" cy="3170099"/>
          </a:xfrm>
          <a:prstGeom prst="rect">
            <a:avLst/>
          </a:prstGeom>
        </p:spPr>
        <p:txBody>
          <a:bodyPr wrap="square">
            <a:spAutoFit/>
          </a:bodyPr>
          <a:lstStyle/>
          <a:p>
            <a:r>
              <a:rPr lang="es-ES" sz="2000" b="1" dirty="0" smtClean="0">
                <a:latin typeface="Lucida Fax" pitchFamily="18" charset="0"/>
              </a:rPr>
              <a:t>En la entrevista con </a:t>
            </a:r>
            <a:r>
              <a:rPr lang="es-ES" sz="2000" b="1" dirty="0" err="1" smtClean="0">
                <a:latin typeface="Lucida Fax" pitchFamily="18" charset="0"/>
              </a:rPr>
              <a:t>Russia</a:t>
            </a:r>
            <a:r>
              <a:rPr lang="es-ES" sz="2000" b="1" dirty="0" smtClean="0">
                <a:latin typeface="Lucida Fax" pitchFamily="18" charset="0"/>
              </a:rPr>
              <a:t> </a:t>
            </a:r>
            <a:r>
              <a:rPr lang="es-ES" sz="2000" b="1" dirty="0" err="1" smtClean="0">
                <a:latin typeface="Lucida Fax" pitchFamily="18" charset="0"/>
              </a:rPr>
              <a:t>Today</a:t>
            </a:r>
            <a:r>
              <a:rPr lang="es-ES" sz="2000" b="1" dirty="0" smtClean="0">
                <a:latin typeface="Lucida Fax" pitchFamily="18" charset="0"/>
              </a:rPr>
              <a:t>, </a:t>
            </a:r>
            <a:r>
              <a:rPr lang="es-ES" sz="2000" b="1" dirty="0" err="1" smtClean="0">
                <a:latin typeface="Lucida Fax" pitchFamily="18" charset="0"/>
              </a:rPr>
              <a:t>Tsarnaeva</a:t>
            </a:r>
            <a:r>
              <a:rPr lang="es-ES" sz="2000" b="1" dirty="0" smtClean="0">
                <a:latin typeface="Lucida Fax" pitchFamily="18" charset="0"/>
              </a:rPr>
              <a:t> sugirió que agentes del FBI visitaron su casa cuando aún vivía en Estados Unidos y le dijeron que </a:t>
            </a:r>
            <a:r>
              <a:rPr lang="es-ES" sz="2000" b="1" dirty="0" err="1" smtClean="0">
                <a:latin typeface="Lucida Fax" pitchFamily="18" charset="0"/>
              </a:rPr>
              <a:t>Tamerlan</a:t>
            </a:r>
            <a:r>
              <a:rPr lang="es-ES" sz="2000" b="1" dirty="0" smtClean="0">
                <a:latin typeface="Lucida Fax" pitchFamily="18" charset="0"/>
              </a:rPr>
              <a:t> "era en realidad un líder extremista y que lo temían".</a:t>
            </a:r>
          </a:p>
          <a:p>
            <a:r>
              <a:rPr lang="es-ES" sz="2000" b="1" dirty="0" smtClean="0">
                <a:latin typeface="Lucida Fax" pitchFamily="18" charset="0"/>
              </a:rPr>
              <a:t>"Es algo muy, muy difícil de escuchar. Y siendo una madre, lo que puedo decir es que estoy muy segura, como cien por cien segura, de que esto es un montaje", agregó.</a:t>
            </a:r>
          </a:p>
          <a:p>
            <a:r>
              <a:rPr lang="es-ES" sz="2000" b="1" dirty="0" smtClean="0">
                <a:latin typeface="Lucida Fax" pitchFamily="18" charset="0"/>
              </a:rPr>
              <a:t>"TRATABAN DE ENCAJAR"</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00100" y="1142984"/>
            <a:ext cx="7215238" cy="4563563"/>
          </a:xfrm>
          <a:prstGeom prst="rect">
            <a:avLst/>
          </a:prstGeom>
        </p:spPr>
        <p:txBody>
          <a:bodyPr wrap="square">
            <a:spAutoFit/>
          </a:bodyPr>
          <a:lstStyle/>
          <a:p>
            <a:r>
              <a:rPr lang="es-ES" sz="2000" b="1" dirty="0" smtClean="0">
                <a:latin typeface="Lucida Fax" pitchFamily="18" charset="0"/>
              </a:rPr>
              <a:t>La familia </a:t>
            </a:r>
            <a:r>
              <a:rPr lang="es-ES" sz="2000" b="1" dirty="0" err="1" smtClean="0">
                <a:latin typeface="Lucida Fax" pitchFamily="18" charset="0"/>
              </a:rPr>
              <a:t>Tsarnaev</a:t>
            </a:r>
            <a:r>
              <a:rPr lang="es-ES" sz="2000" b="1" dirty="0" smtClean="0">
                <a:latin typeface="Lucida Fax" pitchFamily="18" charset="0"/>
              </a:rPr>
              <a:t> es de origen checheno, una pequeña república del Cáucaso que trató infructuosamente de independizarse de Rusia en dos guerras en los años 90, tras el hundimiento de la Unión Soviética, que fueron aplastadas por Moscú. Sin embargo, según el FBI, ambos hermanos nacieron en Kirguizistán, una república de Asia Central, y fueron al colegio en Daguestán.</a:t>
            </a:r>
          </a:p>
          <a:p>
            <a:r>
              <a:rPr lang="es-ES" sz="2000" b="1" dirty="0" smtClean="0">
                <a:latin typeface="Lucida Fax" pitchFamily="18" charset="0"/>
              </a:rPr>
              <a:t>En 2002, </a:t>
            </a:r>
            <a:r>
              <a:rPr lang="es-ES" sz="2000" b="1" dirty="0" err="1" smtClean="0">
                <a:latin typeface="Lucida Fax" pitchFamily="18" charset="0"/>
              </a:rPr>
              <a:t>Dzhojar</a:t>
            </a:r>
            <a:r>
              <a:rPr lang="es-ES" sz="2000" b="1" dirty="0" smtClean="0">
                <a:latin typeface="Lucida Fax" pitchFamily="18" charset="0"/>
              </a:rPr>
              <a:t> emigró con sus padres a Estados Unidos, mientras </a:t>
            </a:r>
            <a:r>
              <a:rPr lang="es-ES" sz="2000" b="1" dirty="0" err="1" smtClean="0">
                <a:latin typeface="Lucida Fax" pitchFamily="18" charset="0"/>
              </a:rPr>
              <a:t>Tamerlan</a:t>
            </a:r>
            <a:r>
              <a:rPr lang="es-ES" sz="2000" b="1" dirty="0" smtClean="0">
                <a:latin typeface="Lucida Fax" pitchFamily="18" charset="0"/>
              </a:rPr>
              <a:t> y sus dos hermanas se quedaron en Kazajistán, aunque posteriormente la familia se reunió en EEUU. </a:t>
            </a:r>
            <a:r>
              <a:rPr lang="es-ES" sz="2000" b="1" dirty="0" err="1" smtClean="0">
                <a:latin typeface="Lucida Fax" pitchFamily="18" charset="0"/>
              </a:rPr>
              <a:t>Anzor</a:t>
            </a:r>
            <a:r>
              <a:rPr lang="es-ES" sz="2000" b="1" dirty="0" smtClean="0">
                <a:latin typeface="Lucida Fax" pitchFamily="18" charset="0"/>
              </a:rPr>
              <a:t>, el padre, volvió a Daguestán, mientras que la madre vivió entre los dos países.</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 name="2 Rectángulo"/>
          <p:cNvSpPr/>
          <p:nvPr/>
        </p:nvSpPr>
        <p:spPr>
          <a:xfrm>
            <a:off x="1071538" y="1643050"/>
            <a:ext cx="7072362" cy="3477875"/>
          </a:xfrm>
          <a:prstGeom prst="rect">
            <a:avLst/>
          </a:prstGeom>
        </p:spPr>
        <p:txBody>
          <a:bodyPr wrap="square">
            <a:spAutoFit/>
          </a:bodyPr>
          <a:lstStyle/>
          <a:p>
            <a:r>
              <a:rPr lang="es-ES" sz="2000" b="1" dirty="0" smtClean="0">
                <a:latin typeface="Lucida Fax" pitchFamily="18" charset="0"/>
              </a:rPr>
              <a:t>Varios vecinos, compañeros de clase y profesores de los dos jóvenes en Cambridge, Massachusetts, aseguraron el sábado que vestían como los típicos adolescentes estadounidenses, que les gustaban los deportes y que trataban de encajar.</a:t>
            </a:r>
          </a:p>
          <a:p>
            <a:r>
              <a:rPr lang="es-ES" sz="2000" b="1" dirty="0" smtClean="0">
                <a:latin typeface="Lucida Fax" pitchFamily="18" charset="0"/>
              </a:rPr>
              <a:t>Coincidieron en señalar que vieron pocas muestras de radicalismo - ni de nada extraordinario - que pudiera explicar por qué cometieron supuestamente los atentados que mataron a tres personas e hirieron a 176 en el maratón disputado el lunes.</a:t>
            </a:r>
          </a:p>
        </p:txBody>
      </p:sp>
    </p:spTree>
  </p:cSld>
  <p:clrMapOvr>
    <a:masterClrMapping/>
  </p:clrMapOvr>
  <p:transition spd="med">
    <p:split orient="vert"/>
  </p:transition>
  <p:timing>
    <p:tnLst>
      <p:par>
        <p:cTn id="1" dur="indefinite" restart="never" nodeType="tmRoot"/>
      </p:par>
    </p:tnLst>
  </p:timing>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071538" y="1357298"/>
            <a:ext cx="7072362" cy="3785652"/>
          </a:xfrm>
          <a:prstGeom prst="rect">
            <a:avLst/>
          </a:prstGeom>
        </p:spPr>
        <p:txBody>
          <a:bodyPr wrap="square">
            <a:spAutoFit/>
          </a:bodyPr>
          <a:lstStyle/>
          <a:p>
            <a:r>
              <a:rPr lang="es-ES" sz="2000" b="1" dirty="0" smtClean="0">
                <a:latin typeface="Lucida Fax" pitchFamily="18" charset="0"/>
              </a:rPr>
              <a:t>"Siempre me cayó bien porque era, yo diría, un chico que simplemente quería de verdad ser aceptado", dijo Taylor </a:t>
            </a:r>
            <a:r>
              <a:rPr lang="es-ES" sz="2000" b="1" dirty="0" err="1" smtClean="0">
                <a:latin typeface="Lucida Fax" pitchFamily="18" charset="0"/>
              </a:rPr>
              <a:t>Colin</a:t>
            </a:r>
            <a:r>
              <a:rPr lang="es-ES" sz="2000" b="1" dirty="0" smtClean="0">
                <a:latin typeface="Lucida Fax" pitchFamily="18" charset="0"/>
              </a:rPr>
              <a:t>, que jugó con </a:t>
            </a:r>
            <a:r>
              <a:rPr lang="es-ES" sz="2000" b="1" dirty="0" err="1" smtClean="0">
                <a:latin typeface="Lucida Fax" pitchFamily="18" charset="0"/>
              </a:rPr>
              <a:t>Dzhojar</a:t>
            </a:r>
            <a:r>
              <a:rPr lang="es-ES" sz="2000" b="1" dirty="0" smtClean="0">
                <a:latin typeface="Lucida Fax" pitchFamily="18" charset="0"/>
              </a:rPr>
              <a:t> en el equipo de </a:t>
            </a:r>
            <a:r>
              <a:rPr lang="es-ES" sz="2000" b="1" dirty="0" err="1" smtClean="0">
                <a:latin typeface="Lucida Fax" pitchFamily="18" charset="0"/>
              </a:rPr>
              <a:t>lacrosse</a:t>
            </a:r>
            <a:r>
              <a:rPr lang="es-ES" sz="2000" b="1" dirty="0" smtClean="0">
                <a:latin typeface="Lucida Fax" pitchFamily="18" charset="0"/>
              </a:rPr>
              <a:t> del instituto Cambridge </a:t>
            </a:r>
            <a:r>
              <a:rPr lang="es-ES" sz="2000" b="1" dirty="0" err="1" smtClean="0">
                <a:latin typeface="Lucida Fax" pitchFamily="18" charset="0"/>
              </a:rPr>
              <a:t>Rindge</a:t>
            </a:r>
            <a:r>
              <a:rPr lang="es-ES" sz="2000" b="1" dirty="0" smtClean="0">
                <a:latin typeface="Lucida Fax" pitchFamily="18" charset="0"/>
              </a:rPr>
              <a:t> and </a:t>
            </a:r>
            <a:r>
              <a:rPr lang="es-ES" sz="2000" b="1" dirty="0" err="1" smtClean="0">
                <a:latin typeface="Lucida Fax" pitchFamily="18" charset="0"/>
              </a:rPr>
              <a:t>Latin</a:t>
            </a:r>
            <a:r>
              <a:rPr lang="es-ES" sz="2000" b="1" dirty="0" smtClean="0">
                <a:latin typeface="Lucida Fax" pitchFamily="18" charset="0"/>
              </a:rPr>
              <a:t>.</a:t>
            </a:r>
          </a:p>
          <a:p>
            <a:r>
              <a:rPr lang="es-ES" sz="2000" b="1" dirty="0" smtClean="0">
                <a:latin typeface="Lucida Fax" pitchFamily="18" charset="0"/>
              </a:rPr>
              <a:t>"Lo hacía de un modo muy humilde, pero simplemente trataba de ir con los chicos </a:t>
            </a:r>
            <a:r>
              <a:rPr lang="es-ES" sz="2000" b="1" dirty="0" err="1" smtClean="0">
                <a:latin typeface="Lucida Fax" pitchFamily="18" charset="0"/>
              </a:rPr>
              <a:t>guays</a:t>
            </a:r>
            <a:r>
              <a:rPr lang="es-ES" sz="2000" b="1" dirty="0" smtClean="0">
                <a:latin typeface="Lucida Fax" pitchFamily="18" charset="0"/>
              </a:rPr>
              <a:t>", agregó.</a:t>
            </a:r>
          </a:p>
          <a:p>
            <a:r>
              <a:rPr lang="es-ES" sz="2000" b="1" dirty="0" err="1" smtClean="0">
                <a:latin typeface="Lucida Fax" pitchFamily="18" charset="0"/>
              </a:rPr>
              <a:t>Tamerlan</a:t>
            </a:r>
            <a:r>
              <a:rPr lang="es-ES" sz="2000" b="1" dirty="0" smtClean="0">
                <a:latin typeface="Lucida Fax" pitchFamily="18" charset="0"/>
              </a:rPr>
              <a:t>, que era boxeador aficionado, tenía una mujer y una hija. Según su tía, en los últimos años se había vuelto más religioso.</a:t>
            </a:r>
          </a:p>
          <a:p>
            <a:r>
              <a:rPr lang="es-ES" sz="2000" b="1" dirty="0" smtClean="0">
                <a:latin typeface="Lucida Fax" pitchFamily="18" charset="0"/>
              </a:rPr>
              <a:t>/Por Timothy </a:t>
            </a:r>
            <a:r>
              <a:rPr lang="es-ES" sz="2000" b="1" dirty="0" err="1" smtClean="0">
                <a:latin typeface="Lucida Fax" pitchFamily="18" charset="0"/>
              </a:rPr>
              <a:t>Heritage</a:t>
            </a:r>
            <a:r>
              <a:rPr lang="es-ES" sz="2000" b="1" dirty="0" smtClean="0">
                <a:latin typeface="Lucida Fax" pitchFamily="18" charset="0"/>
              </a:rPr>
              <a:t>/</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928662" y="1071546"/>
            <a:ext cx="7786742" cy="4678204"/>
          </a:xfrm>
          <a:prstGeom prst="rect">
            <a:avLst/>
          </a:prstGeom>
        </p:spPr>
        <p:txBody>
          <a:bodyPr wrap="square">
            <a:spAutoFit/>
          </a:bodyPr>
          <a:lstStyle/>
          <a:p>
            <a:r>
              <a:rPr lang="es-ES" sz="2000" b="1" dirty="0" smtClean="0">
                <a:latin typeface="Lucida Fax" pitchFamily="18" charset="0"/>
              </a:rPr>
              <a:t>Según indicó un agente federal a la cadena CNN bajo anonimato, </a:t>
            </a:r>
            <a:r>
              <a:rPr lang="es-ES" sz="2000" b="1" dirty="0" err="1" smtClean="0">
                <a:latin typeface="Lucida Fax" pitchFamily="18" charset="0"/>
              </a:rPr>
              <a:t>Dzhokhar</a:t>
            </a:r>
            <a:r>
              <a:rPr lang="es-ES" sz="2000" b="1" dirty="0" smtClean="0">
                <a:latin typeface="Lucida Fax" pitchFamily="18" charset="0"/>
              </a:rPr>
              <a:t> tiene lesiones en la garganta que podrían impedirle el habla, pero esto no ha sido confirmado de manera oficial.</a:t>
            </a:r>
          </a:p>
          <a:p>
            <a:r>
              <a:rPr lang="es-ES" sz="2000" b="1" dirty="0" smtClean="0">
                <a:latin typeface="Lucida Fax" pitchFamily="18" charset="0"/>
              </a:rPr>
              <a:t>El agente no especificó si los daños causados privarían al joven de la capacidad del habla de manera irreversible.</a:t>
            </a:r>
          </a:p>
          <a:p>
            <a:r>
              <a:rPr lang="es-ES" sz="2000" b="1" dirty="0" smtClean="0">
                <a:latin typeface="Lucida Fax" pitchFamily="18" charset="0"/>
              </a:rPr>
              <a:t>Pese a ello, si las informaciones vertidas por la cadena se confirman y </a:t>
            </a:r>
            <a:r>
              <a:rPr lang="es-ES" sz="2000" b="1" dirty="0" err="1" smtClean="0">
                <a:latin typeface="Lucida Fax" pitchFamily="18" charset="0"/>
              </a:rPr>
              <a:t>Tsarnaev</a:t>
            </a:r>
            <a:r>
              <a:rPr lang="es-ES" sz="2000" b="1" dirty="0" smtClean="0">
                <a:latin typeface="Lucida Fax" pitchFamily="18" charset="0"/>
              </a:rPr>
              <a:t> no pudiese hablar, el proceso de la investigación sobre los atentados de Boston se retrasaría, ya que las autoridades esperan expectantes que el sospechoso se recupere para poder interrogarlo, y poder así despejar muchas de las incógnitas que quedan por resolver, comenzando por el porqué. </a:t>
            </a:r>
          </a:p>
          <a:p>
            <a:endParaRPr lang="es-ES" dirty="0"/>
          </a:p>
        </p:txBody>
      </p:sp>
    </p:spTree>
  </p:cSld>
  <p:clrMapOvr>
    <a:masterClrMapping/>
  </p:clrMapOvr>
  <p:transition spd="med">
    <p:split orient="vert"/>
  </p:transition>
  <p:timing>
    <p:tnLst>
      <p:par>
        <p:cTn id="1" dur="indefinite" restart="never" nodeType="tmRoot"/>
      </p:par>
    </p:tnLst>
  </p:timing>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solidFill>
            <a:schemeClr val="accent1">
              <a:lumMod val="20000"/>
              <a:lumOff val="80000"/>
            </a:schemeClr>
          </a:solidFill>
          <a:ln w="200025" cmpd="dbl"/>
          <a:scene3d>
            <a:camera prst="orthographicFront"/>
            <a:lightRig rig="glow" dir="t">
              <a:rot lat="0" lon="0" rev="0"/>
            </a:lightRig>
          </a:scene3d>
          <a:sp3d extrusionH="215900" contourW="63500" prstMaterial="matte">
            <a:bevelT/>
            <a:bevelB/>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142976" y="1857364"/>
            <a:ext cx="7072362" cy="2554545"/>
          </a:xfrm>
          <a:prstGeom prst="rect">
            <a:avLst/>
          </a:prstGeom>
        </p:spPr>
        <p:txBody>
          <a:bodyPr wrap="square">
            <a:spAutoFit/>
          </a:bodyPr>
          <a:lstStyle/>
          <a:p>
            <a:r>
              <a:rPr lang="es-ES" sz="2000" b="1" dirty="0" smtClean="0">
                <a:latin typeface="Lucida Fax" pitchFamily="18" charset="0"/>
              </a:rPr>
              <a:t>Mientras el joven continua en estado grave en el hospital, la principal pregunta que sigue sin resolverse es el porqué de los atentados, qué llevó a los dos hermanos a colocar los artefactos explosivos que causaron 3 muertes y más de 170 víctimas el lunes 15 de abril en la línea de meta del maratón de Boston.</a:t>
            </a:r>
          </a:p>
          <a:p>
            <a:r>
              <a:rPr lang="es-ES" sz="2000" b="1" dirty="0" smtClean="0">
                <a:latin typeface="Lucida Fax" pitchFamily="18" charset="0"/>
              </a:rPr>
              <a:t>(Agencia EFE)</a:t>
            </a:r>
            <a:endParaRPr lang="es-ES" sz="2000" b="1" dirty="0">
              <a:latin typeface="Lucida Fax" pitchFamily="18" charset="0"/>
            </a:endParaRPr>
          </a:p>
        </p:txBody>
      </p:sp>
    </p:spTree>
  </p:cSld>
  <p:clrMapOvr>
    <a:masterClrMapping/>
  </p:clrMapOvr>
  <p:transition spd="med">
    <p:split orient="vert"/>
  </p:transition>
  <p:timing>
    <p:tnLst>
      <p:par>
        <p:cTn id="1" dur="indefinite" restart="never" nodeType="tmRoot"/>
      </p:par>
    </p:tnLst>
  </p:timing>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Héctor\Escritorio\MARATÓN DE BOSTON\s_b23_0RTXYOB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
        <p:nvSpPr>
          <p:cNvPr id="3" name="2 CuadroTexto"/>
          <p:cNvSpPr txBox="1"/>
          <p:nvPr/>
        </p:nvSpPr>
        <p:spPr>
          <a:xfrm>
            <a:off x="571473" y="1000108"/>
            <a:ext cx="2643206" cy="646331"/>
          </a:xfrm>
          <a:prstGeom prst="rect">
            <a:avLst/>
          </a:prstGeom>
          <a:noFill/>
        </p:spPr>
        <p:txBody>
          <a:bodyPr wrap="square" rtlCol="0">
            <a:spAutoFit/>
          </a:bodyPr>
          <a:lstStyle/>
          <a:p>
            <a:r>
              <a:rPr lang="es-ES" b="1" dirty="0" smtClean="0">
                <a:solidFill>
                  <a:schemeClr val="bg1"/>
                </a:solidFill>
                <a:latin typeface="Lucida Fax" pitchFamily="18" charset="0"/>
              </a:rPr>
              <a:t>Imágenes  y texto :</a:t>
            </a:r>
          </a:p>
          <a:p>
            <a:r>
              <a:rPr lang="es-ES" b="1" dirty="0" smtClean="0">
                <a:solidFill>
                  <a:schemeClr val="bg1"/>
                </a:solidFill>
                <a:latin typeface="Lucida Fax" pitchFamily="18" charset="0"/>
              </a:rPr>
              <a:t> Google</a:t>
            </a:r>
            <a:endParaRPr lang="es-ES" b="1" dirty="0">
              <a:solidFill>
                <a:schemeClr val="bg1"/>
              </a:solidFill>
              <a:latin typeface="Lucida Fax" pitchFamily="18" charset="0"/>
            </a:endParaRPr>
          </a:p>
        </p:txBody>
      </p:sp>
      <p:sp>
        <p:nvSpPr>
          <p:cNvPr id="4" name="3 CuadroTexto"/>
          <p:cNvSpPr txBox="1"/>
          <p:nvPr/>
        </p:nvSpPr>
        <p:spPr>
          <a:xfrm>
            <a:off x="500034" y="4357694"/>
            <a:ext cx="1840568" cy="369332"/>
          </a:xfrm>
          <a:prstGeom prst="rect">
            <a:avLst/>
          </a:prstGeom>
          <a:noFill/>
        </p:spPr>
        <p:txBody>
          <a:bodyPr wrap="none" rtlCol="0">
            <a:spAutoFit/>
          </a:bodyPr>
          <a:lstStyle/>
          <a:p>
            <a:r>
              <a:rPr lang="es-ES" b="1" dirty="0" smtClean="0">
                <a:solidFill>
                  <a:schemeClr val="bg1"/>
                </a:solidFill>
                <a:latin typeface="Lucida Fax" pitchFamily="18" charset="0"/>
              </a:rPr>
              <a:t>Presentación:</a:t>
            </a:r>
            <a:endParaRPr lang="es-ES" b="1" dirty="0">
              <a:solidFill>
                <a:schemeClr val="bg1"/>
              </a:solidFill>
              <a:latin typeface="Lucida Fax" pitchFamily="18" charset="0"/>
            </a:endParaRPr>
          </a:p>
        </p:txBody>
      </p:sp>
      <p:pic>
        <p:nvPicPr>
          <p:cNvPr id="5" name="4 Imagen" descr="MAYKA-ROS-AMARILLA.png"/>
          <p:cNvPicPr>
            <a:picLocks noChangeAspect="1"/>
          </p:cNvPicPr>
          <p:nvPr/>
        </p:nvPicPr>
        <p:blipFill>
          <a:blip r:embed="rId3" cstate="print"/>
          <a:stretch>
            <a:fillRect/>
          </a:stretch>
        </p:blipFill>
        <p:spPr>
          <a:xfrm>
            <a:off x="428596" y="4981953"/>
            <a:ext cx="2786082" cy="1111116"/>
          </a:xfrm>
          <a:prstGeom prst="rect">
            <a:avLst/>
          </a:prstGeom>
        </p:spPr>
      </p:pic>
      <p:pic>
        <p:nvPicPr>
          <p:cNvPr id="6" name="5 Imagen" descr="velasiglesiaanimada.gif"/>
          <p:cNvPicPr>
            <a:picLocks noChangeAspect="1"/>
          </p:cNvPicPr>
          <p:nvPr/>
        </p:nvPicPr>
        <p:blipFill>
          <a:blip r:embed="rId4" cstate="print"/>
          <a:stretch>
            <a:fillRect/>
          </a:stretch>
        </p:blipFill>
        <p:spPr>
          <a:xfrm>
            <a:off x="7143768" y="4261209"/>
            <a:ext cx="2000232" cy="2596792"/>
          </a:xfrm>
          <a:prstGeom prst="rect">
            <a:avLst/>
          </a:prstGeom>
        </p:spPr>
      </p:pic>
      <p:pic>
        <p:nvPicPr>
          <p:cNvPr id="8" name="7 Imagen" descr="velas3.gif"/>
          <p:cNvPicPr>
            <a:picLocks noChangeAspect="1"/>
          </p:cNvPicPr>
          <p:nvPr/>
        </p:nvPicPr>
        <p:blipFill>
          <a:blip r:embed="rId5" cstate="print"/>
          <a:stretch>
            <a:fillRect/>
          </a:stretch>
        </p:blipFill>
        <p:spPr>
          <a:xfrm>
            <a:off x="5214942" y="5632184"/>
            <a:ext cx="1171576" cy="1225816"/>
          </a:xfrm>
          <a:prstGeom prst="rect">
            <a:avLst/>
          </a:prstGeom>
        </p:spPr>
      </p:pic>
      <p:pic>
        <p:nvPicPr>
          <p:cNvPr id="9" name="8 Imagen" descr="vela_f91.gif"/>
          <p:cNvPicPr>
            <a:picLocks noChangeAspect="1"/>
          </p:cNvPicPr>
          <p:nvPr/>
        </p:nvPicPr>
        <p:blipFill>
          <a:blip r:embed="rId6" cstate="print"/>
          <a:stretch>
            <a:fillRect/>
          </a:stretch>
        </p:blipFill>
        <p:spPr>
          <a:xfrm>
            <a:off x="6905631" y="0"/>
            <a:ext cx="2238369" cy="3357554"/>
          </a:xfrm>
          <a:prstGeom prst="rect">
            <a:avLst/>
          </a:prstGeom>
        </p:spPr>
      </p:pic>
    </p:spTree>
  </p:cSld>
  <p:clrMapOvr>
    <a:masterClrMapping/>
  </p:clrMapOvr>
  <p:transition spd="med">
    <p:split orient="vert"/>
  </p:transition>
  <p:timing>
    <p:tnLst>
      <p:par>
        <p:cTn id="1" dur="indefinite" restart="never" nodeType="tmRoot"/>
      </p:par>
    </p:tnLst>
  </p:timing>
</p:sld>
</file>

<file path=ppt/slides/slide15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370</TotalTime>
  <Words>2303</Words>
  <Application>Microsoft Office PowerPoint</Application>
  <PresentationFormat>Presentación en pantalla (4:3)</PresentationFormat>
  <Paragraphs>105</Paragraphs>
  <Slides>154</Slides>
  <Notes>0</Notes>
  <HiddenSlides>0</HiddenSlides>
  <MMClips>0</MMClips>
  <ScaleCrop>false</ScaleCrop>
  <HeadingPairs>
    <vt:vector size="4" baseType="variant">
      <vt:variant>
        <vt:lpstr>Tema</vt:lpstr>
      </vt:variant>
      <vt:variant>
        <vt:i4>2</vt:i4>
      </vt:variant>
      <vt:variant>
        <vt:lpstr>Títulos de diapositiva</vt:lpstr>
      </vt:variant>
      <vt:variant>
        <vt:i4>154</vt:i4>
      </vt:variant>
    </vt:vector>
  </HeadingPairs>
  <TitlesOfParts>
    <vt:vector size="15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lpstr>Diapositiva 94</vt:lpstr>
      <vt:lpstr>Diapositiva 95</vt:lpstr>
      <vt:lpstr>Diapositiva 96</vt:lpstr>
      <vt:lpstr>Diapositiva 97</vt:lpstr>
      <vt:lpstr>Diapositiva 98</vt:lpstr>
      <vt:lpstr>Diapositiva 99</vt:lpstr>
      <vt:lpstr>Diapositiva 100</vt:lpstr>
      <vt:lpstr>Diapositiva 101</vt:lpstr>
      <vt:lpstr>Diapositiva 102</vt:lpstr>
      <vt:lpstr>Diapositiva 103</vt:lpstr>
      <vt:lpstr>Diapositiva 104</vt:lpstr>
      <vt:lpstr>Diapositiva 105</vt:lpstr>
      <vt:lpstr>Diapositiva 106</vt:lpstr>
      <vt:lpstr>Diapositiva 107</vt:lpstr>
      <vt:lpstr>Diapositiva 108</vt:lpstr>
      <vt:lpstr>Diapositiva 109</vt:lpstr>
      <vt:lpstr>Diapositiva 110</vt:lpstr>
      <vt:lpstr>Diapositiva 111</vt:lpstr>
      <vt:lpstr>Diapositiva 112</vt:lpstr>
      <vt:lpstr>Diapositiva 113</vt:lpstr>
      <vt:lpstr>Diapositiva 114</vt:lpstr>
      <vt:lpstr>Diapositiva 115</vt:lpstr>
      <vt:lpstr>Diapositiva 116</vt:lpstr>
      <vt:lpstr>Diapositiva 117</vt:lpstr>
      <vt:lpstr>Diapositiva 118</vt:lpstr>
      <vt:lpstr>Diapositiva 119</vt:lpstr>
      <vt:lpstr>Diapositiva 120</vt:lpstr>
      <vt:lpstr>Diapositiva 121</vt:lpstr>
      <vt:lpstr>Diapositiva 122</vt:lpstr>
      <vt:lpstr>Diapositiva 123</vt:lpstr>
      <vt:lpstr>Diapositiva 124</vt:lpstr>
      <vt:lpstr>Diapositiva 125</vt:lpstr>
      <vt:lpstr>Diapositiva 126</vt:lpstr>
      <vt:lpstr>Diapositiva 127</vt:lpstr>
      <vt:lpstr>Diapositiva 128</vt:lpstr>
      <vt:lpstr>Diapositiva 129</vt:lpstr>
      <vt:lpstr>Diapositiva 130</vt:lpstr>
      <vt:lpstr>Diapositiva 131</vt:lpstr>
      <vt:lpstr>Diapositiva 132</vt:lpstr>
      <vt:lpstr>Diapositiva 133</vt:lpstr>
      <vt:lpstr>Diapositiva 134</vt:lpstr>
      <vt:lpstr>Diapositiva 135</vt:lpstr>
      <vt:lpstr>Diapositiva 136</vt:lpstr>
      <vt:lpstr>Diapositiva 137</vt:lpstr>
      <vt:lpstr>Diapositiva 138</vt:lpstr>
      <vt:lpstr>Diapositiva 139</vt:lpstr>
      <vt:lpstr>Diapositiva 140</vt:lpstr>
      <vt:lpstr>Diapositiva 141</vt:lpstr>
      <vt:lpstr>Diapositiva 142</vt:lpstr>
      <vt:lpstr>Diapositiva 143</vt:lpstr>
      <vt:lpstr>Diapositiva 144</vt:lpstr>
      <vt:lpstr>Diapositiva 145</vt:lpstr>
      <vt:lpstr>Diapositiva 146</vt:lpstr>
      <vt:lpstr>Diapositiva 147</vt:lpstr>
      <vt:lpstr>Diapositiva 148</vt:lpstr>
      <vt:lpstr>Diapositiva 149</vt:lpstr>
      <vt:lpstr>Diapositiva 150</vt:lpstr>
      <vt:lpstr>Diapositiva 151</vt:lpstr>
      <vt:lpstr>Diapositiva 152</vt:lpstr>
      <vt:lpstr>Diapositiva 153</vt:lpstr>
      <vt:lpstr>Diapositiva 154</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Atentado en el maratón de Boston</dc:title>
  <dc:creator>Mayka</dc:creator>
  <cp:lastModifiedBy>Mayka</cp:lastModifiedBy>
  <cp:revision>19</cp:revision>
  <dcterms:created xsi:type="dcterms:W3CDTF">2013-04-19T17:50:37Z</dcterms:created>
  <dcterms:modified xsi:type="dcterms:W3CDTF">2013-04-22T23:52:54Z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10813180</vt:lpwstr>
  </property>
  <property fmtid="{D5CDD505-2E9C-101B-9397-08002B2CF9AE}" pid="3" name="NXPowerLiteSettings">
    <vt:lpwstr>F6000400038000</vt:lpwstr>
  </property>
  <property fmtid="{D5CDD505-2E9C-101B-9397-08002B2CF9AE}" pid="4" name="NXPowerLiteVersion">
    <vt:lpwstr>D4.2.3</vt:lpwstr>
  </property>
</Properties>
</file>