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2"/>
  </p:notesMasterIdLst>
  <p:sldIdLst>
    <p:sldId id="377" r:id="rId3"/>
    <p:sldId id="451" r:id="rId4"/>
    <p:sldId id="450" r:id="rId5"/>
    <p:sldId id="449" r:id="rId6"/>
    <p:sldId id="452" r:id="rId7"/>
    <p:sldId id="469" r:id="rId8"/>
    <p:sldId id="453" r:id="rId9"/>
    <p:sldId id="435" r:id="rId10"/>
    <p:sldId id="477" r:id="rId11"/>
    <p:sldId id="478" r:id="rId12"/>
    <p:sldId id="479" r:id="rId13"/>
    <p:sldId id="480" r:id="rId14"/>
    <p:sldId id="454" r:id="rId15"/>
    <p:sldId id="516" r:id="rId16"/>
    <p:sldId id="455" r:id="rId17"/>
    <p:sldId id="456" r:id="rId18"/>
    <p:sldId id="486" r:id="rId19"/>
    <p:sldId id="489" r:id="rId20"/>
    <p:sldId id="492" r:id="rId21"/>
    <p:sldId id="487" r:id="rId22"/>
    <p:sldId id="488" r:id="rId23"/>
    <p:sldId id="409" r:id="rId24"/>
    <p:sldId id="475" r:id="rId25"/>
    <p:sldId id="476" r:id="rId26"/>
    <p:sldId id="457" r:id="rId27"/>
    <p:sldId id="458" r:id="rId28"/>
    <p:sldId id="459" r:id="rId29"/>
    <p:sldId id="460" r:id="rId30"/>
    <p:sldId id="461" r:id="rId31"/>
    <p:sldId id="462" r:id="rId32"/>
    <p:sldId id="463" r:id="rId33"/>
    <p:sldId id="464" r:id="rId34"/>
    <p:sldId id="466" r:id="rId35"/>
    <p:sldId id="467" r:id="rId36"/>
    <p:sldId id="468" r:id="rId37"/>
    <p:sldId id="465" r:id="rId38"/>
    <p:sldId id="470" r:id="rId39"/>
    <p:sldId id="472" r:id="rId40"/>
    <p:sldId id="481" r:id="rId41"/>
    <p:sldId id="482" r:id="rId42"/>
    <p:sldId id="483" r:id="rId43"/>
    <p:sldId id="508" r:id="rId44"/>
    <p:sldId id="509" r:id="rId45"/>
    <p:sldId id="510" r:id="rId46"/>
    <p:sldId id="499" r:id="rId47"/>
    <p:sldId id="497" r:id="rId48"/>
    <p:sldId id="498" r:id="rId49"/>
    <p:sldId id="490" r:id="rId50"/>
    <p:sldId id="496" r:id="rId51"/>
    <p:sldId id="502" r:id="rId52"/>
    <p:sldId id="507" r:id="rId53"/>
    <p:sldId id="501" r:id="rId54"/>
    <p:sldId id="503" r:id="rId55"/>
    <p:sldId id="500" r:id="rId56"/>
    <p:sldId id="485" r:id="rId57"/>
    <p:sldId id="495" r:id="rId58"/>
    <p:sldId id="504" r:id="rId59"/>
    <p:sldId id="505" r:id="rId60"/>
    <p:sldId id="506" r:id="rId61"/>
    <p:sldId id="484" r:id="rId62"/>
    <p:sldId id="513" r:id="rId63"/>
    <p:sldId id="491" r:id="rId64"/>
    <p:sldId id="511" r:id="rId65"/>
    <p:sldId id="512" r:id="rId66"/>
    <p:sldId id="514" r:id="rId67"/>
    <p:sldId id="515" r:id="rId68"/>
    <p:sldId id="493" r:id="rId69"/>
    <p:sldId id="378" r:id="rId70"/>
    <p:sldId id="448" r:id="rId71"/>
  </p:sldIdLst>
  <p:sldSz cx="11953875" cy="71643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a:srgbClr val="5C2C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494" y="-834"/>
      </p:cViewPr>
      <p:guideLst>
        <p:guide orient="horz" pos="2257"/>
        <p:guide pos="376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26/11/2016</a:t>
            </a:fld>
            <a:endParaRPr lang="es-ES"/>
          </a:p>
        </p:txBody>
      </p:sp>
      <p:sp>
        <p:nvSpPr>
          <p:cNvPr id="4" name="3 Marcador de imagen de diapositiva"/>
          <p:cNvSpPr>
            <a:spLocks noGrp="1" noRot="1" noChangeAspect="1"/>
          </p:cNvSpPr>
          <p:nvPr>
            <p:ph type="sldImg" idx="2"/>
          </p:nvPr>
        </p:nvSpPr>
        <p:spPr>
          <a:xfrm>
            <a:off x="569913" y="685800"/>
            <a:ext cx="57181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96542" y="2225605"/>
            <a:ext cx="10160795" cy="153570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93083" y="4059825"/>
            <a:ext cx="8367712" cy="183089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44275" y="4603786"/>
            <a:ext cx="10160795" cy="142292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44275" y="3036576"/>
            <a:ext cx="10160795" cy="156721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97693" y="1671695"/>
            <a:ext cx="5279630"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076553" y="1671695"/>
            <a:ext cx="5279630"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97699" y="1603698"/>
            <a:ext cx="5281704"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97699" y="2272039"/>
            <a:ext cx="5281704"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072409" y="1603698"/>
            <a:ext cx="5283778"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072409" y="2272039"/>
            <a:ext cx="5283778"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97699" y="285253"/>
            <a:ext cx="3932743" cy="121396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673638" y="285250"/>
            <a:ext cx="6682550" cy="61146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97699" y="1499219"/>
            <a:ext cx="3932743" cy="490064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43043" y="5015073"/>
            <a:ext cx="7172325" cy="59205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43043" y="640152"/>
            <a:ext cx="7172325" cy="429863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343043" y="5607130"/>
            <a:ext cx="7172325" cy="8408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666565" y="286909"/>
            <a:ext cx="2689623" cy="611294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97694" y="286909"/>
            <a:ext cx="7869634" cy="611294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96541" y="2225606"/>
            <a:ext cx="10160794" cy="1535699"/>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793082" y="4059822"/>
            <a:ext cx="8367712" cy="183089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7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56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97695" y="286911"/>
            <a:ext cx="10758488" cy="119406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97695" y="1671695"/>
            <a:ext cx="10758488" cy="472816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97701" y="6640328"/>
            <a:ext cx="2789237" cy="381437"/>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26/11/2016</a:t>
            </a:fld>
            <a:endParaRPr lang="es-ES"/>
          </a:p>
        </p:txBody>
      </p:sp>
      <p:sp>
        <p:nvSpPr>
          <p:cNvPr id="5" name="4 Marcador de pie de página"/>
          <p:cNvSpPr>
            <a:spLocks noGrp="1"/>
          </p:cNvSpPr>
          <p:nvPr>
            <p:ph type="ftr" sz="quarter" idx="3"/>
          </p:nvPr>
        </p:nvSpPr>
        <p:spPr>
          <a:xfrm>
            <a:off x="4084247" y="6640328"/>
            <a:ext cx="3785394" cy="3814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566949" y="6640328"/>
            <a:ext cx="2789237" cy="381437"/>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F0">
            <a:alpha val="56000"/>
          </a:srgb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97694" y="6524237"/>
            <a:ext cx="2789237" cy="497527"/>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7000">
    <p:random/>
  </p:transition>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commons.wikimedia.org/wiki/File:Cavendish_-_Plataneras_Canarias.jp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3.jpeg"/><Relationship Id="rId4" Type="http://schemas.openxmlformats.org/officeDocument/2006/relationships/image" Target="../media/image3.gif"/></Relationships>
</file>

<file path=ppt/slides/_rels/slide6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Resultado de imagen de arucas"/>
          <p:cNvPicPr>
            <a:picLocks noChangeAspect="1" noChangeArrowheads="1"/>
          </p:cNvPicPr>
          <p:nvPr/>
        </p:nvPicPr>
        <p:blipFill>
          <a:blip r:embed="rId3" cstate="email"/>
          <a:srcRect/>
          <a:stretch>
            <a:fillRect/>
          </a:stretch>
        </p:blipFill>
        <p:spPr bwMode="auto">
          <a:xfrm>
            <a:off x="0" y="0"/>
            <a:ext cx="11953875" cy="7164388"/>
          </a:xfrm>
          <a:prstGeom prst="rect">
            <a:avLst/>
          </a:prstGeom>
          <a:noFill/>
        </p:spPr>
      </p:pic>
      <p:pic>
        <p:nvPicPr>
          <p:cNvPr id="12" name="Picture 3" descr="illusion-013"/>
          <p:cNvPicPr>
            <a:picLocks noChangeAspect="1" noChangeArrowheads="1"/>
          </p:cNvPicPr>
          <p:nvPr/>
        </p:nvPicPr>
        <p:blipFill>
          <a:blip r:embed="rId4" cstate="print">
            <a:duotone>
              <a:schemeClr val="accent5">
                <a:shade val="45000"/>
                <a:satMod val="135000"/>
              </a:schemeClr>
              <a:prstClr val="white"/>
            </a:duotone>
            <a:lum bright="18000" contrast="75000"/>
          </a:blip>
          <a:srcRect/>
          <a:stretch>
            <a:fillRect/>
          </a:stretch>
        </p:blipFill>
        <p:spPr bwMode="auto">
          <a:xfrm>
            <a:off x="0" y="-19901"/>
            <a:ext cx="11953875" cy="7184289"/>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536696" y="3536704"/>
            <a:ext cx="7164388" cy="90997"/>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326186" y="3536705"/>
            <a:ext cx="7164388" cy="9099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1953875" cy="72617"/>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7086367"/>
            <a:ext cx="11953875"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18617" y="5862060"/>
            <a:ext cx="808708" cy="801254"/>
          </a:xfrm>
          <a:prstGeom prst="rect">
            <a:avLst/>
          </a:prstGeom>
          <a:noFill/>
          <a:ln w="38100">
            <a:solidFill>
              <a:srgbClr val="1CDEF8"/>
            </a:solidFill>
            <a:miter lim="800000"/>
            <a:headEnd/>
            <a:tailEnd/>
          </a:ln>
        </p:spPr>
      </p:pic>
      <p:sp>
        <p:nvSpPr>
          <p:cNvPr id="19" name="18 Rectángulo"/>
          <p:cNvSpPr/>
          <p:nvPr/>
        </p:nvSpPr>
        <p:spPr>
          <a:xfrm>
            <a:off x="2588904" y="4776278"/>
            <a:ext cx="351952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263952" y="1503494"/>
            <a:ext cx="8032171" cy="5258565"/>
          </a:xfrm>
          <a:prstGeom prst="rect">
            <a:avLst/>
          </a:prstGeom>
        </p:spPr>
        <p:txBody>
          <a:bodyPr wrap="none" lIns="81272" tIns="40636" rIns="81272" bIns="40636" fromWordArt="1">
            <a:prstTxWarp prst="textPlain">
              <a:avLst>
                <a:gd name="adj" fmla="val 50000"/>
              </a:avLst>
            </a:prstTxWarp>
          </a:bodyPr>
          <a:lstStyle/>
          <a:p>
            <a:pPr algn="ctr"/>
            <a:r>
              <a:rPr lang="es-ES" sz="80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ARUCAS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(Gran Canaria)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203100" y="5795004"/>
            <a:ext cx="2626136" cy="97579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611219" y="798868"/>
            <a:ext cx="1340659" cy="756241"/>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34677" y="197070"/>
            <a:ext cx="1021060" cy="1114460"/>
          </a:xfrm>
          <a:prstGeom prst="rect">
            <a:avLst/>
          </a:prstGeom>
          <a:noFill/>
          <a:ln w="9525">
            <a:noFill/>
            <a:miter lim="800000"/>
            <a:headEnd/>
            <a:tailEnd/>
          </a:ln>
        </p:spPr>
      </p:pic>
    </p:spTree>
  </p:cSld>
  <p:clrMapOvr>
    <a:masterClrMapping/>
  </p:clrMapOvr>
  <p:transition spd="slow" advTm="7000">
    <p:random/>
    <p:sndAc>
      <p:stSnd>
        <p:snd r:embed="rId2" name="Popurrí de Canciones Canarias - Parranda Los Otr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3.bp.blogspot.com/-xJFUFnyt5XU/UX-tMcz3LkI/AAAAAAAAS9o/o0IOjMRkIC4/s640/Cardones+Arucas+Gran+Canaria+171012+(10).jpg"/>
          <p:cNvPicPr>
            <a:picLocks noChangeAspect="1" noChangeArrowheads="1"/>
          </p:cNvPicPr>
          <p:nvPr/>
        </p:nvPicPr>
        <p:blipFill>
          <a:blip r:embed="rId2"/>
          <a:srcRect/>
          <a:stretch>
            <a:fillRect/>
          </a:stretch>
        </p:blipFill>
        <p:spPr bwMode="auto">
          <a:xfrm>
            <a:off x="-1" y="-1"/>
            <a:ext cx="11953875" cy="7462347"/>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arucas mapa"/>
          <p:cNvPicPr>
            <a:picLocks noChangeAspect="1" noChangeArrowheads="1"/>
          </p:cNvPicPr>
          <p:nvPr/>
        </p:nvPicPr>
        <p:blipFill>
          <a:blip r:embed="rId2"/>
          <a:srcRect/>
          <a:stretch>
            <a:fillRect/>
          </a:stretch>
        </p:blipFill>
        <p:spPr bwMode="auto">
          <a:xfrm>
            <a:off x="3204905" y="298493"/>
            <a:ext cx="5027267" cy="6351761"/>
          </a:xfrm>
          <a:prstGeom prst="rect">
            <a:avLst/>
          </a:prstGeom>
          <a:noFill/>
        </p:spPr>
      </p:pic>
      <p:sp>
        <p:nvSpPr>
          <p:cNvPr id="3" name="2 Triángulo rectángulo"/>
          <p:cNvSpPr/>
          <p:nvPr/>
        </p:nvSpPr>
        <p:spPr>
          <a:xfrm>
            <a:off x="-1" y="0"/>
            <a:ext cx="11953876" cy="7164389"/>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dirty="0">
              <a:solidFill>
                <a:schemeClr val="tx1"/>
              </a:solidFill>
              <a:cs typeface="Arial" pitchFamily="34" charset="0"/>
            </a:endParaRPr>
          </a:p>
        </p:txBody>
      </p:sp>
      <p:sp>
        <p:nvSpPr>
          <p:cNvPr id="4" name="3 Triángulo rectángulo"/>
          <p:cNvSpPr>
            <a:spLocks noChangeArrowheads="1"/>
          </p:cNvSpPr>
          <p:nvPr/>
        </p:nvSpPr>
        <p:spPr bwMode="auto">
          <a:xfrm flipH="1" flipV="1">
            <a:off x="1" y="0"/>
            <a:ext cx="11953875" cy="7164388"/>
          </a:xfrm>
          <a:prstGeom prst="rtTriangle">
            <a:avLst/>
          </a:prstGeom>
          <a:solidFill>
            <a:srgbClr val="00B0F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
                                          </p:val>
                                        </p:tav>
                                      </p:tavLst>
                                    </p:anim>
                                    <p:anim calcmode="lin" valueType="num">
                                      <p:cBhvr>
                                        <p:cTn id="7" dur="5000"/>
                                        <p:tgtEl>
                                          <p:spTgt spid="3"/>
                                        </p:tgtEl>
                                        <p:attrNameLst>
                                          <p:attrName>ppt_y</p:attrName>
                                        </p:attrNameLst>
                                      </p:cBhvr>
                                      <p:tavLst>
                                        <p:tav tm="0">
                                          <p:val>
                                            <p:strVal val="ppt_y"/>
                                          </p:val>
                                        </p:tav>
                                        <p:tav tm="100000">
                                          <p:val>
                                            <p:strVal val="ppt_y+ppt_h/2"/>
                                          </p:val>
                                        </p:tav>
                                      </p:tavLst>
                                    </p:anim>
                                    <p:anim calcmode="lin" valueType="num">
                                      <p:cBhvr>
                                        <p:cTn id="8" dur="5000"/>
                                        <p:tgtEl>
                                          <p:spTgt spid="3"/>
                                        </p:tgtEl>
                                        <p:attrNameLst>
                                          <p:attrName>ppt_w</p:attrName>
                                        </p:attrNameLst>
                                      </p:cBhvr>
                                      <p:tavLst>
                                        <p:tav tm="0">
                                          <p:val>
                                            <p:strVal val="ppt_w"/>
                                          </p:val>
                                        </p:tav>
                                        <p:tav tm="100000">
                                          <p:val>
                                            <p:strVal val="ppt_w"/>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63952" y="1168220"/>
            <a:ext cx="8107946" cy="4898551"/>
          </a:xfrm>
          <a:prstGeom prst="rect">
            <a:avLst/>
          </a:prstGeom>
        </p:spPr>
        <p:txBody>
          <a:bodyPr wrap="square" lIns="96295" tIns="48148" rIns="96295" bIns="48148">
            <a:spAutoFit/>
          </a:bodyPr>
          <a:lstStyle/>
          <a:p>
            <a:r>
              <a:rPr lang="es-ES" sz="2400" b="1" dirty="0">
                <a:latin typeface="Agency FB" pitchFamily="34" charset="0"/>
              </a:rPr>
              <a:t>Arucas</a:t>
            </a:r>
            <a:r>
              <a:rPr lang="es-ES" sz="2400" dirty="0">
                <a:latin typeface="Agency FB" pitchFamily="34" charset="0"/>
              </a:rPr>
              <a:t> es un municipio perteneciente a la provincia de Las Palmas (España). Se halla al norte de Gran Canaria, una de las Islas Canarias. Destaca dentro de su patrimonio histórico-artístico la iglesia de San Juan Bautista, conocida popularmente como la </a:t>
            </a:r>
            <a:r>
              <a:rPr lang="es-ES" sz="2400" i="1" dirty="0">
                <a:latin typeface="Agency FB" pitchFamily="34" charset="0"/>
              </a:rPr>
              <a:t>catedral de </a:t>
            </a:r>
            <a:r>
              <a:rPr lang="es-ES" sz="2400" i="1" dirty="0" smtClean="0">
                <a:latin typeface="Agency FB" pitchFamily="34" charset="0"/>
              </a:rPr>
              <a:t>Arucas</a:t>
            </a:r>
            <a:r>
              <a:rPr lang="es-ES" sz="2400" dirty="0" smtClean="0">
                <a:latin typeface="Agency FB" pitchFamily="34" charset="0"/>
              </a:rPr>
              <a:t>: </a:t>
            </a:r>
            <a:r>
              <a:rPr lang="es-ES" sz="2400" dirty="0">
                <a:latin typeface="Agency FB" pitchFamily="34" charset="0"/>
              </a:rPr>
              <a:t>aunque no es una catedral y su configuración inicial data del siglo XVII, la iglesia actual fue levantada en estilo neogótico de nueva planta a principios del siglo XX. En su interior guarda un considerable tesoro artístico, con piezas escultóricas de procedencia italiana, pinturas flamencas y de la escuela andaluza, y obras de Cristóbal Hernández de Quintana.</a:t>
            </a:r>
          </a:p>
          <a:p>
            <a:r>
              <a:rPr lang="es-ES" sz="2400" dirty="0">
                <a:latin typeface="Agency FB" pitchFamily="34" charset="0"/>
              </a:rPr>
              <a:t>El nombre de la localidad proviene de la transliteración que hicieron los castellanos del topónimo aborigen "</a:t>
            </a:r>
            <a:r>
              <a:rPr lang="es-ES" sz="2400" dirty="0" err="1">
                <a:latin typeface="Agency FB" pitchFamily="34" charset="0"/>
              </a:rPr>
              <a:t>Arehucas</a:t>
            </a:r>
            <a:r>
              <a:rPr lang="es-ES" sz="2400" dirty="0">
                <a:latin typeface="Agency FB" pitchFamily="34" charset="0"/>
              </a:rPr>
              <a:t>". La ciudad está asentada sobre un valle, originariamente suelo marino que al surgir el volcán de la Montaña de Arucas fue cerrado formando una laguna.</a:t>
            </a:r>
          </a:p>
        </p:txBody>
      </p:sp>
      <p:sp>
        <p:nvSpPr>
          <p:cNvPr id="3" name="2 Rectángulo"/>
          <p:cNvSpPr/>
          <p:nvPr/>
        </p:nvSpPr>
        <p:spPr>
          <a:xfrm>
            <a:off x="-269620" y="0"/>
            <a:ext cx="12223495" cy="8022346"/>
          </a:xfrm>
          <a:prstGeom prst="rect">
            <a:avLst/>
          </a:prstGeom>
          <a:blipFill>
            <a:blip r:embed="rId2">
              <a:duotone>
                <a:schemeClr val="accent5">
                  <a:shade val="45000"/>
                  <a:satMod val="135000"/>
                </a:schemeClr>
                <a:prstClr val="white"/>
              </a:duotone>
              <a:lum bright="-9000" contrast="43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arucas"/>
          <p:cNvPicPr>
            <a:picLocks noChangeAspect="1" noChangeArrowheads="1"/>
          </p:cNvPicPr>
          <p:nvPr/>
        </p:nvPicPr>
        <p:blipFill>
          <a:blip r:embed="rId2"/>
          <a:srcRect/>
          <a:stretch>
            <a:fillRect/>
          </a:stretch>
        </p:blipFill>
        <p:spPr bwMode="auto">
          <a:xfrm>
            <a:off x="2" y="-517957"/>
            <a:ext cx="11953875" cy="768234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upload.wikimedia.org/wikipedia/commons/thumb/7/76/Panor%C3%A1mica_de_Arucas.jpg/1280px-Panor%C3%A1mica_de_Arucas.jpg"/>
          <p:cNvPicPr>
            <a:picLocks noChangeAspect="1" noChangeArrowheads="1"/>
          </p:cNvPicPr>
          <p:nvPr/>
        </p:nvPicPr>
        <p:blipFill>
          <a:blip r:embed="rId2"/>
          <a:srcRect/>
          <a:stretch>
            <a:fillRect/>
          </a:stretch>
        </p:blipFill>
        <p:spPr bwMode="auto">
          <a:xfrm>
            <a:off x="-12239753" y="-346895"/>
            <a:ext cx="25672747" cy="7511283"/>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23554 0.00421 L 0.91893 0.00443 " pathEditMode="relative" rAng="0" ptsTypes="AA">
                                      <p:cBhvr>
                                        <p:cTn id="6" dur="5000" fill="hold"/>
                                        <p:tgtEl>
                                          <p:spTgt spid="5122"/>
                                        </p:tgtEl>
                                        <p:attrNameLst>
                                          <p:attrName>ppt_x</p:attrName>
                                          <p:attrName>ppt_y</p:attrName>
                                        </p:attrNameLst>
                                      </p:cBhvr>
                                      <p:rCtr x="34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047847" y="1010426"/>
            <a:ext cx="9235397" cy="5632311"/>
          </a:xfrm>
          <a:prstGeom prst="rect">
            <a:avLst/>
          </a:prstGeom>
        </p:spPr>
        <p:txBody>
          <a:bodyPr wrap="square">
            <a:spAutoFit/>
          </a:bodyPr>
          <a:lstStyle/>
          <a:p>
            <a:pPr defTabSz="962955" fontAlgn="base">
              <a:spcBef>
                <a:spcPct val="0"/>
              </a:spcBef>
              <a:spcAft>
                <a:spcPct val="0"/>
              </a:spcAft>
            </a:pPr>
            <a:r>
              <a:rPr lang="es-ES" sz="2400" dirty="0" smtClean="0">
                <a:latin typeface="Agency FB" pitchFamily="34" charset="0"/>
                <a:cs typeface="Arial" charset="0"/>
              </a:rPr>
              <a:t>En 1894 alcanza la categoría de ciudad por gracia de la entonces reina regente Mª Cristina, en mérito a su crecimiento y laboriosidad.</a:t>
            </a:r>
          </a:p>
          <a:p>
            <a:pPr defTabSz="962955" eaLnBrk="0" fontAlgn="base" hangingPunct="0">
              <a:spcBef>
                <a:spcPct val="0"/>
              </a:spcBef>
              <a:spcAft>
                <a:spcPct val="0"/>
              </a:spcAft>
            </a:pPr>
            <a:r>
              <a:rPr lang="es-ES" sz="2400" dirty="0" smtClean="0">
                <a:latin typeface="Agency FB" pitchFamily="34" charset="0"/>
                <a:cs typeface="Arial" charset="0"/>
              </a:rPr>
              <a:t>Vista panorámica de la ciudad de Arucas.</a:t>
            </a:r>
          </a:p>
          <a:p>
            <a:pPr defTabSz="962955" eaLnBrk="0" fontAlgn="base" hangingPunct="0">
              <a:spcBef>
                <a:spcPct val="0"/>
              </a:spcBef>
              <a:spcAft>
                <a:spcPct val="0"/>
              </a:spcAft>
            </a:pPr>
            <a:r>
              <a:rPr lang="es-ES" sz="2400" dirty="0" smtClean="0">
                <a:latin typeface="Agency FB" pitchFamily="34" charset="0"/>
                <a:cs typeface="Arial" charset="0"/>
              </a:rPr>
              <a:t>La ciudad se localiza al pie de la montaña de Arucas, un antiguo volcán en el que hay un mirador con vistas excelentes hacia los cuatro puntos cardinales y que exhibe un aspecto muy peculiar: parece que tiene en un lado una especie de huella gigante.</a:t>
            </a:r>
          </a:p>
          <a:p>
            <a:pPr defTabSz="962955" eaLnBrk="0" fontAlgn="base" hangingPunct="0">
              <a:spcBef>
                <a:spcPct val="0"/>
              </a:spcBef>
              <a:spcAft>
                <a:spcPct val="0"/>
              </a:spcAft>
            </a:pPr>
            <a:r>
              <a:rPr lang="es-ES" sz="2400" dirty="0" smtClean="0">
                <a:latin typeface="Agency FB" pitchFamily="34" charset="0"/>
                <a:cs typeface="Arial" charset="0"/>
              </a:rPr>
              <a:t>La agricultura ha sido desde siempre la principal riqueza económica de Arucas, destacando hoy día las amplias vegas de cultivo de plátanos.</a:t>
            </a:r>
          </a:p>
          <a:p>
            <a:pPr defTabSz="962955" eaLnBrk="0" fontAlgn="base" hangingPunct="0">
              <a:spcBef>
                <a:spcPct val="0"/>
              </a:spcBef>
              <a:spcAft>
                <a:spcPct val="0"/>
              </a:spcAft>
            </a:pPr>
            <a:r>
              <a:rPr lang="es-ES" sz="2400" dirty="0" smtClean="0">
                <a:latin typeface="Agency FB" pitchFamily="34" charset="0"/>
                <a:cs typeface="Arial" charset="0"/>
              </a:rPr>
              <a:t>Vista de plantación de plataneras desde la montaña de Arucas.</a:t>
            </a:r>
          </a:p>
          <a:p>
            <a:pPr defTabSz="962955" eaLnBrk="0" fontAlgn="base" hangingPunct="0">
              <a:spcBef>
                <a:spcPct val="0"/>
              </a:spcBef>
              <a:spcAft>
                <a:spcPct val="0"/>
              </a:spcAft>
            </a:pPr>
            <a:r>
              <a:rPr lang="es-ES" sz="2400" dirty="0" smtClean="0">
                <a:latin typeface="Agency FB" pitchFamily="34" charset="0"/>
                <a:cs typeface="Arial" charset="0"/>
              </a:rPr>
              <a:t>El municipio posee varios parques señoriales como el parque municipal de Arucas(conocido como Parque </a:t>
            </a:r>
            <a:r>
              <a:rPr lang="es-ES" sz="2400" dirty="0" err="1" smtClean="0">
                <a:latin typeface="Agency FB" pitchFamily="34" charset="0"/>
                <a:cs typeface="Arial" charset="0"/>
              </a:rPr>
              <a:t>Gourie</a:t>
            </a:r>
            <a:r>
              <a:rPr lang="es-ES" sz="2400" dirty="0" smtClean="0">
                <a:latin typeface="Agency FB" pitchFamily="34" charset="0"/>
                <a:cs typeface="Arial" charset="0"/>
              </a:rPr>
              <a:t>), junto al casco histórico, o el jardín de la Marquesa, jardín botánico que data del siglo XIX.</a:t>
            </a:r>
          </a:p>
          <a:p>
            <a:pPr defTabSz="962955" eaLnBrk="0" fontAlgn="base" hangingPunct="0">
              <a:spcBef>
                <a:spcPct val="0"/>
              </a:spcBef>
              <a:spcAft>
                <a:spcPct val="0"/>
              </a:spcAft>
            </a:pPr>
            <a:r>
              <a:rPr lang="es-ES" sz="2400" dirty="0" smtClean="0">
                <a:latin typeface="Agency FB" pitchFamily="34" charset="0"/>
                <a:cs typeface="Arial" charset="0"/>
              </a:rPr>
              <a:t>En esta ciudad se elabora el ron miel, procedente de la caña de azúcar.</a:t>
            </a:r>
          </a:p>
          <a:p>
            <a:pPr defTabSz="962955" eaLnBrk="0" fontAlgn="base" hangingPunct="0">
              <a:spcBef>
                <a:spcPct val="0"/>
              </a:spcBef>
              <a:spcAft>
                <a:spcPct val="0"/>
              </a:spcAft>
            </a:pPr>
            <a:r>
              <a:rPr lang="es-ES" sz="2400" dirty="0" smtClean="0">
                <a:latin typeface="Agency FB" pitchFamily="34" charset="0"/>
                <a:cs typeface="Arial" charset="0"/>
              </a:rPr>
              <a:t>El término municipal de Arucas comprende otras poblaciones, como Bañaderos, La </a:t>
            </a:r>
            <a:r>
              <a:rPr lang="es-ES" sz="2400" dirty="0" err="1" smtClean="0">
                <a:latin typeface="Agency FB" pitchFamily="34" charset="0"/>
                <a:cs typeface="Arial" charset="0"/>
              </a:rPr>
              <a:t>Montañeta</a:t>
            </a:r>
            <a:r>
              <a:rPr lang="es-ES" sz="2400" dirty="0" smtClean="0">
                <a:latin typeface="Agency FB" pitchFamily="34" charset="0"/>
                <a:cs typeface="Arial" charset="0"/>
              </a:rPr>
              <a:t>, la Fula, Cardones, Trapiche, </a:t>
            </a:r>
            <a:r>
              <a:rPr lang="es-ES" sz="2400" dirty="0" err="1" smtClean="0">
                <a:latin typeface="Agency FB" pitchFamily="34" charset="0"/>
                <a:cs typeface="Arial" charset="0"/>
              </a:rPr>
              <a:t>Visvique</a:t>
            </a:r>
            <a:r>
              <a:rPr lang="es-ES" sz="2400" dirty="0" smtClean="0">
                <a:latin typeface="Agency FB" pitchFamily="34" charset="0"/>
                <a:cs typeface="Arial" charset="0"/>
              </a:rPr>
              <a:t>, Los Portales, Santidad etc.</a:t>
            </a:r>
          </a:p>
        </p:txBody>
      </p:sp>
      <p:sp>
        <p:nvSpPr>
          <p:cNvPr id="4" name="3 Rectángulo"/>
          <p:cNvSpPr/>
          <p:nvPr/>
        </p:nvSpPr>
        <p:spPr>
          <a:xfrm>
            <a:off x="-269620" y="0"/>
            <a:ext cx="12223495" cy="8022346"/>
          </a:xfrm>
          <a:prstGeom prst="rect">
            <a:avLst/>
          </a:prstGeom>
          <a:blipFill>
            <a:blip r:embed="rId2">
              <a:duotone>
                <a:schemeClr val="accent5">
                  <a:shade val="45000"/>
                  <a:satMod val="135000"/>
                </a:schemeClr>
                <a:prstClr val="white"/>
              </a:duotone>
              <a:lum bright="-9000" contrast="43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Resultado de imagen de arucas"/>
          <p:cNvPicPr>
            <a:picLocks noChangeAspect="1" noChangeArrowheads="1"/>
          </p:cNvPicPr>
          <p:nvPr/>
        </p:nvPicPr>
        <p:blipFill>
          <a:blip r:embed="rId2"/>
          <a:srcRect/>
          <a:stretch>
            <a:fillRect/>
          </a:stretch>
        </p:blipFill>
        <p:spPr bwMode="auto">
          <a:xfrm>
            <a:off x="0" y="-306987"/>
            <a:ext cx="12070005" cy="7471375"/>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94233"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988469"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482703"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976937"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471171"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965407"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10459640" y="0"/>
            <a:ext cx="1494235" cy="7164388"/>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arucas"/>
          <p:cNvPicPr>
            <a:picLocks noChangeAspect="1" noChangeArrowheads="1"/>
          </p:cNvPicPr>
          <p:nvPr/>
        </p:nvPicPr>
        <p:blipFill>
          <a:blip r:embed="rId2"/>
          <a:srcRect/>
          <a:stretch>
            <a:fillRect/>
          </a:stretch>
        </p:blipFill>
        <p:spPr bwMode="auto">
          <a:xfrm>
            <a:off x="-1" y="0"/>
            <a:ext cx="11953876" cy="7263969"/>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Resultado de imagen de arucas"/>
          <p:cNvPicPr>
            <a:picLocks noChangeAspect="1" noChangeArrowheads="1"/>
          </p:cNvPicPr>
          <p:nvPr/>
        </p:nvPicPr>
        <p:blipFill>
          <a:blip r:embed="rId2"/>
          <a:srcRect/>
          <a:stretch>
            <a:fillRect/>
          </a:stretch>
        </p:blipFill>
        <p:spPr bwMode="auto">
          <a:xfrm>
            <a:off x="-1" y="0"/>
            <a:ext cx="11953876" cy="716163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Imagen relacionada"/>
          <p:cNvPicPr>
            <a:picLocks noChangeAspect="1" noChangeArrowheads="1"/>
          </p:cNvPicPr>
          <p:nvPr/>
        </p:nvPicPr>
        <p:blipFill>
          <a:blip r:embed="rId2"/>
          <a:srcRect/>
          <a:stretch>
            <a:fillRect/>
          </a:stretch>
        </p:blipFill>
        <p:spPr bwMode="auto">
          <a:xfrm>
            <a:off x="0" y="0"/>
            <a:ext cx="11953875" cy="7182604"/>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Imagen relacionada"/>
          <p:cNvPicPr>
            <a:picLocks noChangeAspect="1" noChangeArrowheads="1"/>
          </p:cNvPicPr>
          <p:nvPr/>
        </p:nvPicPr>
        <p:blipFill>
          <a:blip r:embed="rId2"/>
          <a:srcRect/>
          <a:stretch>
            <a:fillRect/>
          </a:stretch>
        </p:blipFill>
        <p:spPr bwMode="auto">
          <a:xfrm>
            <a:off x="0"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s://upload.wikimedia.org/wikipedia/commons/thumb/4/42/Cavendish_-_Plataneras_Canarias.jpg/220px-Cavendish_-_Plataneras_Canarias.jpg">
            <a:hlinkClick r:id="rId2"/>
          </p:cNvPr>
          <p:cNvPicPr>
            <a:picLocks noChangeAspect="1" noChangeArrowheads="1"/>
          </p:cNvPicPr>
          <p:nvPr/>
        </p:nvPicPr>
        <p:blipFill>
          <a:blip r:embed="rId3"/>
          <a:srcRect/>
          <a:stretch>
            <a:fillRect/>
          </a:stretch>
        </p:blipFill>
        <p:spPr bwMode="auto">
          <a:xfrm>
            <a:off x="0" y="0"/>
            <a:ext cx="11953873"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p18emcodgqqa2jei1ae58a88o36.jpg"/>
          <p:cNvPicPr>
            <a:picLocks noChangeAspect="1" noChangeArrowheads="1"/>
          </p:cNvPicPr>
          <p:nvPr/>
        </p:nvPicPr>
        <p:blipFill>
          <a:blip r:embed="rId2"/>
          <a:srcRect/>
          <a:stretch>
            <a:fillRect/>
          </a:stretch>
        </p:blipFill>
        <p:spPr bwMode="auto">
          <a:xfrm>
            <a:off x="-1" y="0"/>
            <a:ext cx="12192043"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90855" y="2081996"/>
            <a:ext cx="7231879" cy="3975221"/>
          </a:xfrm>
          <a:prstGeom prst="rect">
            <a:avLst/>
          </a:prstGeom>
        </p:spPr>
        <p:txBody>
          <a:bodyPr wrap="square" lIns="96295" tIns="48148" rIns="96295" bIns="48148">
            <a:spAutoFit/>
          </a:bodyPr>
          <a:lstStyle/>
          <a:p>
            <a:r>
              <a:rPr lang="es-ES" sz="2800" dirty="0">
                <a:latin typeface="Agency FB" pitchFamily="34" charset="0"/>
              </a:rPr>
              <a:t>Arucas fue reconstruida en 1480 después de haber sido totalmente destruida en 1478. Desde el siglo XV, el principal cultivo de la zona de Arucas fue la caña de azúcar. Una de las características principales de lo que hoy es Arucas es su fábrica de ron. Arucas tiene el auge de la demanda de cochinilla en la segunda mitad del siglo XIX. En 1894 alcanza la categoría de ciudad por gracia de la entonces reina regente María Cristina de Habsburgo-Lorena, en mérito a su crecimiento y laboriosidad.</a:t>
            </a:r>
          </a:p>
        </p:txBody>
      </p:sp>
      <p:sp>
        <p:nvSpPr>
          <p:cNvPr id="3" name="2 Rectángulo"/>
          <p:cNvSpPr/>
          <p:nvPr/>
        </p:nvSpPr>
        <p:spPr>
          <a:xfrm>
            <a:off x="-269620" y="0"/>
            <a:ext cx="12223495" cy="8022346"/>
          </a:xfrm>
          <a:prstGeom prst="rect">
            <a:avLst/>
          </a:prstGeom>
          <a:blipFill>
            <a:blip r:embed="rId2">
              <a:duotone>
                <a:schemeClr val="accent5">
                  <a:shade val="45000"/>
                  <a:satMod val="135000"/>
                </a:schemeClr>
                <a:prstClr val="white"/>
              </a:duotone>
              <a:lum bright="-9000" contrast="43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upload.wikimedia.org/wikipedia/commons/thumb/0/05/BotanicGardensinArucas.JPG/800px-BotanicGardensinArucas.JPG"/>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p18em4am1g1ejbj9d7i5137r1rvh5.jpg"/>
          <p:cNvPicPr>
            <a:picLocks noChangeAspect="1" noChangeArrowheads="1"/>
          </p:cNvPicPr>
          <p:nvPr/>
        </p:nvPicPr>
        <p:blipFill>
          <a:blip r:embed="rId2" cstate="print"/>
          <a:srcRect/>
          <a:stretch>
            <a:fillRect/>
          </a:stretch>
        </p:blipFill>
        <p:spPr bwMode="auto">
          <a:xfrm>
            <a:off x="0" y="0"/>
            <a:ext cx="11906843" cy="7939912"/>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p18em4am1g5nf1q0jq60161s1j208.jpg"/>
          <p:cNvPicPr>
            <a:picLocks noChangeAspect="1" noChangeArrowheads="1"/>
          </p:cNvPicPr>
          <p:nvPr/>
        </p:nvPicPr>
        <p:blipFill>
          <a:blip r:embed="rId2" cstate="print"/>
          <a:srcRect/>
          <a:stretch>
            <a:fillRect/>
          </a:stretch>
        </p:blipFill>
        <p:spPr bwMode="auto">
          <a:xfrm>
            <a:off x="-1" y="0"/>
            <a:ext cx="11953876" cy="8252142"/>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64561929.jpg"/>
          <p:cNvPicPr>
            <a:picLocks noChangeAspect="1" noChangeArrowheads="1"/>
          </p:cNvPicPr>
          <p:nvPr/>
        </p:nvPicPr>
        <p:blipFill>
          <a:blip r:embed="rId2" cstate="email"/>
          <a:srcRect/>
          <a:stretch>
            <a:fillRect/>
          </a:stretch>
        </p:blipFill>
        <p:spPr bwMode="auto">
          <a:xfrm>
            <a:off x="0" y="-987425"/>
            <a:ext cx="11922125" cy="833913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jardines-de-la-marquesa.jpg"/>
          <p:cNvPicPr>
            <a:picLocks noChangeAspect="1" noChangeArrowheads="1"/>
          </p:cNvPicPr>
          <p:nvPr/>
        </p:nvPicPr>
        <p:blipFill>
          <a:blip r:embed="rId2"/>
          <a:srcRect/>
          <a:stretch>
            <a:fillRect/>
          </a:stretch>
        </p:blipFill>
        <p:spPr bwMode="auto">
          <a:xfrm>
            <a:off x="-1" y="0"/>
            <a:ext cx="11953875" cy="7911292"/>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BotanischerGartenDerHerzoginVonArucas.jpg"/>
          <p:cNvPicPr>
            <a:picLocks noChangeAspect="1" noChangeArrowheads="1"/>
          </p:cNvPicPr>
          <p:nvPr/>
        </p:nvPicPr>
        <p:blipFill>
          <a:blip r:embed="rId2" cstate="email"/>
          <a:srcRect/>
          <a:stretch>
            <a:fillRect/>
          </a:stretch>
        </p:blipFill>
        <p:spPr bwMode="auto">
          <a:xfrm>
            <a:off x="0" y="0"/>
            <a:ext cx="11953875" cy="733661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magen relacionada"/>
          <p:cNvPicPr>
            <a:picLocks noChangeAspect="1" noChangeArrowheads="1"/>
          </p:cNvPicPr>
          <p:nvPr/>
        </p:nvPicPr>
        <p:blipFill>
          <a:blip r:embed="rId2"/>
          <a:srcRect/>
          <a:stretch>
            <a:fillRect/>
          </a:stretch>
        </p:blipFill>
        <p:spPr bwMode="auto">
          <a:xfrm>
            <a:off x="2" y="0"/>
            <a:ext cx="11953875" cy="7164388"/>
          </a:xfrm>
          <a:prstGeom prst="rect">
            <a:avLst/>
          </a:prstGeom>
          <a:noFill/>
        </p:spPr>
      </p:pic>
      <p:sp>
        <p:nvSpPr>
          <p:cNvPr id="4" name="3 Forma libre"/>
          <p:cNvSpPr/>
          <p:nvPr/>
        </p:nvSpPr>
        <p:spPr>
          <a:xfrm rot="18873084">
            <a:off x="4547328" y="1514982"/>
            <a:ext cx="3510881" cy="4007561"/>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4 Forma libre"/>
          <p:cNvSpPr/>
          <p:nvPr/>
        </p:nvSpPr>
        <p:spPr>
          <a:xfrm rot="18873084">
            <a:off x="4476093" y="1471761"/>
            <a:ext cx="3471080" cy="4046151"/>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Forma libre"/>
          <p:cNvSpPr/>
          <p:nvPr/>
        </p:nvSpPr>
        <p:spPr>
          <a:xfrm rot="18873084">
            <a:off x="4570382" y="1519183"/>
            <a:ext cx="3419669" cy="3919617"/>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Forma libre"/>
          <p:cNvSpPr/>
          <p:nvPr/>
        </p:nvSpPr>
        <p:spPr>
          <a:xfrm rot="18873084">
            <a:off x="4557466" y="1476210"/>
            <a:ext cx="3408247" cy="3959186"/>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diamond(out)">
                                      <p:cBhvr>
                                        <p:cTn id="23"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n relacionada"/>
          <p:cNvPicPr>
            <a:picLocks noChangeAspect="1" noChangeArrowheads="1"/>
          </p:cNvPicPr>
          <p:nvPr/>
        </p:nvPicPr>
        <p:blipFill>
          <a:blip r:embed="rId2"/>
          <a:srcRect/>
          <a:stretch>
            <a:fillRect/>
          </a:stretch>
        </p:blipFill>
        <p:spPr bwMode="auto">
          <a:xfrm>
            <a:off x="0" y="0"/>
            <a:ext cx="12011973"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arucas"/>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Vista de Arucas"/>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arucas"/>
          <p:cNvPicPr>
            <a:picLocks noChangeAspect="1" noChangeArrowheads="1"/>
          </p:cNvPicPr>
          <p:nvPr/>
        </p:nvPicPr>
        <p:blipFill>
          <a:blip r:embed="rId2"/>
          <a:srcRect/>
          <a:stretch>
            <a:fillRect/>
          </a:stretch>
        </p:blipFill>
        <p:spPr bwMode="auto">
          <a:xfrm>
            <a:off x="0" y="0"/>
            <a:ext cx="12433833" cy="7164388"/>
          </a:xfrm>
          <a:prstGeom prst="rect">
            <a:avLst/>
          </a:prstGeom>
          <a:noFill/>
        </p:spPr>
      </p:pic>
      <p:pic>
        <p:nvPicPr>
          <p:cNvPr id="3" name="Picture 3" descr="illusion-015"/>
          <p:cNvPicPr>
            <a:picLocks noChangeAspect="1" noChangeArrowheads="1" noCrop="1"/>
          </p:cNvPicPr>
          <p:nvPr/>
        </p:nvPicPr>
        <p:blipFill>
          <a:blip r:embed="rId3" cstate="print">
            <a:duotone>
              <a:schemeClr val="accent5">
                <a:shade val="45000"/>
                <a:satMod val="135000"/>
              </a:schemeClr>
              <a:prstClr val="white"/>
            </a:duotone>
            <a:lum bright="16000" contrast="74000"/>
          </a:blip>
          <a:srcRect/>
          <a:stretch>
            <a:fillRect/>
          </a:stretch>
        </p:blipFill>
        <p:spPr bwMode="auto">
          <a:xfrm>
            <a:off x="0" y="-19901"/>
            <a:ext cx="11953875" cy="7184289"/>
          </a:xfrm>
          <a:prstGeom prst="rect">
            <a:avLst/>
          </a:prstGeom>
          <a:noFill/>
          <a:ln w="9525">
            <a:noFill/>
            <a:miter lim="800000"/>
            <a:headEnd/>
            <a:tailEnd/>
          </a:ln>
        </p:spPr>
      </p:pic>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9" presetClass="emph" presetSubtype="0" nodeType="withEffect">
                                  <p:stCondLst>
                                    <p:cond delay="0"/>
                                  </p:stCondLst>
                                  <p:childTnLst>
                                    <p:set>
                                      <p:cBhvr rctx="PPT">
                                        <p:cTn id="9" dur="indefinite"/>
                                        <p:tgtEl>
                                          <p:spTgt spid="3"/>
                                        </p:tgtEl>
                                        <p:attrNameLst>
                                          <p:attrName>style.opacity</p:attrName>
                                        </p:attrNameLst>
                                      </p:cBhvr>
                                      <p:to>
                                        <p:strVal val="0.5"/>
                                      </p:to>
                                    </p:set>
                                    <p:animEffect filter="image" prLst="opacity: 0.5">
                                      <p:cBhvr rctx="IE">
                                        <p:cTn id="10"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arucas"/>
          <p:cNvPicPr>
            <a:picLocks noChangeAspect="1" noChangeArrowheads="1"/>
          </p:cNvPicPr>
          <p:nvPr/>
        </p:nvPicPr>
        <p:blipFill>
          <a:blip r:embed="rId2"/>
          <a:srcRect/>
          <a:stretch>
            <a:fillRect/>
          </a:stretch>
        </p:blipFill>
        <p:spPr bwMode="auto">
          <a:xfrm>
            <a:off x="-876140" y="0"/>
            <a:ext cx="12974712"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n relacionada"/>
          <p:cNvPicPr>
            <a:picLocks noChangeAspect="1" noChangeArrowheads="1"/>
          </p:cNvPicPr>
          <p:nvPr/>
        </p:nvPicPr>
        <p:blipFill>
          <a:blip r:embed="rId2"/>
          <a:srcRect/>
          <a:stretch>
            <a:fillRect/>
          </a:stretch>
        </p:blipFill>
        <p:spPr bwMode="auto">
          <a:xfrm>
            <a:off x="-1" y="0"/>
            <a:ext cx="1198711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n relacionada"/>
          <p:cNvPicPr>
            <a:picLocks noChangeAspect="1" noChangeArrowheads="1"/>
          </p:cNvPicPr>
          <p:nvPr/>
        </p:nvPicPr>
        <p:blipFill>
          <a:blip r:embed="rId3"/>
          <a:srcRect/>
          <a:stretch>
            <a:fillRect/>
          </a:stretch>
        </p:blipFill>
        <p:spPr bwMode="auto">
          <a:xfrm>
            <a:off x="2" y="1"/>
            <a:ext cx="11953875" cy="7262457"/>
          </a:xfrm>
          <a:prstGeom prst="rect">
            <a:avLst/>
          </a:prstGeom>
          <a:noFill/>
        </p:spPr>
      </p:pic>
    </p:spTree>
  </p:cSld>
  <p:clrMapOvr>
    <a:masterClrMapping/>
  </p:clrMapOvr>
  <p:transition spd="slow" advTm="7000">
    <p:random/>
    <p:sndAc>
      <p:stSnd>
        <p:snd r:embed="rId2" name="Pasodoble Islas Canarias - Los Gofiones.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arucas"/>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n relacionada"/>
          <p:cNvPicPr>
            <a:picLocks noChangeAspect="1" noChangeArrowheads="1"/>
          </p:cNvPicPr>
          <p:nvPr/>
        </p:nvPicPr>
        <p:blipFill>
          <a:blip r:embed="rId2"/>
          <a:srcRect/>
          <a:stretch>
            <a:fillRect/>
          </a:stretch>
        </p:blipFill>
        <p:spPr bwMode="auto">
          <a:xfrm>
            <a:off x="-1" y="0"/>
            <a:ext cx="11953876" cy="7394383"/>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Resultado de imagen de arucas CRISTO NEGRO"/>
          <p:cNvPicPr>
            <a:picLocks noChangeAspect="1" noChangeArrowheads="1"/>
          </p:cNvPicPr>
          <p:nvPr/>
        </p:nvPicPr>
        <p:blipFill>
          <a:blip r:embed="rId2"/>
          <a:srcRect/>
          <a:stretch>
            <a:fillRect/>
          </a:stretch>
        </p:blipFill>
        <p:spPr bwMode="auto">
          <a:xfrm>
            <a:off x="-1" y="-1"/>
            <a:ext cx="11953876" cy="7365297"/>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1746" name="Picture 2" descr="Resultado de imagen de arucas CRISTO NEGRO"/>
          <p:cNvPicPr>
            <a:picLocks noChangeAspect="1" noChangeArrowheads="1"/>
          </p:cNvPicPr>
          <p:nvPr/>
        </p:nvPicPr>
        <p:blipFill>
          <a:blip r:embed="rId2"/>
          <a:srcRect/>
          <a:stretch>
            <a:fillRect/>
          </a:stretch>
        </p:blipFill>
        <p:spPr bwMode="auto">
          <a:xfrm>
            <a:off x="2263953" y="0"/>
            <a:ext cx="6948853" cy="2567240"/>
          </a:xfrm>
          <a:prstGeom prst="rect">
            <a:avLst/>
          </a:prstGeom>
          <a:noFill/>
        </p:spPr>
      </p:pic>
      <p:sp>
        <p:nvSpPr>
          <p:cNvPr id="3" name="2 Rectángulo"/>
          <p:cNvSpPr/>
          <p:nvPr/>
        </p:nvSpPr>
        <p:spPr>
          <a:xfrm>
            <a:off x="445348" y="2576372"/>
            <a:ext cx="11290504" cy="4529219"/>
          </a:xfrm>
          <a:prstGeom prst="rect">
            <a:avLst/>
          </a:prstGeom>
        </p:spPr>
        <p:txBody>
          <a:bodyPr wrap="square" lIns="96295" tIns="48148" rIns="96295" bIns="48148">
            <a:spAutoFit/>
          </a:bodyPr>
          <a:lstStyle/>
          <a:p>
            <a:pPr algn="ctr"/>
            <a:r>
              <a:rPr lang="es-ES" sz="2400" dirty="0" smtClean="0">
                <a:solidFill>
                  <a:srgbClr val="FFC000"/>
                </a:solidFill>
                <a:latin typeface="Agency FB" pitchFamily="34" charset="0"/>
              </a:rPr>
              <a:t>El Cristo Yacente o Cristo de la Buena Muerte está ubicado en el centro de la capilla dedicada a la Semana Santa de la Iglesia de San Juan Bautista. Es, sin duda, la obra religiosa más importante del escultor figurativo </a:t>
            </a:r>
            <a:r>
              <a:rPr lang="es-ES" sz="2400" dirty="0" err="1" smtClean="0">
                <a:solidFill>
                  <a:srgbClr val="FFC000"/>
                </a:solidFill>
                <a:latin typeface="Agency FB" pitchFamily="34" charset="0"/>
              </a:rPr>
              <a:t>aruquense</a:t>
            </a:r>
            <a:r>
              <a:rPr lang="es-ES" sz="2400" dirty="0" smtClean="0">
                <a:solidFill>
                  <a:srgbClr val="FFC000"/>
                </a:solidFill>
                <a:latin typeface="Agency FB" pitchFamily="34" charset="0"/>
              </a:rPr>
              <a:t> Manolo Ramos. </a:t>
            </a:r>
            <a:br>
              <a:rPr lang="es-ES" sz="2400" dirty="0" smtClean="0">
                <a:solidFill>
                  <a:srgbClr val="FFC000"/>
                </a:solidFill>
                <a:latin typeface="Agency FB" pitchFamily="34" charset="0"/>
              </a:rPr>
            </a:br>
            <a:r>
              <a:rPr lang="es-ES" sz="2400" dirty="0" smtClean="0">
                <a:solidFill>
                  <a:srgbClr val="FFC000"/>
                </a:solidFill>
                <a:latin typeface="Agency FB" pitchFamily="34" charset="0"/>
              </a:rPr>
              <a:t>Realizado en madera, este Cristo aunque muerto, aparece con las piernas flexionadas y con un excelente estudio de anatomía en el tratamiento de las costillas, obra maestra totalmente original, sin influencia alguna, y considerada por algunos, como una de las cumbres de la imaginería española de todos los tiempos. De belleza exquisita en el modelado de rostro y cuerpo, destaca por la elegancia de sus líneas y el poder expresivo de su cabeza, donde la agitación de la melena queda contrastada con la calma del rostro, ligeramente afectado por la posición de la boca entreabierta.</a:t>
            </a:r>
            <a:br>
              <a:rPr lang="es-ES" sz="2400" dirty="0" smtClean="0">
                <a:solidFill>
                  <a:srgbClr val="FFC000"/>
                </a:solidFill>
                <a:latin typeface="Agency FB" pitchFamily="34" charset="0"/>
              </a:rPr>
            </a:br>
            <a:r>
              <a:rPr lang="es-ES" sz="2400" dirty="0" smtClean="0">
                <a:solidFill>
                  <a:srgbClr val="FFC000"/>
                </a:solidFill>
                <a:latin typeface="Agency FB" pitchFamily="34" charset="0"/>
              </a:rPr>
              <a:t>Esculpida en el año 1940, fue el propio autor quien lo ofreció a la Iglesia de Arucas en 20.000 pesetas (120 euros), que lo adquirió en 1943, reuniéndose dicho importe por suscripción popular, encabezada por el Excmo. Ayuntamiento. </a:t>
            </a:r>
            <a:endParaRPr lang="es-ES" sz="2400" dirty="0">
              <a:solidFill>
                <a:srgbClr val="FFC000"/>
              </a:solidFill>
              <a:latin typeface="Agency FB" pitchFamily="34" charset="0"/>
            </a:endParaRPr>
          </a:p>
        </p:txBody>
      </p:sp>
      <p:sp>
        <p:nvSpPr>
          <p:cNvPr id="4" name="3 Rectángulo"/>
          <p:cNvSpPr/>
          <p:nvPr/>
        </p:nvSpPr>
        <p:spPr>
          <a:xfrm>
            <a:off x="-269620" y="0"/>
            <a:ext cx="12223495" cy="8022346"/>
          </a:xfrm>
          <a:prstGeom prst="rect">
            <a:avLst/>
          </a:prstGeom>
          <a:blipFill>
            <a:blip r:embed="rId3">
              <a:duotone>
                <a:schemeClr val="accent5">
                  <a:shade val="45000"/>
                  <a:satMod val="135000"/>
                </a:schemeClr>
                <a:prstClr val="white"/>
              </a:duotone>
              <a:lum bright="-9000" contrast="43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4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sultado de imagen de arucas CRISTO YACENTE"/>
          <p:cNvPicPr>
            <a:picLocks noChangeAspect="1" noChangeArrowheads="1"/>
          </p:cNvPicPr>
          <p:nvPr/>
        </p:nvPicPr>
        <p:blipFill>
          <a:blip r:embed="rId2"/>
          <a:srcRect/>
          <a:stretch>
            <a:fillRect/>
          </a:stretch>
        </p:blipFill>
        <p:spPr bwMode="auto">
          <a:xfrm>
            <a:off x="-1" y="-1"/>
            <a:ext cx="11953875" cy="7164389"/>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n relacionada"/>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arucas CRISTO YACENTE"/>
          <p:cNvPicPr>
            <a:picLocks noChangeAspect="1" noChangeArrowheads="1"/>
          </p:cNvPicPr>
          <p:nvPr/>
        </p:nvPicPr>
        <p:blipFill>
          <a:blip r:embed="rId2"/>
          <a:srcRect/>
          <a:stretch>
            <a:fillRect/>
          </a:stretch>
        </p:blipFill>
        <p:spPr bwMode="auto">
          <a:xfrm>
            <a:off x="-1" y="1"/>
            <a:ext cx="11953876" cy="7167263"/>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upload.wikimedia.org/wikipedia/commons/thumb/4/42/Cavendish_-_Plataneras_Canarias.jpg/800px-Cavendish_-_Plataneras_Canarias.jpg"/>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sultado de imagen de arucas"/>
          <p:cNvPicPr>
            <a:picLocks noChangeAspect="1" noChangeArrowheads="1"/>
          </p:cNvPicPr>
          <p:nvPr/>
        </p:nvPicPr>
        <p:blipFill>
          <a:blip r:embed="rId2"/>
          <a:srcRect/>
          <a:stretch>
            <a:fillRect/>
          </a:stretch>
        </p:blipFill>
        <p:spPr bwMode="auto">
          <a:xfrm>
            <a:off x="-10239489" y="-346896"/>
            <a:ext cx="23388011" cy="7786742"/>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3.58811E-6 0 L 0.85762 -0.00997 " pathEditMode="relative" rAng="0" ptsTypes="AA">
                                      <p:cBhvr>
                                        <p:cTn id="6" dur="5000" fill="hold"/>
                                        <p:tgtEl>
                                          <p:spTgt spid="24578"/>
                                        </p:tgtEl>
                                        <p:attrNameLst>
                                          <p:attrName>ppt_x</p:attrName>
                                          <p:attrName>ppt_y</p:attrName>
                                        </p:attrNameLst>
                                      </p:cBhvr>
                                      <p:rCtr x="429"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425190.jpg"/>
          <p:cNvPicPr>
            <a:picLocks noChangeAspect="1" noChangeArrowheads="1"/>
          </p:cNvPicPr>
          <p:nvPr/>
        </p:nvPicPr>
        <p:blipFill>
          <a:blip r:embed="rId2" cstate="email"/>
          <a:srcRect/>
          <a:stretch>
            <a:fillRect/>
          </a:stretch>
        </p:blipFill>
        <p:spPr bwMode="auto">
          <a:xfrm>
            <a:off x="0"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809999.jpg"/>
          <p:cNvPicPr>
            <a:picLocks noChangeAspect="1" noChangeArrowheads="1"/>
          </p:cNvPicPr>
          <p:nvPr/>
        </p:nvPicPr>
        <p:blipFill>
          <a:blip r:embed="rId2" cstate="email"/>
          <a:srcRect/>
          <a:stretch>
            <a:fillRect/>
          </a:stretch>
        </p:blipFill>
        <p:spPr bwMode="auto">
          <a:xfrm>
            <a:off x="-1" y="0"/>
            <a:ext cx="12662679"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Escaleritas Arucas 2 Google.jpg"/>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Costa de Bañaderos Arucas Gran Canaria 090612 (47).jpg"/>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Costa de Bañaderos Arucas Gran Canaria 090612 (33).jpg"/>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Costa de Arucas Gran Canaria 090612 (8).jpg"/>
          <p:cNvPicPr>
            <a:picLocks noChangeAspect="1" noChangeArrowheads="1"/>
          </p:cNvPicPr>
          <p:nvPr/>
        </p:nvPicPr>
        <p:blipFill>
          <a:blip r:embed="rId2"/>
          <a:srcRect/>
          <a:stretch>
            <a:fillRect/>
          </a:stretch>
        </p:blipFill>
        <p:spPr bwMode="auto">
          <a:xfrm>
            <a:off x="-1" y="0"/>
            <a:ext cx="11953876" cy="7260044"/>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Automovilismo Subida Bañaderos-Arucas Gran Canaria 090612 (335).jpg"/>
          <p:cNvPicPr>
            <a:picLocks noChangeAspect="1" noChangeArrowheads="1"/>
          </p:cNvPicPr>
          <p:nvPr/>
        </p:nvPicPr>
        <p:blipFill>
          <a:blip r:embed="rId2"/>
          <a:srcRect/>
          <a:stretch>
            <a:fillRect/>
          </a:stretch>
        </p:blipFill>
        <p:spPr bwMode="auto">
          <a:xfrm>
            <a:off x="-1" y="-522288"/>
            <a:ext cx="11953875" cy="768667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Costa de Bañaderos Arucas Gran Canaria 090612 (17).jpg"/>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Costa de Bañaderos Arucas Gran Canaria 090612 (20).jpg"/>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11953875" cy="7164388"/>
          </a:xfrm>
          <a:prstGeom prst="rect">
            <a:avLst/>
          </a:prstGeom>
          <a:blipFill>
            <a:blip r:embed="rId2">
              <a:duotone>
                <a:schemeClr val="accent5">
                  <a:shade val="45000"/>
                  <a:satMod val="135000"/>
                </a:schemeClr>
                <a:prstClr val="white"/>
              </a:duotone>
              <a:lum bright="-9000" contrast="43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pic>
        <p:nvPicPr>
          <p:cNvPr id="10242" name="Picture 2" descr="C:\Users\Jose Luis\Desktop\p1895rql32jo8tauap019b71dpk3.JPG"/>
          <p:cNvPicPr>
            <a:picLocks noChangeAspect="1" noChangeArrowheads="1"/>
          </p:cNvPicPr>
          <p:nvPr/>
        </p:nvPicPr>
        <p:blipFill>
          <a:blip r:embed="rId3" cstate="print"/>
          <a:srcRect/>
          <a:stretch>
            <a:fillRect/>
          </a:stretch>
        </p:blipFill>
        <p:spPr bwMode="auto">
          <a:xfrm>
            <a:off x="1190591" y="820"/>
            <a:ext cx="9548837" cy="7163568"/>
          </a:xfrm>
          <a:prstGeom prst="rect">
            <a:avLst/>
          </a:prstGeom>
          <a:noFill/>
        </p:spPr>
      </p:pic>
      <p:sp>
        <p:nvSpPr>
          <p:cNvPr id="4" name="3 Rectángulo"/>
          <p:cNvSpPr/>
          <p:nvPr/>
        </p:nvSpPr>
        <p:spPr>
          <a:xfrm>
            <a:off x="-1" y="0"/>
            <a:ext cx="1190591" cy="716438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Rectángulo"/>
          <p:cNvSpPr/>
          <p:nvPr/>
        </p:nvSpPr>
        <p:spPr>
          <a:xfrm>
            <a:off x="10763284" y="0"/>
            <a:ext cx="1190591" cy="7164388"/>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3561651373_0d8f1e0d4a_z.jpg"/>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07-plataneras-cabo-verde.jpg"/>
          <p:cNvPicPr>
            <a:picLocks noChangeAspect="1" noChangeArrowheads="1"/>
          </p:cNvPicPr>
          <p:nvPr/>
        </p:nvPicPr>
        <p:blipFill>
          <a:blip r:embed="rId2" cstate="email"/>
          <a:srcRect/>
          <a:stretch>
            <a:fillRect/>
          </a:stretch>
        </p:blipFill>
        <p:spPr bwMode="auto">
          <a:xfrm>
            <a:off x="0" y="1"/>
            <a:ext cx="11953875" cy="742847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hqdefault.jpg"/>
          <p:cNvPicPr>
            <a:picLocks noChangeAspect="1" noChangeArrowheads="1"/>
          </p:cNvPicPr>
          <p:nvPr/>
        </p:nvPicPr>
        <p:blipFill>
          <a:blip r:embed="rId2"/>
          <a:srcRect t="14394" b="13527"/>
          <a:stretch>
            <a:fillRect/>
          </a:stretch>
        </p:blipFill>
        <p:spPr bwMode="auto">
          <a:xfrm>
            <a:off x="0" y="0"/>
            <a:ext cx="12001584"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reportaje1_foto1.jpg"/>
          <p:cNvPicPr>
            <a:picLocks noChangeAspect="1" noChangeArrowheads="1"/>
          </p:cNvPicPr>
          <p:nvPr/>
        </p:nvPicPr>
        <p:blipFill>
          <a:blip r:embed="rId3"/>
          <a:srcRect/>
          <a:stretch>
            <a:fillRect/>
          </a:stretch>
        </p:blipFill>
        <p:spPr bwMode="auto">
          <a:xfrm>
            <a:off x="-1" y="-1"/>
            <a:ext cx="11953876" cy="7269609"/>
          </a:xfrm>
          <a:prstGeom prst="rect">
            <a:avLst/>
          </a:prstGeom>
          <a:noFill/>
        </p:spPr>
      </p:pic>
    </p:spTree>
  </p:cSld>
  <p:clrMapOvr>
    <a:masterClrMapping/>
  </p:clrMapOvr>
  <p:transition spd="slow" advTm="7000">
    <p:random/>
    <p:sndAc>
      <p:stSnd>
        <p:snd r:embed="rId2" name="Prandi_Sound-Islas_Canarias_Pasodoble__bajado_de_(GENTEFLOW.com).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reportaje1_foto2b_0.jpg"/>
          <p:cNvPicPr>
            <a:picLocks noChangeAspect="1" noChangeArrowheads="1"/>
          </p:cNvPicPr>
          <p:nvPr/>
        </p:nvPicPr>
        <p:blipFill>
          <a:blip r:embed="rId2"/>
          <a:srcRect/>
          <a:stretch>
            <a:fillRect/>
          </a:stretch>
        </p:blipFill>
        <p:spPr bwMode="auto">
          <a:xfrm>
            <a:off x="0" y="-2132846"/>
            <a:ext cx="12858840" cy="16235909"/>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138 -0.55258 L -0.0138 -0.13571 " pathEditMode="relative" rAng="0" ptsTypes="AA">
                                      <p:cBhvr>
                                        <p:cTn id="6" dur="2000" fill="hold"/>
                                        <p:tgtEl>
                                          <p:spTgt spid="9218"/>
                                        </p:tgtEl>
                                        <p:attrNameLst>
                                          <p:attrName>ppt_x</p:attrName>
                                          <p:attrName>ppt_y</p:attrName>
                                        </p:attrNameLst>
                                      </p:cBhvr>
                                      <p:rCtr x="0" y="2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11776659.jpg"/>
          <p:cNvPicPr>
            <a:picLocks noChangeAspect="1" noChangeArrowheads="1"/>
          </p:cNvPicPr>
          <p:nvPr/>
        </p:nvPicPr>
        <p:blipFill>
          <a:blip r:embed="rId2"/>
          <a:srcRect/>
          <a:stretch>
            <a:fillRect/>
          </a:stretch>
        </p:blipFill>
        <p:spPr bwMode="auto">
          <a:xfrm>
            <a:off x="-309608" y="0"/>
            <a:ext cx="12263483"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07102013-dsc5962.jpg"/>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guia-ngc-arehucas-9.jpg"/>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
        <p:nvSpPr>
          <p:cNvPr id="3" name="2 Rectángulo"/>
          <p:cNvSpPr/>
          <p:nvPr/>
        </p:nvSpPr>
        <p:spPr>
          <a:xfrm>
            <a:off x="547649" y="438922"/>
            <a:ext cx="3238772" cy="461665"/>
          </a:xfrm>
          <a:prstGeom prst="rect">
            <a:avLst/>
          </a:prstGeom>
        </p:spPr>
        <p:txBody>
          <a:bodyPr wrap="none">
            <a:spAutoFit/>
          </a:bodyPr>
          <a:lstStyle/>
          <a:p>
            <a:r>
              <a:rPr lang="es-ES" sz="2400" b="1" dirty="0" smtClean="0"/>
              <a:t>DESTILERIAS AREHUCAS</a:t>
            </a:r>
            <a:endParaRPr lang="es-ES" sz="2400" b="1" dirty="0"/>
          </a:p>
        </p:txBody>
      </p:sp>
    </p:spTree>
  </p:cSld>
  <p:clrMapOvr>
    <a:masterClrMapping/>
  </p:clrMapOvr>
  <p:transition spd="slow" advTm="7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aa2.JPG"/>
          <p:cNvPicPr>
            <a:picLocks noChangeAspect="1" noChangeArrowheads="1"/>
          </p:cNvPicPr>
          <p:nvPr/>
        </p:nvPicPr>
        <p:blipFill>
          <a:blip r:embed="rId2" cstate="email"/>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destileria-arucas-crianza.jpg"/>
          <p:cNvPicPr>
            <a:picLocks noChangeAspect="1" noChangeArrowheads="1"/>
          </p:cNvPicPr>
          <p:nvPr/>
        </p:nvPicPr>
        <p:blipFill>
          <a:blip r:embed="rId2"/>
          <a:srcRect/>
          <a:stretch>
            <a:fillRect/>
          </a:stretch>
        </p:blipFill>
        <p:spPr bwMode="auto">
          <a:xfrm>
            <a:off x="0" y="0"/>
            <a:ext cx="11953875" cy="7212829"/>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Frame_Arucas tienda.jpg"/>
          <p:cNvPicPr>
            <a:picLocks noChangeAspect="1" noChangeArrowheads="1"/>
          </p:cNvPicPr>
          <p:nvPr/>
        </p:nvPicPr>
        <p:blipFill>
          <a:blip r:embed="rId2"/>
          <a:srcRect/>
          <a:stretch>
            <a:fillRect/>
          </a:stretch>
        </p:blipFill>
        <p:spPr bwMode="auto">
          <a:xfrm>
            <a:off x="-1" y="0"/>
            <a:ext cx="12477796" cy="828808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1953875" cy="7164388"/>
          </a:xfrm>
          <a:prstGeom prst="rect">
            <a:avLst/>
          </a:prstGeom>
          <a:blipFill>
            <a:blip r:embed="rId2">
              <a:duotone>
                <a:schemeClr val="accent5">
                  <a:shade val="45000"/>
                  <a:satMod val="135000"/>
                </a:schemeClr>
                <a:prstClr val="white"/>
              </a:duotone>
              <a:lum bright="-9000" contrast="43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pic>
        <p:nvPicPr>
          <p:cNvPr id="4098" name="Picture 2" descr="C:\Users\Jose Luis\Desktop\hqdefault.jpg"/>
          <p:cNvPicPr>
            <a:picLocks noChangeAspect="1" noChangeArrowheads="1"/>
          </p:cNvPicPr>
          <p:nvPr/>
        </p:nvPicPr>
        <p:blipFill>
          <a:blip r:embed="rId3"/>
          <a:srcRect/>
          <a:stretch>
            <a:fillRect/>
          </a:stretch>
        </p:blipFill>
        <p:spPr bwMode="auto">
          <a:xfrm>
            <a:off x="1619219" y="0"/>
            <a:ext cx="8763019" cy="7169743"/>
          </a:xfrm>
          <a:prstGeom prst="rect">
            <a:avLst/>
          </a:prstGeom>
          <a:noFill/>
        </p:spPr>
      </p:pic>
      <p:sp>
        <p:nvSpPr>
          <p:cNvPr id="3" name="2 Rectángulo"/>
          <p:cNvSpPr/>
          <p:nvPr/>
        </p:nvSpPr>
        <p:spPr>
          <a:xfrm>
            <a:off x="10477532" y="0"/>
            <a:ext cx="1476344" cy="7164388"/>
          </a:xfrm>
          <a:prstGeom prst="rect">
            <a:avLst/>
          </a:prstGeom>
          <a:solidFill>
            <a:srgbClr val="0F5D32"/>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a:off x="0" y="0"/>
            <a:ext cx="1476344" cy="7164388"/>
          </a:xfrm>
          <a:prstGeom prst="rect">
            <a:avLst/>
          </a:prstGeom>
          <a:solidFill>
            <a:srgbClr val="0F5D32"/>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p18af3hlcd1ul1kpjhh3cafg3c3.JPG"/>
          <p:cNvPicPr>
            <a:picLocks noChangeAspect="1" noChangeArrowheads="1"/>
          </p:cNvPicPr>
          <p:nvPr/>
        </p:nvPicPr>
        <p:blipFill>
          <a:blip r:embed="rId2"/>
          <a:srcRect/>
          <a:stretch>
            <a:fillRect/>
          </a:stretch>
        </p:blipFill>
        <p:spPr bwMode="auto">
          <a:xfrm>
            <a:off x="-1" y="-150812"/>
            <a:ext cx="11953875" cy="73152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p1803q7ao01u571rn41bf61kv9o6j3.jpg"/>
          <p:cNvPicPr>
            <a:picLocks noChangeAspect="1" noChangeArrowheads="1"/>
          </p:cNvPicPr>
          <p:nvPr/>
        </p:nvPicPr>
        <p:blipFill>
          <a:blip r:embed="rId2"/>
          <a:srcRect/>
          <a:stretch>
            <a:fillRect/>
          </a:stretch>
        </p:blipFill>
        <p:spPr bwMode="auto">
          <a:xfrm>
            <a:off x="-1" y="-1"/>
            <a:ext cx="11953876" cy="7215941"/>
          </a:xfrm>
          <a:prstGeom prst="rect">
            <a:avLst/>
          </a:prstGeom>
          <a:noFill/>
        </p:spPr>
      </p:pic>
      <p:sp>
        <p:nvSpPr>
          <p:cNvPr id="4" name="3 CuadroTexto"/>
          <p:cNvSpPr txBox="1"/>
          <p:nvPr/>
        </p:nvSpPr>
        <p:spPr>
          <a:xfrm>
            <a:off x="619087" y="6511152"/>
            <a:ext cx="2201949" cy="461665"/>
          </a:xfrm>
          <a:prstGeom prst="rect">
            <a:avLst/>
          </a:prstGeom>
          <a:noFill/>
        </p:spPr>
        <p:txBody>
          <a:bodyPr wrap="none" rtlCol="0">
            <a:spAutoFit/>
          </a:bodyPr>
          <a:lstStyle/>
          <a:p>
            <a:r>
              <a:rPr lang="es-ES" sz="2400" b="1" dirty="0" smtClean="0"/>
              <a:t>PLATOS TIPICOS</a:t>
            </a:r>
            <a:endParaRPr lang="es-ES" sz="2400" b="1" dirty="0"/>
          </a:p>
        </p:txBody>
      </p:sp>
    </p:spTree>
  </p:cSld>
  <p:clrMapOvr>
    <a:masterClrMapping/>
  </p:clrMapOvr>
  <p:transition spd="slow" advTm="7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cocina.jpg"/>
          <p:cNvPicPr>
            <a:picLocks noChangeAspect="1" noChangeArrowheads="1"/>
          </p:cNvPicPr>
          <p:nvPr/>
        </p:nvPicPr>
        <p:blipFill>
          <a:blip r:embed="rId2"/>
          <a:srcRect/>
          <a:stretch>
            <a:fillRect/>
          </a:stretch>
        </p:blipFill>
        <p:spPr bwMode="auto">
          <a:xfrm>
            <a:off x="-1"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tasca-jamon-jamon.jpg"/>
          <p:cNvPicPr>
            <a:picLocks noChangeAspect="1" noChangeArrowheads="1"/>
          </p:cNvPicPr>
          <p:nvPr/>
        </p:nvPicPr>
        <p:blipFill>
          <a:blip r:embed="rId2"/>
          <a:srcRect/>
          <a:stretch>
            <a:fillRect/>
          </a:stretch>
        </p:blipFill>
        <p:spPr bwMode="auto">
          <a:xfrm>
            <a:off x="0" y="0"/>
            <a:ext cx="12068972"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1094084_867420613271185_153726477966002665_o.jpg"/>
          <p:cNvPicPr>
            <a:picLocks noChangeAspect="1" noChangeArrowheads="1"/>
          </p:cNvPicPr>
          <p:nvPr/>
        </p:nvPicPr>
        <p:blipFill>
          <a:blip r:embed="rId2"/>
          <a:srcRect/>
          <a:stretch>
            <a:fillRect/>
          </a:stretch>
        </p:blipFill>
        <p:spPr bwMode="auto">
          <a:xfrm>
            <a:off x="0" y="0"/>
            <a:ext cx="1195387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PUCHERO 16.03.2008 012 (2).jpg"/>
          <p:cNvPicPr>
            <a:picLocks noChangeAspect="1" noChangeArrowheads="1"/>
          </p:cNvPicPr>
          <p:nvPr/>
        </p:nvPicPr>
        <p:blipFill>
          <a:blip r:embed="rId2" cstate="email"/>
          <a:srcRect/>
          <a:stretch>
            <a:fillRect/>
          </a:stretch>
        </p:blipFill>
        <p:spPr bwMode="auto">
          <a:xfrm>
            <a:off x="-1" y="0"/>
            <a:ext cx="12477795"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n relacionada"/>
          <p:cNvPicPr>
            <a:picLocks noChangeAspect="1" noChangeArrowheads="1"/>
          </p:cNvPicPr>
          <p:nvPr/>
        </p:nvPicPr>
        <p:blipFill>
          <a:blip r:embed="rId2"/>
          <a:srcRect/>
          <a:stretch>
            <a:fillRect/>
          </a:stretch>
        </p:blipFill>
        <p:spPr bwMode="auto">
          <a:xfrm>
            <a:off x="-1" y="0"/>
            <a:ext cx="11953876" cy="71643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arucas"/>
          <p:cNvPicPr>
            <a:picLocks noChangeAspect="1" noChangeArrowheads="1"/>
          </p:cNvPicPr>
          <p:nvPr/>
        </p:nvPicPr>
        <p:blipFill>
          <a:blip r:embed="rId2" cstate="email"/>
          <a:srcRect/>
          <a:stretch>
            <a:fillRect/>
          </a:stretch>
        </p:blipFill>
        <p:spPr bwMode="auto">
          <a:xfrm>
            <a:off x="0" y="0"/>
            <a:ext cx="11953875" cy="7164388"/>
          </a:xfrm>
          <a:prstGeom prst="rect">
            <a:avLst/>
          </a:prstGeom>
          <a:noFill/>
        </p:spPr>
      </p:pic>
      <p:pic>
        <p:nvPicPr>
          <p:cNvPr id="15" name="Picture 3" descr="illusion-013"/>
          <p:cNvPicPr>
            <a:picLocks noChangeAspect="1" noChangeArrowheads="1"/>
          </p:cNvPicPr>
          <p:nvPr/>
        </p:nvPicPr>
        <p:blipFill>
          <a:blip r:embed="rId3" cstate="print">
            <a:duotone>
              <a:schemeClr val="accent5">
                <a:shade val="45000"/>
                <a:satMod val="135000"/>
              </a:schemeClr>
              <a:prstClr val="white"/>
            </a:duotone>
            <a:lum bright="18000" contrast="75000"/>
          </a:blip>
          <a:srcRect/>
          <a:stretch>
            <a:fillRect/>
          </a:stretch>
        </p:blipFill>
        <p:spPr bwMode="auto">
          <a:xfrm>
            <a:off x="0" y="-19901"/>
            <a:ext cx="11953875" cy="7184289"/>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536696" y="3536705"/>
            <a:ext cx="7164388" cy="9099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326186" y="3536705"/>
            <a:ext cx="7164388" cy="9099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953875" cy="7261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7086367"/>
            <a:ext cx="11953875"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718489" y="6063223"/>
            <a:ext cx="787712" cy="715095"/>
          </a:xfrm>
          <a:prstGeom prst="rect">
            <a:avLst/>
          </a:prstGeom>
          <a:noFill/>
          <a:ln w="38100">
            <a:solidFill>
              <a:srgbClr val="1CDEF8"/>
            </a:solidFill>
            <a:miter lim="800000"/>
            <a:headEnd/>
            <a:tailEnd/>
          </a:ln>
        </p:spPr>
      </p:pic>
      <p:sp>
        <p:nvSpPr>
          <p:cNvPr id="19" name="18 Rectángulo"/>
          <p:cNvSpPr/>
          <p:nvPr/>
        </p:nvSpPr>
        <p:spPr>
          <a:xfrm>
            <a:off x="2588904" y="4776278"/>
            <a:ext cx="351952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42171" y="523619"/>
            <a:ext cx="3662054" cy="328738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7977201" y="0"/>
            <a:ext cx="3715909" cy="4503918"/>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3200" dirty="0" err="1">
                <a:latin typeface="Comic Sans MS" pitchFamily="66" charset="0"/>
                <a:cs typeface="Arial" charset="0"/>
              </a:rPr>
              <a:t>Hoy</a:t>
            </a:r>
            <a:r>
              <a:rPr lang="fr-FR" sz="3200" dirty="0">
                <a:latin typeface="Comic Sans MS" pitchFamily="66" charset="0"/>
                <a:cs typeface="Arial" charset="0"/>
              </a:rPr>
              <a:t> es </a:t>
            </a:r>
            <a:fld id="{547A8F08-4E97-4815-9C23-5989351D5EDB}" type="datetime2">
              <a:rPr lang="es-ES_tradnl" sz="3200">
                <a:latin typeface="Comic Sans MS" pitchFamily="66" charset="0"/>
                <a:cs typeface="Arial" charset="0"/>
              </a:rPr>
              <a:pPr algn="ctr" defTabSz="1017133" eaLnBrk="0" hangingPunct="0">
                <a:spcBef>
                  <a:spcPct val="50000"/>
                </a:spcBef>
              </a:pPr>
              <a:t>sábado, 26 de noviembre de 2016</a:t>
            </a:fld>
            <a:endParaRPr lang="es-ES" sz="3200" dirty="0">
              <a:latin typeface="Comic Sans MS" pitchFamily="66" charset="0"/>
              <a:cs typeface="Arial" charset="0"/>
            </a:endParaRPr>
          </a:p>
          <a:p>
            <a:pPr algn="ctr" defTabSz="1017133" eaLnBrk="0" hangingPunct="0">
              <a:spcBef>
                <a:spcPct val="50000"/>
              </a:spcBef>
            </a:pPr>
            <a:r>
              <a:rPr lang="fr-FR" sz="3200" dirty="0" err="1">
                <a:latin typeface="Comic Sans MS" pitchFamily="66" charset="0"/>
                <a:cs typeface="Arial" charset="0"/>
              </a:rPr>
              <a:t>Ahora</a:t>
            </a:r>
            <a:r>
              <a:rPr lang="fr-FR" sz="3200" dirty="0">
                <a:latin typeface="Comic Sans MS" pitchFamily="66" charset="0"/>
                <a:cs typeface="Arial" charset="0"/>
              </a:rPr>
              <a:t> </a:t>
            </a:r>
            <a:r>
              <a:rPr lang="fr-FR" sz="3200" dirty="0" err="1">
                <a:latin typeface="Comic Sans MS" pitchFamily="66" charset="0"/>
                <a:cs typeface="Arial" charset="0"/>
              </a:rPr>
              <a:t>mismo</a:t>
            </a:r>
            <a:r>
              <a:rPr lang="fr-FR" sz="3200" dirty="0">
                <a:latin typeface="Comic Sans MS" pitchFamily="66" charset="0"/>
                <a:cs typeface="Arial" charset="0"/>
              </a:rPr>
              <a:t> son las </a:t>
            </a:r>
            <a:fld id="{D4F074C5-9B07-4D47-A00C-C4AC33E005FE}" type="datetime10">
              <a:rPr lang="fr-FR" sz="3200">
                <a:latin typeface="Comic Sans MS" pitchFamily="66" charset="0"/>
                <a:cs typeface="Arial" charset="0"/>
              </a:rPr>
              <a:pPr algn="ctr" defTabSz="1017133" eaLnBrk="0" hangingPunct="0">
                <a:spcBef>
                  <a:spcPct val="50000"/>
                </a:spcBef>
              </a:pPr>
              <a:t>20:41</a:t>
            </a:fld>
            <a:r>
              <a:rPr lang="fr-FR" sz="3200" dirty="0">
                <a:latin typeface="Comic Sans MS" pitchFamily="66" charset="0"/>
                <a:cs typeface="Arial" charset="0"/>
              </a:rPr>
              <a:t> </a:t>
            </a:r>
            <a:r>
              <a:rPr lang="fr-FR" sz="3200" dirty="0" err="1" smtClean="0">
                <a:latin typeface="Comic Sans MS" pitchFamily="66" charset="0"/>
                <a:cs typeface="Arial" charset="0"/>
              </a:rPr>
              <a:t>horas</a:t>
            </a:r>
            <a:r>
              <a:rPr lang="fr-FR" sz="3200" dirty="0" smtClean="0">
                <a:latin typeface="Comic Sans MS" pitchFamily="66" charset="0"/>
                <a:cs typeface="Arial" charset="0"/>
              </a:rPr>
              <a:t>.</a:t>
            </a:r>
            <a:endParaRPr lang="fr-FR" sz="3200" dirty="0">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3">
                <a:tint val="45000"/>
                <a:satMod val="400000"/>
              </a:schemeClr>
            </a:duotone>
            <a:lum bright="-21000" contrast="66000"/>
          </a:blip>
          <a:srcRect/>
          <a:stretch>
            <a:fillRect/>
          </a:stretch>
        </p:blipFill>
        <p:spPr bwMode="auto">
          <a:xfrm>
            <a:off x="1657751" y="5862059"/>
            <a:ext cx="2626136" cy="975795"/>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par>
                                <p:cTn id="8" presetID="6" presetClass="exit" presetSubtype="16" fill="hold" nodeType="withEffect">
                                  <p:stCondLst>
                                    <p:cond delay="0"/>
                                  </p:stCondLst>
                                  <p:childTnLst>
                                    <p:animEffect transition="out" filter="circle(in)">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childTnLst>
                          </p:cTn>
                        </p:par>
                        <p:par>
                          <p:cTn id="11" fill="hold">
                            <p:stCondLst>
                              <p:cond delay="3000"/>
                            </p:stCondLst>
                            <p:childTnLst>
                              <p:par>
                                <p:cTn id="12" presetID="22" presetClass="emph" presetSubtype="0" repeatCount="indefinite" fill="hold" grpId="1" nodeType="afterEffect">
                                  <p:stCondLst>
                                    <p:cond delay="0"/>
                                  </p:stCondLst>
                                  <p:childTnLst>
                                    <p:animClr clrSpc="hsl" dir="cw">
                                      <p:cBhvr override="childStyle">
                                        <p:cTn id="13" dur="2000" fill="hold"/>
                                        <p:tgtEl>
                                          <p:spTgt spid="22"/>
                                        </p:tgtEl>
                                        <p:attrNameLst>
                                          <p:attrName>style.color</p:attrName>
                                        </p:attrNameLst>
                                      </p:cBhvr>
                                      <p:by>
                                        <p:hsl h="-7200000" s="0" l="0"/>
                                      </p:by>
                                    </p:animClr>
                                    <p:animClr clrSpc="hsl" dir="cw">
                                      <p:cBhvr>
                                        <p:cTn id="14" dur="2000" fill="hold"/>
                                        <p:tgtEl>
                                          <p:spTgt spid="22"/>
                                        </p:tgtEl>
                                        <p:attrNameLst>
                                          <p:attrName>fillcolor</p:attrName>
                                        </p:attrNameLst>
                                      </p:cBhvr>
                                      <p:by>
                                        <p:hsl h="-7200000" s="0" l="0"/>
                                      </p:by>
                                    </p:animClr>
                                    <p:animClr clrSpc="hsl" dir="cw">
                                      <p:cBhvr>
                                        <p:cTn id="15" dur="2000" fill="hold"/>
                                        <p:tgtEl>
                                          <p:spTgt spid="22"/>
                                        </p:tgtEl>
                                        <p:attrNameLst>
                                          <p:attrName>stroke.color</p:attrName>
                                        </p:attrNameLst>
                                      </p:cBhvr>
                                      <p:by>
                                        <p:hsl h="-7200000" s="0" l="0"/>
                                      </p:by>
                                    </p:animClr>
                                    <p:set>
                                      <p:cBhvr>
                                        <p:cTn id="16" dur="2000" fill="hold"/>
                                        <p:tgtEl>
                                          <p:spTgt spid="22"/>
                                        </p:tgtEl>
                                        <p:attrNameLst>
                                          <p:attrName>fill.type</p:attrName>
                                        </p:attrNameLst>
                                      </p:cBhvr>
                                      <p:to>
                                        <p:strVal val="solid"/>
                                      </p:to>
                                    </p:set>
                                  </p:childTnLst>
                                </p:cTn>
                              </p:par>
                              <p:par>
                                <p:cTn id="17" presetID="42"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2000"/>
                                        <p:tgtEl>
                                          <p:spTgt spid="22"/>
                                        </p:tgtEl>
                                      </p:cBhvr>
                                    </p:animEffect>
                                    <p:anim calcmode="lin" valueType="num">
                                      <p:cBhvr>
                                        <p:cTn id="20" dur="2000" fill="hold"/>
                                        <p:tgtEl>
                                          <p:spTgt spid="22"/>
                                        </p:tgtEl>
                                        <p:attrNameLst>
                                          <p:attrName>ppt_x</p:attrName>
                                        </p:attrNameLst>
                                      </p:cBhvr>
                                      <p:tavLst>
                                        <p:tav tm="0">
                                          <p:val>
                                            <p:strVal val="#ppt_x"/>
                                          </p:val>
                                        </p:tav>
                                        <p:tav tm="100000">
                                          <p:val>
                                            <p:strVal val="#ppt_x"/>
                                          </p:val>
                                        </p:tav>
                                      </p:tavLst>
                                    </p:anim>
                                    <p:anim calcmode="lin" valueType="num">
                                      <p:cBhvr>
                                        <p:cTn id="21" dur="2000" fill="hold"/>
                                        <p:tgtEl>
                                          <p:spTgt spid="22"/>
                                        </p:tgtEl>
                                        <p:attrNameLst>
                                          <p:attrName>ppt_y</p:attrName>
                                        </p:attrNameLst>
                                      </p:cBhvr>
                                      <p:tavLst>
                                        <p:tav tm="0">
                                          <p:val>
                                            <p:strVal val="#ppt_y+.1"/>
                                          </p:val>
                                        </p:tav>
                                        <p:tav tm="100000">
                                          <p:val>
                                            <p:strVal val="#ppt_y"/>
                                          </p:val>
                                        </p:tav>
                                      </p:tavLst>
                                    </p:anim>
                                  </p:childTnLst>
                                </p:cTn>
                              </p:par>
                            </p:childTnLst>
                          </p:cTn>
                        </p:par>
                        <p:par>
                          <p:cTn id="22" fill="hold">
                            <p:stCondLst>
                              <p:cond delay="5000"/>
                            </p:stCondLst>
                            <p:childTnLst>
                              <p:par>
                                <p:cTn id="23" presetID="12" presetClass="entr" presetSubtype="1"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Effect transition="in" filter="slide(fromTop)">
                                      <p:cBhvr>
                                        <p:cTn id="2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671692"/>
            <a:ext cx="11953875" cy="23881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910505"/>
            <a:ext cx="11953875" cy="5253884"/>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590006" y="0"/>
            <a:ext cx="6375400" cy="1631888"/>
          </a:xfrm>
          <a:prstGeom prst="rect">
            <a:avLst/>
          </a:prstGeom>
          <a:noFill/>
        </p:spPr>
      </p:pic>
      <p:sp>
        <p:nvSpPr>
          <p:cNvPr id="4104" name="Text Box 8"/>
          <p:cNvSpPr txBox="1">
            <a:spLocks noChangeArrowheads="1"/>
          </p:cNvSpPr>
          <p:nvPr/>
        </p:nvSpPr>
        <p:spPr bwMode="auto">
          <a:xfrm>
            <a:off x="1" y="1990109"/>
            <a:ext cx="11953875"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94235" y="4935468"/>
            <a:ext cx="3486547"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371556" y="4378238"/>
            <a:ext cx="3088085" cy="2467734"/>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5279628" y="5094677"/>
            <a:ext cx="1593850" cy="1034856"/>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1" y="3104569"/>
            <a:ext cx="697309" cy="55723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1" y="3661798"/>
            <a:ext cx="697309" cy="55723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1" y="4219028"/>
            <a:ext cx="697309" cy="55723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1" y="4776259"/>
            <a:ext cx="697309" cy="55723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theme/theme1.xml><?xml version="1.0" encoding="utf-8"?>
<a:theme xmlns:a="http://schemas.openxmlformats.org/drawingml/2006/main" name="ARUCAS  Gran Canar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ARUCAS  Gran Canaria)</Template>
  <TotalTime>14</TotalTime>
  <Words>98</Words>
  <Application>Microsoft Office PowerPoint</Application>
  <PresentationFormat>Personalizado</PresentationFormat>
  <Paragraphs>25</Paragraphs>
  <Slides>69</Slides>
  <Notes>0</Notes>
  <HiddenSlides>0</HiddenSlides>
  <MMClips>0</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ARUCAS  Gran Canaria)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2016-11-26T19:28:20Z</dcterms:created>
  <dcterms:modified xsi:type="dcterms:W3CDTF">2016-11-26T19:42:53Z</dcterms:modified>
</cp:coreProperties>
</file>