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900" r:id="rId2"/>
    <p:sldMasterId id="2147483924" r:id="rId3"/>
    <p:sldMasterId id="2147483948" r:id="rId4"/>
    <p:sldMasterId id="2147483960" r:id="rId5"/>
    <p:sldMasterId id="2147483972" r:id="rId6"/>
    <p:sldMasterId id="2147483984" r:id="rId7"/>
  </p:sldMasterIdLst>
  <p:notesMasterIdLst>
    <p:notesMasterId r:id="rId57"/>
  </p:notesMasterIdLst>
  <p:sldIdLst>
    <p:sldId id="1691" r:id="rId8"/>
    <p:sldId id="2010" r:id="rId9"/>
    <p:sldId id="2011" r:id="rId10"/>
    <p:sldId id="1787" r:id="rId11"/>
    <p:sldId id="1839" r:id="rId12"/>
    <p:sldId id="2009" r:id="rId13"/>
    <p:sldId id="2022" r:id="rId14"/>
    <p:sldId id="2024" r:id="rId15"/>
    <p:sldId id="2058" r:id="rId16"/>
    <p:sldId id="2023" r:id="rId17"/>
    <p:sldId id="2018" r:id="rId18"/>
    <p:sldId id="2020" r:id="rId19"/>
    <p:sldId id="2028" r:id="rId20"/>
    <p:sldId id="2027" r:id="rId21"/>
    <p:sldId id="2025" r:id="rId22"/>
    <p:sldId id="2026" r:id="rId23"/>
    <p:sldId id="2030" r:id="rId24"/>
    <p:sldId id="2032" r:id="rId25"/>
    <p:sldId id="2034" r:id="rId26"/>
    <p:sldId id="2031" r:id="rId27"/>
    <p:sldId id="2033" r:id="rId28"/>
    <p:sldId id="2046" r:id="rId29"/>
    <p:sldId id="2017" r:id="rId30"/>
    <p:sldId id="2035" r:id="rId31"/>
    <p:sldId id="2042" r:id="rId32"/>
    <p:sldId id="2036" r:id="rId33"/>
    <p:sldId id="2019" r:id="rId34"/>
    <p:sldId id="2014" r:id="rId35"/>
    <p:sldId id="2041" r:id="rId36"/>
    <p:sldId id="2037" r:id="rId37"/>
    <p:sldId id="2047" r:id="rId38"/>
    <p:sldId id="2045" r:id="rId39"/>
    <p:sldId id="2048" r:id="rId40"/>
    <p:sldId id="2040" r:id="rId41"/>
    <p:sldId id="2043" r:id="rId42"/>
    <p:sldId id="2055" r:id="rId43"/>
    <p:sldId id="2038" r:id="rId44"/>
    <p:sldId id="2016" r:id="rId45"/>
    <p:sldId id="2052" r:id="rId46"/>
    <p:sldId id="2044" r:id="rId47"/>
    <p:sldId id="2050" r:id="rId48"/>
    <p:sldId id="2049" r:id="rId49"/>
    <p:sldId id="2051" r:id="rId50"/>
    <p:sldId id="2054" r:id="rId51"/>
    <p:sldId id="2057" r:id="rId52"/>
    <p:sldId id="2056" r:id="rId53"/>
    <p:sldId id="1914" r:id="rId54"/>
    <p:sldId id="1788" r:id="rId55"/>
    <p:sldId id="268" r:id="rId56"/>
  </p:sldIdLst>
  <p:sldSz cx="15240000" cy="8572500"/>
  <p:notesSz cx="6858000" cy="9144000"/>
  <p:embeddedFontLst>
    <p:embeddedFont>
      <p:font typeface="Artistik" panose="04040505050F02020602" pitchFamily="82" charset="0"/>
      <p:regular r:id="rId58"/>
    </p:embeddedFont>
    <p:embeddedFont>
      <p:font typeface="Contus T OT" pitchFamily="2" charset="0"/>
      <p:regular r:id="rId59"/>
    </p:embeddedFont>
    <p:embeddedFont>
      <p:font typeface="Kristen ITC" panose="03050502040202030202" pitchFamily="66" charset="0"/>
      <p:regular r:id="rId60"/>
    </p:embeddedFont>
    <p:embeddedFont>
      <p:font typeface="Nadianne" panose="03020902050305070206" pitchFamily="66" charset="-18"/>
      <p:bold r:id="rId61"/>
      <p:boldItalic r:id="rId62"/>
    </p:embeddedFont>
    <p:embeddedFont>
      <p:font typeface="ProseAntique" panose="03020902040402020204" pitchFamily="66" charset="0"/>
      <p:bold r:id="rId63"/>
    </p:embeddedFont>
    <p:embeddedFont>
      <p:font typeface="Shogun" panose="020B7200000000000000" pitchFamily="34" charset="0"/>
      <p:regular r:id="rId64"/>
    </p:embeddedFont>
    <p:embeddedFont>
      <p:font typeface="Tekton Pro" panose="020F0403020208020904" pitchFamily="34" charset="-18"/>
      <p:regular r:id="rId65"/>
      <p:bold r:id="rId66"/>
      <p:italic r:id="rId67"/>
      <p:boldItalic r:id="rId6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RTxsMJIyTjkz2wtvq7tmw==" hashData="GhU4MrihRddgRcCEaLpl9gZXUpzE4Mf/f2wLnzwzAwp508iUXzK2GlmnB4ahFshDPa4UhecIWnQ21445C0kU+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42708"/>
    <a:srgbClr val="843C0C"/>
    <a:srgbClr val="BB5611"/>
    <a:srgbClr val="BEA380"/>
    <a:srgbClr val="E4D9CA"/>
    <a:srgbClr val="C4A986"/>
    <a:srgbClr val="BA9B72"/>
    <a:srgbClr val="CEB89A"/>
    <a:srgbClr val="D3BFA5"/>
    <a:srgbClr val="E1D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280" autoAdjust="0"/>
    <p:restoredTop sz="94620" autoAdjust="0"/>
  </p:normalViewPr>
  <p:slideViewPr>
    <p:cSldViewPr>
      <p:cViewPr varScale="1">
        <p:scale>
          <a:sx n="76" d="100"/>
          <a:sy n="76" d="100"/>
        </p:scale>
        <p:origin x="120" y="306"/>
      </p:cViewPr>
      <p:guideLst/>
    </p:cSldViewPr>
  </p:slideViewPr>
  <p:notesTextViewPr>
    <p:cViewPr>
      <p:scale>
        <a:sx n="1" d="1"/>
        <a:sy n="1" d="1"/>
      </p:scale>
      <p:origin x="0" y="0"/>
    </p:cViewPr>
  </p:notesTextViewPr>
  <p:sorterViewPr>
    <p:cViewPr>
      <p:scale>
        <a:sx n="56" d="100"/>
        <a:sy n="5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font" Target="fonts/font6.fntdata"/><Relationship Id="rId68" Type="http://schemas.openxmlformats.org/officeDocument/2006/relationships/font" Target="fonts/font11.fntdata"/><Relationship Id="rId7" Type="http://schemas.openxmlformats.org/officeDocument/2006/relationships/slideMaster" Target="slideMasters/slideMaster7.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font" Target="fonts/font1.fntdata"/><Relationship Id="rId66" Type="http://schemas.openxmlformats.org/officeDocument/2006/relationships/font" Target="fonts/font9.fntdata"/><Relationship Id="rId5" Type="http://schemas.openxmlformats.org/officeDocument/2006/relationships/slideMaster" Target="slideMasters/slideMaster5.xml"/><Relationship Id="rId61" Type="http://schemas.openxmlformats.org/officeDocument/2006/relationships/font" Target="fonts/font4.fntdata"/><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font" Target="fonts/font7.fntdata"/><Relationship Id="rId69"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font" Target="fonts/font5.fntdata"/><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notesMaster" Target="notesMasters/notesMaster1.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font" Target="fonts/font3.fntdata"/><Relationship Id="rId65" Type="http://schemas.openxmlformats.org/officeDocument/2006/relationships/font" Target="fonts/font8.fntdata"/><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6. 2. 2024</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6. 2. 2024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6. 2. 2024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6. 2. 2024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6. 2. 2024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6. 2. 2024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6. 2. 2024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948374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221000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05779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14795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6. 2. 2024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395685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6. 2. 2024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156495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6. 2. 2024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041349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1757763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725376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85784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9592870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794333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258112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648517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3114445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6. 2. 2024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996754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6. 2. 2024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05616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6. 2. 2024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2192601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2187578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6. 2. 2024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832338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2101954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6. 2. 2024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3741816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4286536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89794174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84776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294551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08571849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8623392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44736033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2055240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8420532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7085956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6. 2. 2024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47967620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6. 2. 2024</a:t>
            </a:fld>
            <a:endParaRPr lang="es-ES" altLang="sk-SK"/>
          </a:p>
        </p:txBody>
      </p:sp>
    </p:spTree>
    <p:extLst>
      <p:ext uri="{BB962C8B-B14F-4D97-AF65-F5344CB8AC3E}">
        <p14:creationId xmlns:p14="http://schemas.microsoft.com/office/powerpoint/2010/main" val="23576634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6. 2. 2024</a:t>
            </a:fld>
            <a:endParaRPr lang="es-ES" altLang="sk-SK"/>
          </a:p>
        </p:txBody>
      </p:sp>
    </p:spTree>
    <p:extLst>
      <p:ext uri="{BB962C8B-B14F-4D97-AF65-F5344CB8AC3E}">
        <p14:creationId xmlns:p14="http://schemas.microsoft.com/office/powerpoint/2010/main" val="401824314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6. 2. 2024</a:t>
            </a:fld>
            <a:endParaRPr lang="es-ES" altLang="sk-SK"/>
          </a:p>
        </p:txBody>
      </p:sp>
    </p:spTree>
    <p:extLst>
      <p:ext uri="{BB962C8B-B14F-4D97-AF65-F5344CB8AC3E}">
        <p14:creationId xmlns:p14="http://schemas.microsoft.com/office/powerpoint/2010/main" val="262148686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6. 2. 2024</a:t>
            </a:fld>
            <a:endParaRPr lang="es-ES" altLang="sk-SK"/>
          </a:p>
        </p:txBody>
      </p:sp>
    </p:spTree>
    <p:extLst>
      <p:ext uri="{BB962C8B-B14F-4D97-AF65-F5344CB8AC3E}">
        <p14:creationId xmlns:p14="http://schemas.microsoft.com/office/powerpoint/2010/main" val="139018902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6. 2. 2024</a:t>
            </a:fld>
            <a:endParaRPr lang="es-ES" altLang="sk-SK"/>
          </a:p>
        </p:txBody>
      </p:sp>
    </p:spTree>
    <p:extLst>
      <p:ext uri="{BB962C8B-B14F-4D97-AF65-F5344CB8AC3E}">
        <p14:creationId xmlns:p14="http://schemas.microsoft.com/office/powerpoint/2010/main" val="328354743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6. 2. 2024</a:t>
            </a:fld>
            <a:endParaRPr lang="es-ES" altLang="sk-SK"/>
          </a:p>
        </p:txBody>
      </p:sp>
    </p:spTree>
    <p:extLst>
      <p:ext uri="{BB962C8B-B14F-4D97-AF65-F5344CB8AC3E}">
        <p14:creationId xmlns:p14="http://schemas.microsoft.com/office/powerpoint/2010/main" val="156581286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6. 2. 2024</a:t>
            </a:fld>
            <a:endParaRPr lang="es-ES" altLang="sk-SK"/>
          </a:p>
        </p:txBody>
      </p:sp>
    </p:spTree>
    <p:extLst>
      <p:ext uri="{BB962C8B-B14F-4D97-AF65-F5344CB8AC3E}">
        <p14:creationId xmlns:p14="http://schemas.microsoft.com/office/powerpoint/2010/main" val="356069894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6. 2. 2024</a:t>
            </a:fld>
            <a:endParaRPr lang="es-ES" altLang="sk-SK"/>
          </a:p>
        </p:txBody>
      </p:sp>
    </p:spTree>
    <p:extLst>
      <p:ext uri="{BB962C8B-B14F-4D97-AF65-F5344CB8AC3E}">
        <p14:creationId xmlns:p14="http://schemas.microsoft.com/office/powerpoint/2010/main" val="13247300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6. 2. 2024</a:t>
            </a:fld>
            <a:endParaRPr lang="es-ES" altLang="sk-SK"/>
          </a:p>
        </p:txBody>
      </p:sp>
    </p:spTree>
    <p:extLst>
      <p:ext uri="{BB962C8B-B14F-4D97-AF65-F5344CB8AC3E}">
        <p14:creationId xmlns:p14="http://schemas.microsoft.com/office/powerpoint/2010/main" val="6619051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6. 2. 2024</a:t>
            </a:fld>
            <a:endParaRPr lang="es-ES" altLang="sk-SK"/>
          </a:p>
        </p:txBody>
      </p:sp>
    </p:spTree>
    <p:extLst>
      <p:ext uri="{BB962C8B-B14F-4D97-AF65-F5344CB8AC3E}">
        <p14:creationId xmlns:p14="http://schemas.microsoft.com/office/powerpoint/2010/main" val="315884608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6. 2. 2024</a:t>
            </a:fld>
            <a:endParaRPr lang="es-ES" altLang="sk-SK"/>
          </a:p>
        </p:txBody>
      </p:sp>
    </p:spTree>
    <p:extLst>
      <p:ext uri="{BB962C8B-B14F-4D97-AF65-F5344CB8AC3E}">
        <p14:creationId xmlns:p14="http://schemas.microsoft.com/office/powerpoint/2010/main" val="1196279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6. 2. 2024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6. 2. 2024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6. 2. 2024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6. 2. 2024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670415418"/>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6. 2. 2024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262948523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6. 2. 2024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38258367"/>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6. 2. 2024</a:t>
            </a:fld>
            <a:endParaRPr lang="es-ES" altLang="sk-SK"/>
          </a:p>
        </p:txBody>
      </p:sp>
    </p:spTree>
    <p:extLst>
      <p:ext uri="{BB962C8B-B14F-4D97-AF65-F5344CB8AC3E}">
        <p14:creationId xmlns:p14="http://schemas.microsoft.com/office/powerpoint/2010/main" val="1866261946"/>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jpg"/><Relationship Id="rId2" Type="http://schemas.openxmlformats.org/officeDocument/2006/relationships/image" Target="../media/image5.png"/><Relationship Id="rId1" Type="http://schemas.openxmlformats.org/officeDocument/2006/relationships/slideLayout" Target="../slideLayouts/slideLayout56.xml"/><Relationship Id="rId6" Type="http://schemas.openxmlformats.org/officeDocument/2006/relationships/image" Target="../media/image3.jpg"/><Relationship Id="rId5" Type="http://schemas.openxmlformats.org/officeDocument/2006/relationships/image" Target="../media/image2.jp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5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45.xml"/></Relationships>
</file>

<file path=ppt/slides/_rels/slide48.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hyperlink" Target="http://www.ppsmania.fr/author/pista" TargetMode="External"/><Relationship Id="rId2" Type="http://schemas.openxmlformats.org/officeDocument/2006/relationships/image" Target="../media/image57.png"/><Relationship Id="rId1" Type="http://schemas.openxmlformats.org/officeDocument/2006/relationships/slideLayout" Target="../slideLayouts/slideLayout35.xml"/><Relationship Id="rId6" Type="http://schemas.openxmlformats.org/officeDocument/2006/relationships/hyperlink" Target="mailto:pista2011@gmail.com" TargetMode="External"/><Relationship Id="rId5" Type="http://schemas.openxmlformats.org/officeDocument/2006/relationships/image" Target="../media/image59.jpg"/><Relationship Id="rId4" Type="http://schemas.openxmlformats.org/officeDocument/2006/relationships/hyperlink" Target="https://www.youtube.com/channel/UC4x4T-5Itm_FsR07hKJYstA/videos" TargetMode="External"/></Relationships>
</file>

<file path=ppt/slides/_rels/slide49.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67.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threePt" dir="t"/>
          </a:scene3d>
          <a:sp3d prstMaterial="metal">
            <a:bevelT w="38100" h="38100" prst="coolSlant"/>
          </a:sp3d>
        </p:spPr>
        <p:txBody>
          <a:bodyPr wrap="square" rtlCol="0">
            <a:prstTxWarp prst="textArchUp">
              <a:avLst/>
            </a:prstTxWarp>
            <a:spAutoFit/>
            <a:scene3d>
              <a:camera prst="orthographicFront"/>
              <a:lightRig rig="threePt" dir="t"/>
            </a:scene3d>
            <a:sp3d extrusionH="57150" prstMaterial="matte">
              <a:bevelT w="38100" h="3810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9525">
                  <a:solidFill>
                    <a:prstClr val="black">
                      <a:alpha val="50000"/>
                    </a:prstClr>
                  </a:solidFill>
                </a:ln>
                <a:solidFill>
                  <a:srgbClr val="794B19"/>
                </a:solidFill>
                <a:effectLst>
                  <a:outerShdw blurRad="50800" dist="38100" dir="2700000" algn="tl" rotWithShape="0">
                    <a:prstClr val="black">
                      <a:alpha val="30000"/>
                    </a:prstClr>
                  </a:outerShdw>
                </a:effectLst>
                <a:latin typeface="Artistik" panose="04040505050F02020602" pitchFamily="82" charset="0"/>
              </a:rPr>
              <a:t>Svet objektívom</a:t>
            </a:r>
            <a:endParaRPr lang="sk-SK" sz="10500" b="1" dirty="0">
              <a:ln w="9525">
                <a:solidFill>
                  <a:prstClr val="black">
                    <a:alpha val="50000"/>
                  </a:prstClr>
                </a:solidFill>
              </a:ln>
              <a:solidFill>
                <a:srgbClr val="794B19"/>
              </a:solidFill>
              <a:effectLst>
                <a:outerShdw blurRad="50800" dist="38100" dir="2700000" algn="tl" rotWithShape="0">
                  <a:prstClr val="black">
                    <a:alpha val="30000"/>
                  </a:prst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threePt" dir="t"/>
          </a:scene3d>
          <a:sp3d prstMaterial="metal">
            <a:bevelT w="38100" h="38100" prst="coolSlant"/>
          </a:sp3d>
        </p:spPr>
        <p:txBody>
          <a:bodyPr wrap="square" rtlCol="0">
            <a:prstTxWarp prst="textArchUp">
              <a:avLst/>
            </a:prstTxWarp>
            <a:spAutoFit/>
            <a:scene3d>
              <a:camera prst="orthographicFront"/>
              <a:lightRig rig="threePt" dir="t"/>
            </a:scene3d>
            <a:sp3d extrusionH="57150" prstMaterial="matte">
              <a:bevelT w="38100" h="3810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9525">
                  <a:solidFill>
                    <a:prstClr val="black">
                      <a:alpha val="50000"/>
                    </a:prstClr>
                  </a:solidFill>
                </a:ln>
                <a:solidFill>
                  <a:srgbClr val="794B19"/>
                </a:solidFill>
                <a:effectLst>
                  <a:outerShdw blurRad="50800" dist="38100" dir="2700000" algn="tl" rotWithShape="0">
                    <a:prstClr val="black">
                      <a:alpha val="30000"/>
                    </a:prstClr>
                  </a:outerShdw>
                </a:effectLst>
                <a:latin typeface="Artistik" panose="04040505050F02020602" pitchFamily="82" charset="0"/>
              </a:rPr>
              <a:t>El mundo en la lente</a:t>
            </a:r>
            <a:endParaRPr lang="sk-SK" sz="10500" b="1" dirty="0">
              <a:ln w="9525">
                <a:solidFill>
                  <a:prstClr val="black">
                    <a:alpha val="50000"/>
                  </a:prstClr>
                </a:solidFill>
              </a:ln>
              <a:solidFill>
                <a:srgbClr val="794B19"/>
              </a:solidFill>
              <a:effectLst>
                <a:outerShdw blurRad="50800" dist="38100" dir="2700000" algn="tl" rotWithShape="0">
                  <a:prstClr val="black">
                    <a:alpha val="30000"/>
                  </a:prst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sunset" dir="t"/>
            </a:scene3d>
            <a:sp3d prstMaterial="matt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en-US" sz="10500" b="1" dirty="0">
                <a:ln w="9525">
                  <a:solidFill>
                    <a:prstClr val="black">
                      <a:alpha val="50000"/>
                    </a:prstClr>
                  </a:solidFill>
                </a:ln>
                <a:solidFill>
                  <a:srgbClr val="794B19"/>
                </a:solidFill>
                <a:effectLst>
                  <a:outerShdw blurRad="50800" dist="38100" dir="2700000" algn="tl" rotWithShape="0">
                    <a:prstClr val="black">
                      <a:alpha val="30000"/>
                    </a:prstClr>
                  </a:outerShdw>
                </a:effectLst>
                <a:latin typeface="Artistik" panose="04040505050F02020602" pitchFamily="82" charset="0"/>
              </a:rPr>
              <a:t>The world in the lens</a:t>
            </a:r>
            <a:endParaRPr lang="sk-SK" sz="10500" b="1" dirty="0">
              <a:ln w="9525">
                <a:solidFill>
                  <a:prstClr val="black">
                    <a:alpha val="50000"/>
                  </a:prstClr>
                </a:solidFill>
              </a:ln>
              <a:solidFill>
                <a:srgbClr val="794B19"/>
              </a:solidFill>
              <a:effectLst>
                <a:outerShdw blurRad="50800" dist="38100" dir="2700000" algn="tl" rotWithShape="0">
                  <a:prstClr val="black">
                    <a:alpha val="30000"/>
                  </a:prstClr>
                </a:outerShdw>
              </a:effectLst>
              <a:latin typeface="Artistik" panose="04040505050F02020602" pitchFamily="82" charset="0"/>
            </a:endParaRPr>
          </a:p>
        </p:txBody>
      </p:sp>
      <p:sp>
        <p:nvSpPr>
          <p:cNvPr id="4" name="Číslo">
            <a:extLst>
              <a:ext uri="{FF2B5EF4-FFF2-40B4-BE49-F238E27FC236}">
                <a16:creationId xmlns:a16="http://schemas.microsoft.com/office/drawing/2014/main" id="{4263AEC4-7CE8-4A44-9170-019CC59EDE09}"/>
              </a:ext>
            </a:extLst>
          </p:cNvPr>
          <p:cNvSpPr/>
          <p:nvPr/>
        </p:nvSpPr>
        <p:spPr>
          <a:xfrm>
            <a:off x="13023853" y="813750"/>
            <a:ext cx="1223514" cy="674378"/>
          </a:xfrm>
          <a:prstGeom prst="roundRect">
            <a:avLst/>
          </a:prstGeom>
          <a:solidFill>
            <a:srgbClr val="E4D9CA"/>
          </a:solidFill>
          <a:ln w="22225">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19050">
                  <a:solidFill>
                    <a:schemeClr val="tx1">
                      <a:alpha val="60000"/>
                    </a:schemeClr>
                  </a:solidFill>
                </a:ln>
                <a:solidFill>
                  <a:srgbClr val="794B19"/>
                </a:solidFill>
                <a:effectLst>
                  <a:outerShdw blurRad="50800" dist="38100" dir="2700000" algn="tl" rotWithShape="0">
                    <a:schemeClr val="bg1">
                      <a:alpha val="40000"/>
                    </a:schemeClr>
                  </a:outerShdw>
                </a:effectLst>
                <a:latin typeface="Contus T OT" pitchFamily="2" charset="0"/>
              </a:rPr>
              <a:t>73</a:t>
            </a:r>
            <a:endParaRPr lang="sk-SK" sz="4400" b="1" dirty="0">
              <a:ln w="19050">
                <a:solidFill>
                  <a:schemeClr val="tx1">
                    <a:alpha val="60000"/>
                  </a:schemeClr>
                </a:solidFill>
              </a:ln>
              <a:solidFill>
                <a:srgbClr val="794B19"/>
              </a:solidFill>
              <a:effectLst>
                <a:outerShdw blurRad="50800" dist="38100" dir="2700000" algn="tl" rotWithShape="0">
                  <a:schemeClr val="bg1">
                    <a:alpha val="40000"/>
                  </a:schemeClr>
                </a:outerShdw>
              </a:effectLst>
              <a:latin typeface="Contus T OT"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42600" y="6443042"/>
            <a:ext cx="1188000" cy="329458"/>
          </a:xfrm>
          <a:prstGeom prst="roundRect">
            <a:avLst>
              <a:gd name="adj" fmla="val 50000"/>
            </a:avLst>
          </a:prstGeom>
          <a:solidFill>
            <a:srgbClr val="E4D9CA"/>
          </a:solid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b="1">
                <a:ln w="19050">
                  <a:solidFill>
                    <a:schemeClr val="tx1">
                      <a:alpha val="60000"/>
                    </a:schemeClr>
                  </a:solidFill>
                </a:ln>
                <a:solidFill>
                  <a:srgbClr val="794B19"/>
                </a:solidFill>
                <a:effectLst>
                  <a:outerShdw blurRad="50800" dist="38100" dir="2700000" algn="tl" rotWithShape="0">
                    <a:schemeClr val="bg1">
                      <a:alpha val="40000"/>
                    </a:schemeClr>
                  </a:outerShdw>
                </a:effectLst>
                <a:latin typeface="Contus T OT" pitchFamily="2"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6235723" y="7372503"/>
            <a:ext cx="2811594" cy="468000"/>
          </a:xfrm>
          <a:prstGeom prst="roundRect">
            <a:avLst/>
          </a:prstGeom>
          <a:solidFill>
            <a:srgbClr val="E4D9CA"/>
          </a:solidFill>
          <a:ln w="19050" cmpd="sng">
            <a:solidFill>
              <a:schemeClr val="tx1"/>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w="19050">
                  <a:solidFill>
                    <a:schemeClr val="tx1">
                      <a:alpha val="60000"/>
                    </a:schemeClr>
                  </a:solidFill>
                </a:ln>
                <a:solidFill>
                  <a:srgbClr val="794B19"/>
                </a:solidFill>
                <a:effectLst>
                  <a:outerShdw blurRad="50800" dist="38100" dir="2700000" algn="tl" rotWithShape="0">
                    <a:schemeClr val="bg1">
                      <a:alpha val="40000"/>
                    </a:schemeClr>
                  </a:outerShdw>
                </a:effectLst>
                <a:uLnTx/>
                <a:uFillTx/>
                <a:latin typeface="Contus T OT" pitchFamily="2" charset="0"/>
              </a:rPr>
              <a:t>Elena, Steve</a:t>
            </a:r>
            <a:endParaRPr kumimoji="0" lang="sk-SK" sz="2800" b="1" i="0" u="none" strike="noStrike" kern="1200" cap="none" spc="0" normalizeH="0" baseline="0" noProof="0" dirty="0">
              <a:ln w="19050">
                <a:solidFill>
                  <a:schemeClr val="tx1">
                    <a:alpha val="60000"/>
                  </a:schemeClr>
                </a:solidFill>
              </a:ln>
              <a:solidFill>
                <a:srgbClr val="794B19"/>
              </a:solidFill>
              <a:effectLst>
                <a:outerShdw blurRad="50800" dist="38100" dir="2700000" algn="tl" rotWithShape="0">
                  <a:schemeClr val="bg1">
                    <a:alpha val="40000"/>
                  </a:schemeClr>
                </a:outerShdw>
              </a:effectLst>
              <a:uLnTx/>
              <a:uFillTx/>
              <a:latin typeface="Contus T OT" pitchFamily="2" charset="0"/>
            </a:endParaRPr>
          </a:p>
        </p:txBody>
      </p:sp>
      <p:pic>
        <p:nvPicPr>
          <p:cNvPr id="8" name="Foto 4b">
            <a:extLst>
              <a:ext uri="{FF2B5EF4-FFF2-40B4-BE49-F238E27FC236}">
                <a16:creationId xmlns:a16="http://schemas.microsoft.com/office/drawing/2014/main" id="{94DB0445-8297-30D2-852C-1182A331060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599"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5" name="Foto 4a">
            <a:extLst>
              <a:ext uri="{FF2B5EF4-FFF2-40B4-BE49-F238E27FC236}">
                <a16:creationId xmlns:a16="http://schemas.microsoft.com/office/drawing/2014/main" id="{1CFA2F3E-9B87-B664-E131-09518EDA16F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1"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2" name="Foto 3">
            <a:extLst>
              <a:ext uri="{FF2B5EF4-FFF2-40B4-BE49-F238E27FC236}">
                <a16:creationId xmlns:a16="http://schemas.microsoft.com/office/drawing/2014/main" id="{F15439F1-D613-A839-CBD6-FFE3EFDDF33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5" name="Rám">
            <a:extLst>
              <a:ext uri="{FF2B5EF4-FFF2-40B4-BE49-F238E27FC236}">
                <a16:creationId xmlns:a16="http://schemas.microsoft.com/office/drawing/2014/main" id="{83479C9B-360F-10D3-9FD7-7714696DED8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762"/>
            <a:ext cx="15240000" cy="8570976"/>
          </a:xfrm>
          <a:prstGeom prst="rect">
            <a:avLst/>
          </a:prstGeom>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Ara Gevorkyan - Ter Voghormea.wav"/>
          </p:stSnd>
        </p:sndAc>
      </p:transition>
    </mc:Choice>
    <mc:Fallback xmlns="">
      <p:transition spd="slow" advClick="0" advTm="22000">
        <p:fade/>
        <p:sndAc>
          <p:stSnd loop="1">
            <p:snd r:embed="rId8" name="Ara Gevorkyan - Ter Voghorme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ppt_x</p:attrName>
                                        </p:attrNameLst>
                                      </p:cBhvr>
                                      <p:tavLst>
                                        <p:tav tm="0">
                                          <p:val>
                                            <p:strVal val="#ppt_x"/>
                                          </p:val>
                                        </p:tav>
                                        <p:tav tm="100000">
                                          <p:val>
                                            <p:strVal val="#ppt_x"/>
                                          </p:val>
                                        </p:tav>
                                      </p:tavLst>
                                    </p:anim>
                                    <p:anim calcmode="lin" valueType="num">
                                      <p:cBhvr>
                                        <p:cTn id="13" dur="2000" fill="hold"/>
                                        <p:tgtEl>
                                          <p:spTgt spid="2"/>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2500" fill="hold"/>
                                        <p:tgtEl>
                                          <p:spTgt spid="5"/>
                                        </p:tgtEl>
                                        <p:attrNameLst>
                                          <p:attrName>ppt_w</p:attrName>
                                        </p:attrNameLst>
                                      </p:cBhvr>
                                      <p:tavLst>
                                        <p:tav tm="0">
                                          <p:val>
                                            <p:fltVal val="0"/>
                                          </p:val>
                                        </p:tav>
                                        <p:tav tm="100000">
                                          <p:val>
                                            <p:strVal val="#ppt_w"/>
                                          </p:val>
                                        </p:tav>
                                      </p:tavLst>
                                    </p:anim>
                                    <p:anim calcmode="lin" valueType="num">
                                      <p:cBhvr>
                                        <p:cTn id="17" dur="2500" fill="hold"/>
                                        <p:tgtEl>
                                          <p:spTgt spid="5"/>
                                        </p:tgtEl>
                                        <p:attrNameLst>
                                          <p:attrName>ppt_h</p:attrName>
                                        </p:attrNameLst>
                                      </p:cBhvr>
                                      <p:tavLst>
                                        <p:tav tm="0">
                                          <p:val>
                                            <p:fltVal val="0"/>
                                          </p:val>
                                        </p:tav>
                                        <p:tav tm="100000">
                                          <p:val>
                                            <p:strVal val="#ppt_h"/>
                                          </p:val>
                                        </p:tav>
                                      </p:tavLst>
                                    </p:anim>
                                    <p:animEffect transition="in" filter="fade">
                                      <p:cBhvr>
                                        <p:cTn id="18" dur="2500"/>
                                        <p:tgtEl>
                                          <p:spTgt spid="5"/>
                                        </p:tgtEl>
                                      </p:cBhvr>
                                    </p:animEffect>
                                    <p:anim calcmode="lin" valueType="num">
                                      <p:cBhvr>
                                        <p:cTn id="19" dur="2500" fill="hold"/>
                                        <p:tgtEl>
                                          <p:spTgt spid="5"/>
                                        </p:tgtEl>
                                        <p:attrNameLst>
                                          <p:attrName>ppt_x</p:attrName>
                                        </p:attrNameLst>
                                      </p:cBhvr>
                                      <p:tavLst>
                                        <p:tav tm="0">
                                          <p:val>
                                            <p:fltVal val="0.5"/>
                                          </p:val>
                                        </p:tav>
                                        <p:tav tm="100000">
                                          <p:val>
                                            <p:strVal val="#ppt_x"/>
                                          </p:val>
                                        </p:tav>
                                      </p:tavLst>
                                    </p:anim>
                                    <p:anim calcmode="lin" valueType="num">
                                      <p:cBhvr>
                                        <p:cTn id="20" dur="2500" fill="hold"/>
                                        <p:tgtEl>
                                          <p:spTgt spid="5"/>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500" fill="hold"/>
                                        <p:tgtEl>
                                          <p:spTgt spid="8"/>
                                        </p:tgtEl>
                                        <p:attrNameLst>
                                          <p:attrName>ppt_w</p:attrName>
                                        </p:attrNameLst>
                                      </p:cBhvr>
                                      <p:tavLst>
                                        <p:tav tm="0">
                                          <p:val>
                                            <p:fltVal val="0"/>
                                          </p:val>
                                        </p:tav>
                                        <p:tav tm="100000">
                                          <p:val>
                                            <p:strVal val="#ppt_w"/>
                                          </p:val>
                                        </p:tav>
                                      </p:tavLst>
                                    </p:anim>
                                    <p:anim calcmode="lin" valueType="num">
                                      <p:cBhvr>
                                        <p:cTn id="24" dur="2500" fill="hold"/>
                                        <p:tgtEl>
                                          <p:spTgt spid="8"/>
                                        </p:tgtEl>
                                        <p:attrNameLst>
                                          <p:attrName>ppt_h</p:attrName>
                                        </p:attrNameLst>
                                      </p:cBhvr>
                                      <p:tavLst>
                                        <p:tav tm="0">
                                          <p:val>
                                            <p:fltVal val="0"/>
                                          </p:val>
                                        </p:tav>
                                        <p:tav tm="100000">
                                          <p:val>
                                            <p:strVal val="#ppt_h"/>
                                          </p:val>
                                        </p:tav>
                                      </p:tavLst>
                                    </p:anim>
                                    <p:animEffect transition="in" filter="fade">
                                      <p:cBhvr>
                                        <p:cTn id="25" dur="2500"/>
                                        <p:tgtEl>
                                          <p:spTgt spid="8"/>
                                        </p:tgtEl>
                                      </p:cBhvr>
                                    </p:animEffect>
                                    <p:anim calcmode="lin" valueType="num">
                                      <p:cBhvr>
                                        <p:cTn id="26" dur="2500" fill="hold"/>
                                        <p:tgtEl>
                                          <p:spTgt spid="8"/>
                                        </p:tgtEl>
                                        <p:attrNameLst>
                                          <p:attrName>ppt_x</p:attrName>
                                        </p:attrNameLst>
                                      </p:cBhvr>
                                      <p:tavLst>
                                        <p:tav tm="0">
                                          <p:val>
                                            <p:fltVal val="0.5"/>
                                          </p:val>
                                        </p:tav>
                                        <p:tav tm="100000">
                                          <p:val>
                                            <p:strVal val="#ppt_x"/>
                                          </p:val>
                                        </p:tav>
                                      </p:tavLst>
                                    </p:anim>
                                    <p:anim calcmode="lin" valueType="num">
                                      <p:cBhvr>
                                        <p:cTn id="27" dur="2500" fill="hold"/>
                                        <p:tgtEl>
                                          <p:spTgt spid="8"/>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42" presetClass="entr" presetSubtype="0"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500"/>
                                        <p:tgtEl>
                                          <p:spTgt spid="3"/>
                                        </p:tgtEl>
                                      </p:cBhvr>
                                    </p:animEffect>
                                    <p:anim calcmode="lin" valueType="num">
                                      <p:cBhvr>
                                        <p:cTn id="32" dur="1500" fill="hold"/>
                                        <p:tgtEl>
                                          <p:spTgt spid="3"/>
                                        </p:tgtEl>
                                        <p:attrNameLst>
                                          <p:attrName>ppt_x</p:attrName>
                                        </p:attrNameLst>
                                      </p:cBhvr>
                                      <p:tavLst>
                                        <p:tav tm="0">
                                          <p:val>
                                            <p:strVal val="#ppt_x"/>
                                          </p:val>
                                        </p:tav>
                                        <p:tav tm="100000">
                                          <p:val>
                                            <p:strVal val="#ppt_x"/>
                                          </p:val>
                                        </p:tav>
                                      </p:tavLst>
                                    </p:anim>
                                    <p:anim calcmode="lin" valueType="num">
                                      <p:cBhvr>
                                        <p:cTn id="33" dur="1500" fill="hold"/>
                                        <p:tgtEl>
                                          <p:spTgt spid="3"/>
                                        </p:tgtEl>
                                        <p:attrNameLst>
                                          <p:attrName>ppt_y</p:attrName>
                                        </p:attrNameLst>
                                      </p:cBhvr>
                                      <p:tavLst>
                                        <p:tav tm="0">
                                          <p:val>
                                            <p:strVal val="#ppt_y+.1"/>
                                          </p:val>
                                        </p:tav>
                                        <p:tav tm="100000">
                                          <p:val>
                                            <p:strVal val="#ppt_y"/>
                                          </p:val>
                                        </p:tav>
                                      </p:tavLst>
                                    </p:anim>
                                  </p:childTnLst>
                                </p:cTn>
                              </p:par>
                              <p:par>
                                <p:cTn id="34" presetID="53" presetClass="entr" presetSubtype="528" fill="hold" grpId="0" nodeType="with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fltVal val="0"/>
                                          </p:val>
                                        </p:tav>
                                        <p:tav tm="100000">
                                          <p:val>
                                            <p:strVal val="#ppt_h"/>
                                          </p:val>
                                        </p:tav>
                                      </p:tavLst>
                                    </p:anim>
                                    <p:animEffect transition="in" filter="fade">
                                      <p:cBhvr>
                                        <p:cTn id="38" dur="2000"/>
                                        <p:tgtEl>
                                          <p:spTgt spid="9"/>
                                        </p:tgtEl>
                                      </p:cBhvr>
                                    </p:animEffect>
                                    <p:anim calcmode="lin" valueType="num">
                                      <p:cBhvr>
                                        <p:cTn id="39" dur="2000" fill="hold"/>
                                        <p:tgtEl>
                                          <p:spTgt spid="9"/>
                                        </p:tgtEl>
                                        <p:attrNameLst>
                                          <p:attrName>ppt_x</p:attrName>
                                        </p:attrNameLst>
                                      </p:cBhvr>
                                      <p:tavLst>
                                        <p:tav tm="0">
                                          <p:val>
                                            <p:fltVal val="0.5"/>
                                          </p:val>
                                        </p:tav>
                                        <p:tav tm="100000">
                                          <p:val>
                                            <p:strVal val="#ppt_x"/>
                                          </p:val>
                                        </p:tav>
                                      </p:tavLst>
                                    </p:anim>
                                    <p:anim calcmode="lin" valueType="num">
                                      <p:cBhvr>
                                        <p:cTn id="40" dur="2000" fill="hold"/>
                                        <p:tgtEl>
                                          <p:spTgt spid="9"/>
                                        </p:tgtEl>
                                        <p:attrNameLst>
                                          <p:attrName>ppt_y</p:attrName>
                                        </p:attrNameLst>
                                      </p:cBhvr>
                                      <p:tavLst>
                                        <p:tav tm="0">
                                          <p:val>
                                            <p:fltVal val="0.5"/>
                                          </p:val>
                                        </p:tav>
                                        <p:tav tm="100000">
                                          <p:val>
                                            <p:strVal val="#ppt_y"/>
                                          </p:val>
                                        </p:tav>
                                      </p:tavLst>
                                    </p:anim>
                                  </p:childTnLst>
                                </p:cTn>
                              </p:par>
                            </p:childTnLst>
                          </p:cTn>
                        </p:par>
                        <p:par>
                          <p:cTn id="41" fill="hold">
                            <p:stCondLst>
                              <p:cond delay="7500"/>
                            </p:stCondLst>
                            <p:childTnLst>
                              <p:par>
                                <p:cTn id="42" presetID="10" presetClass="exit" presetSubtype="0" fill="hold" grpId="0" nodeType="afterEffect">
                                  <p:stCondLst>
                                    <p:cond delay="1000"/>
                                  </p:stCondLst>
                                  <p:iterate type="lt">
                                    <p:tmPct val="0"/>
                                  </p:iterate>
                                  <p:childTnLst>
                                    <p:animEffect transition="out" filter="fade">
                                      <p:cBhvr>
                                        <p:cTn id="43" dur="1000"/>
                                        <p:tgtEl>
                                          <p:spTgt spid="7">
                                            <p:txEl>
                                              <p:pRg st="0" end="0"/>
                                            </p:txEl>
                                          </p:spTgt>
                                        </p:tgtEl>
                                      </p:cBhvr>
                                    </p:animEffect>
                                    <p:set>
                                      <p:cBhvr>
                                        <p:cTn id="44" dur="1" fill="hold">
                                          <p:stCondLst>
                                            <p:cond delay="999"/>
                                          </p:stCondLst>
                                        </p:cTn>
                                        <p:tgtEl>
                                          <p:spTgt spid="7">
                                            <p:txEl>
                                              <p:pRg st="0" end="0"/>
                                            </p:txEl>
                                          </p:spTgt>
                                        </p:tgtEl>
                                        <p:attrNameLst>
                                          <p:attrName>style.visibility</p:attrName>
                                        </p:attrNameLst>
                                      </p:cBhvr>
                                      <p:to>
                                        <p:strVal val="hidden"/>
                                      </p:to>
                                    </p:set>
                                  </p:childTnLst>
                                </p:cTn>
                              </p:par>
                            </p:childTnLst>
                          </p:cTn>
                        </p:par>
                        <p:par>
                          <p:cTn id="45" fill="hold">
                            <p:stCondLst>
                              <p:cond delay="9500"/>
                            </p:stCondLst>
                            <p:childTnLst>
                              <p:par>
                                <p:cTn id="46" presetID="1" presetClass="entr" presetSubtype="0" fill="hold" grpId="0" nodeType="afterEffect">
                                  <p:stCondLst>
                                    <p:cond delay="0"/>
                                  </p:stCondLst>
                                  <p:iterate type="lt">
                                    <p:tmAbs val="300"/>
                                  </p:iterate>
                                  <p:childTnLst>
                                    <p:set>
                                      <p:cBhvr>
                                        <p:cTn id="47" dur="1" fill="hold">
                                          <p:stCondLst>
                                            <p:cond delay="0"/>
                                          </p:stCondLst>
                                        </p:cTn>
                                        <p:tgtEl>
                                          <p:spTgt spid="17"/>
                                        </p:tgtEl>
                                        <p:attrNameLst>
                                          <p:attrName>style.visibility</p:attrName>
                                        </p:attrNameLst>
                                      </p:cBhvr>
                                      <p:to>
                                        <p:strVal val="visible"/>
                                      </p:to>
                                    </p:set>
                                  </p:childTnLst>
                                </p:cTn>
                              </p:par>
                            </p:childTnLst>
                          </p:cTn>
                        </p:par>
                        <p:par>
                          <p:cTn id="48" fill="hold">
                            <p:stCondLst>
                              <p:cond delay="14001"/>
                            </p:stCondLst>
                            <p:childTnLst>
                              <p:par>
                                <p:cTn id="49" presetID="10" presetClass="exit" presetSubtype="0" fill="hold" grpId="1" nodeType="afterEffect">
                                  <p:stCondLst>
                                    <p:cond delay="1000"/>
                                  </p:stCondLst>
                                  <p:iterate type="lt">
                                    <p:tmPct val="0"/>
                                  </p:iterate>
                                  <p:childTnLst>
                                    <p:animEffect transition="out" filter="fade">
                                      <p:cBhvr>
                                        <p:cTn id="50" dur="1000"/>
                                        <p:tgtEl>
                                          <p:spTgt spid="17"/>
                                        </p:tgtEl>
                                      </p:cBhvr>
                                    </p:animEffect>
                                    <p:set>
                                      <p:cBhvr>
                                        <p:cTn id="51" dur="1" fill="hold">
                                          <p:stCondLst>
                                            <p:cond delay="999"/>
                                          </p:stCondLst>
                                        </p:cTn>
                                        <p:tgtEl>
                                          <p:spTgt spid="17"/>
                                        </p:tgtEl>
                                        <p:attrNameLst>
                                          <p:attrName>style.visibility</p:attrName>
                                        </p:attrNameLst>
                                      </p:cBhvr>
                                      <p:to>
                                        <p:strVal val="hidden"/>
                                      </p:to>
                                    </p:set>
                                  </p:childTnLst>
                                </p:cTn>
                              </p:par>
                            </p:childTnLst>
                          </p:cTn>
                        </p:par>
                        <p:par>
                          <p:cTn id="52" fill="hold">
                            <p:stCondLst>
                              <p:cond delay="16001"/>
                            </p:stCondLst>
                            <p:childTnLst>
                              <p:par>
                                <p:cTn id="53" presetID="1" presetClass="entr" presetSubtype="0" fill="hold" grpId="0" nodeType="afterEffect">
                                  <p:stCondLst>
                                    <p:cond delay="0"/>
                                  </p:stCondLst>
                                  <p:iterate type="lt">
                                    <p:tmAbs val="300"/>
                                  </p:iterate>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39ACD0A3-9AC5-C3D1-E4CB-7C3D42A8FC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2"/>
            <a:ext cx="15240000" cy="8570976"/>
          </a:xfrm>
          <a:prstGeom prst="rect">
            <a:avLst/>
          </a:prstGeom>
        </p:spPr>
      </p:pic>
      <p:sp>
        <p:nvSpPr>
          <p:cNvPr id="16" name="Krajina">
            <a:extLst>
              <a:ext uri="{FF2B5EF4-FFF2-40B4-BE49-F238E27FC236}">
                <a16:creationId xmlns:a16="http://schemas.microsoft.com/office/drawing/2014/main" id="{B3007008-254A-4C29-9D1C-66A9E5E6B6A1}"/>
              </a:ext>
            </a:extLst>
          </p:cNvPr>
          <p:cNvSpPr txBox="1"/>
          <p:nvPr/>
        </p:nvSpPr>
        <p:spPr>
          <a:xfrm>
            <a:off x="5303269" y="6777180"/>
            <a:ext cx="4627061" cy="1082373"/>
          </a:xfrm>
          <a:prstGeom prst="rect">
            <a:avLst/>
          </a:prstGeom>
          <a:noFill/>
          <a:scene3d>
            <a:camera prst="orthographicFront"/>
            <a:lightRig rig="sunset" dir="t"/>
          </a:scene3d>
          <a:sp3d prstMaterial="matte"/>
        </p:spPr>
        <p:txBody>
          <a:bodyPr wrap="square" rtlCol="0">
            <a:prstTxWarp prst="textDeflate">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4800" b="1" i="0" u="sng" strike="noStrike" kern="1200" cap="none" spc="0" normalizeH="0" baseline="0" noProof="0">
                <a:ln w="9525">
                  <a:solidFill>
                    <a:prstClr val="black">
                      <a:alpha val="50000"/>
                    </a:prstClr>
                  </a:solidFill>
                  <a:prstDash val="solid"/>
                </a:ln>
                <a:solidFill>
                  <a:srgbClr val="794B19"/>
                </a:solidFill>
                <a:effectLst>
                  <a:outerShdw blurRad="50800" dist="38100" dir="2700000" algn="tl" rotWithShape="0">
                    <a:prstClr val="black">
                      <a:alpha val="80000"/>
                    </a:prstClr>
                  </a:outerShdw>
                </a:effectLst>
                <a:uLnTx/>
                <a:uFillTx/>
                <a:latin typeface="Contus T OT" pitchFamily="2" charset="0"/>
                <a:ea typeface="+mn-ea"/>
                <a:cs typeface="+mn-cs"/>
              </a:rPr>
              <a:t>ARMENIA</a:t>
            </a:r>
            <a:endParaRPr kumimoji="0" lang="sk-SK" sz="4800" b="1" i="0" u="sng" strike="noStrike" kern="1200" cap="none" spc="0" normalizeH="0" baseline="0" noProof="0" dirty="0">
              <a:ln w="9525">
                <a:solidFill>
                  <a:prstClr val="black">
                    <a:alpha val="50000"/>
                  </a:prstClr>
                </a:solidFill>
                <a:prstDash val="solid"/>
              </a:ln>
              <a:solidFill>
                <a:srgbClr val="794B19"/>
              </a:solidFill>
              <a:effectLst>
                <a:outerShdw blurRad="50800" dist="38100" dir="2700000" algn="tl" rotWithShape="0">
                  <a:prstClr val="black">
                    <a:alpha val="80000"/>
                  </a:prstClr>
                </a:outerShdw>
              </a:effectLst>
              <a:uLnTx/>
              <a:uFillTx/>
              <a:latin typeface="Contus T OT" pitchFamily="2" charset="0"/>
              <a:ea typeface="+mn-ea"/>
              <a:cs typeface="+mn-cs"/>
            </a:endParaRPr>
          </a:p>
        </p:txBody>
      </p:sp>
      <p:sp>
        <p:nvSpPr>
          <p:cNvPr id="13" name="Kláštory">
            <a:extLst>
              <a:ext uri="{FF2B5EF4-FFF2-40B4-BE49-F238E27FC236}">
                <a16:creationId xmlns:a16="http://schemas.microsoft.com/office/drawing/2014/main" id="{D4312095-C7C5-43FB-BB74-12511973591D}"/>
              </a:ext>
            </a:extLst>
          </p:cNvPr>
          <p:cNvSpPr txBox="1"/>
          <p:nvPr/>
        </p:nvSpPr>
        <p:spPr>
          <a:xfrm>
            <a:off x="3360865" y="1273155"/>
            <a:ext cx="8547870" cy="1569660"/>
          </a:xfrm>
          <a:prstGeom prst="rect">
            <a:avLst/>
          </a:prstGeom>
          <a:noFill/>
          <a:scene3d>
            <a:camera prst="orthographicFront"/>
            <a:lightRig rig="sunset" dir="t"/>
          </a:scene3d>
          <a:sp3d prstMaterial="matte"/>
        </p:spPr>
        <p:txBody>
          <a:bodyPr wrap="square" rtlCol="0">
            <a:prstTxWarp prst="textArchUp">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8000" b="1" i="0" u="none" strike="noStrike" kern="1000" cap="none" normalizeH="0" baseline="0" noProof="0">
                <a:ln w="6350">
                  <a:solidFill>
                    <a:prstClr val="black">
                      <a:alpha val="50000"/>
                    </a:prstClr>
                  </a:solidFill>
                  <a:prstDash val="solid"/>
                </a:ln>
                <a:solidFill>
                  <a:srgbClr val="794B19"/>
                </a:solidFill>
                <a:effectLst>
                  <a:outerShdw blurRad="50800" dist="38100" dir="2700000" algn="tl" rotWithShape="0">
                    <a:prstClr val="black">
                      <a:alpha val="80000"/>
                    </a:prstClr>
                  </a:outerShdw>
                </a:effectLst>
                <a:uLnTx/>
                <a:uFillTx/>
                <a:latin typeface="Contus T OT" pitchFamily="2" charset="0"/>
                <a:ea typeface="+mn-ea"/>
                <a:cs typeface="+mn-cs"/>
              </a:rPr>
              <a:t>MONASTERIES</a:t>
            </a:r>
            <a:endParaRPr kumimoji="0" lang="sk-SK" sz="8000" b="1" i="0" u="none" strike="noStrike" kern="1000" cap="none" normalizeH="0" baseline="0" noProof="0" dirty="0">
              <a:ln w="6350">
                <a:solidFill>
                  <a:prstClr val="black">
                    <a:alpha val="50000"/>
                  </a:prstClr>
                </a:solidFill>
                <a:prstDash val="solid"/>
              </a:ln>
              <a:solidFill>
                <a:srgbClr val="794B19"/>
              </a:solidFill>
              <a:effectLst>
                <a:outerShdw blurRad="50800" dist="38100" dir="2700000" algn="tl" rotWithShape="0">
                  <a:prstClr val="black">
                    <a:alpha val="80000"/>
                  </a:prstClr>
                </a:outerShdw>
              </a:effectLst>
              <a:uLnTx/>
              <a:uFillTx/>
              <a:latin typeface="Contus T OT" pitchFamily="2" charset="0"/>
              <a:ea typeface="+mn-ea"/>
              <a:cs typeface="+mn-cs"/>
            </a:endParaRPr>
          </a:p>
        </p:txBody>
      </p:sp>
      <p:sp>
        <p:nvSpPr>
          <p:cNvPr id="3" name="Kostoly">
            <a:extLst>
              <a:ext uri="{FF2B5EF4-FFF2-40B4-BE49-F238E27FC236}">
                <a16:creationId xmlns:a16="http://schemas.microsoft.com/office/drawing/2014/main" id="{2135BA92-D24E-D9A4-0D08-0C3541EEC045}"/>
              </a:ext>
            </a:extLst>
          </p:cNvPr>
          <p:cNvSpPr txBox="1"/>
          <p:nvPr/>
        </p:nvSpPr>
        <p:spPr>
          <a:xfrm>
            <a:off x="4482543" y="2057213"/>
            <a:ext cx="6304514" cy="83099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4800" b="1" i="0" u="none" strike="noStrike" kern="1000" cap="none" spc="0" normalizeH="0" baseline="0" noProof="0">
                <a:ln w="6350">
                  <a:solidFill>
                    <a:prstClr val="black">
                      <a:alpha val="20000"/>
                    </a:prstClr>
                  </a:solidFill>
                  <a:prstDash val="solid"/>
                </a:ln>
                <a:solidFill>
                  <a:srgbClr val="794B19"/>
                </a:solidFill>
                <a:effectLst>
                  <a:outerShdw blurRad="50800" dist="38100" dir="2700000" algn="tl" rotWithShape="0">
                    <a:prstClr val="black">
                      <a:alpha val="80000"/>
                    </a:prstClr>
                  </a:outerShdw>
                </a:effectLst>
                <a:uLnTx/>
                <a:uFillTx/>
                <a:latin typeface="Contus T OT" pitchFamily="2" charset="0"/>
                <a:ea typeface="+mn-ea"/>
                <a:cs typeface="+mn-cs"/>
              </a:rPr>
              <a:t>AND CHURCHES</a:t>
            </a:r>
          </a:p>
        </p:txBody>
      </p:sp>
      <p:pic>
        <p:nvPicPr>
          <p:cNvPr id="7" name="Znak">
            <a:extLst>
              <a:ext uri="{FF2B5EF4-FFF2-40B4-BE49-F238E27FC236}">
                <a16:creationId xmlns:a16="http://schemas.microsoft.com/office/drawing/2014/main" id="{C99580D4-8E47-49DF-B55B-15ECA0B737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1120000">
            <a:off x="1477942" y="1721066"/>
            <a:ext cx="1064447" cy="1021868"/>
          </a:xfrm>
          <a:prstGeom prst="rect">
            <a:avLst/>
          </a:prstGeom>
          <a:ln>
            <a:noFill/>
          </a:ln>
          <a:effectLst>
            <a:outerShdw blurRad="50800" dist="38100" dir="2700000" algn="tl" rotWithShape="0">
              <a:prstClr val="black">
                <a:alpha val="70000"/>
              </a:prstClr>
            </a:outerShdw>
          </a:effectLst>
        </p:spPr>
      </p:pic>
      <p:pic>
        <p:nvPicPr>
          <p:cNvPr id="9" name="Vlajka">
            <a:extLst>
              <a:ext uri="{FF2B5EF4-FFF2-40B4-BE49-F238E27FC236}">
                <a16:creationId xmlns:a16="http://schemas.microsoft.com/office/drawing/2014/main" id="{F1370779-77B7-49D6-AF48-993B42FBD35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482825">
            <a:off x="12351082" y="1680899"/>
            <a:ext cx="1739229" cy="1189633"/>
          </a:xfrm>
          <a:prstGeom prst="rect">
            <a:avLst/>
          </a:prstGeom>
          <a:ln>
            <a:noFill/>
          </a:ln>
          <a:effectLst>
            <a:outerShdw blurRad="50800" dist="38100" dir="2700000" algn="tl" rotWithShape="0">
              <a:prstClr val="black">
                <a:alpha val="70000"/>
              </a:prstClr>
            </a:outerShdw>
          </a:effectLst>
        </p:spPr>
      </p:pic>
      <p:grpSp>
        <p:nvGrpSpPr>
          <p:cNvPr id="11" name="Fotky">
            <a:extLst>
              <a:ext uri="{FF2B5EF4-FFF2-40B4-BE49-F238E27FC236}">
                <a16:creationId xmlns:a16="http://schemas.microsoft.com/office/drawing/2014/main" id="{8FFD1B30-069F-8626-2D43-41DBBD3A059F}"/>
              </a:ext>
            </a:extLst>
          </p:cNvPr>
          <p:cNvGrpSpPr/>
          <p:nvPr/>
        </p:nvGrpSpPr>
        <p:grpSpPr>
          <a:xfrm>
            <a:off x="2232000" y="2952000"/>
            <a:ext cx="10809199" cy="3218400"/>
            <a:chOff x="2232000" y="2952000"/>
            <a:chExt cx="10809199" cy="3218400"/>
          </a:xfrm>
        </p:grpSpPr>
        <p:pic>
          <p:nvPicPr>
            <p:cNvPr id="2" name="Foto 4b">
              <a:extLst>
                <a:ext uri="{FF2B5EF4-FFF2-40B4-BE49-F238E27FC236}">
                  <a16:creationId xmlns:a16="http://schemas.microsoft.com/office/drawing/2014/main" id="{9F8F28CA-74BA-8188-D796-6365DA7FAB8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9111600" y="3960000"/>
              <a:ext cx="3929599"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5" name="Foto 4a">
              <a:extLst>
                <a:ext uri="{FF2B5EF4-FFF2-40B4-BE49-F238E27FC236}">
                  <a16:creationId xmlns:a16="http://schemas.microsoft.com/office/drawing/2014/main" id="{C4F87FDB-441A-3464-E7A9-BCEA6AA9980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900000">
              <a:off x="2232000" y="3960000"/>
              <a:ext cx="3929601"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6" name="Foto 3">
              <a:extLst>
                <a:ext uri="{FF2B5EF4-FFF2-40B4-BE49-F238E27FC236}">
                  <a16:creationId xmlns:a16="http://schemas.microsoft.com/office/drawing/2014/main" id="{393EE390-9C61-B919-5A89-D7CFEAB57B9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grpSp>
    </p:spTree>
    <p:extLst>
      <p:ext uri="{BB962C8B-B14F-4D97-AF65-F5344CB8AC3E}">
        <p14:creationId xmlns:p14="http://schemas.microsoft.com/office/powerpoint/2010/main" val="3884781677"/>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5501"/>
                            </p:stCondLst>
                            <p:childTnLst>
                              <p:par>
                                <p:cTn id="8" presetID="42" presetClass="path" presetSubtype="0" accel="50000" decel="50000" fill="hold" nodeType="afterEffect">
                                  <p:stCondLst>
                                    <p:cond delay="0"/>
                                  </p:stCondLst>
                                  <p:childTnLst>
                                    <p:animMotion origin="layout" path="M 2.5E-6 2.96296E-6 L -0.00094 0.07018 " pathEditMode="relative" rAng="0" ptsTypes="AA">
                                      <p:cBhvr>
                                        <p:cTn id="9" dur="2000" fill="hold"/>
                                        <p:tgtEl>
                                          <p:spTgt spid="11"/>
                                        </p:tgtEl>
                                        <p:attrNameLst>
                                          <p:attrName>ppt_x</p:attrName>
                                          <p:attrName>ppt_y</p:attrName>
                                        </p:attrNameLst>
                                      </p:cBhvr>
                                      <p:rCtr x="-52" y="3500"/>
                                    </p:animMotion>
                                  </p:childTnLst>
                                </p:cTn>
                              </p:par>
                              <p:par>
                                <p:cTn id="10" presetID="16" presetClass="entr" presetSubtype="37" fill="hold" grpId="0" nodeType="withEffect">
                                  <p:stCondLst>
                                    <p:cond delay="500"/>
                                  </p:stCondLst>
                                  <p:childTnLst>
                                    <p:set>
                                      <p:cBhvr>
                                        <p:cTn id="11" dur="1" fill="hold">
                                          <p:stCondLst>
                                            <p:cond delay="0"/>
                                          </p:stCondLst>
                                        </p:cTn>
                                        <p:tgtEl>
                                          <p:spTgt spid="3"/>
                                        </p:tgtEl>
                                        <p:attrNameLst>
                                          <p:attrName>style.visibility</p:attrName>
                                        </p:attrNameLst>
                                      </p:cBhvr>
                                      <p:to>
                                        <p:strVal val="visible"/>
                                      </p:to>
                                    </p:set>
                                    <p:animEffect transition="in" filter="barn(outVertical)">
                                      <p:cBhvr>
                                        <p:cTn id="12" dur="1500"/>
                                        <p:tgtEl>
                                          <p:spTgt spid="3"/>
                                        </p:tgtEl>
                                      </p:cBhvr>
                                    </p:animEffect>
                                  </p:childTnLst>
                                </p:cTn>
                              </p:par>
                            </p:childTnLst>
                          </p:cTn>
                        </p:par>
                        <p:par>
                          <p:cTn id="13" fill="hold">
                            <p:stCondLst>
                              <p:cond delay="7501"/>
                            </p:stCondLst>
                            <p:childTnLst>
                              <p:par>
                                <p:cTn id="14" presetID="53" presetClass="entr" presetSubtype="52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Effect transition="in" filter="fade">
                                      <p:cBhvr>
                                        <p:cTn id="18" dur="2000"/>
                                        <p:tgtEl>
                                          <p:spTgt spid="7"/>
                                        </p:tgtEl>
                                      </p:cBhvr>
                                    </p:animEffect>
                                    <p:anim calcmode="lin" valueType="num">
                                      <p:cBhvr>
                                        <p:cTn id="19" dur="2000" fill="hold"/>
                                        <p:tgtEl>
                                          <p:spTgt spid="7"/>
                                        </p:tgtEl>
                                        <p:attrNameLst>
                                          <p:attrName>ppt_x</p:attrName>
                                        </p:attrNameLst>
                                      </p:cBhvr>
                                      <p:tavLst>
                                        <p:tav tm="0">
                                          <p:val>
                                            <p:fltVal val="0.5"/>
                                          </p:val>
                                        </p:tav>
                                        <p:tav tm="100000">
                                          <p:val>
                                            <p:strVal val="#ppt_x"/>
                                          </p:val>
                                        </p:tav>
                                      </p:tavLst>
                                    </p:anim>
                                    <p:anim calcmode="lin" valueType="num">
                                      <p:cBhvr>
                                        <p:cTn id="20" dur="2000" fill="hold"/>
                                        <p:tgtEl>
                                          <p:spTgt spid="7"/>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2000" fill="hold"/>
                                        <p:tgtEl>
                                          <p:spTgt spid="9"/>
                                        </p:tgtEl>
                                        <p:attrNameLst>
                                          <p:attrName>ppt_w</p:attrName>
                                        </p:attrNameLst>
                                      </p:cBhvr>
                                      <p:tavLst>
                                        <p:tav tm="0">
                                          <p:val>
                                            <p:fltVal val="0"/>
                                          </p:val>
                                        </p:tav>
                                        <p:tav tm="100000">
                                          <p:val>
                                            <p:strVal val="#ppt_w"/>
                                          </p:val>
                                        </p:tav>
                                      </p:tavLst>
                                    </p:anim>
                                    <p:anim calcmode="lin" valueType="num">
                                      <p:cBhvr>
                                        <p:cTn id="24" dur="2000" fill="hold"/>
                                        <p:tgtEl>
                                          <p:spTgt spid="9"/>
                                        </p:tgtEl>
                                        <p:attrNameLst>
                                          <p:attrName>ppt_h</p:attrName>
                                        </p:attrNameLst>
                                      </p:cBhvr>
                                      <p:tavLst>
                                        <p:tav tm="0">
                                          <p:val>
                                            <p:fltVal val="0"/>
                                          </p:val>
                                        </p:tav>
                                        <p:tav tm="100000">
                                          <p:val>
                                            <p:strVal val="#ppt_h"/>
                                          </p:val>
                                        </p:tav>
                                      </p:tavLst>
                                    </p:anim>
                                    <p:animEffect transition="in" filter="fade">
                                      <p:cBhvr>
                                        <p:cTn id="25" dur="2000"/>
                                        <p:tgtEl>
                                          <p:spTgt spid="9"/>
                                        </p:tgtEl>
                                      </p:cBhvr>
                                    </p:animEffect>
                                    <p:anim calcmode="lin" valueType="num">
                                      <p:cBhvr>
                                        <p:cTn id="26" dur="2000" fill="hold"/>
                                        <p:tgtEl>
                                          <p:spTgt spid="9"/>
                                        </p:tgtEl>
                                        <p:attrNameLst>
                                          <p:attrName>ppt_x</p:attrName>
                                        </p:attrNameLst>
                                      </p:cBhvr>
                                      <p:tavLst>
                                        <p:tav tm="0">
                                          <p:val>
                                            <p:fltVal val="0.5"/>
                                          </p:val>
                                        </p:tav>
                                        <p:tav tm="100000">
                                          <p:val>
                                            <p:strVal val="#ppt_x"/>
                                          </p:val>
                                        </p:tav>
                                      </p:tavLst>
                                    </p:anim>
                                    <p:anim calcmode="lin" valueType="num">
                                      <p:cBhvr>
                                        <p:cTn id="27" dur="2000" fill="hold"/>
                                        <p:tgtEl>
                                          <p:spTgt spid="9"/>
                                        </p:tgtEl>
                                        <p:attrNameLst>
                                          <p:attrName>ppt_y</p:attrName>
                                        </p:attrNameLst>
                                      </p:cBhvr>
                                      <p:tavLst>
                                        <p:tav tm="0">
                                          <p:val>
                                            <p:fltVal val="0.5"/>
                                          </p:val>
                                        </p:tav>
                                        <p:tav tm="100000">
                                          <p:val>
                                            <p:strVal val="#ppt_y"/>
                                          </p:val>
                                        </p:tav>
                                      </p:tavLst>
                                    </p:anim>
                                  </p:childTnLst>
                                </p:cTn>
                              </p:par>
                            </p:childTnLst>
                          </p:cTn>
                        </p:par>
                        <p:par>
                          <p:cTn id="28" fill="hold">
                            <p:stCondLst>
                              <p:cond delay="9501"/>
                            </p:stCondLst>
                            <p:childTnLst>
                              <p:par>
                                <p:cTn id="29" presetID="20" presetClass="entr" presetSubtype="0" fill="hold" nodeType="afterEffect">
                                  <p:stCondLst>
                                    <p:cond delay="1000"/>
                                  </p:stCondLst>
                                  <p:childTnLst>
                                    <p:set>
                                      <p:cBhvr>
                                        <p:cTn id="30" dur="1" fill="hold">
                                          <p:stCondLst>
                                            <p:cond delay="0"/>
                                          </p:stCondLst>
                                        </p:cTn>
                                        <p:tgtEl>
                                          <p:spTgt spid="16">
                                            <p:txEl>
                                              <p:pRg st="0" end="0"/>
                                            </p:txEl>
                                          </p:spTgt>
                                        </p:tgtEl>
                                        <p:attrNameLst>
                                          <p:attrName>style.visibility</p:attrName>
                                        </p:attrNameLst>
                                      </p:cBhvr>
                                      <p:to>
                                        <p:strVal val="visible"/>
                                      </p:to>
                                    </p:set>
                                    <p:animEffect transition="in" filter="wedge">
                                      <p:cBhvr>
                                        <p:cTn id="31" dur="2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Rám">
            <a:extLst>
              <a:ext uri="{FF2B5EF4-FFF2-40B4-BE49-F238E27FC236}">
                <a16:creationId xmlns:a16="http://schemas.microsoft.com/office/drawing/2014/main" id="{351FC61C-9A60-50A8-B661-CF2329AA05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762"/>
            <a:ext cx="15240000" cy="8570976"/>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65365" y="243068"/>
            <a:ext cx="3937054" cy="4052234"/>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579440" y="1837978"/>
            <a:ext cx="944101" cy="241980"/>
          </a:xfrm>
          <a:prstGeom prst="rect">
            <a:avLst/>
          </a:prstGeom>
          <a:solidFill>
            <a:srgbClr val="F6BE98"/>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Arial" panose="020B0604020202020204" pitchFamily="34" charset="0"/>
                <a:ea typeface="Tahoma" panose="020B0604030504040204" pitchFamily="34" charset="0"/>
                <a:cs typeface="Arial" panose="020B0604020202020204" pitchFamily="34" charset="0"/>
              </a:rPr>
              <a:t>ARMENIA</a:t>
            </a: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19182104">
            <a:off x="1800392" y="2425202"/>
            <a:ext cx="634921" cy="228571"/>
          </a:xfrm>
          <a:prstGeom prst="rect">
            <a:avLst/>
          </a:prstGeom>
        </p:spPr>
      </p:pic>
      <p:sp>
        <p:nvSpPr>
          <p:cNvPr id="14" name="Krajina">
            <a:extLst>
              <a:ext uri="{FF2B5EF4-FFF2-40B4-BE49-F238E27FC236}">
                <a16:creationId xmlns:a16="http://schemas.microsoft.com/office/drawing/2014/main" id="{694313CB-281A-4905-9FA1-C03CB5E08E64}"/>
              </a:ext>
            </a:extLst>
          </p:cNvPr>
          <p:cNvSpPr txBox="1"/>
          <p:nvPr/>
        </p:nvSpPr>
        <p:spPr>
          <a:xfrm>
            <a:off x="1613486" y="5996499"/>
            <a:ext cx="5577866" cy="1200329"/>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7200" b="1" i="0" u="none" strike="noStrike" kern="1200" cap="none" spc="600" normalizeH="0" baseline="0" noProof="0">
                <a:ln w="9525">
                  <a:solidFill>
                    <a:prstClr val="black">
                      <a:alpha val="50000"/>
                    </a:prstClr>
                  </a:solidFill>
                  <a:prstDash val="solid"/>
                </a:ln>
                <a:solidFill>
                  <a:srgbClr val="794B19"/>
                </a:solidFill>
                <a:effectLst>
                  <a:outerShdw blurRad="50800" dist="38100" dir="2700000" algn="tl" rotWithShape="0">
                    <a:prstClr val="black">
                      <a:alpha val="80000"/>
                    </a:prstClr>
                  </a:outerShdw>
                </a:effectLst>
                <a:uLnTx/>
                <a:uFillTx/>
                <a:latin typeface="Contus T OT" pitchFamily="2" charset="0"/>
                <a:ea typeface="+mn-ea"/>
                <a:cs typeface="+mn-cs"/>
              </a:rPr>
              <a:t>ARMENIA</a:t>
            </a:r>
            <a:endParaRPr kumimoji="0" lang="sk-SK" sz="7200" b="1" i="0" u="none" strike="noStrike" kern="1200" cap="none" spc="600" normalizeH="0" baseline="0" noProof="0" dirty="0">
              <a:ln w="9525">
                <a:solidFill>
                  <a:prstClr val="black">
                    <a:alpha val="50000"/>
                  </a:prstClr>
                </a:solidFill>
                <a:prstDash val="solid"/>
              </a:ln>
              <a:solidFill>
                <a:srgbClr val="794B19"/>
              </a:solidFill>
              <a:effectLst>
                <a:outerShdw blurRad="50800" dist="38100" dir="2700000" algn="tl" rotWithShape="0">
                  <a:prstClr val="black">
                    <a:alpha val="80000"/>
                  </a:prstClr>
                </a:outerShdw>
              </a:effectLst>
              <a:uLnTx/>
              <a:uFillTx/>
              <a:latin typeface="Contus T OT" pitchFamily="2" charset="0"/>
              <a:ea typeface="+mn-ea"/>
              <a:cs typeface="+mn-cs"/>
            </a:endParaRPr>
          </a:p>
        </p:txBody>
      </p:sp>
      <p:sp>
        <p:nvSpPr>
          <p:cNvPr id="12" name="Bodka">
            <a:extLst>
              <a:ext uri="{FF2B5EF4-FFF2-40B4-BE49-F238E27FC236}">
                <a16:creationId xmlns:a16="http://schemas.microsoft.com/office/drawing/2014/main" id="{9A364036-318F-ACAF-4B1B-0B61308CEDF3}"/>
              </a:ext>
            </a:extLst>
          </p:cNvPr>
          <p:cNvSpPr/>
          <p:nvPr/>
        </p:nvSpPr>
        <p:spPr>
          <a:xfrm>
            <a:off x="8124056" y="3854202"/>
            <a:ext cx="191172" cy="180847"/>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72963"/>
            <a:endParaRPr lang="sk-SK" sz="2256">
              <a:solidFill>
                <a:prstClr val="white"/>
              </a:solidFill>
              <a:latin typeface="Arial"/>
            </a:endParaRPr>
          </a:p>
        </p:txBody>
      </p:sp>
      <p:sp>
        <p:nvSpPr>
          <p:cNvPr id="2" name="(arménsky)">
            <a:extLst>
              <a:ext uri="{FF2B5EF4-FFF2-40B4-BE49-F238E27FC236}">
                <a16:creationId xmlns:a16="http://schemas.microsoft.com/office/drawing/2014/main" id="{E7C5052F-2921-1EF5-30A7-98285CF16BB0}"/>
              </a:ext>
            </a:extLst>
          </p:cNvPr>
          <p:cNvSpPr txBox="1"/>
          <p:nvPr/>
        </p:nvSpPr>
        <p:spPr>
          <a:xfrm>
            <a:off x="2710231" y="7154234"/>
            <a:ext cx="3384376" cy="769441"/>
          </a:xfrm>
          <a:prstGeom prst="rect">
            <a:avLst/>
          </a:prstGeom>
          <a:noFill/>
        </p:spPr>
        <p:txBody>
          <a:bodyPr wrap="square" rtlCol="0">
            <a:spAutoFit/>
          </a:bodyPr>
          <a:lstStyle/>
          <a:p>
            <a:r>
              <a:rPr lang="hy-AM" sz="4400">
                <a:solidFill>
                  <a:schemeClr val="accent4">
                    <a:lumMod val="60000"/>
                    <a:lumOff val="40000"/>
                  </a:schemeClr>
                </a:solidFill>
              </a:rPr>
              <a:t>ՀԱՅԱՍՏԱՆ</a:t>
            </a:r>
            <a:endParaRPr lang="sk-SK" sz="4400">
              <a:solidFill>
                <a:schemeClr val="accent4">
                  <a:lumMod val="60000"/>
                  <a:lumOff val="40000"/>
                </a:schemeClr>
              </a:solidFill>
            </a:endParaRPr>
          </a:p>
        </p:txBody>
      </p:sp>
    </p:spTree>
    <p:extLst>
      <p:ext uri="{BB962C8B-B14F-4D97-AF65-F5344CB8AC3E}">
        <p14:creationId xmlns:p14="http://schemas.microsoft.com/office/powerpoint/2010/main" val="1008235896"/>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1500"/>
                                        <p:tgtEl>
                                          <p:spTgt spid="4"/>
                                        </p:tgtEl>
                                      </p:cBhvr>
                                    </p:animEffect>
                                  </p:childTnLst>
                                </p:cTn>
                              </p:par>
                            </p:childTnLst>
                          </p:cTn>
                        </p:par>
                        <p:par>
                          <p:cTn id="12" fill="hold">
                            <p:stCondLst>
                              <p:cond delay="45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500"/>
                                        <p:tgtEl>
                                          <p:spTgt spid="13"/>
                                        </p:tgtEl>
                                      </p:cBhvr>
                                    </p:animEffect>
                                  </p:childTnLst>
                                </p:cTn>
                              </p:par>
                            </p:childTnLst>
                          </p:cTn>
                        </p:par>
                        <p:par>
                          <p:cTn id="16" fill="hold">
                            <p:stCondLst>
                              <p:cond delay="6000"/>
                            </p:stCondLst>
                            <p:childTnLst>
                              <p:par>
                                <p:cTn id="17" presetID="22" presetClass="entr" presetSubtype="8" fill="hold" nodeType="afterEffect">
                                  <p:stCondLst>
                                    <p:cond delay="50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2500"/>
                                        <p:tgtEl>
                                          <p:spTgt spid="6"/>
                                        </p:tgtEl>
                                      </p:cBhvr>
                                    </p:animEffect>
                                  </p:childTnLst>
                                </p:cTn>
                              </p:par>
                              <p:par>
                                <p:cTn id="20" presetID="10" presetClass="entr" presetSubtype="0" fill="hold" grpId="0" nodeType="withEffect">
                                  <p:stCondLst>
                                    <p:cond delay="175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9000"/>
                            </p:stCondLst>
                            <p:childTnLst>
                              <p:par>
                                <p:cTn id="24" presetID="16" presetClass="entr" presetSubtype="21"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barn(inVertical)">
                                      <p:cBhvr>
                                        <p:cTn id="26" dur="1500"/>
                                        <p:tgtEl>
                                          <p:spTgt spid="14"/>
                                        </p:tgtEl>
                                      </p:cBhvr>
                                    </p:animEffect>
                                  </p:childTnLst>
                                </p:cTn>
                              </p:par>
                            </p:childTnLst>
                          </p:cTn>
                        </p:par>
                        <p:par>
                          <p:cTn id="27" fill="hold">
                            <p:stCondLst>
                              <p:cond delay="10500"/>
                            </p:stCondLst>
                            <p:childTnLst>
                              <p:par>
                                <p:cTn id="28" presetID="42" presetClass="entr" presetSubtype="0" fill="hold" grpId="0"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2000"/>
                                        <p:tgtEl>
                                          <p:spTgt spid="2"/>
                                        </p:tgtEl>
                                      </p:cBhvr>
                                    </p:animEffect>
                                    <p:anim calcmode="lin" valueType="num">
                                      <p:cBhvr>
                                        <p:cTn id="31" dur="2000" fill="hold"/>
                                        <p:tgtEl>
                                          <p:spTgt spid="2"/>
                                        </p:tgtEl>
                                        <p:attrNameLst>
                                          <p:attrName>ppt_x</p:attrName>
                                        </p:attrNameLst>
                                      </p:cBhvr>
                                      <p:tavLst>
                                        <p:tav tm="0">
                                          <p:val>
                                            <p:strVal val="#ppt_x"/>
                                          </p:val>
                                        </p:tav>
                                        <p:tav tm="100000">
                                          <p:val>
                                            <p:strVal val="#ppt_x"/>
                                          </p:val>
                                        </p:tav>
                                      </p:tavLst>
                                    </p:anim>
                                    <p:anim calcmode="lin" valueType="num">
                                      <p:cBhvr>
                                        <p:cTn id="32" dur="2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2"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a:extLst>
              <a:ext uri="{FF2B5EF4-FFF2-40B4-BE49-F238E27FC236}">
                <a16:creationId xmlns:a16="http://schemas.microsoft.com/office/drawing/2014/main" id="{48F2A15F-28BF-E964-84BD-2CFE4943DD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2"/>
            <a:ext cx="15240000" cy="8570976"/>
          </a:xfrm>
          <a:prstGeom prst="rect">
            <a:avLst/>
          </a:prstGeom>
        </p:spPr>
      </p:pic>
      <p:sp>
        <p:nvSpPr>
          <p:cNvPr id="3" name="Text S">
            <a:extLst>
              <a:ext uri="{FF2B5EF4-FFF2-40B4-BE49-F238E27FC236}">
                <a16:creationId xmlns:a16="http://schemas.microsoft.com/office/drawing/2014/main" id="{68E55C17-7DA7-4C8B-B233-2071B8554978}"/>
              </a:ext>
            </a:extLst>
          </p:cNvPr>
          <p:cNvSpPr txBox="1"/>
          <p:nvPr/>
        </p:nvSpPr>
        <p:spPr>
          <a:xfrm>
            <a:off x="828000" y="5688000"/>
            <a:ext cx="12780000" cy="2446958"/>
          </a:xfrm>
          <a:prstGeom prst="roundRect">
            <a:avLst>
              <a:gd name="adj" fmla="val 6989"/>
            </a:avLst>
          </a:prstGeom>
          <a:solidFill>
            <a:srgbClr val="E4D9CA"/>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prstClr val="black">
                      <a:alpha val="30000"/>
                    </a:prstClr>
                  </a:solidFill>
                </a:ln>
                <a:solidFill>
                  <a:srgbClr val="794B19"/>
                </a:solidFill>
                <a:latin typeface="Contus T OT" pitchFamily="2" charset="0"/>
                <a:cs typeface="Arial" panose="020B0604020202020204" pitchFamily="34" charset="0"/>
              </a:rPr>
              <a:t>A</a:t>
            </a:r>
            <a:r>
              <a:rPr lang="sk-SK" sz="1900" b="1" i="1">
                <a:solidFill>
                  <a:schemeClr val="tx1"/>
                </a:solidFill>
                <a:latin typeface="Tekton Pro" panose="020F0403020208020904" pitchFamily="34" charset="-18"/>
              </a:rPr>
              <a:t>rménsko je hornatá krajina v juhozápadnej Ázii. Väčšina obyvateľstva sa hlási k ortodoxnému kresťanstvu. Tradícia hovorí, že apoštoli Tadeáš a Bartolomej priniesli kresťanstvo do krajiny Arménov v prvom storočí. Arménske kráľovstvo ako prvé na svete prijalo kresťanstvo za svoje oficiálne náboženstvo v roku 301 nášho letopočtu, dve desaťročia pred Rímskou ríšou. Toto dedičstvo zhmotňuje viac ako 4 000 arménskych apoštolských kostolov a kláštorov roztrúsených po celej krajine. Arménsko je krajina kostolov s jedinečnou architektúrou. Kostoly sa stavali predovšetkým do výšky, aby odolali zemetraseniam. Dôležitou súčasťou arménskej architektúry sú kamene chachkar – vyrezávané tabuľky zabudované do kostolných múrov alebo roztrúsené po nádvorí. Najvýznamnejšie stavby sú súčasťou svetového dedičstva UNESCO.</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0000" y="5544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132000"/>
            <a:ext cx="12780000" cy="2446958"/>
          </a:xfrm>
          <a:prstGeom prst="roundRect">
            <a:avLst>
              <a:gd name="adj" fmla="val 7429"/>
            </a:avLst>
          </a:prstGeom>
          <a:solidFill>
            <a:srgbClr val="E4D9CA"/>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rgbClr val="794B19"/>
                </a:solidFill>
                <a:effectLst/>
                <a:uLnTx/>
                <a:uFillTx/>
                <a:latin typeface="Contus T OT" pitchFamily="2" charset="0"/>
                <a:cs typeface="Arial" panose="020B0604020202020204" pitchFamily="34" charset="0"/>
              </a:rPr>
              <a:t>A</a:t>
            </a:r>
            <a:r>
              <a:rPr lang="es-ES" sz="1900" b="1" i="1">
                <a:solidFill>
                  <a:schemeClr val="tx1"/>
                </a:solidFill>
                <a:latin typeface="Tekton Pro" panose="020F0403020208020904" pitchFamily="34" charset="-18"/>
              </a:rPr>
              <a:t>rmenia es un país montañoso en el suroeste de Asia. La mayoría de la población se adhiere al cristianismo ortodoxo. La tradición dice que los apóstoles Tadeo y Bartolomé trajeron el cristianismo a la tierra de los armenios en el primer siglo. El Reino de Armenia fue el primero en el mundo en adoptar el cristianismo como religión oficial en el año 301 dC, dos décadas antes del Imperio Romano. Este patrimonio está plasmado en más de 4.000 iglesias y monasterios apostólicos armenios repartidos por todo el país. Armenia es un país de iglesias con una arquitectura única. Las iglesias se construían principalmente en altura para resistir los terremotos. Una parte importante de la arquitectura armenia son las piedras chachkar</a:t>
            </a:r>
            <a:r>
              <a:rPr lang="sk-SK" sz="1900" b="1" i="1">
                <a:solidFill>
                  <a:schemeClr val="tx1"/>
                </a:solidFill>
                <a:latin typeface="Tekton Pro" panose="020F0403020208020904" pitchFamily="34" charset="-18"/>
              </a:rPr>
              <a:t> -</a:t>
            </a:r>
            <a:r>
              <a:rPr lang="es-ES" sz="1900" b="1" i="1">
                <a:solidFill>
                  <a:schemeClr val="tx1"/>
                </a:solidFill>
                <a:latin typeface="Tekton Pro" panose="020F0403020208020904" pitchFamily="34" charset="-18"/>
              </a:rPr>
              <a:t> tabletas talladas construidas en las paredes de la iglesia o esparcidas por el patio. Los edificios más importantes son parte del patrimonio mundial de la UNESCO.</a:t>
            </a:r>
            <a:endParaRPr lang="sk-SK" sz="1900" b="1" i="1">
              <a:solidFill>
                <a:schemeClr val="tx1"/>
              </a:solidFill>
              <a:latin typeface="Tekton Pro" panose="020F04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2000" y="2988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576000"/>
            <a:ext cx="12780000" cy="2446958"/>
          </a:xfrm>
          <a:prstGeom prst="roundRect">
            <a:avLst>
              <a:gd name="adj" fmla="val 7429"/>
            </a:avLst>
          </a:prstGeom>
          <a:solidFill>
            <a:srgbClr val="E4D9CA"/>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rgbClr val="794B19"/>
                </a:solidFill>
                <a:effectLst/>
                <a:uLnTx/>
                <a:uFillTx/>
                <a:latin typeface="Contus T OT" pitchFamily="2" charset="0"/>
                <a:cs typeface="Arial" panose="020B0604020202020204" pitchFamily="34" charset="0"/>
              </a:rPr>
              <a:t>A</a:t>
            </a:r>
            <a:r>
              <a:rPr lang="en-US" sz="1900" b="1" i="1">
                <a:solidFill>
                  <a:schemeClr val="tx1"/>
                </a:solidFill>
                <a:latin typeface="Tekton Pro" panose="020F0403020208020904" pitchFamily="34" charset="-18"/>
              </a:rPr>
              <a:t>rmenia is a mountainous country in Southwest Asia. The majority of the population adheres to Orthodox Christianity. Tradition says that the apostles Thaddeus and Bartholomew brought Christianity to the land of Armenians in the first century. The Kingdom of Armenia was the first in the world to adopt Christianity as its official religion in 301 AD, two decades before the Roman Empire. This heritage is embodied in more than 4,000 Armenian Apostolic churches and monasteries scattered throughout the country. Armenia is a country of churches with unique architecture. Churches were primarily built high up to withstand earthquakes. An important part of Armenian architecture are chachkar stones – carved tablets built into church walls or scattered around the courtyard. The most important buildings are part of the UNESCO world heritage.</a:t>
            </a:r>
            <a:endParaRPr kumimoji="0" lang="en-US" sz="1900" b="1" i="1" u="none" strike="noStrike" kern="0" cap="none" spc="0" normalizeH="0" baseline="0" noProof="0">
              <a:ln>
                <a:noFill/>
              </a:ln>
              <a:solidFill>
                <a:schemeClr val="tx1"/>
              </a:solidFill>
              <a:effectLst/>
              <a:uLnTx/>
              <a:uFillTx/>
              <a:latin typeface="Tekton Pro" panose="020F04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02352" y="432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142347" y="7514225"/>
            <a:ext cx="659305" cy="620733"/>
          </a:xfrm>
          <a:prstGeom prst="ellipse">
            <a:avLst/>
          </a:prstGeom>
          <a:solidFill>
            <a:srgbClr val="E4D9CA"/>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14260747" y="7640841"/>
            <a:ext cx="422503" cy="422503"/>
          </a:xfrm>
          <a:prstGeom prst="rect">
            <a:avLst/>
          </a:prstGeom>
          <a:noFill/>
          <a:ln>
            <a:noFill/>
          </a:ln>
          <a:effectLst>
            <a:outerShdw blurRad="25400" sx="105000" sy="105000" algn="ctr" rotWithShape="0">
              <a:prstClr val="black">
                <a:alpha val="75000"/>
              </a:prstClr>
            </a:outerShdw>
          </a:effectLst>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2F6D8CED-56FE-B5D4-6BFA-5B39F4FE90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2"/>
            <a:ext cx="15240000" cy="8570976"/>
          </a:xfrm>
          <a:prstGeom prst="rect">
            <a:avLst/>
          </a:prstGeom>
        </p:spPr>
      </p:pic>
    </p:spTree>
    <p:extLst>
      <p:ext uri="{BB962C8B-B14F-4D97-AF65-F5344CB8AC3E}">
        <p14:creationId xmlns:p14="http://schemas.microsoft.com/office/powerpoint/2010/main" val="2535784516"/>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691748" y="7920000"/>
            <a:ext cx="1613290"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David Stanley</a:t>
            </a:r>
          </a:p>
        </p:txBody>
      </p:sp>
    </p:spTree>
    <p:extLst>
      <p:ext uri="{BB962C8B-B14F-4D97-AF65-F5344CB8AC3E}">
        <p14:creationId xmlns:p14="http://schemas.microsoft.com/office/powerpoint/2010/main" val="3619962688"/>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B06D4542-7C06-0206-6848-8B915F51985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86586099-6DC8-DC97-0C95-806DADE5749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25972"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4680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IV. century</a:t>
            </a:r>
          </a:p>
        </p:txBody>
      </p:sp>
      <p:sp>
        <p:nvSpPr>
          <p:cNvPr id="8" name="Popis">
            <a:extLst>
              <a:ext uri="{FF2B5EF4-FFF2-40B4-BE49-F238E27FC236}">
                <a16:creationId xmlns:a16="http://schemas.microsoft.com/office/drawing/2014/main" id="{39708F36-2AC4-17F4-723C-7AB7D35116E4}"/>
              </a:ext>
            </a:extLst>
          </p:cNvPr>
          <p:cNvSpPr/>
          <p:nvPr/>
        </p:nvSpPr>
        <p:spPr>
          <a:xfrm>
            <a:off x="1342800" y="397818"/>
            <a:ext cx="5413104"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en-US" sz="2400" b="1">
                <a:solidFill>
                  <a:srgbClr val="542708"/>
                </a:solidFill>
                <a:latin typeface="Arial" panose="020B0604020202020204" pitchFamily="34" charset="0"/>
                <a:cs typeface="Arial" panose="020B0604020202020204" pitchFamily="34" charset="0"/>
              </a:rPr>
              <a:t>Mother See of Holy Etchmiadzin </a:t>
            </a:r>
            <a:endParaRPr lang="sk-SK" sz="2400" b="1">
              <a:solidFill>
                <a:srgbClr val="542708"/>
              </a:solidFill>
              <a:latin typeface="Arial" panose="020B0604020202020204" pitchFamily="34" charset="0"/>
              <a:cs typeface="Arial" panose="020B0604020202020204" pitchFamily="34" charset="0"/>
            </a:endParaRP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Echmiadzin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791883518"/>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2.77556E-17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63E81DE-BC05-C489-440C-916041C431F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A1B6968E-8D18-3999-D503-51CB34A649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952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VII.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800" y="397818"/>
            <a:ext cx="3684912"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St. Hripsime Church </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Echmiadzin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1706925955"/>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3.33333E-6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BD8275A5-5B59-0015-F3D1-E3B035C180E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7EFF392E-54EE-6E48-8AB7-ABA49E65C3A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829"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4968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XVII.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5701480"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Zoravor Surb Astvatsatsin Church </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Yerevan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2723368882"/>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8.33333E-7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71B50B00-F77F-2895-C752-0764B4AE5D9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8CA7AEED-BD63-F797-CC67-CA0CC84EEB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808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VII.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800" y="397818"/>
            <a:ext cx="3540896"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St. Gayane Church</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Echmiadzin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3684761972"/>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2.5E-6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CE2D8FB4-5D74-1C40-E0FA-BBE3EC6E49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2904"/>
          </a:xfrm>
          <a:prstGeom prst="rect">
            <a:avLst/>
          </a:prstGeom>
        </p:spPr>
      </p:pic>
      <p:pic>
        <p:nvPicPr>
          <p:cNvPr id="11" name="Foto 2">
            <a:extLst>
              <a:ext uri="{FF2B5EF4-FFF2-40B4-BE49-F238E27FC236}">
                <a16:creationId xmlns:a16="http://schemas.microsoft.com/office/drawing/2014/main" id="{B882AFB6-EE19-6A5A-6761-A268D79294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2904"/>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2" name="Storočie">
            <a:extLst>
              <a:ext uri="{FF2B5EF4-FFF2-40B4-BE49-F238E27FC236}">
                <a16:creationId xmlns:a16="http://schemas.microsoft.com/office/drawing/2014/main" id="{92DB5733-A34C-5088-0EEE-0A20F3B26228}"/>
              </a:ext>
            </a:extLst>
          </p:cNvPr>
          <p:cNvSpPr/>
          <p:nvPr/>
        </p:nvSpPr>
        <p:spPr>
          <a:xfrm>
            <a:off x="2736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7"/>
            <a:ext cx="3469232"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Akhtala Monastery </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Akhtala</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626350542"/>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2.5E-6 3.7037E-7 L 0.0951 0.00222 " pathEditMode="relative" rAng="0" ptsTypes="AA">
                                      <p:cBhvr>
                                        <p:cTn id="26" dur="2000" fill="hold"/>
                                        <p:tgtEl>
                                          <p:spTgt spid="2"/>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2" grpId="1" animBg="1"/>
      <p:bldP spid="8"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206FFD55-21A8-9EC4-211D-1A0F5D894A7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2904"/>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1FFBC307-1F7A-27AC-67B0-A3E1F1E049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3384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VII.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800" y="397818"/>
            <a:ext cx="4116960"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Katoghike Talin Church</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Talin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531021515"/>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0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A612943-D8C2-9B8A-3D75-94F5A433EF5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002E35E5-FE3E-EC2E-4374-29D0BAEF90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829"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3240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973288"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Goshavank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Gosh</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3494120224"/>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2.77556E-17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A43F8DF3-3A4E-E470-E5AE-929E6BA7768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2B5F706D-8216-E816-0AF0-FEB48E4D71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696778" y="7920000"/>
            <a:ext cx="1613290"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David Stanley</a:t>
            </a:r>
          </a:p>
        </p:txBody>
      </p:sp>
      <p:sp>
        <p:nvSpPr>
          <p:cNvPr id="3" name="Storočie">
            <a:extLst>
              <a:ext uri="{FF2B5EF4-FFF2-40B4-BE49-F238E27FC236}">
                <a16:creationId xmlns:a16="http://schemas.microsoft.com/office/drawing/2014/main" id="{F15D65F6-02D2-6470-ACF9-79B38825E8A8}"/>
              </a:ext>
            </a:extLst>
          </p:cNvPr>
          <p:cNvSpPr/>
          <p:nvPr/>
        </p:nvSpPr>
        <p:spPr>
          <a:xfrm>
            <a:off x="2808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541240"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St. Gregory Church</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Goris</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1314668752"/>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2.5E-6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A4AC4F0A-07B7-2010-ADDC-4466C55265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C92E9DA2-2FB1-AE93-FF12-52B1B2512A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1944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I. century</a:t>
            </a:r>
          </a:p>
        </p:txBody>
      </p:sp>
      <p:sp>
        <p:nvSpPr>
          <p:cNvPr id="8" name="Popis">
            <a:extLst>
              <a:ext uri="{FF2B5EF4-FFF2-40B4-BE49-F238E27FC236}">
                <a16:creationId xmlns:a16="http://schemas.microsoft.com/office/drawing/2014/main" id="{39708F36-2AC4-17F4-723C-7AB7D35116E4}"/>
              </a:ext>
            </a:extLst>
          </p:cNvPr>
          <p:cNvSpPr/>
          <p:nvPr/>
        </p:nvSpPr>
        <p:spPr>
          <a:xfrm>
            <a:off x="1342799" y="397818"/>
            <a:ext cx="2676801"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Garni Temple</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Garni</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3755846985"/>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3.33333E-6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56A58BCE-9FED-21D6-4E6B-0F22E6187E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A2C2DAB3-E111-1C2D-F205-7EB7D0167A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808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800" y="404724"/>
            <a:ext cx="3540896"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Geghard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Geghard</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3198961123"/>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4.16667E-6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8C051C63-01E0-EA4C-D6C9-6BB601947C9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6F3A65FA-5A8D-2664-C36C-76C6A4DFEEF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29072"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3168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800" y="397818"/>
            <a:ext cx="3900936"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Haghartsin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Dilijan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1256889337"/>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2.5E-6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CBCF5894-C0E2-E7C6-FDD9-9C61787928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BB2EF5AA-1386-071C-0018-CB70B02143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3456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VII.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4189312"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Harichavank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Harich</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947878857"/>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8.33333E-7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A8AA8FC-D9E2-BFEB-E92C-4634E15A47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E6B01BA4-6DB8-699E-0F99-A0DF24C4F5E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4956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3816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4549352"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Hovhannavank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Ohanavan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3238342808"/>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8.33333E-7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7DA55C2F-518C-FB6E-9605-A600FE7DD5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36548E67-B402-A0DC-7A3F-D28FD9A696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808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541240"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Haghpat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Haghpat</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1716481649"/>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3.33333E-6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BCEB5FD3-2DC7-8322-9D07-FE7A47952A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BE3D36E8-7E5E-77A5-2FC9-821BEBCA17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3168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IX.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901280"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Hayravank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Hayravank</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914027854"/>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8.33333E-7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604BAB73-932F-7675-A6C5-C8D86A3EA84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74EB4631-2257-FA2C-7FFB-ABE6A3316F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67065"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3384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IX.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4117304"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Sevanavank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Sevan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690158185"/>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8.33333E-7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40A3CFE7-2475-5A94-C618-4A6354D5CE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BDE3E4E4-8EB9-2754-1514-8A9FF6DD39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186"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2" name="Storočie">
            <a:extLst>
              <a:ext uri="{FF2B5EF4-FFF2-40B4-BE49-F238E27FC236}">
                <a16:creationId xmlns:a16="http://schemas.microsoft.com/office/drawing/2014/main" id="{55BC8052-9070-3A1B-828C-65F93C856F80}"/>
              </a:ext>
            </a:extLst>
          </p:cNvPr>
          <p:cNvSpPr/>
          <p:nvPr/>
        </p:nvSpPr>
        <p:spPr>
          <a:xfrm>
            <a:off x="3312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XXI. century</a:t>
            </a:r>
          </a:p>
        </p:txBody>
      </p:sp>
      <p:sp>
        <p:nvSpPr>
          <p:cNvPr id="8" name="Popis">
            <a:extLst>
              <a:ext uri="{FF2B5EF4-FFF2-40B4-BE49-F238E27FC236}">
                <a16:creationId xmlns:a16="http://schemas.microsoft.com/office/drawing/2014/main" id="{39708F36-2AC4-17F4-723C-7AB7D35116E4}"/>
              </a:ext>
            </a:extLst>
          </p:cNvPr>
          <p:cNvSpPr/>
          <p:nvPr/>
        </p:nvSpPr>
        <p:spPr>
          <a:xfrm>
            <a:off x="1342800" y="397818"/>
            <a:ext cx="4044952"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St. Hovhannes Church</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Abovyan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3874486227"/>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3.33333E-6 3.7037E-7 L 0.09511 0.00222 " pathEditMode="relative" rAng="0" ptsTypes="AA">
                                      <p:cBhvr>
                                        <p:cTn id="26" dur="2000" fill="hold"/>
                                        <p:tgtEl>
                                          <p:spTgt spid="2"/>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2" grpId="1" animBg="1"/>
      <p:bldP spid="8"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1D524DCC-613B-0496-179D-9256021FBE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0E99FBA0-4123-B2FF-9809-8C8361632B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808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VII.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541240"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Karmravor Church</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Ashtarak</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2381213202"/>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8.33333E-7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0">
            <a:extLst>
              <a:ext uri="{FF2B5EF4-FFF2-40B4-BE49-F238E27FC236}">
                <a16:creationId xmlns:a16="http://schemas.microsoft.com/office/drawing/2014/main" id="{6885E96F-8E53-B77A-39CE-B7BA674473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5A85D986-DED1-44FC-10E3-0EA986B271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34905"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4104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4837384"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St. Mesrop Mashtots Church</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Oshakan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3992810433"/>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4.16667E-6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DA6CBDDE-968D-4114-1D58-5ABE1305E9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D9126323-2239-1A2B-4D32-6FA766803F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26723"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3096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VII.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829272"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Khor Virap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Pokr Vedi</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1240027898"/>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2.5E-6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0">
            <a:extLst>
              <a:ext uri="{FF2B5EF4-FFF2-40B4-BE49-F238E27FC236}">
                <a16:creationId xmlns:a16="http://schemas.microsoft.com/office/drawing/2014/main" id="{3FE5D529-3BA6-A6C6-7E6E-7B1E753B5A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5A8CBAAB-79DB-99E0-BF55-2AA0D23FC2C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7297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3096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 century</a:t>
            </a:r>
          </a:p>
        </p:txBody>
      </p:sp>
      <p:sp>
        <p:nvSpPr>
          <p:cNvPr id="8" name="Popis">
            <a:extLst>
              <a:ext uri="{FF2B5EF4-FFF2-40B4-BE49-F238E27FC236}">
                <a16:creationId xmlns:a16="http://schemas.microsoft.com/office/drawing/2014/main" id="{39708F36-2AC4-17F4-723C-7AB7D35116E4}"/>
              </a:ext>
            </a:extLst>
          </p:cNvPr>
          <p:cNvSpPr/>
          <p:nvPr/>
        </p:nvSpPr>
        <p:spPr>
          <a:xfrm>
            <a:off x="1342800" y="397818"/>
            <a:ext cx="3828928"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Vahramashen Church</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Amberd Road</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717361342"/>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8.33333E-7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E30CCEF1-3B6F-E7A1-EFEE-8758B38F896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8" name="Foto 2">
            <a:extLst>
              <a:ext uri="{FF2B5EF4-FFF2-40B4-BE49-F238E27FC236}">
                <a16:creationId xmlns:a16="http://schemas.microsoft.com/office/drawing/2014/main" id="{EA49AFD9-42EA-A4A3-DE0D-66441AB988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672291" y="7920000"/>
            <a:ext cx="1613290"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David Stanley</a:t>
            </a:r>
          </a:p>
        </p:txBody>
      </p:sp>
    </p:spTree>
    <p:extLst>
      <p:ext uri="{BB962C8B-B14F-4D97-AF65-F5344CB8AC3E}">
        <p14:creationId xmlns:p14="http://schemas.microsoft.com/office/powerpoint/2010/main" val="245784691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diamond(out)">
                                      <p:cBhvr>
                                        <p:cTn id="10" dur="1500"/>
                                        <p:tgtEl>
                                          <p:spTgt spid="8"/>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C34DCEB0-4238-670C-3F66-26546BE3EF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2C25256F-D47B-6DE1-839A-474A615A65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8993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088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lang="sk-SK" sz="1600" b="1" i="1">
                <a:solidFill>
                  <a:prstClr val="black"/>
                </a:solidFill>
                <a:latin typeface="ProseAntique" panose="03020902040402020204" pitchFamily="66" charset="0"/>
              </a:rPr>
              <a:t>V</a:t>
            </a: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2821160"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Odzun Church</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Odzun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411881972"/>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3.33333E-6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C8F3FB1C-410D-F86D-4EB0-0530B69ACB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0EB9FA9E-CA14-ACB7-7392-30548B896AD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520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VII. century</a:t>
            </a:r>
          </a:p>
        </p:txBody>
      </p:sp>
      <p:sp>
        <p:nvSpPr>
          <p:cNvPr id="8" name="Popis">
            <a:extLst>
              <a:ext uri="{FF2B5EF4-FFF2-40B4-BE49-F238E27FC236}">
                <a16:creationId xmlns:a16="http://schemas.microsoft.com/office/drawing/2014/main" id="{39708F36-2AC4-17F4-723C-7AB7D35116E4}"/>
              </a:ext>
            </a:extLst>
          </p:cNvPr>
          <p:cNvSpPr/>
          <p:nvPr/>
        </p:nvSpPr>
        <p:spPr>
          <a:xfrm>
            <a:off x="1363838" y="397818"/>
            <a:ext cx="3231826"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Kristapor Church</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Dashtadem</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1252958293"/>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8.33333E-7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BDBA91A-1F1F-9924-3267-36083881E4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80C5144B-E6CC-15EF-F68F-F10EA93C40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3024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757264"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St. Harutyun Church</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Spitak</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4225239542"/>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3.33333E-6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18868A3B-03B1-435A-6C62-07A455A6617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DC512BA2-56B7-7382-D932-68DFD5D46B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808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541240"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Sanahin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Alaverdi</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1970477183"/>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3.33333E-6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D4BD81CB-3C2A-1A92-6667-BC03988335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C0AD89C0-16BF-6211-233C-3884E4D6851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1270"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5328000" y="655200"/>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6061520"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en-US" sz="2400" b="1">
                <a:solidFill>
                  <a:srgbClr val="542708"/>
                </a:solidFill>
                <a:latin typeface="Arial" panose="020B0604020202020204" pitchFamily="34" charset="0"/>
                <a:cs typeface="Arial" panose="020B0604020202020204" pitchFamily="34" charset="0"/>
              </a:rPr>
              <a:t>Church of Gevorg Marzpetuni Castle</a:t>
            </a:r>
            <a:endParaRPr lang="sk-SK" sz="2400" b="1">
              <a:solidFill>
                <a:srgbClr val="542708"/>
              </a:solidFill>
              <a:latin typeface="Arial" panose="020B0604020202020204" pitchFamily="34" charset="0"/>
              <a:cs typeface="Arial" panose="020B0604020202020204" pitchFamily="34" charset="0"/>
            </a:endParaRP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Urtsadzor</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363028185"/>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3.33333E-6 -4.44444E-6 L 0.09511 0.00223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B672DD24-B027-6B9D-3224-717B5373037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68E15BC2-B959-5AF6-76B6-4A41C3135F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38959"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952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685256"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Noravank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Areni</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1817699190"/>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4.16667E-6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B5F500B5-7561-5149-4266-A6385B128EB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13C4AD90-2DBA-BF64-2844-6FDB3ADC35E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3816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4549352"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Saghmosavank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Saghmosavan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2239531814"/>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2.5E-6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C763C5A0-24E3-EAA0-89CC-E5DC1E22E6B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C03AB317-ED50-40FC-AD6C-4762C7F4BA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1872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2605136"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Blue Mosque</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Yerevan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3444272197"/>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3.33333E-6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83018DE9-9A2A-AE21-CED8-6993BD74A8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BAB1DF8E-2963-8F80-CBA1-6AD59AAF7EA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3456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4189312"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Makaravank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Achajur</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3442403245"/>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2.5E-6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87BB950F-6479-DACC-EBB0-E120179909E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8" name="Foto 2">
            <a:extLst>
              <a:ext uri="{FF2B5EF4-FFF2-40B4-BE49-F238E27FC236}">
                <a16:creationId xmlns:a16="http://schemas.microsoft.com/office/drawing/2014/main" id="{231BDB4F-68E9-0C70-A2ED-4A9F7309AB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685710" y="7920000"/>
            <a:ext cx="1613290"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David Stanley</a:t>
            </a:r>
          </a:p>
        </p:txBody>
      </p:sp>
    </p:spTree>
    <p:extLst>
      <p:ext uri="{BB962C8B-B14F-4D97-AF65-F5344CB8AC3E}">
        <p14:creationId xmlns:p14="http://schemas.microsoft.com/office/powerpoint/2010/main" val="307158928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diamond(out)">
                                      <p:cBhvr>
                                        <p:cTn id="10" dur="1500"/>
                                        <p:tgtEl>
                                          <p:spTgt spid="8"/>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C6A0CA08-BAE5-68DE-1AFA-5114E5BBC3F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34B15829-5941-DAFB-D015-6C17E3B125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696778" y="7920000"/>
            <a:ext cx="1613290"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David Stanley</a:t>
            </a:r>
          </a:p>
        </p:txBody>
      </p:sp>
      <p:sp>
        <p:nvSpPr>
          <p:cNvPr id="3" name="Storočie">
            <a:extLst>
              <a:ext uri="{FF2B5EF4-FFF2-40B4-BE49-F238E27FC236}">
                <a16:creationId xmlns:a16="http://schemas.microsoft.com/office/drawing/2014/main" id="{F15D65F6-02D2-6470-ACF9-79B38825E8A8}"/>
              </a:ext>
            </a:extLst>
          </p:cNvPr>
          <p:cNvSpPr/>
          <p:nvPr/>
        </p:nvSpPr>
        <p:spPr>
          <a:xfrm>
            <a:off x="3384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4117304"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Vorotnavank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Vaghatin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4111450010"/>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3.33333E-6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7ACAF159-7ECE-F18E-3D73-904664EF76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96D2509A-7AFD-BB0B-6ED9-46D5AEC72F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952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685256"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St. Sarkis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Ushi</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1553658838"/>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1.66667E-6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4E997129-759F-0CEE-FECE-A892C43793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8" cy="8560888"/>
          </a:xfrm>
          <a:prstGeom prst="rect">
            <a:avLst/>
          </a:prstGeom>
        </p:spPr>
      </p:pic>
      <p:pic>
        <p:nvPicPr>
          <p:cNvPr id="11" name="Foto 2">
            <a:extLst>
              <a:ext uri="{FF2B5EF4-FFF2-40B4-BE49-F238E27FC236}">
                <a16:creationId xmlns:a16="http://schemas.microsoft.com/office/drawing/2014/main" id="{9841C439-E27B-E3DD-7C29-57E9C7F1D4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8" cy="8560888"/>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2463"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520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XIII.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253208"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Tegher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Tegher</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1570848283"/>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0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60F3BA9A-0FCF-D47F-E0D1-9A948A239AD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8" cy="8560888"/>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D2AF45C1-7F7B-13BA-553D-8EED15F815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186"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304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IX.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037184"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Tatev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Tatev</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1600868514"/>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0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4731A1E4-7B04-C344-80E0-50B4C5CC596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F3175E5A-50F6-36C4-826E-84A60665CC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880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613248"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Kecharis Monastery</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Tsaghkadzor</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932815081"/>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4.16667E-6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F99ED2CE-35A2-A3F5-70A6-6AC91C02C9F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2614F61D-4400-4442-408B-E58546D0DAD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36042"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5760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XXI.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6493568"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en-US" sz="2400" b="1">
                <a:solidFill>
                  <a:srgbClr val="542708"/>
                </a:solidFill>
                <a:latin typeface="Arial" panose="020B0604020202020204" pitchFamily="34" charset="0"/>
                <a:cs typeface="Arial" panose="020B0604020202020204" pitchFamily="34" charset="0"/>
              </a:rPr>
              <a:t>Holy Mother of God Kathoghike Church</a:t>
            </a:r>
            <a:endParaRPr lang="sk-SK" sz="2400" b="1">
              <a:solidFill>
                <a:srgbClr val="542708"/>
              </a:solidFill>
              <a:latin typeface="Arial" panose="020B0604020202020204" pitchFamily="34" charset="0"/>
              <a:cs typeface="Arial" panose="020B0604020202020204" pitchFamily="34" charset="0"/>
            </a:endParaRP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Yerevan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498750283"/>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8.33333E-7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F4CBB01-B889-CF32-5AFA-66B8769D009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48A40EEB-9D1A-3630-7CA5-A39A0329D5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592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XIX.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325216"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St. Sarkis Church</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Yerevan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1287647116"/>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3.33333E-6 3.7037E-7 L 0.095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2D918697-FB9D-E2E5-F30C-B0B224EB1F0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2">
            <a:extLst>
              <a:ext uri="{FF2B5EF4-FFF2-40B4-BE49-F238E27FC236}">
                <a16:creationId xmlns:a16="http://schemas.microsoft.com/office/drawing/2014/main" id="{D598BD88-1837-E099-2E17-7670C8BA58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Rám">
            <a:extLst>
              <a:ext uri="{FF2B5EF4-FFF2-40B4-BE49-F238E27FC236}">
                <a16:creationId xmlns:a16="http://schemas.microsoft.com/office/drawing/2014/main" id="{7A5C8002-F705-EDC9-6FC4-6CD7A1678A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0976"/>
          </a:xfrm>
          <a:prstGeom prst="rect">
            <a:avLst/>
          </a:prstGeom>
        </p:spPr>
      </p:pic>
      <p:sp>
        <p:nvSpPr>
          <p:cNvPr id="5" name="Autor">
            <a:extLst>
              <a:ext uri="{FF2B5EF4-FFF2-40B4-BE49-F238E27FC236}">
                <a16:creationId xmlns:a16="http://schemas.microsoft.com/office/drawing/2014/main" id="{5684DB26-0E9E-4E9D-B9A9-388A298537D2}"/>
              </a:ext>
            </a:extLst>
          </p:cNvPr>
          <p:cNvSpPr/>
          <p:nvPr/>
        </p:nvSpPr>
        <p:spPr>
          <a:xfrm>
            <a:off x="12454724" y="7920000"/>
            <a:ext cx="1855344" cy="226591"/>
          </a:xfrm>
          <a:prstGeom prst="rect">
            <a:avLst/>
          </a:prstGeom>
          <a:gradFill>
            <a:gsLst>
              <a:gs pos="90000">
                <a:srgbClr val="BA9B72"/>
              </a:gs>
              <a:gs pos="60000">
                <a:srgbClr val="C4A986"/>
              </a:gs>
              <a:gs pos="0">
                <a:srgbClr val="E1D3C1"/>
              </a:gs>
            </a:gsLst>
            <a:path path="circle">
              <a:fillToRect l="50000" t="50000" r="50000" b="50000"/>
            </a:path>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Elena Stambulyan</a:t>
            </a:r>
          </a:p>
        </p:txBody>
      </p:sp>
      <p:sp>
        <p:nvSpPr>
          <p:cNvPr id="3" name="Storočie">
            <a:extLst>
              <a:ext uri="{FF2B5EF4-FFF2-40B4-BE49-F238E27FC236}">
                <a16:creationId xmlns:a16="http://schemas.microsoft.com/office/drawing/2014/main" id="{F15D65F6-02D2-6470-ACF9-79B38825E8A8}"/>
              </a:ext>
            </a:extLst>
          </p:cNvPr>
          <p:cNvSpPr/>
          <p:nvPr/>
        </p:nvSpPr>
        <p:spPr>
          <a:xfrm>
            <a:off x="2880000" y="655911"/>
            <a:ext cx="2191061" cy="310515"/>
          </a:xfrm>
          <a:prstGeom prst="hexagon">
            <a:avLst>
              <a:gd name="adj" fmla="val 48925"/>
              <a:gd name="vf" fmla="val 115470"/>
            </a:avLst>
          </a:prstGeom>
          <a:solidFill>
            <a:srgbClr val="E4D9C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468000" tIns="0" rIns="108000" bIns="0" numCol="1" spcCol="0" rtlCol="0" fromWordArt="0" anchor="ctr" anchorCtr="0" forceAA="0" compatLnSpc="1">
            <a:prstTxWarp prst="textNoShape">
              <a:avLst/>
            </a:prstTxWarp>
            <a:noAutofit/>
          </a:bodyPr>
          <a:lstStyle/>
          <a:p>
            <a:pPr marL="0" marR="0" lvl="0" indent="0" algn="r" defTabSz="400370" rtl="0" eaLnBrk="0" fontAlgn="base" latinLnBrk="0" hangingPunct="0">
              <a:lnSpc>
                <a:spcPct val="100000"/>
              </a:lnSpc>
              <a:spcBef>
                <a:spcPct val="0"/>
              </a:spcBef>
              <a:spcAft>
                <a:spcPct val="0"/>
              </a:spcAft>
              <a:buClrTx/>
              <a:buSzTx/>
              <a:buFontTx/>
              <a:buNone/>
              <a:tabLst/>
              <a:defRPr/>
            </a:pPr>
            <a:r>
              <a:rPr kumimoji="0" lang="sk-SK" sz="1600" b="1" i="1" u="none" strike="noStrike" kern="1200" cap="none" spc="0" normalizeH="0" baseline="0" noProof="0">
                <a:ln>
                  <a:noFill/>
                </a:ln>
                <a:solidFill>
                  <a:prstClr val="black"/>
                </a:solidFill>
                <a:effectLst/>
                <a:uLnTx/>
                <a:uFillTx/>
                <a:latin typeface="ProseAntique" panose="03020902040402020204" pitchFamily="66" charset="0"/>
              </a:rPr>
              <a:t>XXI. century</a:t>
            </a:r>
          </a:p>
        </p:txBody>
      </p:sp>
      <p:sp>
        <p:nvSpPr>
          <p:cNvPr id="8" name="Popis">
            <a:extLst>
              <a:ext uri="{FF2B5EF4-FFF2-40B4-BE49-F238E27FC236}">
                <a16:creationId xmlns:a16="http://schemas.microsoft.com/office/drawing/2014/main" id="{39708F36-2AC4-17F4-723C-7AB7D35116E4}"/>
              </a:ext>
            </a:extLst>
          </p:cNvPr>
          <p:cNvSpPr/>
          <p:nvPr/>
        </p:nvSpPr>
        <p:spPr>
          <a:xfrm>
            <a:off x="1342456" y="397818"/>
            <a:ext cx="3613248" cy="826702"/>
          </a:xfrm>
          <a:prstGeom prst="homePlate">
            <a:avLst/>
          </a:prstGeom>
          <a:solidFill>
            <a:srgbClr val="BEA3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400370" eaLnBrk="0" fontAlgn="base" hangingPunct="0">
              <a:spcBef>
                <a:spcPct val="0"/>
              </a:spcBef>
              <a:spcAft>
                <a:spcPct val="0"/>
              </a:spcAft>
              <a:defRPr/>
            </a:pPr>
            <a:r>
              <a:rPr lang="sk-SK" sz="2400" b="1">
                <a:solidFill>
                  <a:srgbClr val="542708"/>
                </a:solidFill>
                <a:latin typeface="Arial" panose="020B0604020202020204" pitchFamily="34" charset="0"/>
                <a:cs typeface="Arial" panose="020B0604020202020204" pitchFamily="34" charset="0"/>
              </a:rPr>
              <a:t>St. Gregory </a:t>
            </a:r>
            <a:r>
              <a:rPr lang="az-Cyrl-AZ" sz="2400" b="1">
                <a:solidFill>
                  <a:srgbClr val="542708"/>
                </a:solidFill>
                <a:latin typeface="Arial" panose="020B0604020202020204" pitchFamily="34" charset="0"/>
                <a:cs typeface="Arial" panose="020B0604020202020204" pitchFamily="34" charset="0"/>
              </a:rPr>
              <a:t>С</a:t>
            </a:r>
            <a:r>
              <a:rPr lang="sk-SK" sz="2400" b="1">
                <a:solidFill>
                  <a:srgbClr val="542708"/>
                </a:solidFill>
                <a:latin typeface="Arial" panose="020B0604020202020204" pitchFamily="34" charset="0"/>
                <a:cs typeface="Arial" panose="020B0604020202020204" pitchFamily="34" charset="0"/>
              </a:rPr>
              <a:t>hurch</a:t>
            </a:r>
          </a:p>
          <a:p>
            <a:pPr lvl="0" algn="ctr" defTabSz="400370" eaLnBrk="0" fontAlgn="base" hangingPunct="0">
              <a:spcBef>
                <a:spcPct val="0"/>
              </a:spcBef>
              <a:spcAft>
                <a:spcPct val="0"/>
              </a:spcAft>
              <a:defRPr/>
            </a:pPr>
            <a:r>
              <a:rPr lang="sk-SK" sz="1600" b="1">
                <a:solidFill>
                  <a:srgbClr val="542708"/>
                </a:solidFill>
                <a:latin typeface="Arial" panose="020B0604020202020204" pitchFamily="34" charset="0"/>
                <a:cs typeface="Arial" panose="020B0604020202020204" pitchFamily="34" charset="0"/>
              </a:rPr>
              <a:t>Yerevan</a:t>
            </a:r>
            <a:endParaRPr kumimoji="0" lang="sk-SK" sz="1600" b="1" u="none" strike="noStrike" kern="1200" cap="none" spc="0" normalizeH="0" baseline="0" noProof="0">
              <a:ln>
                <a:noFill/>
              </a:ln>
              <a:solidFill>
                <a:srgbClr val="542708"/>
              </a:solidFill>
              <a:effectLst/>
              <a:uLnTx/>
              <a:uFillTx/>
              <a:latin typeface="Arial" panose="020B0604020202020204" pitchFamily="34" charset="0"/>
              <a:ea typeface="+mn-ea"/>
              <a:cs typeface="Arial" panose="020B0604020202020204" pitchFamily="34" charset="0"/>
            </a:endParaRPr>
          </a:p>
        </p:txBody>
      </p:sp>
      <p:sp>
        <p:nvSpPr>
          <p:cNvPr id="6" name="Zarážka">
            <a:extLst>
              <a:ext uri="{FF2B5EF4-FFF2-40B4-BE49-F238E27FC236}">
                <a16:creationId xmlns:a16="http://schemas.microsoft.com/office/drawing/2014/main" id="{37AF3344-7FB5-ED91-46C6-085420E12B2E}"/>
              </a:ext>
            </a:extLst>
          </p:cNvPr>
          <p:cNvSpPr/>
          <p:nvPr/>
        </p:nvSpPr>
        <p:spPr>
          <a:xfrm>
            <a:off x="995264" y="397818"/>
            <a:ext cx="347192" cy="826702"/>
          </a:xfrm>
          <a:prstGeom prst="rect">
            <a:avLst/>
          </a:prstGeom>
          <a:solidFill>
            <a:schemeClr val="accent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Tree>
    <p:extLst>
      <p:ext uri="{BB962C8B-B14F-4D97-AF65-F5344CB8AC3E}">
        <p14:creationId xmlns:p14="http://schemas.microsoft.com/office/powerpoint/2010/main" val="4035763784"/>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4000"/>
                                        <p:tgtEl>
                                          <p:spTgt spid="4"/>
                                        </p:tgtEl>
                                      </p:cBhvr>
                                    </p:animEffect>
                                  </p:childTnLst>
                                </p:cTn>
                              </p:par>
                              <p:par>
                                <p:cTn id="8" presetID="8" presetClass="entr" presetSubtype="32"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diamond(out)">
                                      <p:cBhvr>
                                        <p:cTn id="10" dur="1500"/>
                                        <p:tgtEl>
                                          <p:spTgt spid="11"/>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22" presetClass="entr" presetSubtype="8" fill="hold" grpId="0" nodeType="withEffect">
                                  <p:stCondLst>
                                    <p:cond delay="25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500"/>
                                        <p:tgtEl>
                                          <p:spTgt spid="8"/>
                                        </p:tgtEl>
                                      </p:cBhvr>
                                    </p:animEffect>
                                  </p:childTnLst>
                                </p:cTn>
                              </p:par>
                            </p:childTnLst>
                          </p:cTn>
                        </p:par>
                        <p:par>
                          <p:cTn id="20" fill="hold">
                            <p:stCondLst>
                              <p:cond delay="4000"/>
                            </p:stCondLst>
                            <p:childTnLst>
                              <p:par>
                                <p:cTn id="21" presetID="10" presetClass="entr" presetSubtype="0" fill="hold" grpId="1"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4500"/>
                            </p:stCondLst>
                            <p:childTnLst>
                              <p:par>
                                <p:cTn id="25" presetID="42" presetClass="path" presetSubtype="0" accel="50000" decel="50000" fill="hold" grpId="0" nodeType="afterEffect">
                                  <p:stCondLst>
                                    <p:cond delay="0"/>
                                  </p:stCondLst>
                                  <p:childTnLst>
                                    <p:animMotion origin="layout" path="M -3.33333E-6 3.7037E-7 L 0.09511 0.00222 " pathEditMode="relative" rAng="0" ptsTypes="AA">
                                      <p:cBhvr>
                                        <p:cTn id="26" dur="2000" fill="hold"/>
                                        <p:tgtEl>
                                          <p:spTgt spid="3"/>
                                        </p:tgtEl>
                                        <p:attrNameLst>
                                          <p:attrName>ppt_x</p:attrName>
                                          <p:attrName>ppt_y</p:attrName>
                                        </p:attrNameLst>
                                      </p:cBhvr>
                                      <p:rCtr x="4750" y="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3" grpId="1" animBg="1"/>
      <p:bldP spid="8"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pic>
        <p:nvPicPr>
          <p:cNvPr id="4" name="Rám">
            <a:extLst>
              <a:ext uri="{FF2B5EF4-FFF2-40B4-BE49-F238E27FC236}">
                <a16:creationId xmlns:a16="http://schemas.microsoft.com/office/drawing/2014/main" id="{7E546DED-5C07-94A3-8E32-19616B707B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800000" y="518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800000" y="4536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9" name="Fotografie 1">
            <a:extLst>
              <a:ext uri="{FF2B5EF4-FFF2-40B4-BE49-F238E27FC236}">
                <a16:creationId xmlns:a16="http://schemas.microsoft.com/office/drawing/2014/main" id="{8A943F77-9CAD-44CA-9947-0D7C2DE95600}"/>
              </a:ext>
            </a:extLst>
          </p:cNvPr>
          <p:cNvSpPr/>
          <p:nvPr/>
        </p:nvSpPr>
        <p:spPr>
          <a:xfrm>
            <a:off x="1800000" y="320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a:solidFill>
                  <a:prstClr val="black"/>
                </a:solidFill>
                <a:latin typeface="Nadianne" panose="03020902050305070206" pitchFamily="66" charset="0"/>
              </a:rPr>
              <a:t>Elena Stambulyan  (Russia)</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6" name="Hudba">
            <a:extLst>
              <a:ext uri="{FF2B5EF4-FFF2-40B4-BE49-F238E27FC236}">
                <a16:creationId xmlns:a16="http://schemas.microsoft.com/office/drawing/2014/main" id="{39178D16-2F76-4235-9FD6-FFABA7B8268E}"/>
              </a:ext>
            </a:extLst>
          </p:cNvPr>
          <p:cNvSpPr/>
          <p:nvPr/>
        </p:nvSpPr>
        <p:spPr>
          <a:xfrm>
            <a:off x="1800000" y="2556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400">
                <a:solidFill>
                  <a:prstClr val="black"/>
                </a:solidFill>
                <a:latin typeface="Nadianne" panose="03020902050305070206" pitchFamily="66" charset="0"/>
              </a:rPr>
              <a:t>Ara Gevorkyan - Ter Voghormea</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20" name="Rok">
            <a:extLst>
              <a:ext uri="{FF2B5EF4-FFF2-40B4-BE49-F238E27FC236}">
                <a16:creationId xmlns:a16="http://schemas.microsoft.com/office/drawing/2014/main" id="{F5420CD4-49D3-4E47-88DA-F3C7894A893C}"/>
              </a:ext>
            </a:extLst>
          </p:cNvPr>
          <p:cNvSpPr/>
          <p:nvPr/>
        </p:nvSpPr>
        <p:spPr>
          <a:xfrm>
            <a:off x="12732568" y="53208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sp>
        <p:nvSpPr>
          <p:cNvPr id="12" name="Poďakovanie">
            <a:extLst>
              <a:ext uri="{FF2B5EF4-FFF2-40B4-BE49-F238E27FC236}">
                <a16:creationId xmlns:a16="http://schemas.microsoft.com/office/drawing/2014/main" id="{2887FFE3-A799-40C7-824A-B17F2552B803}"/>
              </a:ext>
            </a:extLst>
          </p:cNvPr>
          <p:cNvSpPr/>
          <p:nvPr/>
        </p:nvSpPr>
        <p:spPr>
          <a:xfrm>
            <a:off x="2754000" y="3924000"/>
            <a:ext cx="7812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Thanks to all</a:t>
            </a:r>
            <a:r>
              <a:rPr kumimoji="0" lang="sk-SK"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owners for the cooperation.</a:t>
            </a:r>
          </a:p>
        </p:txBody>
      </p:sp>
    </p:spTree>
    <p:extLst>
      <p:ext uri="{BB962C8B-B14F-4D97-AF65-F5344CB8AC3E}">
        <p14:creationId xmlns:p14="http://schemas.microsoft.com/office/powerpoint/2010/main" val="2280064112"/>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par>
                          <p:cTn id="18" fill="hold">
                            <p:stCondLst>
                              <p:cond delay="4250"/>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5750"/>
                            </p:stCondLst>
                            <p:childTnLst>
                              <p:par>
                                <p:cTn id="25" presetID="22" presetClass="entr" presetSubtype="8"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2000"/>
                                        <p:tgtEl>
                                          <p:spTgt spid="21"/>
                                        </p:tgtEl>
                                      </p:cBhvr>
                                    </p:animEffect>
                                  </p:childTnLst>
                                </p:cTn>
                              </p:par>
                              <p:par>
                                <p:cTn id="28" presetID="22" presetClass="entr" presetSubtype="8" fill="hold" grpId="0" nodeType="withEffect">
                                  <p:stCondLst>
                                    <p:cond delay="125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2000"/>
                                        <p:tgtEl>
                                          <p:spTgt spid="24"/>
                                        </p:tgtEl>
                                      </p:cBhvr>
                                    </p:animEffect>
                                  </p:childTnLst>
                                </p:cTn>
                              </p:par>
                            </p:childTnLst>
                          </p:cTn>
                        </p:par>
                        <p:par>
                          <p:cTn id="31" fill="hold">
                            <p:stCondLst>
                              <p:cond delay="9000"/>
                            </p:stCondLst>
                            <p:childTnLst>
                              <p:par>
                                <p:cTn id="32" presetID="10" presetClass="entr" presetSubtype="0" fill="hold" nodeType="afterEffect">
                                  <p:stCondLst>
                                    <p:cond delay="50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9" grpId="0" animBg="1"/>
      <p:bldP spid="16" grpId="0" animBg="1"/>
      <p:bldP spid="20" grpId="0" animBg="1"/>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5" y="5798419"/>
            <a:ext cx="10092953" cy="830997"/>
          </a:xfrm>
          <a:prstGeom prst="rect">
            <a:avLst/>
          </a:prstGeom>
          <a:noFill/>
        </p:spPr>
        <p:txBody>
          <a:bodyPr wrap="square">
            <a:spAutoFit/>
          </a:bodyPr>
          <a:lstStyle/>
          <a:p>
            <a:pPr algn="ctr" defTabSz="1360628">
              <a:defRPr/>
            </a:pPr>
            <a:r>
              <a:rPr lang="en-US" sz="4800" b="1" i="1"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70788" y="6695614"/>
            <a:ext cx="1710725" cy="1015663"/>
          </a:xfrm>
          <a:prstGeom prst="rect">
            <a:avLst/>
          </a:prstGeom>
          <a:noFill/>
        </p:spPr>
        <p:txBody>
          <a:bodyPr wrap="none" rtlCol="0">
            <a:spAutoFit/>
          </a:bodyPr>
          <a:lstStyle/>
          <a:p>
            <a:pPr algn="r" defTabSz="1360628">
              <a:defRPr/>
            </a:pPr>
            <a:r>
              <a:rPr lang="sk-SK" sz="6000" b="1" dirty="0" err="1">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rPr>
              <a:t>Steve</a:t>
            </a:r>
            <a:endParaRPr lang="sk-SK" sz="6000" b="1" dirty="0">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9" y="1754315"/>
            <a:ext cx="3830108" cy="2039533"/>
          </a:xfrm>
          <a:prstGeom prst="rect">
            <a:avLst/>
          </a:prstGeom>
        </p:spPr>
      </p:pic>
      <p:sp>
        <p:nvSpPr>
          <p:cNvPr id="9" name="Mail">
            <a:hlinkClick r:id="rId6"/>
            <a:extLst>
              <a:ext uri="{FF2B5EF4-FFF2-40B4-BE49-F238E27FC236}">
                <a16:creationId xmlns:a16="http://schemas.microsoft.com/office/drawing/2014/main" id="{898DB147-36EB-43D7-BE9F-CE1D4B768BAF}"/>
              </a:ext>
            </a:extLst>
          </p:cNvPr>
          <p:cNvSpPr txBox="1"/>
          <p:nvPr/>
        </p:nvSpPr>
        <p:spPr>
          <a:xfrm>
            <a:off x="2743046" y="924126"/>
            <a:ext cx="3528393" cy="984885"/>
          </a:xfrm>
          <a:prstGeom prst="rect">
            <a:avLst/>
          </a:prstGeom>
          <a:solidFill>
            <a:schemeClr val="tx1"/>
          </a:solidFill>
        </p:spPr>
        <p:txBody>
          <a:bodyPr wrap="square" rtlCol="0">
            <a:spAutoFit/>
          </a:bodyPr>
          <a:lstStyle/>
          <a:p>
            <a:pPr algn="ctr">
              <a:defRPr/>
            </a:pPr>
            <a:r>
              <a:rPr lang="sk-SK" sz="2000" b="1" i="1">
                <a:solidFill>
                  <a:srgbClr val="FF0000"/>
                </a:solidFill>
                <a:latin typeface="Arial" panose="020B0604020202020204" pitchFamily="34" charset="0"/>
                <a:cs typeface="Arial" panose="020B0604020202020204" pitchFamily="34" charset="0"/>
              </a:rPr>
              <a:t>Welcome in all languages</a:t>
            </a:r>
            <a:r>
              <a:rPr lang="sk-SK" sz="2400">
                <a:solidFill>
                  <a:srgbClr val="FF0000"/>
                </a:solidFill>
                <a:latin typeface="Arial" panose="020B0604020202020204" pitchFamily="34" charset="0"/>
                <a:cs typeface="Arial" panose="020B0604020202020204" pitchFamily="34" charset="0"/>
              </a:rPr>
              <a:t>!</a:t>
            </a:r>
          </a:p>
          <a:p>
            <a:pPr algn="ctr">
              <a:defRPr/>
            </a:pPr>
            <a:r>
              <a:rPr lang="sk-SK" b="1" i="1">
                <a:solidFill>
                  <a:prstClr val="white">
                    <a:lumMod val="95000"/>
                  </a:prstClr>
                </a:solidFill>
                <a:latin typeface="Arial" panose="020B0604020202020204" pitchFamily="34" charset="0"/>
                <a:cs typeface="Arial" panose="020B0604020202020204" pitchFamily="34" charset="0"/>
              </a:rPr>
              <a:t>I can translate your mails!</a:t>
            </a:r>
          </a:p>
          <a:p>
            <a:pPr algn="ctr">
              <a:defRPr/>
            </a:pPr>
            <a:r>
              <a:rPr lang="sk-SK" sz="1600">
                <a:solidFill>
                  <a:srgbClr val="FFFF00"/>
                </a:solidFill>
                <a:latin typeface="Arial" panose="020B0604020202020204" pitchFamily="34" charset="0"/>
                <a:cs typeface="Arial" panose="020B0604020202020204" pitchFamily="34" charset="0"/>
              </a:rPr>
              <a:t>pista2011@gmail.com</a:t>
            </a: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39963157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4">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4">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978</Words>
  <Application>Microsoft Office PowerPoint</Application>
  <PresentationFormat>Vlastná</PresentationFormat>
  <Paragraphs>187</Paragraphs>
  <Slides>49</Slides>
  <Notes>2</Notes>
  <HiddenSlides>0</HiddenSlides>
  <MMClips>0</MMClips>
  <ScaleCrop>false</ScaleCrop>
  <HeadingPairs>
    <vt:vector size="6" baseType="variant">
      <vt:variant>
        <vt:lpstr>Použité písma</vt:lpstr>
      </vt:variant>
      <vt:variant>
        <vt:i4>9</vt:i4>
      </vt:variant>
      <vt:variant>
        <vt:lpstr>Motív</vt:lpstr>
      </vt:variant>
      <vt:variant>
        <vt:i4>7</vt:i4>
      </vt:variant>
      <vt:variant>
        <vt:lpstr>Nadpisy snímok</vt:lpstr>
      </vt:variant>
      <vt:variant>
        <vt:i4>49</vt:i4>
      </vt:variant>
    </vt:vector>
  </HeadingPairs>
  <TitlesOfParts>
    <vt:vector size="65" baseType="lpstr">
      <vt:lpstr>Shogun</vt:lpstr>
      <vt:lpstr>Contus T OT</vt:lpstr>
      <vt:lpstr>Tekton Pro</vt:lpstr>
      <vt:lpstr>Arial</vt:lpstr>
      <vt:lpstr>Nadianne</vt:lpstr>
      <vt:lpstr>ProseAntique</vt:lpstr>
      <vt:lpstr>Wingdings</vt:lpstr>
      <vt:lpstr>Kristen ITC</vt:lpstr>
      <vt:lpstr>Artistik</vt:lpstr>
      <vt:lpstr>3_Motív Office</vt:lpstr>
      <vt:lpstr>1_Motív balíka Office</vt:lpstr>
      <vt:lpstr>5_Motív Office</vt:lpstr>
      <vt:lpstr>4_Motív balíka Office</vt:lpstr>
      <vt:lpstr>5_Motív balíka Office</vt:lpstr>
      <vt:lpstr>2_Motív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2024-02-06T20:32:26Z</dcterms:modified>
</cp:coreProperties>
</file>