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1"/>
  </p:notesMasterIdLst>
  <p:sldIdLst>
    <p:sldId id="256" r:id="rId3"/>
    <p:sldId id="411" r:id="rId4"/>
    <p:sldId id="348" r:id="rId5"/>
    <p:sldId id="349" r:id="rId6"/>
    <p:sldId id="351" r:id="rId7"/>
    <p:sldId id="332" r:id="rId8"/>
    <p:sldId id="333" r:id="rId9"/>
    <p:sldId id="352" r:id="rId10"/>
    <p:sldId id="335" r:id="rId11"/>
    <p:sldId id="336" r:id="rId12"/>
    <p:sldId id="353" r:id="rId13"/>
    <p:sldId id="354" r:id="rId14"/>
    <p:sldId id="355" r:id="rId15"/>
    <p:sldId id="356" r:id="rId16"/>
    <p:sldId id="357" r:id="rId17"/>
    <p:sldId id="360" r:id="rId18"/>
    <p:sldId id="361" r:id="rId19"/>
    <p:sldId id="362" r:id="rId20"/>
    <p:sldId id="338" r:id="rId21"/>
    <p:sldId id="365" r:id="rId22"/>
    <p:sldId id="366" r:id="rId23"/>
    <p:sldId id="412" r:id="rId24"/>
    <p:sldId id="339" r:id="rId25"/>
    <p:sldId id="368" r:id="rId26"/>
    <p:sldId id="341" r:id="rId27"/>
    <p:sldId id="342" r:id="rId28"/>
    <p:sldId id="410" r:id="rId29"/>
    <p:sldId id="370" r:id="rId30"/>
    <p:sldId id="343" r:id="rId31"/>
    <p:sldId id="344" r:id="rId32"/>
    <p:sldId id="374" r:id="rId33"/>
    <p:sldId id="375" r:id="rId34"/>
    <p:sldId id="376" r:id="rId35"/>
    <p:sldId id="377" r:id="rId36"/>
    <p:sldId id="378" r:id="rId37"/>
    <p:sldId id="379" r:id="rId38"/>
    <p:sldId id="380" r:id="rId39"/>
    <p:sldId id="345" r:id="rId40"/>
    <p:sldId id="381" r:id="rId41"/>
    <p:sldId id="382" r:id="rId42"/>
    <p:sldId id="385" r:id="rId43"/>
    <p:sldId id="413" r:id="rId44"/>
    <p:sldId id="415" r:id="rId45"/>
    <p:sldId id="383" r:id="rId46"/>
    <p:sldId id="384" r:id="rId47"/>
    <p:sldId id="386" r:id="rId48"/>
    <p:sldId id="387" r:id="rId49"/>
    <p:sldId id="391" r:id="rId50"/>
    <p:sldId id="389" r:id="rId51"/>
    <p:sldId id="392" r:id="rId52"/>
    <p:sldId id="372" r:id="rId53"/>
    <p:sldId id="394" r:id="rId54"/>
    <p:sldId id="395" r:id="rId55"/>
    <p:sldId id="396" r:id="rId56"/>
    <p:sldId id="346" r:id="rId57"/>
    <p:sldId id="397" r:id="rId58"/>
    <p:sldId id="347" r:id="rId59"/>
    <p:sldId id="399" r:id="rId60"/>
    <p:sldId id="400" r:id="rId61"/>
    <p:sldId id="401" r:id="rId62"/>
    <p:sldId id="402" r:id="rId63"/>
    <p:sldId id="403" r:id="rId64"/>
    <p:sldId id="404" r:id="rId65"/>
    <p:sldId id="405" r:id="rId66"/>
    <p:sldId id="406" r:id="rId67"/>
    <p:sldId id="407" r:id="rId68"/>
    <p:sldId id="331" r:id="rId69"/>
    <p:sldId id="416" r:id="rId70"/>
  </p:sldIdLst>
  <p:sldSz cx="9144000" cy="5715000" type="screen16x10"/>
  <p:notesSz cx="6858000" cy="9144000"/>
  <p:photoAlbum/>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uvtOupg8tPHofWnHx5pcTw==" hashData="v1JNU65OFNKnpeXsQABe3lLYdXpatrmoC/jD3XqEjWdmwMg4eID2zC8a3TZ6Go0YUlMTlGGa+C+OdZ+rEih6k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BB6B"/>
    <a:srgbClr val="D3A131"/>
    <a:srgbClr val="673105"/>
    <a:srgbClr val="00FF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15" autoAdjust="0"/>
    <p:restoredTop sz="94660"/>
  </p:normalViewPr>
  <p:slideViewPr>
    <p:cSldViewPr>
      <p:cViewPr>
        <p:scale>
          <a:sx n="60" d="100"/>
          <a:sy n="60" d="100"/>
        </p:scale>
        <p:origin x="802" y="57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cs typeface="Arial" charset="0"/>
              </a:defRPr>
            </a:lvl1pPr>
          </a:lstStyle>
          <a:p>
            <a:pPr>
              <a:defRPr/>
            </a:pPr>
            <a:fld id="{0874D845-1360-44F9-AC15-D2A455E832E2}" type="datetimeFigureOut">
              <a:rPr lang="es-ES"/>
              <a:pPr>
                <a:defRPr/>
              </a:pPr>
              <a:t>06/04/2023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62AD21B9-DD4D-4F7C-A7F3-8CBDE74FDC48}" type="slidenum">
              <a:rPr lang="es-ES" altLang="es-ES"/>
              <a:pPr>
                <a:defRPr/>
              </a:pPr>
              <a:t>‹Nº›</a:t>
            </a:fld>
            <a:endParaRPr lang="es-ES" alt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altLang="es-ES" smtClean="0"/>
          </a:p>
        </p:txBody>
      </p:sp>
      <p:sp>
        <p:nvSpPr>
          <p:cNvPr id="6758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5A35CE2-975E-4D33-BA16-ED021011F926}" type="slidenum">
              <a:rPr lang="es-ES" altLang="es-ES"/>
              <a:pPr>
                <a:spcBef>
                  <a:spcPct val="0"/>
                </a:spcBef>
              </a:pPr>
              <a:t>62</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D3BD966-3C81-4EEC-883C-475BD9A762D3}" type="datetimeFigureOut">
              <a:rPr lang="es-ES"/>
              <a:pPr>
                <a:defRPr/>
              </a:pPr>
              <a:t>06/04/2023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5513D47-3D74-48D1-952B-35EA3DBBA63B}" type="slidenum">
              <a:rPr lang="es-ES" altLang="es-ES"/>
              <a:pPr>
                <a:defRPr/>
              </a:pPr>
              <a:t>‹Nº›</a:t>
            </a:fld>
            <a:endParaRPr lang="es-ES" altLang="es-ES"/>
          </a:p>
        </p:txBody>
      </p:sp>
    </p:spTree>
    <p:extLst>
      <p:ext uri="{BB962C8B-B14F-4D97-AF65-F5344CB8AC3E}">
        <p14:creationId xmlns:p14="http://schemas.microsoft.com/office/powerpoint/2010/main" val="1124266354"/>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7A8DD68-D672-40FF-AC37-036B6EA98B00}" type="datetimeFigureOut">
              <a:rPr lang="es-ES"/>
              <a:pPr>
                <a:defRPr/>
              </a:pPr>
              <a:t>06/04/2023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F11AF82-1A30-4ACC-8F18-15349A8F536E}" type="slidenum">
              <a:rPr lang="es-ES" altLang="es-ES"/>
              <a:pPr>
                <a:defRPr/>
              </a:pPr>
              <a:t>‹Nº›</a:t>
            </a:fld>
            <a:endParaRPr lang="es-ES" altLang="es-ES"/>
          </a:p>
        </p:txBody>
      </p:sp>
    </p:spTree>
    <p:extLst>
      <p:ext uri="{BB962C8B-B14F-4D97-AF65-F5344CB8AC3E}">
        <p14:creationId xmlns:p14="http://schemas.microsoft.com/office/powerpoint/2010/main" val="2196453493"/>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8C5D5F8-6762-4CEE-A500-7A312A2203AF}" type="datetimeFigureOut">
              <a:rPr lang="es-ES"/>
              <a:pPr>
                <a:defRPr/>
              </a:pPr>
              <a:t>06/04/2023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652B826-3DA4-4411-A0D9-C8933012B260}" type="slidenum">
              <a:rPr lang="es-ES" altLang="es-ES"/>
              <a:pPr>
                <a:defRPr/>
              </a:pPr>
              <a:t>‹Nº›</a:t>
            </a:fld>
            <a:endParaRPr lang="es-ES" altLang="es-ES"/>
          </a:p>
        </p:txBody>
      </p:sp>
    </p:spTree>
    <p:extLst>
      <p:ext uri="{BB962C8B-B14F-4D97-AF65-F5344CB8AC3E}">
        <p14:creationId xmlns:p14="http://schemas.microsoft.com/office/powerpoint/2010/main" val="3217003683"/>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7CF383CB-77FB-4E36-BB64-9A8131D686BE}" type="datetimeFigureOut">
              <a:rPr lang="es-ES"/>
              <a:pPr>
                <a:defRPr/>
              </a:pPr>
              <a:t>06/04/2023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312F336-E45D-49BE-A83D-FE605067D1C5}" type="slidenum">
              <a:rPr lang="es-ES" altLang="es-ES"/>
              <a:pPr>
                <a:defRPr/>
              </a:pPr>
              <a:t>‹Nº›</a:t>
            </a:fld>
            <a:endParaRPr lang="es-ES" altLang="es-ES"/>
          </a:p>
        </p:txBody>
      </p:sp>
    </p:spTree>
    <p:extLst>
      <p:ext uri="{BB962C8B-B14F-4D97-AF65-F5344CB8AC3E}">
        <p14:creationId xmlns:p14="http://schemas.microsoft.com/office/powerpoint/2010/main" val="1516883551"/>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4DD6BB2B-92F8-4B6B-9A49-AAAFC3552DEA}" type="datetimeFigureOut">
              <a:rPr lang="es-ES"/>
              <a:pPr>
                <a:defRPr/>
              </a:pPr>
              <a:t>06/04/2023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B0C13BB-AA83-448A-B8A9-675D4CBD9848}" type="slidenum">
              <a:rPr lang="es-ES" altLang="es-ES"/>
              <a:pPr>
                <a:defRPr/>
              </a:pPr>
              <a:t>‹Nº›</a:t>
            </a:fld>
            <a:endParaRPr lang="es-ES" altLang="es-ES"/>
          </a:p>
        </p:txBody>
      </p:sp>
    </p:spTree>
    <p:extLst>
      <p:ext uri="{BB962C8B-B14F-4D97-AF65-F5344CB8AC3E}">
        <p14:creationId xmlns:p14="http://schemas.microsoft.com/office/powerpoint/2010/main" val="442231518"/>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725399DA-6FB5-45C6-921F-17020D63E21B}" type="datetimeFigureOut">
              <a:rPr lang="es-ES"/>
              <a:pPr>
                <a:defRPr/>
              </a:pPr>
              <a:t>06/04/2023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88C03436-6B88-426C-8CBA-0B0B2A987D06}" type="slidenum">
              <a:rPr lang="es-ES" altLang="es-ES"/>
              <a:pPr>
                <a:defRPr/>
              </a:pPr>
              <a:t>‹Nº›</a:t>
            </a:fld>
            <a:endParaRPr lang="es-ES" altLang="es-ES"/>
          </a:p>
        </p:txBody>
      </p:sp>
    </p:spTree>
    <p:extLst>
      <p:ext uri="{BB962C8B-B14F-4D97-AF65-F5344CB8AC3E}">
        <p14:creationId xmlns:p14="http://schemas.microsoft.com/office/powerpoint/2010/main" val="1571290548"/>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F208019-B5F5-4F85-97EE-AB17AEE1AB1A}" type="datetimeFigureOut">
              <a:rPr lang="es-ES"/>
              <a:pPr>
                <a:defRPr/>
              </a:pPr>
              <a:t>06/04/2023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E44C8DC-F4C3-442B-B31C-1230B9AD9BD8}" type="slidenum">
              <a:rPr lang="es-ES" altLang="es-ES"/>
              <a:pPr>
                <a:defRPr/>
              </a:pPr>
              <a:t>‹Nº›</a:t>
            </a:fld>
            <a:endParaRPr lang="es-ES" altLang="es-ES"/>
          </a:p>
        </p:txBody>
      </p:sp>
    </p:spTree>
    <p:extLst>
      <p:ext uri="{BB962C8B-B14F-4D97-AF65-F5344CB8AC3E}">
        <p14:creationId xmlns:p14="http://schemas.microsoft.com/office/powerpoint/2010/main" val="1446598319"/>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6D87682-4463-44C9-BA79-73CDDF626D9B}" type="datetimeFigureOut">
              <a:rPr lang="es-ES"/>
              <a:pPr>
                <a:defRPr/>
              </a:pPr>
              <a:t>06/04/2023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D2DEE32-7841-498B-A84C-7A4BAAA5F9E5}" type="slidenum">
              <a:rPr lang="es-ES" altLang="es-ES"/>
              <a:pPr>
                <a:defRPr/>
              </a:pPr>
              <a:t>‹Nº›</a:t>
            </a:fld>
            <a:endParaRPr lang="es-ES" altLang="es-ES"/>
          </a:p>
        </p:txBody>
      </p:sp>
    </p:spTree>
    <p:extLst>
      <p:ext uri="{BB962C8B-B14F-4D97-AF65-F5344CB8AC3E}">
        <p14:creationId xmlns:p14="http://schemas.microsoft.com/office/powerpoint/2010/main" val="143699669"/>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AE676F2-F7DE-4857-A131-CA8D3A5769DF}" type="datetimeFigureOut">
              <a:rPr lang="es-ES"/>
              <a:pPr>
                <a:defRPr/>
              </a:pPr>
              <a:t>06/04/2023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7DA45DF-7B80-41E9-828A-E62FB2CF07E5}" type="slidenum">
              <a:rPr lang="es-ES" altLang="es-ES"/>
              <a:pPr>
                <a:defRPr/>
              </a:pPr>
              <a:t>‹Nº›</a:t>
            </a:fld>
            <a:endParaRPr lang="es-ES" altLang="es-ES"/>
          </a:p>
        </p:txBody>
      </p:sp>
    </p:spTree>
    <p:extLst>
      <p:ext uri="{BB962C8B-B14F-4D97-AF65-F5344CB8AC3E}">
        <p14:creationId xmlns:p14="http://schemas.microsoft.com/office/powerpoint/2010/main" val="1324099268"/>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052F07D-63B8-4BB0-AB74-E8E2854F21C7}" type="datetimeFigureOut">
              <a:rPr lang="es-ES"/>
              <a:pPr>
                <a:defRPr/>
              </a:pPr>
              <a:t>06/04/2023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61A710B-97CE-4154-AE79-C6922BED232F}" type="slidenum">
              <a:rPr lang="es-ES" altLang="es-ES"/>
              <a:pPr>
                <a:defRPr/>
              </a:pPr>
              <a:t>‹Nº›</a:t>
            </a:fld>
            <a:endParaRPr lang="es-ES" altLang="es-ES"/>
          </a:p>
        </p:txBody>
      </p:sp>
    </p:spTree>
    <p:extLst>
      <p:ext uri="{BB962C8B-B14F-4D97-AF65-F5344CB8AC3E}">
        <p14:creationId xmlns:p14="http://schemas.microsoft.com/office/powerpoint/2010/main" val="2770866003"/>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EF93DE2-E76B-439E-886B-49B2D9A68F5A}" type="datetimeFigureOut">
              <a:rPr lang="es-ES"/>
              <a:pPr>
                <a:defRPr/>
              </a:pPr>
              <a:t>06/04/2023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95D4913-8D2B-4E89-8C31-0FF5170804D5}" type="slidenum">
              <a:rPr lang="es-ES" altLang="es-ES"/>
              <a:pPr>
                <a:defRPr/>
              </a:pPr>
              <a:t>‹Nº›</a:t>
            </a:fld>
            <a:endParaRPr lang="es-ES" altLang="es-ES"/>
          </a:p>
        </p:txBody>
      </p:sp>
    </p:spTree>
    <p:extLst>
      <p:ext uri="{BB962C8B-B14F-4D97-AF65-F5344CB8AC3E}">
        <p14:creationId xmlns:p14="http://schemas.microsoft.com/office/powerpoint/2010/main" val="3534858657"/>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1240744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FFFFFF"/>
                </a:solidFill>
                <a:latin typeface="Calibri" pitchFamily="34" charset="0"/>
                <a:cs typeface="Arial" charset="0"/>
              </a:defRPr>
            </a:lvl1pPr>
          </a:lstStyle>
          <a:p>
            <a:pPr>
              <a:defRPr/>
            </a:pPr>
            <a:fld id="{66B87C00-1340-4059-8BD2-74777925BCA0}" type="datetimeFigureOut">
              <a:rPr lang="es-ES"/>
              <a:pPr>
                <a:defRPr/>
              </a:pPr>
              <a:t>06/04/2023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FFFFFF"/>
                </a:solidFill>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FFFFFF"/>
                </a:solidFill>
                <a:latin typeface="Calibri" panose="020F0502020204030204" pitchFamily="34" charset="0"/>
              </a:defRPr>
            </a:lvl1pPr>
          </a:lstStyle>
          <a:p>
            <a:pPr>
              <a:defRPr/>
            </a:pPr>
            <a:fld id="{8BAFC5B1-AD04-4C4E-AFED-19ADEB565359}" type="slidenum">
              <a:rPr lang="es-ES" altLang="es-ES"/>
              <a:pPr>
                <a:defRPr/>
              </a:pPr>
              <a:t>‹Nº›</a:t>
            </a:fld>
            <a:endParaRPr lang="es-ES" alt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199297"/>
            <a:ext cx="7273925" cy="1199886"/>
          </a:xfrm>
          <a:prstGeom prst="rect">
            <a:avLst/>
          </a:prstGeom>
          <a:ln>
            <a:noFill/>
          </a:ln>
          <a:effectLst>
            <a:outerShdw blurRad="44450" dist="27940" dir="5400000" algn="ctr">
              <a:srgbClr val="000000">
                <a:alpha val="32000"/>
              </a:srgbClr>
            </a:outerShdw>
            <a:reflection blurRad="6350" stA="50000" endA="300" endPos="55000" dir="5400000" sy="-100000" algn="bl" rotWithShape="0"/>
          </a:effectLst>
          <a:scene3d>
            <a:camera prst="perspectiveAbove"/>
            <a:lightRig rig="balanced" dir="t">
              <a:rot lat="0" lon="0" rev="8700000"/>
            </a:lightRig>
          </a:scene3d>
          <a:sp3d>
            <a:bevelT w="190500" h="38100" prst="angle"/>
          </a:sp3d>
        </p:spPr>
        <p:txBody>
          <a:bodyPr wrap="none" fromWordArt="1">
            <a:prstTxWarp prst="textTriangle">
              <a:avLst>
                <a:gd name="adj" fmla="val 50141"/>
              </a:avLst>
            </a:prstTxWarp>
            <a:scene3d>
              <a:camera prst="perspectiveAbove"/>
              <a:lightRig rig="legacyNormal3" dir="t"/>
            </a:scene3d>
            <a:sp3d extrusionH="887400" prstMaterial="legacyMatte">
              <a:bevelT w="38100" h="38100" prst="angle"/>
              <a:extrusionClr>
                <a:srgbClr val="0066CC"/>
              </a:extrusionClr>
            </a:sp3d>
          </a:bodyPr>
          <a:lstStyle/>
          <a:p>
            <a:pPr algn="ctr" eaLnBrk="1" hangingPunct="1">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Antequera y Córdoba </a:t>
            </a:r>
          </a:p>
        </p:txBody>
      </p:sp>
      <p:sp>
        <p:nvSpPr>
          <p:cNvPr id="80900" name="WordArt 4"/>
          <p:cNvSpPr>
            <a:spLocks noChangeArrowheads="1" noChangeShapeType="1" noTextEdit="1"/>
          </p:cNvSpPr>
          <p:nvPr/>
        </p:nvSpPr>
        <p:spPr bwMode="auto">
          <a:xfrm>
            <a:off x="971600" y="1564239"/>
            <a:ext cx="7056437" cy="719667"/>
          </a:xfrm>
          <a:prstGeom prst="rect">
            <a:avLst/>
          </a:prstGeom>
          <a:ln>
            <a:noFill/>
          </a:ln>
          <a:effectLst>
            <a:outerShdw blurRad="44450" dist="27940" dir="5400000" algn="ctr">
              <a:srgbClr val="000000">
                <a:alpha val="32000"/>
              </a:srgbClr>
            </a:outerShdw>
          </a:effectLst>
          <a:scene3d>
            <a:camera prst="perspectiveAbove"/>
            <a:lightRig rig="balanced" dir="t">
              <a:rot lat="0" lon="0" rev="8700000"/>
            </a:lightRig>
          </a:scene3d>
          <a:sp3d>
            <a:bevelT w="190500" h="38100"/>
          </a:sp3d>
        </p:spPr>
        <p:txBody>
          <a:bodyPr wrap="none" fromWordArt="1">
            <a:prstTxWarp prst="textInflate">
              <a:avLst>
                <a:gd name="adj" fmla="val 21431"/>
              </a:avLst>
            </a:prstTxWarp>
            <a:scene3d>
              <a:camera prst="perspectiveAbove"/>
              <a:lightRig rig="threePt" dir="t"/>
            </a:scene3d>
            <a:sp3d extrusionH="57150">
              <a:bevelT w="82550" h="38100" prst="coolSlant"/>
            </a:sp3d>
          </a:bodyPr>
          <a:lstStyle/>
          <a:p>
            <a:pPr algn="ctr" eaLnBrk="1" hangingPunct="1">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de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endParaRPr>
          </a:p>
        </p:txBody>
      </p:sp>
      <p:sp>
        <p:nvSpPr>
          <p:cNvPr id="80901" name="WordArt 5"/>
          <p:cNvSpPr>
            <a:spLocks noChangeArrowheads="1" noChangeShapeType="1" noTextEdit="1"/>
          </p:cNvSpPr>
          <p:nvPr/>
        </p:nvSpPr>
        <p:spPr bwMode="auto">
          <a:xfrm>
            <a:off x="1043608" y="2641476"/>
            <a:ext cx="6911975" cy="59928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FadeUp">
              <a:avLst>
                <a:gd name="adj" fmla="val 8153"/>
              </a:avLst>
            </a:prstTxWarp>
            <a:scene3d>
              <a:camera prst="orthographicFront"/>
              <a:lightRig rig="threePt" dir="t"/>
            </a:scene3d>
            <a:sp3d extrusionH="57150">
              <a:bevelT w="82550" h="38100" prst="coolSlant"/>
            </a:sp3d>
          </a:bodyPr>
          <a:lstStyle/>
          <a:p>
            <a:pPr algn="ctr" eaLnBrk="1" hangingPunct="1">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 Creación y Diseño: </a:t>
            </a:r>
          </a:p>
        </p:txBody>
      </p:sp>
      <p:sp>
        <p:nvSpPr>
          <p:cNvPr id="80902" name="WordArt 6"/>
          <p:cNvSpPr>
            <a:spLocks noChangeArrowheads="1" noChangeShapeType="1" noTextEdit="1"/>
          </p:cNvSpPr>
          <p:nvPr/>
        </p:nvSpPr>
        <p:spPr bwMode="auto">
          <a:xfrm>
            <a:off x="1259632" y="3577580"/>
            <a:ext cx="6480175" cy="75577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eaLnBrk="1" hangingPunct="1">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Arial" charset="0"/>
              </a:rPr>
              <a:t> V I C E N T E  G A R C Í A </a:t>
            </a:r>
          </a:p>
        </p:txBody>
      </p:sp>
      <p:sp>
        <p:nvSpPr>
          <p:cNvPr id="80903" name="WordArt 7"/>
          <p:cNvSpPr>
            <a:spLocks noChangeArrowheads="1" noChangeShapeType="1" noTextEdit="1"/>
          </p:cNvSpPr>
          <p:nvPr/>
        </p:nvSpPr>
        <p:spPr bwMode="auto">
          <a:xfrm>
            <a:off x="2843214" y="4513684"/>
            <a:ext cx="4033837" cy="80444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eaLnBrk="1" hangingPunct="1">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Arial" charset="0"/>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331640" y="121196"/>
            <a:ext cx="6048672" cy="769269"/>
          </a:xfrm>
          <a:prstGeom prst="rect">
            <a:avLst/>
          </a:prstGeom>
          <a:noFill/>
        </p:spPr>
        <p:txBody>
          <a:bodyPr wrap="none">
            <a:prstTxWarp prst="textChevron">
              <a:avLst>
                <a:gd name="adj" fmla="val 3445"/>
              </a:avLst>
            </a:prstTxWarp>
            <a:spAutoFit/>
            <a:scene3d>
              <a:camera prst="perspectiveAbove"/>
              <a:lightRig rig="threePt" dir="t"/>
            </a:scene3d>
            <a:sp3d extrusionH="57150">
              <a:bevelT w="38100" h="38100" prst="angle"/>
            </a:sp3d>
          </a:bodyPr>
          <a:lstStyle/>
          <a:p>
            <a:pPr eaLnBrk="1" hangingPunct="1">
              <a:defRPr/>
            </a:pPr>
            <a:r>
              <a:rPr lang="es-ES" sz="5400" dirty="0">
                <a:solidFill>
                  <a:srgbClr val="D3A131"/>
                </a:solidFill>
                <a:effectLst>
                  <a:glow rad="101600">
                    <a:schemeClr val="accent2">
                      <a:satMod val="175000"/>
                      <a:alpha val="40000"/>
                    </a:schemeClr>
                  </a:glow>
                  <a:outerShdw blurRad="50800" dist="38100" dir="5400000" algn="t" rotWithShape="0">
                    <a:prstClr val="black">
                      <a:alpha val="40000"/>
                    </a:prstClr>
                  </a:outerShdw>
                  <a:reflection blurRad="6350" stA="60000" endA="900" endPos="58000" dir="5400000" sy="-100000" algn="bl" rotWithShape="0"/>
                </a:effectLst>
                <a:latin typeface="AR BLANCA" pitchFamily="2" charset="0"/>
                <a:cs typeface="Arial" charset="0"/>
              </a:rPr>
              <a:t> ANTEQUERA </a:t>
            </a:r>
          </a:p>
        </p:txBody>
      </p:sp>
      <p:sp>
        <p:nvSpPr>
          <p:cNvPr id="5" name="4 CuadroTexto"/>
          <p:cNvSpPr txBox="1">
            <a:spLocks noChangeArrowheads="1"/>
          </p:cNvSpPr>
          <p:nvPr/>
        </p:nvSpPr>
        <p:spPr bwMode="auto">
          <a:xfrm>
            <a:off x="323850" y="877888"/>
            <a:ext cx="8280400" cy="1630362"/>
          </a:xfrm>
          <a:prstGeom prst="rect">
            <a:avLst/>
          </a:prstGeom>
          <a:noFill/>
          <a:ln w="9525">
            <a:noFill/>
            <a:miter lim="800000"/>
            <a:headEnd/>
            <a:tailEnd/>
          </a:ln>
        </p:spPr>
        <p:txBody>
          <a:bodyPr>
            <a:spAutoFit/>
            <a:scene3d>
              <a:camera prst="orthographicFront"/>
              <a:lightRig rig="threePt" dir="t"/>
            </a:scene3d>
            <a:sp3d extrusionH="57150">
              <a:bevelT w="82550" h="38100" prst="coolSlant"/>
            </a:sp3d>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Antequera es una ciudad y un municipio español de la provincia de Málaga, en la comunidad autónoma de Andalucía. Situada en el norte de la provincia, es el centro de la comarca que lleva su nombre y la cabeza del partido judicial homónimo.</a:t>
            </a:r>
          </a:p>
        </p:txBody>
      </p:sp>
      <p:sp>
        <p:nvSpPr>
          <p:cNvPr id="6" name="5 CuadroTexto"/>
          <p:cNvSpPr txBox="1"/>
          <p:nvPr/>
        </p:nvSpPr>
        <p:spPr>
          <a:xfrm>
            <a:off x="323850" y="2678113"/>
            <a:ext cx="8208963" cy="2554545"/>
          </a:xfrm>
          <a:prstGeom prst="rect">
            <a:avLst/>
          </a:prstGeom>
          <a:noFill/>
        </p:spPr>
        <p:txBody>
          <a:bodyPr>
            <a:spAutoFit/>
            <a:scene3d>
              <a:camera prst="orthographicFront"/>
              <a:lightRig rig="threePt" dir="t"/>
            </a:scene3d>
            <a:sp3d extrusionH="57150">
              <a:bevelT w="82550" h="38100" prst="coolSlant"/>
            </a:sp3d>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Por su situación estratégica de comunicaciones, con cuatro aeropuertos situados a una hora aproximada de distancia y en la vía ferroviaria del Puerto de Algeciras, Antequera se perfila como un importante centro de infraestructura logística, con varios parques empresariales y el nuevo Centro Logístico de Andalucía.</a:t>
            </a:r>
            <a:r>
              <a:rPr lang="es-ES" sz="2000" b="1" baseline="30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Además, la Vega de Antequera, regada por el río Guadalhorce, es una zona agrícola fértil que proporciona cereales, aceite de oliva y hortalizas en abundancia.</a:t>
            </a:r>
          </a:p>
        </p:txBody>
      </p:sp>
    </p:spTree>
  </p:cSld>
  <p:clrMapOvr>
    <a:masterClrMapping/>
  </p:clrMapOvr>
  <mc:AlternateContent xmlns:mc="http://schemas.openxmlformats.org/markup-compatibility/2006" xmlns:p14="http://schemas.microsoft.com/office/powerpoint/2010/main">
    <mc:Choice Requires="p14">
      <p:transition spd="slow" p14:dur="2000" advTm="67000">
        <p:split orient="vert"/>
      </p:transition>
    </mc:Choice>
    <mc:Fallback xmlns="">
      <p:transition spd="slow" advTm="67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23100"/>
                            </p:stCondLst>
                            <p:childTnLst>
                              <p:par>
                                <p:cTn id="17" presetID="40" presetClass="entr" presetSubtype="0" fill="hold"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97_3d_wallpaper_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14313" y="179388"/>
            <a:ext cx="8715375" cy="5297487"/>
          </a:xfrm>
          <a:prstGeom prst="re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0297_3d_wallpaper_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8313" y="396875"/>
            <a:ext cx="8207375" cy="48418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755650" y="4586288"/>
            <a:ext cx="78486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rgbClr val="C00000">
                      <a:alpha val="40000"/>
                    </a:srgbClr>
                  </a:glow>
                  <a:outerShdw blurRad="38100" dist="38100" dir="2700000" algn="tl">
                    <a:srgbClr val="000000">
                      <a:alpha val="43137"/>
                    </a:srgbClr>
                  </a:outerShdw>
                </a:effectLst>
                <a:latin typeface="Arial" charset="0"/>
                <a:cs typeface="Arial" charset="0"/>
              </a:rPr>
              <a:t>La ciudad tiene su origen en la antigua </a:t>
            </a:r>
            <a:r>
              <a:rPr lang="es-ES" b="1" i="1" dirty="0" err="1">
                <a:effectLst>
                  <a:glow rad="101600">
                    <a:srgbClr val="C00000">
                      <a:alpha val="40000"/>
                    </a:srgbClr>
                  </a:glow>
                  <a:outerShdw blurRad="38100" dist="38100" dir="2700000" algn="tl">
                    <a:srgbClr val="000000">
                      <a:alpha val="43137"/>
                    </a:srgbClr>
                  </a:outerShdw>
                </a:effectLst>
                <a:latin typeface="Arial" charset="0"/>
                <a:cs typeface="Arial" charset="0"/>
              </a:rPr>
              <a:t>Antikaria</a:t>
            </a:r>
            <a:r>
              <a:rPr lang="es-ES" b="1" dirty="0">
                <a:effectLst>
                  <a:glow rad="101600">
                    <a:srgbClr val="C00000">
                      <a:alpha val="40000"/>
                    </a:srgbClr>
                  </a:glow>
                  <a:outerShdw blurRad="38100" dist="38100" dir="2700000" algn="tl">
                    <a:srgbClr val="000000">
                      <a:alpha val="43137"/>
                    </a:srgbClr>
                  </a:outerShdw>
                </a:effectLst>
                <a:latin typeface="Arial" charset="0"/>
                <a:cs typeface="Arial" charset="0"/>
              </a:rPr>
              <a:t> romana, aunque varios yacimientos repartidos por el término municipal atestiguan que la zona estuvo habitada con anterioridad.</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4000">
        <p15:prstTrans prst="curtains"/>
        <p:sndAc>
          <p:stSnd loop="1">
            <p:snd r:embed="rId2" name="Yo Vendo Unos Ojos Negros - Tangos de la vieja rica y Aire Libre.wav"/>
          </p:stSnd>
        </p:sndAc>
      </p:transition>
    </mc:Choice>
    <mc:Fallback xmlns="">
      <p:transition spd="slow" advTm="24000">
        <p:fade/>
        <p:sndAc>
          <p:stSnd loop="1">
            <p:snd r:embed="rId4" name="Yo Vendo Unos Ojos Negros - Tangos de la vieja rica y Aire Libr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5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Veteranin-a2478528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463" y="0"/>
            <a:ext cx="9109075" cy="568166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accent1">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7" name="6 Imagen" descr="Veteranin-a2478528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971550" y="4657725"/>
            <a:ext cx="72009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 su pasado conserva un extenso patrimonio arqueológico y arquitectónico, destacando el conjunto de dólmenes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Menga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Viera y El Romeral.</a:t>
            </a:r>
          </a:p>
        </p:txBody>
      </p:sp>
      <p:sp>
        <p:nvSpPr>
          <p:cNvPr id="9" name="8 CuadroTexto"/>
          <p:cNvSpPr txBox="1"/>
          <p:nvPr/>
        </p:nvSpPr>
        <p:spPr>
          <a:xfrm>
            <a:off x="2339975" y="985838"/>
            <a:ext cx="3087688"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Plaza de San Sebastián</a:t>
            </a:r>
          </a:p>
        </p:txBody>
      </p:sp>
    </p:spTree>
  </p:cSld>
  <p:clrMapOvr>
    <a:masterClrMapping/>
  </p:clrMapOvr>
  <mc:AlternateContent xmlns:mc="http://schemas.openxmlformats.org/markup-compatibility/2006" xmlns:p14="http://schemas.microsoft.com/office/powerpoint/2010/main">
    <mc:Choice Requires="p14">
      <p:transition spd="slow" p14:dur="2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out)">
                                      <p:cBhvr>
                                        <p:cTn id="13" dur="3000"/>
                                        <p:tgtEl>
                                          <p:spTgt spid="5"/>
                                        </p:tgtEl>
                                      </p:cBhvr>
                                    </p:animEffect>
                                  </p:childTnLst>
                                </p:cTn>
                              </p:par>
                              <p:par>
                                <p:cTn id="14" presetID="17"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plus(out)">
                                      <p:cBhvr>
                                        <p:cTn id="20" dur="1500"/>
                                        <p:tgtEl>
                                          <p:spTgt spid="5"/>
                                        </p:tgtEl>
                                      </p:cBhvr>
                                    </p:animEffect>
                                  </p:childTnLst>
                                </p:cTn>
                              </p:par>
                            </p:childTnLst>
                          </p:cTn>
                        </p:par>
                        <p:par>
                          <p:cTn id="21" fill="hold" nodeType="afterGroup">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ppt_w</p:attrName>
                                        </p:attrNameLst>
                                      </p:cBhvr>
                                      <p:tavLst>
                                        <p:tav tm="0">
                                          <p:val>
                                            <p:fltVal val="0"/>
                                          </p:val>
                                        </p:tav>
                                        <p:tav tm="100000">
                                          <p:val>
                                            <p:strVal val="#ppt_w"/>
                                          </p:val>
                                        </p:tav>
                                      </p:tavLst>
                                    </p:anim>
                                    <p:anim calcmode="lin" valueType="num">
                                      <p:cBhvr>
                                        <p:cTn id="25" dur="2000" fill="hold"/>
                                        <p:tgtEl>
                                          <p:spTgt spid="9"/>
                                        </p:tgtEl>
                                        <p:attrNameLst>
                                          <p:attrName>ppt_h</p:attrName>
                                        </p:attrNameLst>
                                      </p:cBhvr>
                                      <p:tavLst>
                                        <p:tav tm="0">
                                          <p:val>
                                            <p:fltVal val="0"/>
                                          </p:val>
                                        </p:tav>
                                        <p:tav tm="100000">
                                          <p:val>
                                            <p:strVal val="#ppt_h"/>
                                          </p:val>
                                        </p:tav>
                                      </p:tavLst>
                                    </p:anim>
                                  </p:childTnLst>
                                </p:cTn>
                              </p:par>
                            </p:childTnLst>
                          </p:cTn>
                        </p:par>
                        <p:par>
                          <p:cTn id="26" fill="hold" nodeType="afterGroup">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elax-a1876234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flipH="1">
            <a:off x="0" y="0"/>
            <a:ext cx="9144000" cy="5715000"/>
          </a:xfrm>
          <a:prstGeom prst="rect">
            <a:avLst/>
          </a:pr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Relax-a1876234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619250" y="4873625"/>
            <a:ext cx="59769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Tiene numerosas iglesias, conventos y palacetes de distintas épocas y estilos.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5000">
        <p15:prstTrans prst="peelOff"/>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2500"/>
                                        <p:tgtEl>
                                          <p:spTgt spid="5"/>
                                        </p:tgtEl>
                                      </p:cBhvr>
                                    </p:animEffect>
                                    <p:set>
                                      <p:cBhvr>
                                        <p:cTn id="10" dur="1" fill="hold">
                                          <p:stCondLst>
                                            <p:cond delay="24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5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Scale>
                                      <p:cBhvr>
                                        <p:cTn id="17"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3000" decel="50000" fill="hold">
                                          <p:stCondLst>
                                            <p:cond delay="0"/>
                                          </p:stCondLst>
                                        </p:cTn>
                                        <p:tgtEl>
                                          <p:spTgt spid="4"/>
                                        </p:tgtEl>
                                        <p:attrNameLst>
                                          <p:attrName>ppt_x</p:attrName>
                                          <p:attrName>ppt_y</p:attrName>
                                        </p:attrNameLst>
                                      </p:cBhvr>
                                    </p:animMotion>
                                    <p:animEffect transition="in" filter="fade">
                                      <p:cBhvr>
                                        <p:cTn id="19" dur="3000"/>
                                        <p:tgtEl>
                                          <p:spTgt spid="4"/>
                                        </p:tgtEl>
                                      </p:cBhvr>
                                    </p:animEffect>
                                  </p:childTnLst>
                                </p:cTn>
                              </p:par>
                              <p:par>
                                <p:cTn id="20" presetID="37"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3000"/>
                                        <p:tgtEl>
                                          <p:spTgt spid="4"/>
                                        </p:tgtEl>
                                      </p:cBhvr>
                                    </p:animEffect>
                                    <p:anim calcmode="lin" valueType="num">
                                      <p:cBhvr>
                                        <p:cTn id="23" dur="3000" fill="hold"/>
                                        <p:tgtEl>
                                          <p:spTgt spid="4"/>
                                        </p:tgtEl>
                                        <p:attrNameLst>
                                          <p:attrName>ppt_x</p:attrName>
                                        </p:attrNameLst>
                                      </p:cBhvr>
                                      <p:tavLst>
                                        <p:tav tm="0">
                                          <p:val>
                                            <p:strVal val="#ppt_x"/>
                                          </p:val>
                                        </p:tav>
                                        <p:tav tm="100000">
                                          <p:val>
                                            <p:strVal val="#ppt_x"/>
                                          </p:val>
                                        </p:tav>
                                      </p:tavLst>
                                    </p:anim>
                                    <p:anim calcmode="lin" valueType="num">
                                      <p:cBhvr>
                                        <p:cTn id="24" dur="2700" decel="100000" fill="hold"/>
                                        <p:tgtEl>
                                          <p:spTgt spid="4"/>
                                        </p:tgtEl>
                                        <p:attrNameLst>
                                          <p:attrName>ppt_y</p:attrName>
                                        </p:attrNameLst>
                                      </p:cBhvr>
                                      <p:tavLst>
                                        <p:tav tm="0">
                                          <p:val>
                                            <p:strVal val="#ppt_y+1"/>
                                          </p:val>
                                        </p:tav>
                                        <p:tav tm="100000">
                                          <p:val>
                                            <p:strVal val="#ppt_y-.03"/>
                                          </p:val>
                                        </p:tav>
                                      </p:tavLst>
                                    </p:anim>
                                    <p:anim calcmode="lin" valueType="num">
                                      <p:cBhvr>
                                        <p:cTn id="25" dur="300" accel="100000" fill="hold">
                                          <p:stCondLst>
                                            <p:cond delay="2700"/>
                                          </p:stCondLst>
                                        </p:cTn>
                                        <p:tgtEl>
                                          <p:spTgt spid="4"/>
                                        </p:tgtEl>
                                        <p:attrNameLst>
                                          <p:attrName>ppt_y</p:attrName>
                                        </p:attrNameLst>
                                      </p:cBhvr>
                                      <p:tavLst>
                                        <p:tav tm="0">
                                          <p:val>
                                            <p:strVal val="#ppt_y-.03"/>
                                          </p:val>
                                        </p:tav>
                                        <p:tav tm="100000">
                                          <p:val>
                                            <p:strVal val="#ppt_y"/>
                                          </p:val>
                                        </p:tav>
                                      </p:tavLst>
                                    </p:anim>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4 Marcador de contenido" descr="5787458138_072fcc8c0b_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redondeado"/>
          <p:cNvSpPr/>
          <p:nvPr/>
        </p:nvSpPr>
        <p:spPr>
          <a:xfrm>
            <a:off x="0" y="0"/>
            <a:ext cx="2195513" cy="5715000"/>
          </a:xfrm>
          <a:prstGeom prst="roundRect">
            <a:avLst>
              <a:gd name="adj"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redondeado"/>
          <p:cNvSpPr/>
          <p:nvPr/>
        </p:nvSpPr>
        <p:spPr>
          <a:xfrm>
            <a:off x="6948488" y="0"/>
            <a:ext cx="2195512" cy="5715000"/>
          </a:xfrm>
          <a:prstGeom prst="roundRect">
            <a:avLst>
              <a:gd name="adj"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15" name="14 Imagen" descr="3534482003_686ba5e0aa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0"/>
            <a:ext cx="4752975"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15 Rectángulo"/>
          <p:cNvSpPr/>
          <p:nvPr/>
        </p:nvSpPr>
        <p:spPr>
          <a:xfrm>
            <a:off x="2195513" y="0"/>
            <a:ext cx="4752975"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7000">
        <p14:vortex dir="d"/>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plus(in)">
                                      <p:cBhvr>
                                        <p:cTn id="7" dur="3000"/>
                                        <p:tgtEl>
                                          <p:spTgt spid="10"/>
                                        </p:tgtEl>
                                      </p:cBhvr>
                                    </p:animEffect>
                                  </p:childTnLst>
                                </p:cTn>
                              </p:par>
                              <p:par>
                                <p:cTn id="8" presetID="13"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plus(in)">
                                      <p:cBhvr>
                                        <p:cTn id="10" dur="3000"/>
                                        <p:tgtEl>
                                          <p:spTgt spid="11"/>
                                        </p:tgtEl>
                                      </p:cBhvr>
                                    </p:animEffect>
                                  </p:childTnLst>
                                </p:cTn>
                              </p:par>
                              <p:par>
                                <p:cTn id="11" presetID="8" presetClass="exit" presetSubtype="32" fill="hold" nodeType="withEffect">
                                  <p:stCondLst>
                                    <p:cond delay="0"/>
                                  </p:stCondLst>
                                  <p:childTnLst>
                                    <p:animEffect transition="out" filter="diamond(out)">
                                      <p:cBhvr>
                                        <p:cTn id="12" dur="2000"/>
                                        <p:tgtEl>
                                          <p:spTgt spid="16"/>
                                        </p:tgtEl>
                                      </p:cBhvr>
                                    </p:animEffect>
                                    <p:set>
                                      <p:cBhvr>
                                        <p:cTn id="13" dur="1" fill="hold">
                                          <p:stCondLst>
                                            <p:cond delay="1999"/>
                                          </p:stCondLst>
                                        </p:cTn>
                                        <p:tgtEl>
                                          <p:spTgt spid="16"/>
                                        </p:tgtEl>
                                        <p:attrNameLst>
                                          <p:attrName>style.visibility</p:attrName>
                                        </p:attrNameLst>
                                      </p:cBhvr>
                                      <p:to>
                                        <p:strVal val="hidden"/>
                                      </p:to>
                                    </p:set>
                                  </p:childTnLst>
                                </p:cTn>
                              </p:par>
                              <p:par>
                                <p:cTn id="14" presetID="13" presetClass="entr" presetSubtype="32"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plus(out)">
                                      <p:cBhvr>
                                        <p:cTn id="16" dur="3000"/>
                                        <p:tgtEl>
                                          <p:spTgt spid="15"/>
                                        </p:tgtEl>
                                      </p:cBhvr>
                                    </p:animEffect>
                                  </p:childTnLst>
                                </p:cTn>
                              </p:par>
                              <p:par>
                                <p:cTn id="17" presetID="23" presetClass="entr" presetSubtype="272"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3000" fill="hold"/>
                                        <p:tgtEl>
                                          <p:spTgt spid="15"/>
                                        </p:tgtEl>
                                        <p:attrNameLst>
                                          <p:attrName>ppt_w</p:attrName>
                                        </p:attrNameLst>
                                      </p:cBhvr>
                                      <p:tavLst>
                                        <p:tav tm="0">
                                          <p:val>
                                            <p:strVal val="2/3*#ppt_w"/>
                                          </p:val>
                                        </p:tav>
                                        <p:tav tm="100000">
                                          <p:val>
                                            <p:strVal val="#ppt_w"/>
                                          </p:val>
                                        </p:tav>
                                      </p:tavLst>
                                    </p:anim>
                                    <p:anim calcmode="lin" valueType="num">
                                      <p:cBhvr>
                                        <p:cTn id="20" dur="3000" fill="hold"/>
                                        <p:tgtEl>
                                          <p:spTgt spid="1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4 Marcador de contenido" descr="5787458138_072fcc8c0b_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redondeado"/>
          <p:cNvSpPr/>
          <p:nvPr/>
        </p:nvSpPr>
        <p:spPr>
          <a:xfrm>
            <a:off x="971550" y="0"/>
            <a:ext cx="617538" cy="5715000"/>
          </a:xfrm>
          <a:prstGeom prst="roundRect">
            <a:avLst>
              <a:gd name="adj" fmla="val 0"/>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redondeado"/>
          <p:cNvSpPr/>
          <p:nvPr/>
        </p:nvSpPr>
        <p:spPr>
          <a:xfrm>
            <a:off x="7596188" y="0"/>
            <a:ext cx="576262" cy="5715000"/>
          </a:xfrm>
          <a:prstGeom prst="roundRect">
            <a:avLst>
              <a:gd name="adj" fmla="val 0"/>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redondeado"/>
          <p:cNvSpPr/>
          <p:nvPr/>
        </p:nvSpPr>
        <p:spPr>
          <a:xfrm>
            <a:off x="0" y="0"/>
            <a:ext cx="611188" cy="5715000"/>
          </a:xfrm>
          <a:prstGeom prst="roundRect">
            <a:avLst>
              <a:gd name="adj" fmla="val 0"/>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7" name="16 Rectángulo redondeado"/>
          <p:cNvSpPr/>
          <p:nvPr/>
        </p:nvSpPr>
        <p:spPr>
          <a:xfrm>
            <a:off x="8604250" y="0"/>
            <a:ext cx="539750" cy="5715000"/>
          </a:xfrm>
          <a:prstGeom prst="roundRect">
            <a:avLst>
              <a:gd name="adj" fmla="val 0"/>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15" name="14 Imagen" descr="3278988561_179521be32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0"/>
            <a:ext cx="5976938"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7 Rectángulo redondeado"/>
          <p:cNvSpPr/>
          <p:nvPr/>
        </p:nvSpPr>
        <p:spPr>
          <a:xfrm>
            <a:off x="611188" y="0"/>
            <a:ext cx="398462" cy="5715000"/>
          </a:xfrm>
          <a:prstGeom prst="roundRect">
            <a:avLst>
              <a:gd name="adj" fmla="val 0"/>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9" name="18 Rectángulo redondeado"/>
          <p:cNvSpPr/>
          <p:nvPr/>
        </p:nvSpPr>
        <p:spPr>
          <a:xfrm>
            <a:off x="8172450" y="0"/>
            <a:ext cx="431800" cy="5715000"/>
          </a:xfrm>
          <a:prstGeom prst="roundRect">
            <a:avLst>
              <a:gd name="adj" fmla="val 0"/>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21" name="20 Rectángulo"/>
          <p:cNvSpPr/>
          <p:nvPr/>
        </p:nvSpPr>
        <p:spPr>
          <a:xfrm>
            <a:off x="1619250" y="0"/>
            <a:ext cx="5976938" cy="5715000"/>
          </a:xfrm>
          <a:prstGeom prst="rect">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7000">
        <p14:glitter dir="u" pattern="hexagon"/>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ppt_x"/>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ppt_x"/>
                                          </p:val>
                                        </p:tav>
                                        <p:tav tm="100000">
                                          <p:val>
                                            <p:strVal val="#ppt_x"/>
                                          </p:val>
                                        </p:tav>
                                      </p:tavLst>
                                    </p:anim>
                                    <p:anim calcmode="lin" valueType="num">
                                      <p:cBhvr additive="base">
                                        <p:cTn id="24" dur="3000" fill="hold"/>
                                        <p:tgtEl>
                                          <p:spTgt spid="18"/>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ppt_x"/>
                                          </p:val>
                                        </p:tav>
                                        <p:tav tm="100000">
                                          <p:val>
                                            <p:strVal val="#ppt_x"/>
                                          </p:val>
                                        </p:tav>
                                      </p:tavLst>
                                    </p:anim>
                                    <p:anim calcmode="lin" valueType="num">
                                      <p:cBhvr additive="base">
                                        <p:cTn id="28" dur="3000" fill="hold"/>
                                        <p:tgtEl>
                                          <p:spTgt spid="19"/>
                                        </p:tgtEl>
                                        <p:attrNameLst>
                                          <p:attrName>ppt_y</p:attrName>
                                        </p:attrNameLst>
                                      </p:cBhvr>
                                      <p:tavLst>
                                        <p:tav tm="0">
                                          <p:val>
                                            <p:strVal val="1+#ppt_h/2"/>
                                          </p:val>
                                        </p:tav>
                                        <p:tav tm="100000">
                                          <p:val>
                                            <p:strVal val="#ppt_y"/>
                                          </p:val>
                                        </p:tav>
                                      </p:tavLst>
                                    </p:anim>
                                  </p:childTnLst>
                                </p:cTn>
                              </p:par>
                              <p:par>
                                <p:cTn id="29" presetID="3" presetClass="entr" presetSubtype="5"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linds(vertical)">
                                      <p:cBhvr>
                                        <p:cTn id="31" dur="3000"/>
                                        <p:tgtEl>
                                          <p:spTgt spid="15"/>
                                        </p:tgtEl>
                                      </p:cBhvr>
                                    </p:animEffect>
                                  </p:childTnLst>
                                </p:cTn>
                              </p:par>
                              <p:par>
                                <p:cTn id="32" presetID="13" presetClass="exit" presetSubtype="32" fill="hold" grpId="0" nodeType="withEffect">
                                  <p:stCondLst>
                                    <p:cond delay="0"/>
                                  </p:stCondLst>
                                  <p:childTnLst>
                                    <p:animEffect transition="out" filter="plus(out)">
                                      <p:cBhvr>
                                        <p:cTn id="33" dur="3000"/>
                                        <p:tgtEl>
                                          <p:spTgt spid="21"/>
                                        </p:tgtEl>
                                      </p:cBhvr>
                                    </p:animEffect>
                                    <p:set>
                                      <p:cBhvr>
                                        <p:cTn id="34" dur="1" fill="hold">
                                          <p:stCondLst>
                                            <p:cond delay="2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320_Brave_Cat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1">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1320_Brave_Cat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611188" y="4657725"/>
            <a:ext cx="77771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Convento de San Agustín es uno de los más antiguos, construido entre los años 1550 y 1566. La torre de la iglesia presenta un aspecto peculiar al estar situada entre contrafuertes.</a:t>
            </a:r>
          </a:p>
        </p:txBody>
      </p:sp>
      <p:sp>
        <p:nvSpPr>
          <p:cNvPr id="9" name="8 CuadroTexto"/>
          <p:cNvSpPr txBox="1"/>
          <p:nvPr/>
        </p:nvSpPr>
        <p:spPr>
          <a:xfrm>
            <a:off x="971550" y="409575"/>
            <a:ext cx="4846638"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Iglesia del convento de San Agustín</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5000">
        <p15:prstTrans prst="fallOve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childTnLst>
                                </p:cTn>
                              </p:par>
                            </p:childTnLst>
                          </p:cTn>
                        </p:par>
                        <p:par>
                          <p:cTn id="23" fill="hold" nodeType="afterGroup">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4 Marcador de contenido" descr="5787458138_072fcc8c0b_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redondeado"/>
          <p:cNvSpPr/>
          <p:nvPr/>
        </p:nvSpPr>
        <p:spPr>
          <a:xfrm>
            <a:off x="0" y="0"/>
            <a:ext cx="1908175" cy="5715000"/>
          </a:xfrm>
          <a:prstGeom prst="roundRect">
            <a:avLst>
              <a:gd name="adj" fmla="val 0"/>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7" name="16 Rectángulo redondeado"/>
          <p:cNvSpPr/>
          <p:nvPr/>
        </p:nvSpPr>
        <p:spPr>
          <a:xfrm>
            <a:off x="7164388" y="0"/>
            <a:ext cx="1979612" cy="5715000"/>
          </a:xfrm>
          <a:prstGeom prst="roundRect">
            <a:avLst>
              <a:gd name="adj" fmla="val 0"/>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5145" name="14 Imagen" descr="2445684517_d86e081ba8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0"/>
            <a:ext cx="5256213"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Rectángulo"/>
          <p:cNvSpPr/>
          <p:nvPr/>
        </p:nvSpPr>
        <p:spPr>
          <a:xfrm>
            <a:off x="4643438" y="0"/>
            <a:ext cx="2520950" cy="2857500"/>
          </a:xfrm>
          <a:prstGeom prst="rect">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22" name="21 Rectángulo"/>
          <p:cNvSpPr/>
          <p:nvPr/>
        </p:nvSpPr>
        <p:spPr>
          <a:xfrm>
            <a:off x="1908175" y="2857500"/>
            <a:ext cx="2735263" cy="2857500"/>
          </a:xfrm>
          <a:prstGeom prst="rect">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23" name="22 Rectángulo"/>
          <p:cNvSpPr/>
          <p:nvPr/>
        </p:nvSpPr>
        <p:spPr>
          <a:xfrm>
            <a:off x="4643438" y="2857500"/>
            <a:ext cx="2520950" cy="2857500"/>
          </a:xfrm>
          <a:prstGeom prst="rect">
            <a:avLst/>
          </a:prstGeom>
          <a:solidFill>
            <a:schemeClr val="tx1">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24" name="23 Rectángulo"/>
          <p:cNvSpPr/>
          <p:nvPr/>
        </p:nvSpPr>
        <p:spPr>
          <a:xfrm>
            <a:off x="1908175" y="0"/>
            <a:ext cx="2735263" cy="2857500"/>
          </a:xfrm>
          <a:prstGeom prst="rect">
            <a:avLst/>
          </a:prstGeom>
          <a:solidFill>
            <a:schemeClr val="tx1">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CuadroTexto"/>
          <p:cNvSpPr txBox="1"/>
          <p:nvPr/>
        </p:nvSpPr>
        <p:spPr>
          <a:xfrm>
            <a:off x="827088" y="4945063"/>
            <a:ext cx="74168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Capilla Tribuna Virgen del Socorro es también llamada Capilla del Portichuelo, por estar situada en la plaza del mismo nombre.</a:t>
            </a:r>
          </a:p>
        </p:txBody>
      </p:sp>
    </p:spTree>
  </p:cSld>
  <p:clrMapOvr>
    <a:masterClrMapping/>
  </p:clrMapOvr>
  <mc:AlternateContent xmlns:mc="http://schemas.openxmlformats.org/markup-compatibility/2006" xmlns:p14="http://schemas.microsoft.com/office/powerpoint/2010/main">
    <mc:Choice Requires="p14">
      <p:transition spd="slow" p14:dur="2000" advTm="19000">
        <p14:flip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plus(in)">
                                      <p:cBhvr>
                                        <p:cTn id="7" dur="3000"/>
                                        <p:tgtEl>
                                          <p:spTgt spid="14"/>
                                        </p:tgtEl>
                                      </p:cBhvr>
                                    </p:animEffect>
                                  </p:childTnLst>
                                </p:cTn>
                              </p:par>
                              <p:par>
                                <p:cTn id="8" presetID="13" presetClass="entr" presetSubtype="16"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plus(in)">
                                      <p:cBhvr>
                                        <p:cTn id="10" dur="3000"/>
                                        <p:tgtEl>
                                          <p:spTgt spid="17"/>
                                        </p:tgtEl>
                                      </p:cBhvr>
                                    </p:animEffect>
                                  </p:childTnLst>
                                </p:cTn>
                              </p:par>
                              <p:par>
                                <p:cTn id="11" presetID="3" presetClass="exit" presetSubtype="5" fill="hold" grpId="0" nodeType="withEffect">
                                  <p:stCondLst>
                                    <p:cond delay="0"/>
                                  </p:stCondLst>
                                  <p:childTnLst>
                                    <p:animEffect transition="out" filter="blinds(vertical)">
                                      <p:cBhvr>
                                        <p:cTn id="12" dur="3000"/>
                                        <p:tgtEl>
                                          <p:spTgt spid="21"/>
                                        </p:tgtEl>
                                      </p:cBhvr>
                                    </p:animEffect>
                                    <p:set>
                                      <p:cBhvr>
                                        <p:cTn id="13" dur="1" fill="hold">
                                          <p:stCondLst>
                                            <p:cond delay="2999"/>
                                          </p:stCondLst>
                                        </p:cTn>
                                        <p:tgtEl>
                                          <p:spTgt spid="21"/>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22"/>
                                        </p:tgtEl>
                                      </p:cBhvr>
                                    </p:animEffect>
                                    <p:set>
                                      <p:cBhvr>
                                        <p:cTn id="16" dur="1" fill="hold">
                                          <p:stCondLst>
                                            <p:cond delay="2999"/>
                                          </p:stCondLst>
                                        </p:cTn>
                                        <p:tgtEl>
                                          <p:spTgt spid="22"/>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23"/>
                                        </p:tgtEl>
                                      </p:cBhvr>
                                    </p:animEffect>
                                    <p:set>
                                      <p:cBhvr>
                                        <p:cTn id="19" dur="1" fill="hold">
                                          <p:stCondLst>
                                            <p:cond delay="2999"/>
                                          </p:stCondLst>
                                        </p:cTn>
                                        <p:tgtEl>
                                          <p:spTgt spid="23"/>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24"/>
                                        </p:tgtEl>
                                      </p:cBhvr>
                                    </p:animEffect>
                                    <p:set>
                                      <p:cBhvr>
                                        <p:cTn id="22" dur="1" fill="hold">
                                          <p:stCondLst>
                                            <p:cond delay="2999"/>
                                          </p:stCondLst>
                                        </p:cTn>
                                        <p:tgtEl>
                                          <p:spTgt spid="24"/>
                                        </p:tgtEl>
                                        <p:attrNameLst>
                                          <p:attrName>style.visibility</p:attrName>
                                        </p:attrNameLst>
                                      </p:cBhvr>
                                      <p:to>
                                        <p:strVal val="hidden"/>
                                      </p:to>
                                    </p:set>
                                  </p:childTnLst>
                                </p:cTn>
                              </p:par>
                              <p:par>
                                <p:cTn id="23" presetID="16" presetClass="entr" presetSubtype="21" fill="hold" nodeType="withEffect">
                                  <p:stCondLst>
                                    <p:cond delay="0"/>
                                  </p:stCondLst>
                                  <p:childTnLst>
                                    <p:set>
                                      <p:cBhvr>
                                        <p:cTn id="24" dur="1" fill="hold">
                                          <p:stCondLst>
                                            <p:cond delay="0"/>
                                          </p:stCondLst>
                                        </p:cTn>
                                        <p:tgtEl>
                                          <p:spTgt spid="5145"/>
                                        </p:tgtEl>
                                        <p:attrNameLst>
                                          <p:attrName>style.visibility</p:attrName>
                                        </p:attrNameLst>
                                      </p:cBhvr>
                                      <p:to>
                                        <p:strVal val="visible"/>
                                      </p:to>
                                    </p:set>
                                    <p:animEffect transition="in" filter="barn(inVertical)">
                                      <p:cBhvr>
                                        <p:cTn id="25" dur="3000"/>
                                        <p:tgtEl>
                                          <p:spTgt spid="5145"/>
                                        </p:tgtEl>
                                      </p:cBhvr>
                                    </p:animEffect>
                                  </p:childTnLst>
                                </p:cTn>
                              </p:par>
                              <p:par>
                                <p:cTn id="26" presetID="23" presetClass="entr" presetSubtype="272" fill="hold" nodeType="withEffect">
                                  <p:stCondLst>
                                    <p:cond delay="0"/>
                                  </p:stCondLst>
                                  <p:childTnLst>
                                    <p:set>
                                      <p:cBhvr>
                                        <p:cTn id="27" dur="1" fill="hold">
                                          <p:stCondLst>
                                            <p:cond delay="0"/>
                                          </p:stCondLst>
                                        </p:cTn>
                                        <p:tgtEl>
                                          <p:spTgt spid="5145"/>
                                        </p:tgtEl>
                                        <p:attrNameLst>
                                          <p:attrName>style.visibility</p:attrName>
                                        </p:attrNameLst>
                                      </p:cBhvr>
                                      <p:to>
                                        <p:strVal val="visible"/>
                                      </p:to>
                                    </p:set>
                                    <p:anim calcmode="lin" valueType="num">
                                      <p:cBhvr>
                                        <p:cTn id="28" dur="3000" fill="hold"/>
                                        <p:tgtEl>
                                          <p:spTgt spid="5145"/>
                                        </p:tgtEl>
                                        <p:attrNameLst>
                                          <p:attrName>ppt_w</p:attrName>
                                        </p:attrNameLst>
                                      </p:cBhvr>
                                      <p:tavLst>
                                        <p:tav tm="0">
                                          <p:val>
                                            <p:strVal val="2/3*#ppt_w"/>
                                          </p:val>
                                        </p:tav>
                                        <p:tav tm="100000">
                                          <p:val>
                                            <p:strVal val="#ppt_w"/>
                                          </p:val>
                                        </p:tav>
                                      </p:tavLst>
                                    </p:anim>
                                    <p:anim calcmode="lin" valueType="num">
                                      <p:cBhvr>
                                        <p:cTn id="29" dur="3000" fill="hold"/>
                                        <p:tgtEl>
                                          <p:spTgt spid="5145"/>
                                        </p:tgtEl>
                                        <p:attrNameLst>
                                          <p:attrName>ppt_h</p:attrName>
                                        </p:attrNameLst>
                                      </p:cBhvr>
                                      <p:tavLst>
                                        <p:tav tm="0">
                                          <p:val>
                                            <p:strVal val="2/3*#ppt_h"/>
                                          </p:val>
                                        </p:tav>
                                        <p:tav tm="100000">
                                          <p:val>
                                            <p:strVal val="#ppt_h"/>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1"/>
                                          </p:val>
                                        </p:tav>
                                        <p:tav tm="100000">
                                          <p:val>
                                            <p:strVal val="#ppt_x"/>
                                          </p:val>
                                        </p:tav>
                                      </p:tavLst>
                                    </p:anim>
                                    <p:anim calcmode="lin" valueType="num">
                                      <p:cBhvr>
                                        <p:cTn id="3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4 Marcador de contenido" descr="5787458138_072fcc8c0b_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redondeado"/>
          <p:cNvSpPr/>
          <p:nvPr/>
        </p:nvSpPr>
        <p:spPr>
          <a:xfrm flipH="1">
            <a:off x="-452473" y="-10583"/>
            <a:ext cx="71440"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redondeado"/>
          <p:cNvSpPr/>
          <p:nvPr/>
        </p:nvSpPr>
        <p:spPr>
          <a:xfrm>
            <a:off x="971550" y="0"/>
            <a:ext cx="966788"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redondeado"/>
          <p:cNvSpPr/>
          <p:nvPr/>
        </p:nvSpPr>
        <p:spPr>
          <a:xfrm>
            <a:off x="7164388" y="0"/>
            <a:ext cx="1008062"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redondeado"/>
          <p:cNvSpPr/>
          <p:nvPr/>
        </p:nvSpPr>
        <p:spPr>
          <a:xfrm>
            <a:off x="0" y="0"/>
            <a:ext cx="971550"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7" name="16 Rectángulo redondeado"/>
          <p:cNvSpPr/>
          <p:nvPr/>
        </p:nvSpPr>
        <p:spPr>
          <a:xfrm>
            <a:off x="8172450" y="0"/>
            <a:ext cx="971550"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15" name="14 Imagen" descr="Imagen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0"/>
            <a:ext cx="5256213"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7 Rectángulo"/>
          <p:cNvSpPr/>
          <p:nvPr/>
        </p:nvSpPr>
        <p:spPr>
          <a:xfrm>
            <a:off x="1908175" y="0"/>
            <a:ext cx="5256213"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Rectángulo"/>
          <p:cNvSpPr/>
          <p:nvPr/>
        </p:nvSpPr>
        <p:spPr>
          <a:xfrm>
            <a:off x="1908175" y="0"/>
            <a:ext cx="5256213" cy="5715000"/>
          </a:xfrm>
          <a:prstGeom prst="rect">
            <a:avLst/>
          </a:prstGeom>
          <a:solidFill>
            <a:schemeClr val="accent6">
              <a:lumMod val="60000"/>
              <a:lumOff val="4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9" name="18 CuadroTexto"/>
          <p:cNvSpPr txBox="1"/>
          <p:nvPr/>
        </p:nvSpPr>
        <p:spPr>
          <a:xfrm>
            <a:off x="2411413" y="625475"/>
            <a:ext cx="4284662"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Real Colegiata de San Sebastián</a:t>
            </a:r>
          </a:p>
        </p:txBody>
      </p:sp>
      <p:sp>
        <p:nvSpPr>
          <p:cNvPr id="20" name="19 CuadroTexto"/>
          <p:cNvSpPr txBox="1"/>
          <p:nvPr/>
        </p:nvSpPr>
        <p:spPr>
          <a:xfrm>
            <a:off x="1331913" y="4657725"/>
            <a:ext cx="66960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Real Colegiata de San Sebastián, fue construida a partir de 1548 aunque después sufrió varias alteraciones por lo que en la actualidad presenta una mezcla de estilos.</a:t>
            </a:r>
          </a:p>
        </p:txBody>
      </p:sp>
    </p:spTree>
  </p:cSld>
  <p:clrMapOvr>
    <a:masterClrMapping/>
  </p:clrMapOvr>
  <mc:AlternateContent xmlns:mc="http://schemas.openxmlformats.org/markup-compatibility/2006" xmlns:p14="http://schemas.microsoft.com/office/powerpoint/2010/main">
    <mc:Choice Requires="p14">
      <p:transition spd="slow" p14:dur="2000" advTm="24000">
        <p14:prism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ppt_x"/>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4" presetClass="entr" presetSubtype="3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box(out)">
                                      <p:cBhvr>
                                        <p:cTn id="23" dur="3000"/>
                                        <p:tgtEl>
                                          <p:spTgt spid="15"/>
                                        </p:tgtEl>
                                      </p:cBhvr>
                                    </p:animEffect>
                                  </p:childTnLst>
                                </p:cTn>
                              </p:par>
                              <p:par>
                                <p:cTn id="24" presetID="23" presetClass="entr" presetSubtype="288"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3000" fill="hold"/>
                                        <p:tgtEl>
                                          <p:spTgt spid="15"/>
                                        </p:tgtEl>
                                        <p:attrNameLst>
                                          <p:attrName>ppt_w</p:attrName>
                                        </p:attrNameLst>
                                      </p:cBhvr>
                                      <p:tavLst>
                                        <p:tav tm="0">
                                          <p:val>
                                            <p:strVal val="4/3*#ppt_w"/>
                                          </p:val>
                                        </p:tav>
                                        <p:tav tm="100000">
                                          <p:val>
                                            <p:strVal val="#ppt_w"/>
                                          </p:val>
                                        </p:tav>
                                      </p:tavLst>
                                    </p:anim>
                                    <p:anim calcmode="lin" valueType="num">
                                      <p:cBhvr>
                                        <p:cTn id="27" dur="3000" fill="hold"/>
                                        <p:tgtEl>
                                          <p:spTgt spid="15"/>
                                        </p:tgtEl>
                                        <p:attrNameLst>
                                          <p:attrName>ppt_h</p:attrName>
                                        </p:attrNameLst>
                                      </p:cBhvr>
                                      <p:tavLst>
                                        <p:tav tm="0">
                                          <p:val>
                                            <p:strVal val="4/3*#ppt_h"/>
                                          </p:val>
                                        </p:tav>
                                        <p:tav tm="100000">
                                          <p:val>
                                            <p:strVal val="#ppt_h"/>
                                          </p:val>
                                        </p:tav>
                                      </p:tavLst>
                                    </p:anim>
                                  </p:childTnLst>
                                </p:cTn>
                              </p:par>
                              <p:par>
                                <p:cTn id="28" presetID="13" presetClass="exit" presetSubtype="32" fill="hold" grpId="0" nodeType="withEffect">
                                  <p:stCondLst>
                                    <p:cond delay="0"/>
                                  </p:stCondLst>
                                  <p:childTnLst>
                                    <p:animEffect transition="out" filter="plus(out)">
                                      <p:cBhvr>
                                        <p:cTn id="29" dur="3000"/>
                                        <p:tgtEl>
                                          <p:spTgt spid="18"/>
                                        </p:tgtEl>
                                      </p:cBhvr>
                                    </p:animEffect>
                                    <p:set>
                                      <p:cBhvr>
                                        <p:cTn id="30" dur="1" fill="hold">
                                          <p:stCondLst>
                                            <p:cond delay="2999"/>
                                          </p:stCondLst>
                                        </p:cTn>
                                        <p:tgtEl>
                                          <p:spTgt spid="18"/>
                                        </p:tgtEl>
                                        <p:attrNameLst>
                                          <p:attrName>style.visibility</p:attrName>
                                        </p:attrNameLst>
                                      </p:cBhvr>
                                      <p:to>
                                        <p:strVal val="hidden"/>
                                      </p:to>
                                    </p:set>
                                  </p:childTnLst>
                                </p:cTn>
                              </p:par>
                              <p:par>
                                <p:cTn id="31" presetID="5" presetClass="exit" presetSubtype="5" fill="hold" grpId="0" nodeType="withEffect">
                                  <p:stCondLst>
                                    <p:cond delay="0"/>
                                  </p:stCondLst>
                                  <p:childTnLst>
                                    <p:animEffect transition="out" filter="checkerboard(down)">
                                      <p:cBhvr>
                                        <p:cTn id="32" dur="2000"/>
                                        <p:tgtEl>
                                          <p:spTgt spid="16"/>
                                        </p:tgtEl>
                                      </p:cBhvr>
                                    </p:animEffect>
                                    <p:set>
                                      <p:cBhvr>
                                        <p:cTn id="33" dur="1" fill="hold">
                                          <p:stCondLst>
                                            <p:cond delay="1999"/>
                                          </p:stCondLst>
                                        </p:cTn>
                                        <p:tgtEl>
                                          <p:spTgt spid="16"/>
                                        </p:tgtEl>
                                        <p:attrNameLst>
                                          <p:attrName>style.visibility</p:attrName>
                                        </p:attrNameLst>
                                      </p:cBhvr>
                                      <p:to>
                                        <p:strVal val="hidden"/>
                                      </p:to>
                                    </p:set>
                                  </p:childTnLst>
                                </p:cTn>
                              </p:par>
                            </p:childTnLst>
                          </p:cTn>
                        </p:par>
                        <p:par>
                          <p:cTn id="34" fill="hold" nodeType="afterGroup">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2000" fill="hold"/>
                                        <p:tgtEl>
                                          <p:spTgt spid="19"/>
                                        </p:tgtEl>
                                        <p:attrNameLst>
                                          <p:attrName>ppt_w</p:attrName>
                                        </p:attrNameLst>
                                      </p:cBhvr>
                                      <p:tavLst>
                                        <p:tav tm="0">
                                          <p:val>
                                            <p:fltVal val="0"/>
                                          </p:val>
                                        </p:tav>
                                        <p:tav tm="100000">
                                          <p:val>
                                            <p:strVal val="#ppt_w"/>
                                          </p:val>
                                        </p:tav>
                                      </p:tavLst>
                                    </p:anim>
                                    <p:anim calcmode="lin" valueType="num">
                                      <p:cBhvr>
                                        <p:cTn id="38" dur="2000" fill="hold"/>
                                        <p:tgtEl>
                                          <p:spTgt spid="19"/>
                                        </p:tgtEl>
                                        <p:attrNameLst>
                                          <p:attrName>ppt_h</p:attrName>
                                        </p:attrNameLst>
                                      </p:cBhvr>
                                      <p:tavLst>
                                        <p:tav tm="0">
                                          <p:val>
                                            <p:fltVal val="0"/>
                                          </p:val>
                                        </p:tav>
                                        <p:tav tm="100000">
                                          <p:val>
                                            <p:strVal val="#ppt_h"/>
                                          </p:val>
                                        </p:tav>
                                      </p:tavLst>
                                    </p:anim>
                                  </p:childTnLst>
                                </p:cTn>
                              </p:par>
                            </p:childTnLst>
                          </p:cTn>
                        </p:par>
                        <p:par>
                          <p:cTn id="39" fill="hold" nodeType="afterGroup">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1"/>
                                          </p:val>
                                        </p:tav>
                                        <p:tav tm="100000">
                                          <p:val>
                                            <p:strVal val="#ppt_x"/>
                                          </p:val>
                                        </p:tav>
                                      </p:tavLst>
                                    </p:anim>
                                    <p:anim calcmode="lin" valueType="num">
                                      <p:cBhvr>
                                        <p:cTn id="44"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Olga-von-der-Wolga-a2540647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5">
              <a:lumMod val="5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Olga-von-der-Wolga-a2540647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900113" y="4657725"/>
            <a:ext cx="69850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Antequera alberga un extenso patrimonio arquitectónico compuesto por más de medio centenar de edificios religiosos y civiles, así como numerosos yacimientos arqueológicos.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origami"/>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1" presetClass="entr" presetSubtype="0" fill="hold" nodeType="withEffect">
                                  <p:stCondLst>
                                    <p:cond delay="0"/>
                                  </p:stCondLst>
                                  <p:iterate type="lt">
                                    <p:tmPct val="5000"/>
                                  </p:iterate>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 calcmode="lin" valueType="num">
                                      <p:cBhvr>
                                        <p:cTn id="19" dur="3000" fill="hold"/>
                                        <p:tgtEl>
                                          <p:spTgt spid="4"/>
                                        </p:tgtEl>
                                        <p:attrNameLst>
                                          <p:attrName>style.rotation</p:attrName>
                                        </p:attrNameLst>
                                      </p:cBhvr>
                                      <p:tavLst>
                                        <p:tav tm="0">
                                          <p:val>
                                            <p:fltVal val="90"/>
                                          </p:val>
                                        </p:tav>
                                        <p:tav tm="100000">
                                          <p:val>
                                            <p:fltVal val="0"/>
                                          </p:val>
                                        </p:tav>
                                      </p:tavLst>
                                    </p:anim>
                                    <p:animEffect transition="in" filter="fade">
                                      <p:cBhvr>
                                        <p:cTn id="20" dur="3000"/>
                                        <p:tgtEl>
                                          <p:spTgt spid="4"/>
                                        </p:tgtEl>
                                      </p:cBhvr>
                                    </p:animEffect>
                                  </p:childTnLst>
                                </p:cTn>
                              </p:par>
                              <p:par>
                                <p:cTn id="21" presetID="6" presetClass="entr" presetSubtype="16" fill="hold" nodeType="withEffect">
                                  <p:stCondLst>
                                    <p:cond delay="0"/>
                                  </p:stCondLst>
                                  <p:iterate type="lt">
                                    <p:tmPct val="0"/>
                                  </p:iterate>
                                  <p:childTnLst>
                                    <p:set>
                                      <p:cBhvr>
                                        <p:cTn id="22" dur="1" fill="hold">
                                          <p:stCondLst>
                                            <p:cond delay="0"/>
                                          </p:stCondLst>
                                        </p:cTn>
                                        <p:tgtEl>
                                          <p:spTgt spid="4"/>
                                        </p:tgtEl>
                                        <p:attrNameLst>
                                          <p:attrName>style.visibility</p:attrName>
                                        </p:attrNameLst>
                                      </p:cBhvr>
                                      <p:to>
                                        <p:strVal val="visible"/>
                                      </p:to>
                                    </p:set>
                                    <p:animEffect transition="in" filter="circle(in)">
                                      <p:cBhvr>
                                        <p:cTn id="23" dur="3000"/>
                                        <p:tgtEl>
                                          <p:spTgt spid="4"/>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453_Digital_Island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0453_Digital_Island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5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as-andere-Moskau-a215416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Das-andere-Moskau-a215416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84213" y="4873625"/>
            <a:ext cx="78486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Arco de los Gigantes contiene inscripciones latinas procedentes de los yacimientos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Singilia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Barba y otros asentamientos romanos.</a:t>
            </a:r>
          </a:p>
        </p:txBody>
      </p:sp>
      <p:sp>
        <p:nvSpPr>
          <p:cNvPr id="8" name="7 CuadroTexto"/>
          <p:cNvSpPr txBox="1"/>
          <p:nvPr/>
        </p:nvSpPr>
        <p:spPr>
          <a:xfrm>
            <a:off x="3492500" y="1489075"/>
            <a:ext cx="2849563"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Arco de los Gigantes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2000">
        <p15:prstTrans prst="fractur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3000"/>
                                        <p:tgtEl>
                                          <p:spTgt spid="4"/>
                                        </p:tgtEl>
                                      </p:cBhvr>
                                    </p:animEffect>
                                  </p:childTnLst>
                                </p:cTn>
                              </p:par>
                            </p:childTnLst>
                          </p:cTn>
                        </p:par>
                        <p:par>
                          <p:cTn id="15" fill="hold" nodeType="afterGroup">
                            <p:stCondLst>
                              <p:cond delay="3000"/>
                            </p:stCondLst>
                            <p:childTnLst>
                              <p:par>
                                <p:cTn id="16" presetID="2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fltVal val="0"/>
                                          </p:val>
                                        </p:tav>
                                        <p:tav tm="100000">
                                          <p:val>
                                            <p:strVal val="#ppt_w"/>
                                          </p:val>
                                        </p:tav>
                                      </p:tavLst>
                                    </p:anim>
                                    <p:anim calcmode="lin" valueType="num">
                                      <p:cBhvr>
                                        <p:cTn id="19" dur="2000" fill="hold"/>
                                        <p:tgtEl>
                                          <p:spTgt spid="8"/>
                                        </p:tgtEl>
                                        <p:attrNameLst>
                                          <p:attrName>ppt_h</p:attrName>
                                        </p:attrNameLst>
                                      </p:cBhvr>
                                      <p:tavLst>
                                        <p:tav tm="0">
                                          <p:val>
                                            <p:fltVal val="0"/>
                                          </p:val>
                                        </p:tav>
                                        <p:tav tm="100000">
                                          <p:val>
                                            <p:strVal val="#ppt_h"/>
                                          </p:val>
                                        </p:tav>
                                      </p:tavLst>
                                    </p:anim>
                                  </p:childTnLst>
                                </p:cTn>
                              </p:par>
                            </p:childTnLst>
                          </p:cTn>
                        </p:par>
                        <p:par>
                          <p:cTn id="20" fill="hold" nodeType="afterGroup">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86_3d_wallpaper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1">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0286_3d_wallpaper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547813" y="4945063"/>
            <a:ext cx="6624637"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Escultura del poeta Pedro Espinosa, hecha por el escultor José Manuel Patricio Toro.</a:t>
            </a:r>
          </a:p>
        </p:txBody>
      </p:sp>
      <p:sp>
        <p:nvSpPr>
          <p:cNvPr id="8" name="7 CuadroTexto"/>
          <p:cNvSpPr txBox="1"/>
          <p:nvPr/>
        </p:nvSpPr>
        <p:spPr>
          <a:xfrm rot="21343342">
            <a:off x="2144713" y="1974850"/>
            <a:ext cx="4654550"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Colegiata de Santa María la Mayor</a:t>
            </a:r>
          </a:p>
        </p:txBody>
      </p:sp>
    </p:spTree>
  </p:cSld>
  <p:clrMapOvr>
    <a:masterClrMapping/>
  </p:clrMapOvr>
  <mc:AlternateContent xmlns:mc="http://schemas.openxmlformats.org/markup-compatibility/2006" xmlns:p14="http://schemas.microsoft.com/office/powerpoint/2010/main">
    <mc:Choice Requires="p14">
      <p:transition spd="slow" p14:dur="2500" advTm="17000">
        <p14:honeycomb/>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with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3000"/>
                                        <p:tgtEl>
                                          <p:spTgt spid="4"/>
                                        </p:tgtEl>
                                      </p:cBhvr>
                                    </p:animEffect>
                                  </p:childTnLst>
                                </p:cTn>
                              </p:par>
                            </p:childTnLst>
                          </p:cTn>
                        </p:par>
                        <p:par>
                          <p:cTn id="21" fill="hold" nodeType="afterGroup">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fltVal val="0"/>
                                          </p:val>
                                        </p:tav>
                                        <p:tav tm="100000">
                                          <p:val>
                                            <p:strVal val="#ppt_h"/>
                                          </p:val>
                                        </p:tav>
                                      </p:tavLst>
                                    </p:anim>
                                  </p:childTnLst>
                                </p:cTn>
                              </p:par>
                            </p:childTnLst>
                          </p:cTn>
                        </p:par>
                        <p:par>
                          <p:cTn id="26" fill="hold" nodeType="afterGroup">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52873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2">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752873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11188" y="4657725"/>
            <a:ext cx="74882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Los conventos de interés son numerosos. El actual Convento de Madre de Dios de Monteagudo fue levantado entre los años 1747 y 1761 sobre un antiguo convento derruido a causa de un incendio.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drap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8" presetClass="emph" presetSubtype="0" fill="hold" nodeType="withEffect">
                                  <p:stCondLst>
                                    <p:cond delay="0"/>
                                  </p:stCondLst>
                                  <p:childTnLst>
                                    <p:animRot by="21600000">
                                      <p:cBhvr>
                                        <p:cTn id="15" dur="2000" fill="hold"/>
                                        <p:tgtEl>
                                          <p:spTgt spid="4"/>
                                        </p:tgtEl>
                                        <p:attrNameLst>
                                          <p:attrName>r</p:attrName>
                                        </p:attrNameLst>
                                      </p:cBhvr>
                                    </p:animRo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par>
                          <p:cTn id="20" fill="hold" nodeType="afterGroup">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335_digital_art_6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5">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9335_digital_art_6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55650" y="465772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 partir de la conquista de Granada en 1492 la ciudad comienza a transformarse y a extenderse fuera de las murallas, aumentando su población al calor de sus fértiles tierras y a la ausencia de enemigos.</a:t>
            </a:r>
          </a:p>
        </p:txBody>
      </p:sp>
    </p:spTree>
  </p:cSld>
  <p:clrMapOvr>
    <a:masterClrMapping/>
  </p:clrMapOvr>
  <mc:AlternateContent xmlns:mc="http://schemas.openxmlformats.org/markup-compatibility/2006" xmlns:p14="http://schemas.microsoft.com/office/powerpoint/2010/main">
    <mc:Choice Requires="p14">
      <p:transition spd="slow" p14:dur="200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15338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1">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715338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8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827088" y="4657725"/>
            <a:ext cx="77057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Bajo el dominio castellano, la ciudad siguió siendo un importante centro comercial debido a su ubicación, su floreciente agricultura y a la labor de sus artesanos.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airplan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5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Scale>
                                      <p:cBhvr>
                                        <p:cTn id="17"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3000" decel="50000" fill="hold">
                                          <p:stCondLst>
                                            <p:cond delay="0"/>
                                          </p:stCondLst>
                                        </p:cTn>
                                        <p:tgtEl>
                                          <p:spTgt spid="4"/>
                                        </p:tgtEl>
                                        <p:attrNameLst>
                                          <p:attrName>ppt_x</p:attrName>
                                          <p:attrName>ppt_y</p:attrName>
                                        </p:attrNameLst>
                                      </p:cBhvr>
                                    </p:animMotion>
                                    <p:animEffect transition="in" filter="fade">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4/3*#ppt_w"/>
                                          </p:val>
                                        </p:tav>
                                        <p:tav tm="100000">
                                          <p:val>
                                            <p:strVal val="#ppt_w"/>
                                          </p:val>
                                        </p:tav>
                                      </p:tavLst>
                                    </p:anim>
                                    <p:anim calcmode="lin" valueType="num">
                                      <p:cBhvr>
                                        <p:cTn id="23" dur="4000" fill="hold"/>
                                        <p:tgtEl>
                                          <p:spTgt spid="4"/>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043_digital_world_3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5">
              <a:lumMod val="40000"/>
              <a:lumOff val="6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9043_digital_world_3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835150" y="696913"/>
            <a:ext cx="3957638"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Arco de la Puerta de Granada</a:t>
            </a:r>
          </a:p>
        </p:txBody>
      </p:sp>
      <p:sp>
        <p:nvSpPr>
          <p:cNvPr id="8" name="7 CuadroTexto"/>
          <p:cNvSpPr txBox="1"/>
          <p:nvPr/>
        </p:nvSpPr>
        <p:spPr>
          <a:xfrm>
            <a:off x="755650" y="4657725"/>
            <a:ext cx="79914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1F497D"/>
                  </a:outerShdw>
                </a:effectLst>
                <a:latin typeface="Arial" charset="0"/>
                <a:cs typeface="Arial" charset="0"/>
              </a:rPr>
              <a:t>Va a ser durante los siglos XVI y XVII cuando la ciudad experimenta un mayor crecimiento demográfico, llegando a ser una de las ciudades comerciales más importantes de Andalucía.</a:t>
            </a:r>
          </a:p>
        </p:txBody>
      </p:sp>
    </p:spTree>
  </p:cSld>
  <p:clrMapOvr>
    <a:masterClrMapping/>
  </p:clrMapOvr>
  <mc:AlternateContent xmlns:mc="http://schemas.openxmlformats.org/markup-compatibility/2006" xmlns:p14="http://schemas.microsoft.com/office/powerpoint/2010/main">
    <mc:Choice Requires="p14">
      <p:transition spd="slow" p14:dur="200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3"/>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fotos-manipuladas-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0"/>
            <a:ext cx="53276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908175"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7235825" y="0"/>
            <a:ext cx="1908175"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1908175" y="0"/>
            <a:ext cx="1212850" cy="5715000"/>
          </a:xfrm>
          <a:prstGeom prst="rect">
            <a:avLst/>
          </a:prstGeom>
          <a:solidFill>
            <a:schemeClr val="accent2">
              <a:lumMod val="60000"/>
              <a:lumOff val="40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3132138" y="0"/>
            <a:ext cx="1295400" cy="5715000"/>
          </a:xfrm>
          <a:prstGeom prst="rect">
            <a:avLst/>
          </a:prstGeom>
          <a:solidFill>
            <a:schemeClr val="accent2">
              <a:lumMod val="60000"/>
              <a:lumOff val="40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4427538" y="0"/>
            <a:ext cx="1368425" cy="5715000"/>
          </a:xfrm>
          <a:prstGeom prst="rect">
            <a:avLst/>
          </a:prstGeom>
          <a:solidFill>
            <a:schemeClr val="accent2">
              <a:lumMod val="60000"/>
              <a:lumOff val="40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5795963" y="0"/>
            <a:ext cx="1439862" cy="5715000"/>
          </a:xfrm>
          <a:prstGeom prst="rect">
            <a:avLst/>
          </a:prstGeom>
          <a:solidFill>
            <a:schemeClr val="accent2">
              <a:lumMod val="60000"/>
              <a:lumOff val="40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CuadroTexto"/>
          <p:cNvSpPr txBox="1"/>
          <p:nvPr/>
        </p:nvSpPr>
        <p:spPr>
          <a:xfrm>
            <a:off x="2339975" y="554038"/>
            <a:ext cx="3951288"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Iglesia de Santiago Siglo XVI</a:t>
            </a:r>
          </a:p>
        </p:txBody>
      </p:sp>
      <p:sp>
        <p:nvSpPr>
          <p:cNvPr id="12" name="11 CuadroTexto"/>
          <p:cNvSpPr txBox="1"/>
          <p:nvPr/>
        </p:nvSpPr>
        <p:spPr>
          <a:xfrm>
            <a:off x="1692275" y="4791075"/>
            <a:ext cx="590391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iglesia de Santiago en sus inicios fue una ermita, comenzada en 1519. Tiene una sola nave cubierta con bóveda.</a:t>
            </a:r>
          </a:p>
        </p:txBody>
      </p:sp>
    </p:spTree>
  </p:cSld>
  <p:clrMapOvr>
    <a:masterClrMapping/>
  </p:clrMapOvr>
  <mc:AlternateContent xmlns:mc="http://schemas.openxmlformats.org/markup-compatibility/2006" xmlns:p14="http://schemas.microsoft.com/office/powerpoint/2010/main">
    <mc:Choice Requires="p14">
      <p:transition spd="slow" p14:dur="2500" advTm="19000">
        <p14:vortex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horizontal)">
                                      <p:cBhvr>
                                        <p:cTn id="19" dur="3000"/>
                                        <p:tgtEl>
                                          <p:spTgt spid="5"/>
                                        </p:tgtEl>
                                      </p:cBhvr>
                                    </p:animEffect>
                                  </p:childTnLst>
                                </p:cTn>
                              </p:par>
                              <p:par>
                                <p:cTn id="20" presetID="3"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3000"/>
                                        <p:tgtEl>
                                          <p:spTgt spid="6"/>
                                        </p:tgtEl>
                                      </p:cBhvr>
                                    </p:animEffect>
                                  </p:childTnLst>
                                </p:cTn>
                              </p:par>
                              <p:par>
                                <p:cTn id="23" presetID="35"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2000"/>
                                        <p:tgtEl>
                                          <p:spTgt spid="4"/>
                                        </p:tgtEl>
                                      </p:cBhvr>
                                    </p:animEffect>
                                    <p:anim calcmode="lin" valueType="num">
                                      <p:cBhvr>
                                        <p:cTn id="26" dur="2000" fill="hold"/>
                                        <p:tgtEl>
                                          <p:spTgt spid="4"/>
                                        </p:tgtEl>
                                        <p:attrNameLst>
                                          <p:attrName>style.rotation</p:attrName>
                                        </p:attrNameLst>
                                      </p:cBhvr>
                                      <p:tavLst>
                                        <p:tav tm="0">
                                          <p:val>
                                            <p:fltVal val="720"/>
                                          </p:val>
                                        </p:tav>
                                        <p:tav tm="100000">
                                          <p:val>
                                            <p:fltVal val="0"/>
                                          </p:val>
                                        </p:tav>
                                      </p:tavLst>
                                    </p:anim>
                                    <p:anim calcmode="lin" valueType="num">
                                      <p:cBhvr>
                                        <p:cTn id="27" dur="2000" fill="hold"/>
                                        <p:tgtEl>
                                          <p:spTgt spid="4"/>
                                        </p:tgtEl>
                                        <p:attrNameLst>
                                          <p:attrName>ppt_h</p:attrName>
                                        </p:attrNameLst>
                                      </p:cBhvr>
                                      <p:tavLst>
                                        <p:tav tm="0">
                                          <p:val>
                                            <p:fltVal val="0"/>
                                          </p:val>
                                        </p:tav>
                                        <p:tav tm="100000">
                                          <p:val>
                                            <p:strVal val="#ppt_h"/>
                                          </p:val>
                                        </p:tav>
                                      </p:tavLst>
                                    </p:anim>
                                    <p:anim calcmode="lin" valueType="num">
                                      <p:cBhvr>
                                        <p:cTn id="28" dur="2000" fill="hold"/>
                                        <p:tgtEl>
                                          <p:spTgt spid="4"/>
                                        </p:tgtEl>
                                        <p:attrNameLst>
                                          <p:attrName>ppt_w</p:attrName>
                                        </p:attrNameLst>
                                      </p:cBhvr>
                                      <p:tavLst>
                                        <p:tav tm="0">
                                          <p:val>
                                            <p:fltVal val="0"/>
                                          </p:val>
                                        </p:tav>
                                        <p:tav tm="100000">
                                          <p:val>
                                            <p:strVal val="#ppt_w"/>
                                          </p:val>
                                        </p:tav>
                                      </p:tavLst>
                                    </p:anim>
                                  </p:childTnLst>
                                </p:cTn>
                              </p:par>
                              <p:par>
                                <p:cTn id="29" presetID="16" presetClass="entr" presetSubtype="2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inHorizontal)">
                                      <p:cBhvr>
                                        <p:cTn id="31" dur="3000"/>
                                        <p:tgtEl>
                                          <p:spTgt spid="4"/>
                                        </p:tgtEl>
                                      </p:cBhvr>
                                    </p:animEffect>
                                  </p:childTnLst>
                                </p:cTn>
                              </p:par>
                              <p:par>
                                <p:cTn id="32" presetID="39" presetClass="entr" presetSubtype="0" accel="10000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35"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36"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37" dur="3000" fill="hold"/>
                                        <p:tgtEl>
                                          <p:spTgt spid="4"/>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3000"/>
                            </p:stCondLst>
                            <p:childTnLst>
                              <p:par>
                                <p:cTn id="39" presetID="23" presetClass="entr" presetSubtype="16"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childTnLst>
                                </p:cTn>
                              </p:par>
                            </p:childTnLst>
                          </p:cTn>
                        </p:par>
                        <p:par>
                          <p:cTn id="43" fill="hold" nodeType="afterGroup">
                            <p:stCondLst>
                              <p:cond delay="5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1"/>
                                          </p:val>
                                        </p:tav>
                                        <p:tav tm="100000">
                                          <p:val>
                                            <p:strVal val="#ppt_x"/>
                                          </p:val>
                                        </p:tav>
                                      </p:tavLst>
                                    </p:anim>
                                    <p:anim calcmode="lin" valueType="num">
                                      <p:cBhvr>
                                        <p:cTn id="4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86529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accent1">
              <a:lumMod val="60000"/>
              <a:lumOff val="4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7" name="6 Imagen" descr="1486529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187450" y="625475"/>
            <a:ext cx="473392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Iglesia del convento de La Trinidad</a:t>
            </a:r>
          </a:p>
        </p:txBody>
      </p:sp>
      <p:sp>
        <p:nvSpPr>
          <p:cNvPr id="8" name="7 CuadroTexto"/>
          <p:cNvSpPr txBox="1"/>
          <p:nvPr/>
        </p:nvSpPr>
        <p:spPr>
          <a:xfrm>
            <a:off x="900113" y="4657725"/>
            <a:ext cx="74882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Convento de la Trinidad data de 1672-1683 y presenta un estilo barroco muy clasicista. El proyecto se debe a un fraile de la orden de los Trinitarios Descalzos, fray Pedro del Espíritu Santo.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6000">
        <p15:prstTrans prst="drap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nodeType="withEffect">
                                  <p:stCondLst>
                                    <p:cond delay="0"/>
                                  </p:stCondLst>
                                  <p:childTnLst>
                                    <p:animEffect transition="out" filter="circle(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3" fill="hold" grpId="0" nodeType="withEffect">
                                  <p:stCondLst>
                                    <p:cond delay="0"/>
                                  </p:stCondLst>
                                  <p:childTnLst>
                                    <p:animEffect transition="out" filter="wheel(3)">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1" presetClass="entr" presetSubtype="3"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3)">
                                      <p:cBhvr>
                                        <p:cTn id="21" dur="3000"/>
                                        <p:tgtEl>
                                          <p:spTgt spid="4"/>
                                        </p:tgtEl>
                                      </p:cBhvr>
                                    </p:animEffect>
                                  </p:childTnLst>
                                </p:cTn>
                              </p:par>
                            </p:childTnLst>
                          </p:cTn>
                        </p:par>
                        <p:par>
                          <p:cTn id="22" fill="hold" nodeType="afterGroup">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ppt_w</p:attrName>
                                        </p:attrNameLst>
                                      </p:cBhvr>
                                      <p:tavLst>
                                        <p:tav tm="0">
                                          <p:val>
                                            <p:fltVal val="0"/>
                                          </p:val>
                                        </p:tav>
                                        <p:tav tm="100000">
                                          <p:val>
                                            <p:strVal val="#ppt_w"/>
                                          </p:val>
                                        </p:tav>
                                      </p:tavLst>
                                    </p:anim>
                                    <p:anim calcmode="lin" valueType="num">
                                      <p:cBhvr>
                                        <p:cTn id="26" dur="2000" fill="hold"/>
                                        <p:tgtEl>
                                          <p:spTgt spid="5"/>
                                        </p:tgtEl>
                                        <p:attrNameLst>
                                          <p:attrName>ppt_h</p:attrName>
                                        </p:attrNameLst>
                                      </p:cBhvr>
                                      <p:tavLst>
                                        <p:tav tm="0">
                                          <p:val>
                                            <p:fltVal val="0"/>
                                          </p:val>
                                        </p:tav>
                                        <p:tav tm="100000">
                                          <p:val>
                                            <p:strVal val="#ppt_h"/>
                                          </p:val>
                                        </p:tav>
                                      </p:tavLst>
                                    </p:anim>
                                  </p:childTnLst>
                                </p:cTn>
                              </p:par>
                            </p:childTnLst>
                          </p:cTn>
                        </p:par>
                        <p:par>
                          <p:cTn id="27" fill="hold" nodeType="afterGroup">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039_3ddigital_graphics_2_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5" y="4763"/>
            <a:ext cx="9147175" cy="5705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9039_3ddigital_graphics_2_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684213" y="4945063"/>
            <a:ext cx="79914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1F497D"/>
                  </a:outerShdw>
                </a:effectLst>
                <a:latin typeface="Arial" charset="0"/>
                <a:cs typeface="Arial" charset="0"/>
              </a:rPr>
              <a:t>Esta ermita se mantiene gracias a devotos y a empresas antequeranas que donan materiales para que se pueda mantener este espacio.</a:t>
            </a:r>
            <a:endParaRPr lang="es-ES" dirty="0">
              <a:effectLst>
                <a:glow rad="101600">
                  <a:schemeClr val="accent2">
                    <a:satMod val="175000"/>
                    <a:alpha val="40000"/>
                  </a:schemeClr>
                </a:glow>
                <a:outerShdw blurRad="38100" dist="38100" dir="2700000" algn="tl">
                  <a:srgbClr val="1F497D"/>
                </a:outerShdw>
              </a:effectLst>
              <a:latin typeface="Arial" charset="0"/>
              <a:cs typeface="Arial" charset="0"/>
            </a:endParaRPr>
          </a:p>
        </p:txBody>
      </p:sp>
      <p:sp>
        <p:nvSpPr>
          <p:cNvPr id="9" name="8 CuadroTexto"/>
          <p:cNvSpPr txBox="1"/>
          <p:nvPr/>
        </p:nvSpPr>
        <p:spPr>
          <a:xfrm>
            <a:off x="1331913" y="481013"/>
            <a:ext cx="451167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Ermita de el Cristo de la Verónica</a:t>
            </a:r>
          </a:p>
        </p:txBody>
      </p:sp>
    </p:spTree>
  </p:cSld>
  <p:clrMapOvr>
    <a:masterClrMapping/>
  </p:clrMapOvr>
  <mc:AlternateContent xmlns:mc="http://schemas.openxmlformats.org/markup-compatibility/2006" xmlns:p14="http://schemas.microsoft.com/office/powerpoint/2010/main">
    <mc:Choice Requires="p14">
      <p:transition spd="slow" p14:dur="2500" advTm="21000">
        <p14:shred pattern="rectang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3000"/>
                                        <p:tgtEl>
                                          <p:spTgt spid="4"/>
                                        </p:tgtEl>
                                      </p:cBhvr>
                                    </p:animEffec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3000"/>
                                        <p:tgtEl>
                                          <p:spTgt spid="4"/>
                                        </p:tgtEl>
                                      </p:cBhvr>
                                    </p:animEffect>
                                  </p:childTnLst>
                                </p:cTn>
                              </p:par>
                            </p:childTnLst>
                          </p:cTn>
                        </p:par>
                        <p:par>
                          <p:cTn id="17" fill="hold" nodeType="afterGroup">
                            <p:stCondLst>
                              <p:cond delay="3000"/>
                            </p:stCondLst>
                            <p:childTnLst>
                              <p:par>
                                <p:cTn id="18" presetID="2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ppt_w</p:attrName>
                                        </p:attrNameLst>
                                      </p:cBhvr>
                                      <p:tavLst>
                                        <p:tav tm="0">
                                          <p:val>
                                            <p:fltVal val="0"/>
                                          </p:val>
                                        </p:tav>
                                        <p:tav tm="100000">
                                          <p:val>
                                            <p:strVal val="#ppt_w"/>
                                          </p:val>
                                        </p:tav>
                                      </p:tavLst>
                                    </p:anim>
                                    <p:anim calcmode="lin" valueType="num">
                                      <p:cBhvr>
                                        <p:cTn id="21" dur="2000" fill="hold"/>
                                        <p:tgtEl>
                                          <p:spTgt spid="9"/>
                                        </p:tgtEl>
                                        <p:attrNameLst>
                                          <p:attrName>ppt_h</p:attrName>
                                        </p:attrNameLst>
                                      </p:cBhvr>
                                      <p:tavLst>
                                        <p:tav tm="0">
                                          <p:val>
                                            <p:fltVal val="0"/>
                                          </p:val>
                                        </p:tav>
                                        <p:tav tm="100000">
                                          <p:val>
                                            <p:strVal val="#ppt_h"/>
                                          </p:val>
                                        </p:tav>
                                      </p:tavLst>
                                    </p:anim>
                                  </p:childTnLst>
                                </p:cTn>
                              </p:par>
                            </p:childTnLst>
                          </p:cTn>
                        </p:par>
                        <p:par>
                          <p:cTn id="22" fill="hold" nodeType="afterGroup">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124075" y="157163"/>
            <a:ext cx="4033476" cy="923330"/>
          </a:xfrm>
          <a:prstGeom prst="rect">
            <a:avLst/>
          </a:prstGeom>
          <a:noFill/>
        </p:spPr>
        <p:txBody>
          <a:bodyPr wrap="none">
            <a:spAutoFit/>
            <a:scene3d>
              <a:camera prst="perspectiveAbove"/>
              <a:lightRig rig="threePt" dir="t"/>
            </a:scene3d>
            <a:sp3d extrusionH="57150">
              <a:bevelT w="38100" h="38100" prst="angle"/>
            </a:sp3d>
          </a:bodyPr>
          <a:lstStyle/>
          <a:p>
            <a:pPr eaLnBrk="1" hangingPunct="1">
              <a:defRPr/>
            </a:pPr>
            <a:r>
              <a:rPr lang="es-ES" sz="5400" dirty="0">
                <a:solidFill>
                  <a:schemeClr val="accent6">
                    <a:lumMod val="75000"/>
                  </a:schemeClr>
                </a:solidFill>
                <a:effectLst>
                  <a:outerShdw blurRad="38100" dist="38100" dir="2700000" algn="tl">
                    <a:srgbClr val="000000">
                      <a:alpha val="43137"/>
                    </a:srgbClr>
                  </a:outerShdw>
                  <a:reflection blurRad="6350" stA="60000" endA="900" endPos="58000" dir="5400000" sy="-100000" algn="bl" rotWithShape="0"/>
                </a:effectLst>
                <a:latin typeface="Monotype Corsiva" pitchFamily="66" charset="0"/>
                <a:cs typeface="Arial" charset="0"/>
              </a:rPr>
              <a:t>C O R D O B A</a:t>
            </a:r>
          </a:p>
        </p:txBody>
      </p:sp>
      <p:sp>
        <p:nvSpPr>
          <p:cNvPr id="3" name="2 CuadroTexto"/>
          <p:cNvSpPr txBox="1"/>
          <p:nvPr/>
        </p:nvSpPr>
        <p:spPr>
          <a:xfrm>
            <a:off x="467544" y="1273324"/>
            <a:ext cx="7921128" cy="1015663"/>
          </a:xfrm>
          <a:prstGeom prst="rect">
            <a:avLst/>
          </a:prstGeom>
          <a:noFill/>
        </p:spPr>
        <p:txBody>
          <a:bodyPr>
            <a:spAutoFit/>
            <a:scene3d>
              <a:camera prst="orthographicFront"/>
              <a:lightRig rig="threePt" dir="t"/>
            </a:scene3d>
            <a:sp3d extrusionH="57150">
              <a:bevelT w="82550" h="38100" prst="coolSlant"/>
            </a:sp3d>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Córdoba es una ciudad de Andalucía, España, capital de la provincia homónima, situada en una depresión a orillas del Guadalquivir y al pie de Sierra Morena.</a:t>
            </a:r>
          </a:p>
        </p:txBody>
      </p:sp>
      <p:sp>
        <p:nvSpPr>
          <p:cNvPr id="4" name="3 CuadroTexto"/>
          <p:cNvSpPr txBox="1"/>
          <p:nvPr/>
        </p:nvSpPr>
        <p:spPr>
          <a:xfrm>
            <a:off x="467544" y="2425452"/>
            <a:ext cx="8209160" cy="2862322"/>
          </a:xfrm>
          <a:prstGeom prst="rect">
            <a:avLst/>
          </a:prstGeom>
          <a:noFill/>
        </p:spPr>
        <p:txBody>
          <a:bodyPr>
            <a:spAutoFit/>
            <a:scene3d>
              <a:camera prst="orthographicFront"/>
              <a:lightRig rig="threePt" dir="t"/>
            </a:scene3d>
            <a:sp3d extrusionH="57150">
              <a:bevelT w="82550" h="38100" prst="coolSlant"/>
            </a:sp3d>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Es la tercera ciudad de Andalucía tanto por tamaño como por población, sólo por detrás de Sevilla y Málaga. Hoy es una ciudad de tamaño medio, en cuyo casco antiguo aún podemos contemplar edificaciones con elementos arquitectónicos de cuando Córdoba fue la capital de la Hispania Ulterior en tiempos de la República romana, o de la provincia Bética durante el Imperio romano y del Califato de Córdoba </a:t>
            </a:r>
          </a:p>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durante la época musulmana, cuyos dirigentes </a:t>
            </a:r>
          </a:p>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gobernaron gran parte de la Península Ibérica.</a:t>
            </a:r>
          </a:p>
        </p:txBody>
      </p:sp>
    </p:spTree>
  </p:cSld>
  <p:clrMapOvr>
    <a:masterClrMapping/>
  </p:clrMapOvr>
  <mc:AlternateContent xmlns:mc="http://schemas.openxmlformats.org/markup-compatibility/2006" xmlns:p14="http://schemas.microsoft.com/office/powerpoint/2010/main">
    <mc:Choice Requires="p14">
      <p:transition spd="slow" p14:dur="2500" advTm="61000">
        <p14:glitter dir="r"/>
      </p:transition>
    </mc:Choice>
    <mc:Fallback xmlns="">
      <p:transition spd="slow" advTm="6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165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942303140_e24090a0b8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0"/>
            <a:ext cx="5113337"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1979613" y="0"/>
            <a:ext cx="5113337" cy="5715000"/>
          </a:xfrm>
          <a:prstGeom prst="rtTriangle">
            <a:avLst/>
          </a:prstGeom>
          <a:solidFill>
            <a:schemeClr val="tx2">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Triángulo rectángulo"/>
          <p:cNvSpPr/>
          <p:nvPr/>
        </p:nvSpPr>
        <p:spPr>
          <a:xfrm rot="5400000" flipV="1">
            <a:off x="1678782" y="300831"/>
            <a:ext cx="5715000" cy="5113337"/>
          </a:xfrm>
          <a:prstGeom prst="rtTriangle">
            <a:avLst/>
          </a:prstGeom>
          <a:solidFill>
            <a:schemeClr val="tx2">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0" y="0"/>
            <a:ext cx="1979613"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7092950" y="0"/>
            <a:ext cx="2051050"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2051050" y="4945063"/>
            <a:ext cx="517842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Abu Al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Walid</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Muhammad Ibn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Ruchd</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Averroes</a:t>
            </a:r>
            <a:endPar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endParaRPr>
          </a:p>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filósofo médico 1126.</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4000">
        <p15:prstTrans prst="prestige"/>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829_Digital_Cruise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6829_Digital_Cruise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Elipse"/>
          <p:cNvSpPr/>
          <p:nvPr/>
        </p:nvSpPr>
        <p:spPr>
          <a:xfrm>
            <a:off x="857250" y="357188"/>
            <a:ext cx="7429500" cy="4822825"/>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684213" y="4657725"/>
            <a:ext cx="79914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Según los testimonios arqueológicos, la ciudad llegó a contar con alrededor de un millón de habitantes hacia el siglo X, siendo la ciudad más grande, culta y opulenta de todo el mundo.</a:t>
            </a:r>
          </a:p>
        </p:txBody>
      </p:sp>
    </p:spTree>
  </p:cSld>
  <p:clrMapOvr>
    <a:masterClrMapping/>
  </p:clrMapOvr>
  <mc:AlternateContent xmlns:mc="http://schemas.openxmlformats.org/markup-compatibility/2006" xmlns:p14="http://schemas.microsoft.com/office/powerpoint/2010/main">
    <mc:Choice Requires="p14">
      <p:transition spd="slow" p14:dur="200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0716_634464483161590009w_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0"/>
            <a:ext cx="5472113"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Franja diagonal"/>
          <p:cNvSpPr/>
          <p:nvPr/>
        </p:nvSpPr>
        <p:spPr>
          <a:xfrm>
            <a:off x="0" y="0"/>
            <a:ext cx="1962150" cy="1704975"/>
          </a:xfrm>
          <a:prstGeom prst="diagStripe">
            <a:avLst>
              <a:gd name="adj" fmla="val 1111"/>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solidFill>
                <a:schemeClr val="tx1"/>
              </a:solidFill>
            </a:endParaRPr>
          </a:p>
        </p:txBody>
      </p:sp>
      <p:sp>
        <p:nvSpPr>
          <p:cNvPr id="6" name="5 Franja diagonal"/>
          <p:cNvSpPr/>
          <p:nvPr/>
        </p:nvSpPr>
        <p:spPr>
          <a:xfrm flipV="1">
            <a:off x="0" y="3937000"/>
            <a:ext cx="1928813" cy="1778000"/>
          </a:xfrm>
          <a:prstGeom prst="diagStripe">
            <a:avLst>
              <a:gd name="adj" fmla="val 2821"/>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solidFill>
                <a:schemeClr val="tx1"/>
              </a:solidFill>
            </a:endParaRPr>
          </a:p>
        </p:txBody>
      </p:sp>
      <p:sp>
        <p:nvSpPr>
          <p:cNvPr id="7" name="6 Franja diagonal"/>
          <p:cNvSpPr/>
          <p:nvPr/>
        </p:nvSpPr>
        <p:spPr>
          <a:xfrm flipH="1">
            <a:off x="7286644" y="0"/>
            <a:ext cx="1857356" cy="1489348"/>
          </a:xfrm>
          <a:prstGeom prst="diagStripe">
            <a:avLst>
              <a:gd name="adj" fmla="val 0"/>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r="100000" b="100000"/>
            </a:path>
            <a:tileRect l="-100000" t="-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chemeClr val="tx1"/>
              </a:solidFill>
              <a:cs typeface="Arial" charset="0"/>
            </a:endParaRPr>
          </a:p>
        </p:txBody>
      </p:sp>
      <p:sp>
        <p:nvSpPr>
          <p:cNvPr id="8" name="7 Franja diagonal"/>
          <p:cNvSpPr/>
          <p:nvPr/>
        </p:nvSpPr>
        <p:spPr>
          <a:xfrm flipH="1" flipV="1">
            <a:off x="7358062" y="4225652"/>
            <a:ext cx="1785937" cy="1489348"/>
          </a:xfrm>
          <a:prstGeom prst="diagStripe">
            <a:avLst>
              <a:gd name="adj" fmla="val 222"/>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r="100000" b="100000"/>
            </a:path>
            <a:tileRect l="-100000" t="-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chemeClr val="tx1"/>
              </a:solidFill>
              <a:cs typeface="Arial" charset="0"/>
            </a:endParaRPr>
          </a:p>
        </p:txBody>
      </p:sp>
      <p:sp>
        <p:nvSpPr>
          <p:cNvPr id="9" name="8 Trapecio"/>
          <p:cNvSpPr/>
          <p:nvPr/>
        </p:nvSpPr>
        <p:spPr>
          <a:xfrm rot="16200000">
            <a:off x="-1893093" y="1893093"/>
            <a:ext cx="5715000" cy="1928813"/>
          </a:xfrm>
          <a:prstGeom prst="trapezoid">
            <a:avLst>
              <a:gd name="adj" fmla="val 88112"/>
            </a:avLst>
          </a:prstGeom>
          <a:gradFill flip="none" rotWithShape="1">
            <a:gsLst>
              <a:gs pos="0">
                <a:srgbClr val="D3A131">
                  <a:shade val="30000"/>
                  <a:satMod val="115000"/>
                </a:srgbClr>
              </a:gs>
              <a:gs pos="50000">
                <a:srgbClr val="D3A131">
                  <a:shade val="67500"/>
                  <a:satMod val="115000"/>
                </a:srgbClr>
              </a:gs>
              <a:gs pos="100000">
                <a:srgbClr val="D3A131">
                  <a:shade val="100000"/>
                  <a:satMod val="115000"/>
                </a:srgb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dirty="0"/>
          </a:p>
        </p:txBody>
      </p:sp>
      <p:sp>
        <p:nvSpPr>
          <p:cNvPr id="10" name="9 Trapecio"/>
          <p:cNvSpPr/>
          <p:nvPr/>
        </p:nvSpPr>
        <p:spPr>
          <a:xfrm rot="16200000" flipV="1">
            <a:off x="5399088" y="1970087"/>
            <a:ext cx="5715000" cy="1774825"/>
          </a:xfrm>
          <a:prstGeom prst="trapezoid">
            <a:avLst>
              <a:gd name="adj" fmla="val 83088"/>
            </a:avLst>
          </a:prstGeom>
          <a:gradFill flip="none" rotWithShape="1">
            <a:gsLst>
              <a:gs pos="0">
                <a:srgbClr val="D3A131">
                  <a:shade val="30000"/>
                  <a:satMod val="115000"/>
                </a:srgbClr>
              </a:gs>
              <a:gs pos="50000">
                <a:srgbClr val="D3A131">
                  <a:shade val="67500"/>
                  <a:satMod val="115000"/>
                </a:srgbClr>
              </a:gs>
              <a:gs pos="100000">
                <a:srgbClr val="D3A131">
                  <a:shade val="100000"/>
                  <a:satMod val="115000"/>
                </a:srgb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11" name="10 Triángulo isósceles"/>
          <p:cNvSpPr/>
          <p:nvPr/>
        </p:nvSpPr>
        <p:spPr>
          <a:xfrm>
            <a:off x="1928813" y="0"/>
            <a:ext cx="5429250" cy="2857500"/>
          </a:xfrm>
          <a:prstGeom prst="triangle">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Triángulo isósceles"/>
          <p:cNvSpPr/>
          <p:nvPr/>
        </p:nvSpPr>
        <p:spPr>
          <a:xfrm flipV="1">
            <a:off x="1928813" y="2857500"/>
            <a:ext cx="5429250" cy="2857500"/>
          </a:xfrm>
          <a:prstGeom prst="triangle">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CuadroTexto"/>
          <p:cNvSpPr txBox="1"/>
          <p:nvPr/>
        </p:nvSpPr>
        <p:spPr>
          <a:xfrm>
            <a:off x="1835150" y="4370388"/>
            <a:ext cx="576103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Maimónides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un sabio judío del siglo 12 nació en Córdoba en España, fue posiblemente el filósofo judío medieval más importante y la autoridad legal de su tiempo.</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4"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3000"/>
                                        <p:tgtEl>
                                          <p:spTgt spid="9"/>
                                        </p:tgtEl>
                                      </p:cBhvr>
                                    </p:animEffect>
                                  </p:childTnLst>
                                </p:cTn>
                              </p:par>
                              <p:par>
                                <p:cTn id="24" presetID="4" presetClass="entr" presetSubtype="32"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ox(out)">
                                      <p:cBhvr>
                                        <p:cTn id="26" dur="3000"/>
                                        <p:tgtEl>
                                          <p:spTgt spid="10"/>
                                        </p:tgtEl>
                                      </p:cBhvr>
                                    </p:animEffect>
                                  </p:childTnLst>
                                </p:cTn>
                              </p:par>
                              <p:par>
                                <p:cTn id="27" presetID="17" presetClass="exit" presetSubtype="1" fill="hold" nodeType="withEffect">
                                  <p:stCondLst>
                                    <p:cond delay="0"/>
                                  </p:stCondLst>
                                  <p:childTnLst>
                                    <p:anim calcmode="lin" valueType="num">
                                      <p:cBhvr>
                                        <p:cTn id="28" dur="3000"/>
                                        <p:tgtEl>
                                          <p:spTgt spid="11"/>
                                        </p:tgtEl>
                                        <p:attrNameLst>
                                          <p:attrName>ppt_x</p:attrName>
                                        </p:attrNameLst>
                                      </p:cBhvr>
                                      <p:tavLst>
                                        <p:tav tm="0">
                                          <p:val>
                                            <p:strVal val="ppt_x"/>
                                          </p:val>
                                        </p:tav>
                                        <p:tav tm="100000">
                                          <p:val>
                                            <p:strVal val="ppt_x"/>
                                          </p:val>
                                        </p:tav>
                                      </p:tavLst>
                                    </p:anim>
                                    <p:anim calcmode="lin" valueType="num">
                                      <p:cBhvr>
                                        <p:cTn id="29" dur="3000"/>
                                        <p:tgtEl>
                                          <p:spTgt spid="11"/>
                                        </p:tgtEl>
                                        <p:attrNameLst>
                                          <p:attrName>ppt_y</p:attrName>
                                        </p:attrNameLst>
                                      </p:cBhvr>
                                      <p:tavLst>
                                        <p:tav tm="0">
                                          <p:val>
                                            <p:strVal val="ppt_y"/>
                                          </p:val>
                                        </p:tav>
                                        <p:tav tm="100000">
                                          <p:val>
                                            <p:strVal val="ppt_y-ppt_h/2"/>
                                          </p:val>
                                        </p:tav>
                                      </p:tavLst>
                                    </p:anim>
                                    <p:anim calcmode="lin" valueType="num">
                                      <p:cBhvr>
                                        <p:cTn id="30" dur="3000"/>
                                        <p:tgtEl>
                                          <p:spTgt spid="11"/>
                                        </p:tgtEl>
                                        <p:attrNameLst>
                                          <p:attrName>ppt_w</p:attrName>
                                        </p:attrNameLst>
                                      </p:cBhvr>
                                      <p:tavLst>
                                        <p:tav tm="0">
                                          <p:val>
                                            <p:strVal val="ppt_w"/>
                                          </p:val>
                                        </p:tav>
                                        <p:tav tm="100000">
                                          <p:val>
                                            <p:strVal val="ppt_w"/>
                                          </p:val>
                                        </p:tav>
                                      </p:tavLst>
                                    </p:anim>
                                    <p:anim calcmode="lin" valueType="num">
                                      <p:cBhvr>
                                        <p:cTn id="31" dur="3000"/>
                                        <p:tgtEl>
                                          <p:spTgt spid="11"/>
                                        </p:tgtEl>
                                        <p:attrNameLst>
                                          <p:attrName>ppt_h</p:attrName>
                                        </p:attrNameLst>
                                      </p:cBhvr>
                                      <p:tavLst>
                                        <p:tav tm="0">
                                          <p:val>
                                            <p:strVal val="ppt_h"/>
                                          </p:val>
                                        </p:tav>
                                        <p:tav tm="100000">
                                          <p:val>
                                            <p:fltVal val="0"/>
                                          </p:val>
                                        </p:tav>
                                      </p:tavLst>
                                    </p:anim>
                                    <p:set>
                                      <p:cBhvr>
                                        <p:cTn id="32" dur="1" fill="hold">
                                          <p:stCondLst>
                                            <p:cond delay="2999"/>
                                          </p:stCondLst>
                                        </p:cTn>
                                        <p:tgtEl>
                                          <p:spTgt spid="11"/>
                                        </p:tgtEl>
                                        <p:attrNameLst>
                                          <p:attrName>style.visibility</p:attrName>
                                        </p:attrNameLst>
                                      </p:cBhvr>
                                      <p:to>
                                        <p:strVal val="hidden"/>
                                      </p:to>
                                    </p:set>
                                  </p:childTnLst>
                                </p:cTn>
                              </p:par>
                              <p:par>
                                <p:cTn id="33" presetID="17" presetClass="exit" presetSubtype="4" fill="hold" nodeType="withEffect">
                                  <p:stCondLst>
                                    <p:cond delay="0"/>
                                  </p:stCondLst>
                                  <p:childTnLst>
                                    <p:anim calcmode="lin" valueType="num">
                                      <p:cBhvr>
                                        <p:cTn id="34" dur="3000"/>
                                        <p:tgtEl>
                                          <p:spTgt spid="12"/>
                                        </p:tgtEl>
                                        <p:attrNameLst>
                                          <p:attrName>ppt_x</p:attrName>
                                        </p:attrNameLst>
                                      </p:cBhvr>
                                      <p:tavLst>
                                        <p:tav tm="0">
                                          <p:val>
                                            <p:strVal val="ppt_x"/>
                                          </p:val>
                                        </p:tav>
                                        <p:tav tm="100000">
                                          <p:val>
                                            <p:strVal val="ppt_x"/>
                                          </p:val>
                                        </p:tav>
                                      </p:tavLst>
                                    </p:anim>
                                    <p:anim calcmode="lin" valueType="num">
                                      <p:cBhvr>
                                        <p:cTn id="35" dur="3000"/>
                                        <p:tgtEl>
                                          <p:spTgt spid="12"/>
                                        </p:tgtEl>
                                        <p:attrNameLst>
                                          <p:attrName>ppt_y</p:attrName>
                                        </p:attrNameLst>
                                      </p:cBhvr>
                                      <p:tavLst>
                                        <p:tav tm="0">
                                          <p:val>
                                            <p:strVal val="ppt_y"/>
                                          </p:val>
                                        </p:tav>
                                        <p:tav tm="100000">
                                          <p:val>
                                            <p:strVal val="ppt_y+ppt_h/2"/>
                                          </p:val>
                                        </p:tav>
                                      </p:tavLst>
                                    </p:anim>
                                    <p:anim calcmode="lin" valueType="num">
                                      <p:cBhvr>
                                        <p:cTn id="36" dur="3000"/>
                                        <p:tgtEl>
                                          <p:spTgt spid="12"/>
                                        </p:tgtEl>
                                        <p:attrNameLst>
                                          <p:attrName>ppt_w</p:attrName>
                                        </p:attrNameLst>
                                      </p:cBhvr>
                                      <p:tavLst>
                                        <p:tav tm="0">
                                          <p:val>
                                            <p:strVal val="ppt_w"/>
                                          </p:val>
                                        </p:tav>
                                        <p:tav tm="100000">
                                          <p:val>
                                            <p:strVal val="ppt_w"/>
                                          </p:val>
                                        </p:tav>
                                      </p:tavLst>
                                    </p:anim>
                                    <p:anim calcmode="lin" valueType="num">
                                      <p:cBhvr>
                                        <p:cTn id="37" dur="3000"/>
                                        <p:tgtEl>
                                          <p:spTgt spid="12"/>
                                        </p:tgtEl>
                                        <p:attrNameLst>
                                          <p:attrName>ppt_h</p:attrName>
                                        </p:attrNameLst>
                                      </p:cBhvr>
                                      <p:tavLst>
                                        <p:tav tm="0">
                                          <p:val>
                                            <p:strVal val="ppt_h"/>
                                          </p:val>
                                        </p:tav>
                                        <p:tav tm="100000">
                                          <p:val>
                                            <p:fltVal val="0"/>
                                          </p:val>
                                        </p:tav>
                                      </p:tavLst>
                                    </p:anim>
                                    <p:set>
                                      <p:cBhvr>
                                        <p:cTn id="38" dur="1" fill="hold">
                                          <p:stCondLst>
                                            <p:cond delay="2999"/>
                                          </p:stCondLst>
                                        </p:cTn>
                                        <p:tgtEl>
                                          <p:spTgt spid="12"/>
                                        </p:tgtEl>
                                        <p:attrNameLst>
                                          <p:attrName>style.visibility</p:attrName>
                                        </p:attrNameLst>
                                      </p:cBhvr>
                                      <p:to>
                                        <p:strVal val="hidden"/>
                                      </p:to>
                                    </p:set>
                                  </p:childTnLst>
                                </p:cTn>
                              </p:par>
                              <p:par>
                                <p:cTn id="39" presetID="23" presetClass="entr" presetSubtype="27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p:val>
                                            <p:strVal val="2/3*#ppt_w"/>
                                          </p:val>
                                        </p:tav>
                                        <p:tav tm="100000">
                                          <p:val>
                                            <p:strVal val="#ppt_w"/>
                                          </p:val>
                                        </p:tav>
                                      </p:tavLst>
                                    </p:anim>
                                    <p:anim calcmode="lin" valueType="num">
                                      <p:cBhvr>
                                        <p:cTn id="42" dur="3000" fill="hold"/>
                                        <p:tgtEl>
                                          <p:spTgt spid="4"/>
                                        </p:tgtEl>
                                        <p:attrNameLst>
                                          <p:attrName>ppt_h</p:attrName>
                                        </p:attrNameLst>
                                      </p:cBhvr>
                                      <p:tavLst>
                                        <p:tav tm="0">
                                          <p:val>
                                            <p:strVal val="2/3*#ppt_h"/>
                                          </p:val>
                                        </p:tav>
                                        <p:tav tm="100000">
                                          <p:val>
                                            <p:strVal val="#ppt_h"/>
                                          </p:val>
                                        </p:tav>
                                      </p:tavLst>
                                    </p:anim>
                                  </p:childTnLst>
                                </p:cTn>
                              </p:par>
                              <p:par>
                                <p:cTn id="43" presetID="8" presetClass="entr" presetSubtype="3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diamond(out)">
                                      <p:cBhvr>
                                        <p:cTn id="45" dur="3000"/>
                                        <p:tgtEl>
                                          <p:spTgt spid="4"/>
                                        </p:tgtEl>
                                      </p:cBhvr>
                                    </p:animEffect>
                                  </p:childTnLst>
                                </p:cTn>
                              </p:par>
                            </p:childTnLst>
                          </p:cTn>
                        </p:par>
                        <p:par>
                          <p:cTn id="46" fill="hold" nodeType="afterGroup">
                            <p:stCondLst>
                              <p:cond delay="3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1"/>
                                          </p:val>
                                        </p:tav>
                                        <p:tav tm="100000">
                                          <p:val>
                                            <p:strVal val="#ppt_x"/>
                                          </p:val>
                                        </p:tav>
                                      </p:tavLst>
                                    </p:anim>
                                    <p:anim calcmode="lin" valueType="num">
                                      <p:cBhvr>
                                        <p:cTn id="5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7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12700"/>
            <a:ext cx="5256213" cy="57277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Pentágono regular"/>
          <p:cNvSpPr/>
          <p:nvPr/>
        </p:nvSpPr>
        <p:spPr>
          <a:xfrm>
            <a:off x="1908175" y="0"/>
            <a:ext cx="5256213" cy="5715000"/>
          </a:xfrm>
          <a:prstGeom prst="pentagon">
            <a:avLst/>
          </a:prstGeom>
          <a:solidFill>
            <a:schemeClr val="tx1">
              <a:lumMod val="8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Triángulo rectángulo"/>
          <p:cNvSpPr/>
          <p:nvPr/>
        </p:nvSpPr>
        <p:spPr>
          <a:xfrm flipV="1">
            <a:off x="1908175" y="0"/>
            <a:ext cx="2663825" cy="2143125"/>
          </a:xfrm>
          <a:prstGeom prst="rtTriangle">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Triángulo rectángulo"/>
          <p:cNvSpPr/>
          <p:nvPr/>
        </p:nvSpPr>
        <p:spPr>
          <a:xfrm flipH="1" flipV="1">
            <a:off x="4572000" y="0"/>
            <a:ext cx="2592388" cy="2143125"/>
          </a:xfrm>
          <a:prstGeom prst="rtTriangle">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Triángulo rectángulo"/>
          <p:cNvSpPr/>
          <p:nvPr/>
        </p:nvSpPr>
        <p:spPr>
          <a:xfrm>
            <a:off x="1908175" y="2381250"/>
            <a:ext cx="1079500" cy="3333750"/>
          </a:xfrm>
          <a:prstGeom prst="rtTriangle">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Triángulo rectángulo"/>
          <p:cNvSpPr/>
          <p:nvPr/>
        </p:nvSpPr>
        <p:spPr>
          <a:xfrm flipH="1">
            <a:off x="6156325" y="2209800"/>
            <a:ext cx="1008063" cy="3505200"/>
          </a:xfrm>
          <a:prstGeom prst="rtTriangle">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0" y="0"/>
            <a:ext cx="1908175"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a:off x="7164388" y="0"/>
            <a:ext cx="1979612"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CuadroTexto"/>
          <p:cNvSpPr txBox="1"/>
          <p:nvPr/>
        </p:nvSpPr>
        <p:spPr>
          <a:xfrm>
            <a:off x="2555875" y="841375"/>
            <a:ext cx="2865438"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Iglesia de San Roque</a:t>
            </a:r>
          </a:p>
        </p:txBody>
      </p:sp>
      <p:sp>
        <p:nvSpPr>
          <p:cNvPr id="15" name="14 CuadroTexto"/>
          <p:cNvSpPr txBox="1"/>
          <p:nvPr/>
        </p:nvSpPr>
        <p:spPr>
          <a:xfrm>
            <a:off x="1547813" y="4791075"/>
            <a:ext cx="60483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Las mezquitas, las bibliotecas, los baños y los zocos, abundaron en la ciudad, gestándose las bases del Renacimiento europeo.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0000">
        <p15:prstTrans prst="win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vertical)">
                                      <p:cBhvr>
                                        <p:cTn id="7" dur="3000"/>
                                        <p:tgtEl>
                                          <p:spTgt spid="11"/>
                                        </p:tgtEl>
                                      </p:cBhvr>
                                    </p:animEffect>
                                  </p:childTnLst>
                                </p:cTn>
                              </p:par>
                              <p:par>
                                <p:cTn id="8" presetID="7" presetClass="entr" presetSubtype="8" fill="hold" grpId="1"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0-#ppt_w/2"/>
                                          </p:val>
                                        </p:tav>
                                        <p:tav tm="100000">
                                          <p:val>
                                            <p:strVal val="#ppt_x"/>
                                          </p:val>
                                        </p:tav>
                                      </p:tavLst>
                                    </p:anim>
                                    <p:anim calcmode="lin" valueType="num">
                                      <p:cBhvr additive="base">
                                        <p:cTn id="11" dur="3000" fill="hold"/>
                                        <p:tgtEl>
                                          <p:spTgt spid="11"/>
                                        </p:tgtEl>
                                        <p:attrNameLst>
                                          <p:attrName>ppt_y</p:attrName>
                                        </p:attrNameLst>
                                      </p:cBhvr>
                                      <p:tavLst>
                                        <p:tav tm="0">
                                          <p:val>
                                            <p:strVal val="#ppt_y"/>
                                          </p:val>
                                        </p:tav>
                                        <p:tav tm="100000">
                                          <p:val>
                                            <p:strVal val="#ppt_y"/>
                                          </p:val>
                                        </p:tav>
                                      </p:tavLst>
                                    </p:anim>
                                  </p:childTnLst>
                                </p:cTn>
                              </p:par>
                              <p:par>
                                <p:cTn id="12" presetID="3" presetClass="entr" presetSubtype="5"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linds(vertical)">
                                      <p:cBhvr>
                                        <p:cTn id="14" dur="3000"/>
                                        <p:tgtEl>
                                          <p:spTgt spid="13"/>
                                        </p:tgtEl>
                                      </p:cBhvr>
                                    </p:animEffect>
                                  </p:childTnLst>
                                </p:cTn>
                              </p:par>
                              <p:par>
                                <p:cTn id="15" presetID="7" presetClass="entr" presetSubtype="2" fill="hold" grpId="1"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ppt_y"/>
                                          </p:val>
                                        </p:tav>
                                        <p:tav tm="100000">
                                          <p:val>
                                            <p:strVal val="#ppt_y"/>
                                          </p:val>
                                        </p:tav>
                                      </p:tavLst>
                                    </p:anim>
                                  </p:childTnLst>
                                </p:cTn>
                              </p:par>
                              <p:par>
                                <p:cTn id="19" presetID="3" presetClass="exit" presetSubtype="10" fill="hold" grpId="0" nodeType="withEffect">
                                  <p:stCondLst>
                                    <p:cond delay="0"/>
                                  </p:stCondLst>
                                  <p:childTnLst>
                                    <p:animEffect transition="out" filter="blinds(horizontal)">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3" presetClass="exit" presetSubtype="10" fill="hold" grpId="0" nodeType="withEffect">
                                  <p:stCondLst>
                                    <p:cond delay="0"/>
                                  </p:stCondLst>
                                  <p:childTnLst>
                                    <p:animEffect transition="out" filter="blinds(horizontal)">
                                      <p:cBhvr>
                                        <p:cTn id="23" dur="3000"/>
                                        <p:tgtEl>
                                          <p:spTgt spid="7"/>
                                        </p:tgtEl>
                                      </p:cBhvr>
                                    </p:animEffect>
                                    <p:set>
                                      <p:cBhvr>
                                        <p:cTn id="24" dur="1" fill="hold">
                                          <p:stCondLst>
                                            <p:cond delay="2999"/>
                                          </p:stCondLst>
                                        </p:cTn>
                                        <p:tgtEl>
                                          <p:spTgt spid="7"/>
                                        </p:tgtEl>
                                        <p:attrNameLst>
                                          <p:attrName>style.visibility</p:attrName>
                                        </p:attrNameLst>
                                      </p:cBhvr>
                                      <p:to>
                                        <p:strVal val="hidden"/>
                                      </p:to>
                                    </p:set>
                                  </p:childTnLst>
                                </p:cTn>
                              </p:par>
                              <p:par>
                                <p:cTn id="25" presetID="3" presetClass="exit" presetSubtype="10" fill="hold" nodeType="withEffect">
                                  <p:stCondLst>
                                    <p:cond delay="0"/>
                                  </p:stCondLst>
                                  <p:childTnLst>
                                    <p:animEffect transition="out" filter="blinds(horizontal)">
                                      <p:cBhvr>
                                        <p:cTn id="26" dur="3000"/>
                                        <p:tgtEl>
                                          <p:spTgt spid="8"/>
                                        </p:tgtEl>
                                      </p:cBhvr>
                                    </p:animEffect>
                                    <p:set>
                                      <p:cBhvr>
                                        <p:cTn id="27" dur="1" fill="hold">
                                          <p:stCondLst>
                                            <p:cond delay="2999"/>
                                          </p:stCondLst>
                                        </p:cTn>
                                        <p:tgtEl>
                                          <p:spTgt spid="8"/>
                                        </p:tgtEl>
                                        <p:attrNameLst>
                                          <p:attrName>style.visibility</p:attrName>
                                        </p:attrNameLst>
                                      </p:cBhvr>
                                      <p:to>
                                        <p:strVal val="hidden"/>
                                      </p:to>
                                    </p:set>
                                  </p:childTnLst>
                                </p:cTn>
                              </p:par>
                              <p:par>
                                <p:cTn id="28" presetID="3" presetClass="exit" presetSubtype="10" fill="hold" nodeType="withEffect">
                                  <p:stCondLst>
                                    <p:cond delay="0"/>
                                  </p:stCondLst>
                                  <p:childTnLst>
                                    <p:animEffect transition="out" filter="blinds(horizontal)">
                                      <p:cBhvr>
                                        <p:cTn id="29" dur="3000"/>
                                        <p:tgtEl>
                                          <p:spTgt spid="9"/>
                                        </p:tgtEl>
                                      </p:cBhvr>
                                    </p:animEffect>
                                    <p:set>
                                      <p:cBhvr>
                                        <p:cTn id="30" dur="1" fill="hold">
                                          <p:stCondLst>
                                            <p:cond delay="2999"/>
                                          </p:stCondLst>
                                        </p:cTn>
                                        <p:tgtEl>
                                          <p:spTgt spid="9"/>
                                        </p:tgtEl>
                                        <p:attrNameLst>
                                          <p:attrName>style.visibility</p:attrName>
                                        </p:attrNameLst>
                                      </p:cBhvr>
                                      <p:to>
                                        <p:strVal val="hidden"/>
                                      </p:to>
                                    </p:set>
                                  </p:childTnLst>
                                </p:cTn>
                              </p:par>
                              <p:par>
                                <p:cTn id="31" presetID="16" presetClass="exit" presetSubtype="37" fill="hold" nodeType="withEffect">
                                  <p:stCondLst>
                                    <p:cond delay="0"/>
                                  </p:stCondLst>
                                  <p:childTnLst>
                                    <p:animEffect transition="out" filter="barn(outVertical)">
                                      <p:cBhvr>
                                        <p:cTn id="32" dur="3000"/>
                                        <p:tgtEl>
                                          <p:spTgt spid="5"/>
                                        </p:tgtEl>
                                      </p:cBhvr>
                                    </p:animEffect>
                                    <p:set>
                                      <p:cBhvr>
                                        <p:cTn id="33" dur="1" fill="hold">
                                          <p:stCondLst>
                                            <p:cond delay="2999"/>
                                          </p:stCondLst>
                                        </p:cTn>
                                        <p:tgtEl>
                                          <p:spTgt spid="5"/>
                                        </p:tgtEl>
                                        <p:attrNameLst>
                                          <p:attrName>style.visibility</p:attrName>
                                        </p:attrNameLst>
                                      </p:cBhvr>
                                      <p:to>
                                        <p:strVal val="hidden"/>
                                      </p:to>
                                    </p:set>
                                  </p:childTnLst>
                                </p:cTn>
                              </p:par>
                              <p:par>
                                <p:cTn id="34" presetID="23" presetClass="entr" presetSubtype="272"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3000" fill="hold"/>
                                        <p:tgtEl>
                                          <p:spTgt spid="4"/>
                                        </p:tgtEl>
                                        <p:attrNameLst>
                                          <p:attrName>ppt_w</p:attrName>
                                        </p:attrNameLst>
                                      </p:cBhvr>
                                      <p:tavLst>
                                        <p:tav tm="0">
                                          <p:val>
                                            <p:strVal val="2/3*#ppt_w"/>
                                          </p:val>
                                        </p:tav>
                                        <p:tav tm="100000">
                                          <p:val>
                                            <p:strVal val="#ppt_w"/>
                                          </p:val>
                                        </p:tav>
                                      </p:tavLst>
                                    </p:anim>
                                    <p:anim calcmode="lin" valueType="num">
                                      <p:cBhvr>
                                        <p:cTn id="37" dur="3000" fill="hold"/>
                                        <p:tgtEl>
                                          <p:spTgt spid="4"/>
                                        </p:tgtEl>
                                        <p:attrNameLst>
                                          <p:attrName>ppt_h</p:attrName>
                                        </p:attrNameLst>
                                      </p:cBhvr>
                                      <p:tavLst>
                                        <p:tav tm="0">
                                          <p:val>
                                            <p:strVal val="2/3*#ppt_h"/>
                                          </p:val>
                                        </p:tav>
                                        <p:tav tm="100000">
                                          <p:val>
                                            <p:strVal val="#ppt_h"/>
                                          </p:val>
                                        </p:tav>
                                      </p:tavLst>
                                    </p:anim>
                                  </p:childTnLst>
                                </p:cTn>
                              </p:par>
                            </p:childTnLst>
                          </p:cTn>
                        </p:par>
                        <p:par>
                          <p:cTn id="38" fill="hold" nodeType="afterGroup">
                            <p:stCondLst>
                              <p:cond delay="3000"/>
                            </p:stCondLst>
                            <p:childTnLst>
                              <p:par>
                                <p:cTn id="39" presetID="23" presetClass="entr" presetSubtype="16"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2000" fill="hold"/>
                                        <p:tgtEl>
                                          <p:spTgt spid="14"/>
                                        </p:tgtEl>
                                        <p:attrNameLst>
                                          <p:attrName>ppt_w</p:attrName>
                                        </p:attrNameLst>
                                      </p:cBhvr>
                                      <p:tavLst>
                                        <p:tav tm="0">
                                          <p:val>
                                            <p:fltVal val="0"/>
                                          </p:val>
                                        </p:tav>
                                        <p:tav tm="100000">
                                          <p:val>
                                            <p:strVal val="#ppt_w"/>
                                          </p:val>
                                        </p:tav>
                                      </p:tavLst>
                                    </p:anim>
                                    <p:anim calcmode="lin" valueType="num">
                                      <p:cBhvr>
                                        <p:cTn id="42" dur="2000" fill="hold"/>
                                        <p:tgtEl>
                                          <p:spTgt spid="14"/>
                                        </p:tgtEl>
                                        <p:attrNameLst>
                                          <p:attrName>ppt_h</p:attrName>
                                        </p:attrNameLst>
                                      </p:cBhvr>
                                      <p:tavLst>
                                        <p:tav tm="0">
                                          <p:val>
                                            <p:fltVal val="0"/>
                                          </p:val>
                                        </p:tav>
                                        <p:tav tm="100000">
                                          <p:val>
                                            <p:strVal val="#ppt_h"/>
                                          </p:val>
                                        </p:tav>
                                      </p:tavLst>
                                    </p:anim>
                                  </p:childTnLst>
                                </p:cTn>
                              </p:par>
                            </p:childTnLst>
                          </p:cTn>
                        </p:par>
                        <p:par>
                          <p:cTn id="43" fill="hold" nodeType="afterGroup">
                            <p:stCondLst>
                              <p:cond delay="5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ppt_x</p:attrName>
                                        </p:attrNameLst>
                                      </p:cBhvr>
                                      <p:tavLst>
                                        <p:tav tm="0">
                                          <p:val>
                                            <p:strVal val="#ppt_x-.1"/>
                                          </p:val>
                                        </p:tav>
                                        <p:tav tm="100000">
                                          <p:val>
                                            <p:strVal val="#ppt_x"/>
                                          </p:val>
                                        </p:tav>
                                      </p:tavLst>
                                    </p:anim>
                                    <p:anim calcmode="lin" valueType="num">
                                      <p:cBhvr>
                                        <p:cTn id="4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1" grpId="1" animBg="1"/>
      <p:bldP spid="13" grpId="0" animBg="1"/>
      <p:bldP spid="13" grpId="1" animBg="1"/>
      <p:bldP spid="14" grpId="0"/>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jpg"/>
          <p:cNvPicPr>
            <a:picLocks noChangeAspect="1"/>
          </p:cNvPicPr>
          <p:nvPr/>
        </p:nvPicPr>
        <p:blipFill>
          <a:blip r:embed="rId2">
            <a:extLst>
              <a:ext uri="{28A0092B-C50C-407E-A947-70E740481C1C}">
                <a14:useLocalDpi xmlns:a14="http://schemas.microsoft.com/office/drawing/2010/main" val="0"/>
              </a:ext>
            </a:extLst>
          </a:blip>
          <a:srcRect l="83687" b="50000"/>
          <a:stretch>
            <a:fillRect/>
          </a:stretch>
        </p:blipFill>
        <p:spPr bwMode="auto">
          <a:xfrm>
            <a:off x="7667625" y="0"/>
            <a:ext cx="1495425"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4.jpg"/>
          <p:cNvPicPr>
            <a:picLocks noChangeAspect="1"/>
          </p:cNvPicPr>
          <p:nvPr/>
        </p:nvPicPr>
        <p:blipFill>
          <a:blip r:embed="rId2">
            <a:extLst>
              <a:ext uri="{28A0092B-C50C-407E-A947-70E740481C1C}">
                <a14:useLocalDpi xmlns:a14="http://schemas.microsoft.com/office/drawing/2010/main" val="0"/>
              </a:ext>
            </a:extLst>
          </a:blip>
          <a:srcRect l="83687" t="50000"/>
          <a:stretch>
            <a:fillRect/>
          </a:stretch>
        </p:blipFill>
        <p:spPr bwMode="auto">
          <a:xfrm>
            <a:off x="7667625" y="2857500"/>
            <a:ext cx="1495425"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4.jpg"/>
          <p:cNvPicPr>
            <a:picLocks noChangeAspect="1"/>
          </p:cNvPicPr>
          <p:nvPr/>
        </p:nvPicPr>
        <p:blipFill>
          <a:blip r:embed="rId2">
            <a:extLst>
              <a:ext uri="{28A0092B-C50C-407E-A947-70E740481C1C}">
                <a14:useLocalDpi xmlns:a14="http://schemas.microsoft.com/office/drawing/2010/main" val="0"/>
              </a:ext>
            </a:extLst>
          </a:blip>
          <a:srcRect l="66399" r="16313" b="50000"/>
          <a:stretch>
            <a:fillRect/>
          </a:stretch>
        </p:blipFill>
        <p:spPr bwMode="auto">
          <a:xfrm>
            <a:off x="6156325" y="0"/>
            <a:ext cx="15113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34.jpg"/>
          <p:cNvPicPr>
            <a:picLocks noChangeAspect="1"/>
          </p:cNvPicPr>
          <p:nvPr/>
        </p:nvPicPr>
        <p:blipFill>
          <a:blip r:embed="rId2">
            <a:extLst>
              <a:ext uri="{28A0092B-C50C-407E-A947-70E740481C1C}">
                <a14:useLocalDpi xmlns:a14="http://schemas.microsoft.com/office/drawing/2010/main" val="0"/>
              </a:ext>
            </a:extLst>
          </a:blip>
          <a:srcRect l="66399" t="50000" r="16313"/>
          <a:stretch>
            <a:fillRect/>
          </a:stretch>
        </p:blipFill>
        <p:spPr bwMode="auto">
          <a:xfrm>
            <a:off x="6156325" y="2857500"/>
            <a:ext cx="15113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34.jpg"/>
          <p:cNvPicPr>
            <a:picLocks noChangeAspect="1"/>
          </p:cNvPicPr>
          <p:nvPr/>
        </p:nvPicPr>
        <p:blipFill>
          <a:blip r:embed="rId2">
            <a:extLst>
              <a:ext uri="{28A0092B-C50C-407E-A947-70E740481C1C}">
                <a14:useLocalDpi xmlns:a14="http://schemas.microsoft.com/office/drawing/2010/main" val="0"/>
              </a:ext>
            </a:extLst>
          </a:blip>
          <a:srcRect r="82324" b="50000"/>
          <a:stretch>
            <a:fillRect/>
          </a:stretch>
        </p:blipFill>
        <p:spPr bwMode="auto">
          <a:xfrm>
            <a:off x="0" y="0"/>
            <a:ext cx="161925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34.jpg"/>
          <p:cNvPicPr>
            <a:picLocks noChangeAspect="1"/>
          </p:cNvPicPr>
          <p:nvPr/>
        </p:nvPicPr>
        <p:blipFill>
          <a:blip r:embed="rId2">
            <a:extLst>
              <a:ext uri="{28A0092B-C50C-407E-A947-70E740481C1C}">
                <a14:useLocalDpi xmlns:a14="http://schemas.microsoft.com/office/drawing/2010/main" val="0"/>
              </a:ext>
            </a:extLst>
          </a:blip>
          <a:srcRect t="50104" r="82288"/>
          <a:stretch>
            <a:fillRect/>
          </a:stretch>
        </p:blipFill>
        <p:spPr bwMode="auto">
          <a:xfrm>
            <a:off x="0" y="2857500"/>
            <a:ext cx="1619250" cy="284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34.jpg"/>
          <p:cNvPicPr>
            <a:picLocks noChangeAspect="1"/>
          </p:cNvPicPr>
          <p:nvPr/>
        </p:nvPicPr>
        <p:blipFill>
          <a:blip r:embed="rId2">
            <a:extLst>
              <a:ext uri="{28A0092B-C50C-407E-A947-70E740481C1C}">
                <a14:useLocalDpi xmlns:a14="http://schemas.microsoft.com/office/drawing/2010/main" val="0"/>
              </a:ext>
            </a:extLst>
          </a:blip>
          <a:srcRect l="17676" r="63464" b="50000"/>
          <a:stretch>
            <a:fillRect/>
          </a:stretch>
        </p:blipFill>
        <p:spPr bwMode="auto">
          <a:xfrm>
            <a:off x="1619250" y="0"/>
            <a:ext cx="165735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34.jpg"/>
          <p:cNvPicPr>
            <a:picLocks noChangeAspect="1"/>
          </p:cNvPicPr>
          <p:nvPr/>
        </p:nvPicPr>
        <p:blipFill>
          <a:blip r:embed="rId2">
            <a:extLst>
              <a:ext uri="{28A0092B-C50C-407E-A947-70E740481C1C}">
                <a14:useLocalDpi xmlns:a14="http://schemas.microsoft.com/office/drawing/2010/main" val="0"/>
              </a:ext>
            </a:extLst>
          </a:blip>
          <a:srcRect l="17676" t="50000" r="63464"/>
          <a:stretch>
            <a:fillRect/>
          </a:stretch>
        </p:blipFill>
        <p:spPr bwMode="auto">
          <a:xfrm>
            <a:off x="1619250" y="2857500"/>
            <a:ext cx="1728788"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magen" descr="34.jpg"/>
          <p:cNvPicPr>
            <a:picLocks noChangeAspect="1"/>
          </p:cNvPicPr>
          <p:nvPr/>
        </p:nvPicPr>
        <p:blipFill>
          <a:blip r:embed="rId2">
            <a:extLst>
              <a:ext uri="{28A0092B-C50C-407E-A947-70E740481C1C}">
                <a14:useLocalDpi xmlns:a14="http://schemas.microsoft.com/office/drawing/2010/main" val="0"/>
              </a:ext>
            </a:extLst>
          </a:blip>
          <a:srcRect l="36536" r="33601" b="50000"/>
          <a:stretch>
            <a:fillRect/>
          </a:stretch>
        </p:blipFill>
        <p:spPr bwMode="auto">
          <a:xfrm>
            <a:off x="3276600" y="0"/>
            <a:ext cx="2879725"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34.jpg"/>
          <p:cNvPicPr>
            <a:picLocks noChangeAspect="1"/>
          </p:cNvPicPr>
          <p:nvPr/>
        </p:nvPicPr>
        <p:blipFill>
          <a:blip r:embed="rId2">
            <a:extLst>
              <a:ext uri="{28A0092B-C50C-407E-A947-70E740481C1C}">
                <a14:useLocalDpi xmlns:a14="http://schemas.microsoft.com/office/drawing/2010/main" val="0"/>
              </a:ext>
            </a:extLst>
          </a:blip>
          <a:srcRect l="36536" t="50000" r="33601"/>
          <a:stretch>
            <a:fillRect/>
          </a:stretch>
        </p:blipFill>
        <p:spPr bwMode="auto">
          <a:xfrm>
            <a:off x="3276600" y="2857500"/>
            <a:ext cx="2879725"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3 Rectángulo"/>
          <p:cNvSpPr/>
          <p:nvPr/>
        </p:nvSpPr>
        <p:spPr>
          <a:xfrm>
            <a:off x="0" y="0"/>
            <a:ext cx="9144000" cy="5715000"/>
          </a:xfrm>
          <a:prstGeom prst="rect">
            <a:avLst/>
          </a:prstGeom>
          <a:solidFill>
            <a:schemeClr val="accent6">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CuadroTexto"/>
          <p:cNvSpPr txBox="1"/>
          <p:nvPr/>
        </p:nvSpPr>
        <p:spPr>
          <a:xfrm>
            <a:off x="1692275" y="4945063"/>
            <a:ext cx="5903913" cy="647700"/>
          </a:xfrm>
          <a:prstGeom prst="rect">
            <a:avLst/>
          </a:prstGeom>
          <a:noFill/>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Durante la larga Edad Media europea, en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Corduba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florecieron las letras y las ciencias.</a:t>
            </a:r>
          </a:p>
        </p:txBody>
      </p:sp>
    </p:spTree>
  </p:cSld>
  <p:clrMapOvr>
    <a:masterClrMapping/>
  </p:clrMapOvr>
  <mc:AlternateContent xmlns:mc="http://schemas.openxmlformats.org/markup-compatibility/2006" xmlns:p14="http://schemas.microsoft.com/office/powerpoint/2010/main">
    <mc:Choice Requires="p14">
      <p:transition spd="slow" p14:dur="2000" advTm="18000">
        <p14:ripple dir="lu"/>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1" nodeType="withEffect">
                                  <p:stCondLst>
                                    <p:cond delay="0"/>
                                  </p:stCondLst>
                                  <p:childTnLst>
                                    <p:animEffect transition="out" filter="plus(out)">
                                      <p:cBhvr>
                                        <p:cTn id="6" dur="3000"/>
                                        <p:tgtEl>
                                          <p:spTgt spid="14"/>
                                        </p:tgtEl>
                                      </p:cBhvr>
                                    </p:animEffect>
                                    <p:set>
                                      <p:cBhvr>
                                        <p:cTn id="7" dur="1" fill="hold">
                                          <p:stCondLst>
                                            <p:cond delay="2999"/>
                                          </p:stCondLst>
                                        </p:cTn>
                                        <p:tgtEl>
                                          <p:spTgt spid="14"/>
                                        </p:tgtEl>
                                        <p:attrNameLst>
                                          <p:attrName>style.visibility</p:attrName>
                                        </p:attrNameLst>
                                      </p:cBhvr>
                                      <p:to>
                                        <p:strVal val="hidden"/>
                                      </p:to>
                                    </p:set>
                                  </p:childTnLst>
                                </p:cTn>
                              </p:par>
                              <p:par>
                                <p:cTn id="8" presetID="49" presetClass="exit" presetSubtype="0" accel="100000" fill="hold" grpId="0" nodeType="withEffect">
                                  <p:stCondLst>
                                    <p:cond delay="0"/>
                                  </p:stCondLst>
                                  <p:childTnLst>
                                    <p:anim calcmode="lin" valueType="num">
                                      <p:cBhvr>
                                        <p:cTn id="9" dur="3000"/>
                                        <p:tgtEl>
                                          <p:spTgt spid="14"/>
                                        </p:tgtEl>
                                        <p:attrNameLst>
                                          <p:attrName>ppt_w</p:attrName>
                                        </p:attrNameLst>
                                      </p:cBhvr>
                                      <p:tavLst>
                                        <p:tav tm="0">
                                          <p:val>
                                            <p:strVal val="ppt_w"/>
                                          </p:val>
                                        </p:tav>
                                        <p:tav tm="100000">
                                          <p:val>
                                            <p:fltVal val="0"/>
                                          </p:val>
                                        </p:tav>
                                      </p:tavLst>
                                    </p:anim>
                                    <p:anim calcmode="lin" valueType="num">
                                      <p:cBhvr>
                                        <p:cTn id="10" dur="3000"/>
                                        <p:tgtEl>
                                          <p:spTgt spid="14"/>
                                        </p:tgtEl>
                                        <p:attrNameLst>
                                          <p:attrName>ppt_h</p:attrName>
                                        </p:attrNameLst>
                                      </p:cBhvr>
                                      <p:tavLst>
                                        <p:tav tm="0">
                                          <p:val>
                                            <p:strVal val="ppt_h"/>
                                          </p:val>
                                        </p:tav>
                                        <p:tav tm="100000">
                                          <p:val>
                                            <p:fltVal val="0"/>
                                          </p:val>
                                        </p:tav>
                                      </p:tavLst>
                                    </p:anim>
                                    <p:anim calcmode="lin" valueType="num">
                                      <p:cBhvr>
                                        <p:cTn id="11" dur="3000"/>
                                        <p:tgtEl>
                                          <p:spTgt spid="14"/>
                                        </p:tgtEl>
                                        <p:attrNameLst>
                                          <p:attrName>style.rotation</p:attrName>
                                        </p:attrNameLst>
                                      </p:cBhvr>
                                      <p:tavLst>
                                        <p:tav tm="0">
                                          <p:val>
                                            <p:fltVal val="0"/>
                                          </p:val>
                                        </p:tav>
                                        <p:tav tm="100000">
                                          <p:val>
                                            <p:fltVal val="360"/>
                                          </p:val>
                                        </p:tav>
                                      </p:tavLst>
                                    </p:anim>
                                    <p:animEffect transition="out" filter="fade">
                                      <p:cBhvr>
                                        <p:cTn id="12" dur="3000"/>
                                        <p:tgtEl>
                                          <p:spTgt spid="14"/>
                                        </p:tgtEl>
                                      </p:cBhvr>
                                    </p:animEffect>
                                    <p:set>
                                      <p:cBhvr>
                                        <p:cTn id="13" dur="1" fill="hold">
                                          <p:stCondLst>
                                            <p:cond delay="2999"/>
                                          </p:stCondLst>
                                        </p:cTn>
                                        <p:tgtEl>
                                          <p:spTgt spid="14"/>
                                        </p:tgtEl>
                                        <p:attrNameLst>
                                          <p:attrName>style.visibility</p:attrName>
                                        </p:attrNameLst>
                                      </p:cBhvr>
                                      <p:to>
                                        <p:strVal val="hidden"/>
                                      </p:to>
                                    </p:set>
                                  </p:childTnLst>
                                </p:cTn>
                              </p:par>
                              <p:par>
                                <p:cTn id="14" presetID="1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3000"/>
                                        <p:tgtEl>
                                          <p:spTgt spid="4"/>
                                        </p:tgtEl>
                                      </p:cBhvr>
                                    </p:animEffect>
                                  </p:childTnLst>
                                </p:cTn>
                              </p:par>
                              <p:par>
                                <p:cTn id="17" presetID="3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anim calcmode="lin" valueType="num">
                                      <p:cBhvr>
                                        <p:cTn id="20" dur="3000" fill="hold"/>
                                        <p:tgtEl>
                                          <p:spTgt spid="4"/>
                                        </p:tgtEl>
                                        <p:attrNameLst>
                                          <p:attrName>style.rotation</p:attrName>
                                        </p:attrNameLst>
                                      </p:cBhvr>
                                      <p:tavLst>
                                        <p:tav tm="0">
                                          <p:val>
                                            <p:fltVal val="720"/>
                                          </p:val>
                                        </p:tav>
                                        <p:tav tm="100000">
                                          <p:val>
                                            <p:fltVal val="0"/>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anim calcmode="lin" valueType="num">
                                      <p:cBhvr>
                                        <p:cTn id="22" dur="3000" fill="hold"/>
                                        <p:tgtEl>
                                          <p:spTgt spid="4"/>
                                        </p:tgtEl>
                                        <p:attrNameLst>
                                          <p:attrName>ppt_w</p:attrName>
                                        </p:attrNameLst>
                                      </p:cBhvr>
                                      <p:tavLst>
                                        <p:tav tm="0">
                                          <p:val>
                                            <p:fltVal val="0"/>
                                          </p:val>
                                        </p:tav>
                                        <p:tav tm="100000">
                                          <p:val>
                                            <p:strVal val="#ppt_w"/>
                                          </p:val>
                                        </p:tav>
                                      </p:tavLst>
                                    </p:anim>
                                  </p:childTnLst>
                                </p:cTn>
                              </p:par>
                              <p:par>
                                <p:cTn id="23" presetID="2"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0-#ppt_w/2"/>
                                          </p:val>
                                        </p:tav>
                                        <p:tav tm="100000">
                                          <p:val>
                                            <p:strVal val="#ppt_x"/>
                                          </p:val>
                                        </p:tav>
                                      </p:tavLst>
                                    </p:anim>
                                    <p:anim calcmode="lin" valueType="num">
                                      <p:cBhvr additive="base">
                                        <p:cTn id="26" dur="3000" fill="hold"/>
                                        <p:tgtEl>
                                          <p:spTgt spid="4"/>
                                        </p:tgtEl>
                                        <p:attrNameLst>
                                          <p:attrName>ppt_y</p:attrName>
                                        </p:attrNameLst>
                                      </p:cBhvr>
                                      <p:tavLst>
                                        <p:tav tm="0">
                                          <p:val>
                                            <p:strVal val="1+#ppt_h/2"/>
                                          </p:val>
                                        </p:tav>
                                        <p:tav tm="100000">
                                          <p:val>
                                            <p:strVal val="#ppt_y"/>
                                          </p:val>
                                        </p:tav>
                                      </p:tavLst>
                                    </p:anim>
                                  </p:childTnLst>
                                </p:cTn>
                              </p:par>
                              <p:par>
                                <p:cTn id="27" presetID="13" presetClass="entr" presetSubtype="1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plus(in)">
                                      <p:cBhvr>
                                        <p:cTn id="29" dur="3000"/>
                                        <p:tgtEl>
                                          <p:spTgt spid="5"/>
                                        </p:tgtEl>
                                      </p:cBhvr>
                                    </p:animEffect>
                                  </p:childTnLst>
                                </p:cTn>
                              </p:par>
                              <p:par>
                                <p:cTn id="30" presetID="35"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3000"/>
                                        <p:tgtEl>
                                          <p:spTgt spid="5"/>
                                        </p:tgtEl>
                                      </p:cBhvr>
                                    </p:animEffect>
                                    <p:anim calcmode="lin" valueType="num">
                                      <p:cBhvr>
                                        <p:cTn id="33" dur="3000" fill="hold"/>
                                        <p:tgtEl>
                                          <p:spTgt spid="5"/>
                                        </p:tgtEl>
                                        <p:attrNameLst>
                                          <p:attrName>style.rotation</p:attrName>
                                        </p:attrNameLst>
                                      </p:cBhvr>
                                      <p:tavLst>
                                        <p:tav tm="0">
                                          <p:val>
                                            <p:fltVal val="720"/>
                                          </p:val>
                                        </p:tav>
                                        <p:tav tm="100000">
                                          <p:val>
                                            <p:fltVal val="0"/>
                                          </p:val>
                                        </p:tav>
                                      </p:tavLst>
                                    </p:anim>
                                    <p:anim calcmode="lin" valueType="num">
                                      <p:cBhvr>
                                        <p:cTn id="34" dur="3000" fill="hold"/>
                                        <p:tgtEl>
                                          <p:spTgt spid="5"/>
                                        </p:tgtEl>
                                        <p:attrNameLst>
                                          <p:attrName>ppt_h</p:attrName>
                                        </p:attrNameLst>
                                      </p:cBhvr>
                                      <p:tavLst>
                                        <p:tav tm="0">
                                          <p:val>
                                            <p:fltVal val="0"/>
                                          </p:val>
                                        </p:tav>
                                        <p:tav tm="100000">
                                          <p:val>
                                            <p:strVal val="#ppt_h"/>
                                          </p:val>
                                        </p:tav>
                                      </p:tavLst>
                                    </p:anim>
                                    <p:anim calcmode="lin" valueType="num">
                                      <p:cBhvr>
                                        <p:cTn id="35" dur="3000" fill="hold"/>
                                        <p:tgtEl>
                                          <p:spTgt spid="5"/>
                                        </p:tgtEl>
                                        <p:attrNameLst>
                                          <p:attrName>ppt_w</p:attrName>
                                        </p:attrNameLst>
                                      </p:cBhvr>
                                      <p:tavLst>
                                        <p:tav tm="0">
                                          <p:val>
                                            <p:fltVal val="0"/>
                                          </p:val>
                                        </p:tav>
                                        <p:tav tm="100000">
                                          <p:val>
                                            <p:strVal val="#ppt_w"/>
                                          </p:val>
                                        </p:tav>
                                      </p:tavLst>
                                    </p:anim>
                                  </p:childTnLst>
                                </p:cTn>
                              </p:par>
                              <p:par>
                                <p:cTn id="36" presetID="2" presetClass="entr" presetSubtype="9"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0-#ppt_h/2"/>
                                          </p:val>
                                        </p:tav>
                                        <p:tav tm="100000">
                                          <p:val>
                                            <p:strVal val="#ppt_y"/>
                                          </p:val>
                                        </p:tav>
                                      </p:tavLst>
                                    </p:anim>
                                  </p:childTnLst>
                                </p:cTn>
                              </p:par>
                              <p:par>
                                <p:cTn id="40" presetID="1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35" presetClass="entr" presetSubtype="0"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3000"/>
                                        <p:tgtEl>
                                          <p:spTgt spid="6"/>
                                        </p:tgtEl>
                                      </p:cBhvr>
                                    </p:animEffect>
                                    <p:anim calcmode="lin" valueType="num">
                                      <p:cBhvr>
                                        <p:cTn id="46" dur="3000" fill="hold"/>
                                        <p:tgtEl>
                                          <p:spTgt spid="6"/>
                                        </p:tgtEl>
                                        <p:attrNameLst>
                                          <p:attrName>style.rotation</p:attrName>
                                        </p:attrNameLst>
                                      </p:cBhvr>
                                      <p:tavLst>
                                        <p:tav tm="0">
                                          <p:val>
                                            <p:fltVal val="720"/>
                                          </p:val>
                                        </p:tav>
                                        <p:tav tm="100000">
                                          <p:val>
                                            <p:fltVal val="0"/>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ppt_w</p:attrName>
                                        </p:attrNameLst>
                                      </p:cBhvr>
                                      <p:tavLst>
                                        <p:tav tm="0">
                                          <p:val>
                                            <p:fltVal val="0"/>
                                          </p:val>
                                        </p:tav>
                                        <p:tav tm="100000">
                                          <p:val>
                                            <p:strVal val="#ppt_w"/>
                                          </p:val>
                                        </p:tav>
                                      </p:tavLst>
                                    </p:anim>
                                  </p:childTnLst>
                                </p:cTn>
                              </p:par>
                              <p:par>
                                <p:cTn id="49" presetID="2" presetClass="entr" presetSubtype="4"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3000" fill="hold"/>
                                        <p:tgtEl>
                                          <p:spTgt spid="6"/>
                                        </p:tgtEl>
                                        <p:attrNameLst>
                                          <p:attrName>ppt_x</p:attrName>
                                        </p:attrNameLst>
                                      </p:cBhvr>
                                      <p:tavLst>
                                        <p:tav tm="0">
                                          <p:val>
                                            <p:strVal val="#ppt_x"/>
                                          </p:val>
                                        </p:tav>
                                        <p:tav tm="100000">
                                          <p:val>
                                            <p:strVal val="#ppt_x"/>
                                          </p:val>
                                        </p:tav>
                                      </p:tavLst>
                                    </p:anim>
                                    <p:anim calcmode="lin" valueType="num">
                                      <p:cBhvr additive="base">
                                        <p:cTn id="52" dur="3000" fill="hold"/>
                                        <p:tgtEl>
                                          <p:spTgt spid="6"/>
                                        </p:tgtEl>
                                        <p:attrNameLst>
                                          <p:attrName>ppt_y</p:attrName>
                                        </p:attrNameLst>
                                      </p:cBhvr>
                                      <p:tavLst>
                                        <p:tav tm="0">
                                          <p:val>
                                            <p:strVal val="1+#ppt_h/2"/>
                                          </p:val>
                                        </p:tav>
                                        <p:tav tm="100000">
                                          <p:val>
                                            <p:strVal val="#ppt_y"/>
                                          </p:val>
                                        </p:tav>
                                      </p:tavLst>
                                    </p:anim>
                                  </p:childTnLst>
                                </p:cTn>
                              </p:par>
                              <p:par>
                                <p:cTn id="53" presetID="13" presetClass="entr" presetSubtype="16"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plus(in)">
                                      <p:cBhvr>
                                        <p:cTn id="55" dur="3000"/>
                                        <p:tgtEl>
                                          <p:spTgt spid="7"/>
                                        </p:tgtEl>
                                      </p:cBhvr>
                                    </p:animEffect>
                                  </p:childTnLst>
                                </p:cTn>
                              </p:par>
                              <p:par>
                                <p:cTn id="56" presetID="35" presetClass="entr" presetSubtype="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3000"/>
                                        <p:tgtEl>
                                          <p:spTgt spid="7"/>
                                        </p:tgtEl>
                                      </p:cBhvr>
                                    </p:animEffect>
                                    <p:anim calcmode="lin" valueType="num">
                                      <p:cBhvr>
                                        <p:cTn id="59" dur="3000" fill="hold"/>
                                        <p:tgtEl>
                                          <p:spTgt spid="7"/>
                                        </p:tgtEl>
                                        <p:attrNameLst>
                                          <p:attrName>style.rotation</p:attrName>
                                        </p:attrNameLst>
                                      </p:cBhvr>
                                      <p:tavLst>
                                        <p:tav tm="0">
                                          <p:val>
                                            <p:fltVal val="720"/>
                                          </p:val>
                                        </p:tav>
                                        <p:tav tm="100000">
                                          <p:val>
                                            <p:fltVal val="0"/>
                                          </p:val>
                                        </p:tav>
                                      </p:tavLst>
                                    </p:anim>
                                    <p:anim calcmode="lin" valueType="num">
                                      <p:cBhvr>
                                        <p:cTn id="60" dur="3000" fill="hold"/>
                                        <p:tgtEl>
                                          <p:spTgt spid="7"/>
                                        </p:tgtEl>
                                        <p:attrNameLst>
                                          <p:attrName>ppt_h</p:attrName>
                                        </p:attrNameLst>
                                      </p:cBhvr>
                                      <p:tavLst>
                                        <p:tav tm="0">
                                          <p:val>
                                            <p:fltVal val="0"/>
                                          </p:val>
                                        </p:tav>
                                        <p:tav tm="100000">
                                          <p:val>
                                            <p:strVal val="#ppt_h"/>
                                          </p:val>
                                        </p:tav>
                                      </p:tavLst>
                                    </p:anim>
                                    <p:anim calcmode="lin" valueType="num">
                                      <p:cBhvr>
                                        <p:cTn id="61" dur="3000" fill="hold"/>
                                        <p:tgtEl>
                                          <p:spTgt spid="7"/>
                                        </p:tgtEl>
                                        <p:attrNameLst>
                                          <p:attrName>ppt_w</p:attrName>
                                        </p:attrNameLst>
                                      </p:cBhvr>
                                      <p:tavLst>
                                        <p:tav tm="0">
                                          <p:val>
                                            <p:fltVal val="0"/>
                                          </p:val>
                                        </p:tav>
                                        <p:tav tm="100000">
                                          <p:val>
                                            <p:strVal val="#ppt_w"/>
                                          </p:val>
                                        </p:tav>
                                      </p:tavLst>
                                    </p:anim>
                                  </p:childTnLst>
                                </p:cTn>
                              </p:par>
                              <p:par>
                                <p:cTn id="62" presetID="2" presetClass="entr" presetSubtype="1"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3000" fill="hold"/>
                                        <p:tgtEl>
                                          <p:spTgt spid="7"/>
                                        </p:tgtEl>
                                        <p:attrNameLst>
                                          <p:attrName>ppt_x</p:attrName>
                                        </p:attrNameLst>
                                      </p:cBhvr>
                                      <p:tavLst>
                                        <p:tav tm="0">
                                          <p:val>
                                            <p:strVal val="#ppt_x"/>
                                          </p:val>
                                        </p:tav>
                                        <p:tav tm="100000">
                                          <p:val>
                                            <p:strVal val="#ppt_x"/>
                                          </p:val>
                                        </p:tav>
                                      </p:tavLst>
                                    </p:anim>
                                    <p:anim calcmode="lin" valueType="num">
                                      <p:cBhvr additive="base">
                                        <p:cTn id="65" dur="3000" fill="hold"/>
                                        <p:tgtEl>
                                          <p:spTgt spid="7"/>
                                        </p:tgtEl>
                                        <p:attrNameLst>
                                          <p:attrName>ppt_y</p:attrName>
                                        </p:attrNameLst>
                                      </p:cBhvr>
                                      <p:tavLst>
                                        <p:tav tm="0">
                                          <p:val>
                                            <p:strVal val="0-#ppt_h/2"/>
                                          </p:val>
                                        </p:tav>
                                        <p:tav tm="100000">
                                          <p:val>
                                            <p:strVal val="#ppt_y"/>
                                          </p:val>
                                        </p:tav>
                                      </p:tavLst>
                                    </p:anim>
                                  </p:childTnLst>
                                </p:cTn>
                              </p:par>
                              <p:par>
                                <p:cTn id="66" presetID="13" presetClass="entr" presetSubtype="16" fill="hold"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35" presetClass="entr" presetSubtype="0"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3000"/>
                                        <p:tgtEl>
                                          <p:spTgt spid="10"/>
                                        </p:tgtEl>
                                      </p:cBhvr>
                                    </p:animEffect>
                                    <p:anim calcmode="lin" valueType="num">
                                      <p:cBhvr>
                                        <p:cTn id="72" dur="3000" fill="hold"/>
                                        <p:tgtEl>
                                          <p:spTgt spid="10"/>
                                        </p:tgtEl>
                                        <p:attrNameLst>
                                          <p:attrName>style.rotation</p:attrName>
                                        </p:attrNameLst>
                                      </p:cBhvr>
                                      <p:tavLst>
                                        <p:tav tm="0">
                                          <p:val>
                                            <p:fltVal val="720"/>
                                          </p:val>
                                        </p:tav>
                                        <p:tav tm="100000">
                                          <p:val>
                                            <p:fltVal val="0"/>
                                          </p:val>
                                        </p:tav>
                                      </p:tavLst>
                                    </p:anim>
                                    <p:anim calcmode="lin" valueType="num">
                                      <p:cBhvr>
                                        <p:cTn id="73" dur="3000" fill="hold"/>
                                        <p:tgtEl>
                                          <p:spTgt spid="10"/>
                                        </p:tgtEl>
                                        <p:attrNameLst>
                                          <p:attrName>ppt_h</p:attrName>
                                        </p:attrNameLst>
                                      </p:cBhvr>
                                      <p:tavLst>
                                        <p:tav tm="0">
                                          <p:val>
                                            <p:fltVal val="0"/>
                                          </p:val>
                                        </p:tav>
                                        <p:tav tm="100000">
                                          <p:val>
                                            <p:strVal val="#ppt_h"/>
                                          </p:val>
                                        </p:tav>
                                      </p:tavLst>
                                    </p:anim>
                                    <p:anim calcmode="lin" valueType="num">
                                      <p:cBhvr>
                                        <p:cTn id="74" dur="3000" fill="hold"/>
                                        <p:tgtEl>
                                          <p:spTgt spid="10"/>
                                        </p:tgtEl>
                                        <p:attrNameLst>
                                          <p:attrName>ppt_w</p:attrName>
                                        </p:attrNameLst>
                                      </p:cBhvr>
                                      <p:tavLst>
                                        <p:tav tm="0">
                                          <p:val>
                                            <p:fltVal val="0"/>
                                          </p:val>
                                        </p:tav>
                                        <p:tav tm="100000">
                                          <p:val>
                                            <p:strVal val="#ppt_w"/>
                                          </p:val>
                                        </p:tav>
                                      </p:tavLst>
                                    </p:anim>
                                  </p:childTnLst>
                                </p:cTn>
                              </p:par>
                              <p:par>
                                <p:cTn id="75" presetID="2" presetClass="entr" presetSubtype="8"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3000" fill="hold"/>
                                        <p:tgtEl>
                                          <p:spTgt spid="10"/>
                                        </p:tgtEl>
                                        <p:attrNameLst>
                                          <p:attrName>ppt_x</p:attrName>
                                        </p:attrNameLst>
                                      </p:cBhvr>
                                      <p:tavLst>
                                        <p:tav tm="0">
                                          <p:val>
                                            <p:strVal val="0-#ppt_w/2"/>
                                          </p:val>
                                        </p:tav>
                                        <p:tav tm="100000">
                                          <p:val>
                                            <p:strVal val="#ppt_x"/>
                                          </p:val>
                                        </p:tav>
                                      </p:tavLst>
                                    </p:anim>
                                    <p:anim calcmode="lin" valueType="num">
                                      <p:cBhvr additive="base">
                                        <p:cTn id="78" dur="3000" fill="hold"/>
                                        <p:tgtEl>
                                          <p:spTgt spid="10"/>
                                        </p:tgtEl>
                                        <p:attrNameLst>
                                          <p:attrName>ppt_y</p:attrName>
                                        </p:attrNameLst>
                                      </p:cBhvr>
                                      <p:tavLst>
                                        <p:tav tm="0">
                                          <p:val>
                                            <p:strVal val="#ppt_y"/>
                                          </p:val>
                                        </p:tav>
                                        <p:tav tm="100000">
                                          <p:val>
                                            <p:strVal val="#ppt_y"/>
                                          </p:val>
                                        </p:tav>
                                      </p:tavLst>
                                    </p:anim>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35" presetClass="entr" presetSubtype="0" fill="hold"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fade">
                                      <p:cBhvr>
                                        <p:cTn id="84" dur="3000"/>
                                        <p:tgtEl>
                                          <p:spTgt spid="11"/>
                                        </p:tgtEl>
                                      </p:cBhvr>
                                    </p:animEffect>
                                    <p:anim calcmode="lin" valueType="num">
                                      <p:cBhvr>
                                        <p:cTn id="85" dur="3000" fill="hold"/>
                                        <p:tgtEl>
                                          <p:spTgt spid="11"/>
                                        </p:tgtEl>
                                        <p:attrNameLst>
                                          <p:attrName>style.rotation</p:attrName>
                                        </p:attrNameLst>
                                      </p:cBhvr>
                                      <p:tavLst>
                                        <p:tav tm="0">
                                          <p:val>
                                            <p:fltVal val="720"/>
                                          </p:val>
                                        </p:tav>
                                        <p:tav tm="100000">
                                          <p:val>
                                            <p:fltVal val="0"/>
                                          </p:val>
                                        </p:tav>
                                      </p:tavLst>
                                    </p:anim>
                                    <p:anim calcmode="lin" valueType="num">
                                      <p:cBhvr>
                                        <p:cTn id="86" dur="3000" fill="hold"/>
                                        <p:tgtEl>
                                          <p:spTgt spid="11"/>
                                        </p:tgtEl>
                                        <p:attrNameLst>
                                          <p:attrName>ppt_h</p:attrName>
                                        </p:attrNameLst>
                                      </p:cBhvr>
                                      <p:tavLst>
                                        <p:tav tm="0">
                                          <p:val>
                                            <p:fltVal val="0"/>
                                          </p:val>
                                        </p:tav>
                                        <p:tav tm="100000">
                                          <p:val>
                                            <p:strVal val="#ppt_h"/>
                                          </p:val>
                                        </p:tav>
                                      </p:tavLst>
                                    </p:anim>
                                    <p:anim calcmode="lin" valueType="num">
                                      <p:cBhvr>
                                        <p:cTn id="87" dur="3000" fill="hold"/>
                                        <p:tgtEl>
                                          <p:spTgt spid="11"/>
                                        </p:tgtEl>
                                        <p:attrNameLst>
                                          <p:attrName>ppt_w</p:attrName>
                                        </p:attrNameLst>
                                      </p:cBhvr>
                                      <p:tavLst>
                                        <p:tav tm="0">
                                          <p:val>
                                            <p:fltVal val="0"/>
                                          </p:val>
                                        </p:tav>
                                        <p:tav tm="100000">
                                          <p:val>
                                            <p:strVal val="#ppt_w"/>
                                          </p:val>
                                        </p:tav>
                                      </p:tavLst>
                                    </p:anim>
                                  </p:childTnLst>
                                </p:cTn>
                              </p:par>
                              <p:par>
                                <p:cTn id="88" presetID="2" presetClass="entr" presetSubtype="2"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3000" fill="hold"/>
                                        <p:tgtEl>
                                          <p:spTgt spid="11"/>
                                        </p:tgtEl>
                                        <p:attrNameLst>
                                          <p:attrName>ppt_x</p:attrName>
                                        </p:attrNameLst>
                                      </p:cBhvr>
                                      <p:tavLst>
                                        <p:tav tm="0">
                                          <p:val>
                                            <p:strVal val="1+#ppt_w/2"/>
                                          </p:val>
                                        </p:tav>
                                        <p:tav tm="100000">
                                          <p:val>
                                            <p:strVal val="#ppt_x"/>
                                          </p:val>
                                        </p:tav>
                                      </p:tavLst>
                                    </p:anim>
                                    <p:anim calcmode="lin" valueType="num">
                                      <p:cBhvr additive="base">
                                        <p:cTn id="91" dur="3000" fill="hold"/>
                                        <p:tgtEl>
                                          <p:spTgt spid="11"/>
                                        </p:tgtEl>
                                        <p:attrNameLst>
                                          <p:attrName>ppt_y</p:attrName>
                                        </p:attrNameLst>
                                      </p:cBhvr>
                                      <p:tavLst>
                                        <p:tav tm="0">
                                          <p:val>
                                            <p:strVal val="#ppt_y"/>
                                          </p:val>
                                        </p:tav>
                                        <p:tav tm="100000">
                                          <p:val>
                                            <p:strVal val="#ppt_y"/>
                                          </p:val>
                                        </p:tav>
                                      </p:tavLst>
                                    </p:anim>
                                  </p:childTnLst>
                                </p:cTn>
                              </p:par>
                              <p:par>
                                <p:cTn id="92" presetID="13" presetClass="entr" presetSubtype="16"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plus(in)">
                                      <p:cBhvr>
                                        <p:cTn id="94" dur="3000"/>
                                        <p:tgtEl>
                                          <p:spTgt spid="8"/>
                                        </p:tgtEl>
                                      </p:cBhvr>
                                    </p:animEffect>
                                  </p:childTnLst>
                                </p:cTn>
                              </p:par>
                              <p:par>
                                <p:cTn id="95" presetID="35" presetClass="entr" presetSubtype="0" fill="hold"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3000"/>
                                        <p:tgtEl>
                                          <p:spTgt spid="8"/>
                                        </p:tgtEl>
                                      </p:cBhvr>
                                    </p:animEffect>
                                    <p:anim calcmode="lin" valueType="num">
                                      <p:cBhvr>
                                        <p:cTn id="98" dur="3000" fill="hold"/>
                                        <p:tgtEl>
                                          <p:spTgt spid="8"/>
                                        </p:tgtEl>
                                        <p:attrNameLst>
                                          <p:attrName>style.rotation</p:attrName>
                                        </p:attrNameLst>
                                      </p:cBhvr>
                                      <p:tavLst>
                                        <p:tav tm="0">
                                          <p:val>
                                            <p:fltVal val="720"/>
                                          </p:val>
                                        </p:tav>
                                        <p:tav tm="100000">
                                          <p:val>
                                            <p:fltVal val="0"/>
                                          </p:val>
                                        </p:tav>
                                      </p:tavLst>
                                    </p:anim>
                                    <p:anim calcmode="lin" valueType="num">
                                      <p:cBhvr>
                                        <p:cTn id="99" dur="3000" fill="hold"/>
                                        <p:tgtEl>
                                          <p:spTgt spid="8"/>
                                        </p:tgtEl>
                                        <p:attrNameLst>
                                          <p:attrName>ppt_h</p:attrName>
                                        </p:attrNameLst>
                                      </p:cBhvr>
                                      <p:tavLst>
                                        <p:tav tm="0">
                                          <p:val>
                                            <p:fltVal val="0"/>
                                          </p:val>
                                        </p:tav>
                                        <p:tav tm="100000">
                                          <p:val>
                                            <p:strVal val="#ppt_h"/>
                                          </p:val>
                                        </p:tav>
                                      </p:tavLst>
                                    </p:anim>
                                    <p:anim calcmode="lin" valueType="num">
                                      <p:cBhvr>
                                        <p:cTn id="100" dur="3000" fill="hold"/>
                                        <p:tgtEl>
                                          <p:spTgt spid="8"/>
                                        </p:tgtEl>
                                        <p:attrNameLst>
                                          <p:attrName>ppt_w</p:attrName>
                                        </p:attrNameLst>
                                      </p:cBhvr>
                                      <p:tavLst>
                                        <p:tav tm="0">
                                          <p:val>
                                            <p:fltVal val="0"/>
                                          </p:val>
                                        </p:tav>
                                        <p:tav tm="100000">
                                          <p:val>
                                            <p:strVal val="#ppt_w"/>
                                          </p:val>
                                        </p:tav>
                                      </p:tavLst>
                                    </p:anim>
                                  </p:childTnLst>
                                </p:cTn>
                              </p:par>
                              <p:par>
                                <p:cTn id="101" presetID="2" presetClass="entr" presetSubtype="6" fill="hold" nodeType="withEffect">
                                  <p:stCondLst>
                                    <p:cond delay="0"/>
                                  </p:stCondLst>
                                  <p:childTnLst>
                                    <p:set>
                                      <p:cBhvr>
                                        <p:cTn id="102" dur="1" fill="hold">
                                          <p:stCondLst>
                                            <p:cond delay="0"/>
                                          </p:stCondLst>
                                        </p:cTn>
                                        <p:tgtEl>
                                          <p:spTgt spid="8"/>
                                        </p:tgtEl>
                                        <p:attrNameLst>
                                          <p:attrName>style.visibility</p:attrName>
                                        </p:attrNameLst>
                                      </p:cBhvr>
                                      <p:to>
                                        <p:strVal val="visible"/>
                                      </p:to>
                                    </p:set>
                                    <p:anim calcmode="lin" valueType="num">
                                      <p:cBhvr additive="base">
                                        <p:cTn id="103" dur="3000" fill="hold"/>
                                        <p:tgtEl>
                                          <p:spTgt spid="8"/>
                                        </p:tgtEl>
                                        <p:attrNameLst>
                                          <p:attrName>ppt_x</p:attrName>
                                        </p:attrNameLst>
                                      </p:cBhvr>
                                      <p:tavLst>
                                        <p:tav tm="0">
                                          <p:val>
                                            <p:strVal val="1+#ppt_w/2"/>
                                          </p:val>
                                        </p:tav>
                                        <p:tav tm="100000">
                                          <p:val>
                                            <p:strVal val="#ppt_x"/>
                                          </p:val>
                                        </p:tav>
                                      </p:tavLst>
                                    </p:anim>
                                    <p:anim calcmode="lin" valueType="num">
                                      <p:cBhvr additive="base">
                                        <p:cTn id="104" dur="3000" fill="hold"/>
                                        <p:tgtEl>
                                          <p:spTgt spid="8"/>
                                        </p:tgtEl>
                                        <p:attrNameLst>
                                          <p:attrName>ppt_y</p:attrName>
                                        </p:attrNameLst>
                                      </p:cBhvr>
                                      <p:tavLst>
                                        <p:tav tm="0">
                                          <p:val>
                                            <p:strVal val="1+#ppt_h/2"/>
                                          </p:val>
                                        </p:tav>
                                        <p:tav tm="100000">
                                          <p:val>
                                            <p:strVal val="#ppt_y"/>
                                          </p:val>
                                        </p:tav>
                                      </p:tavLst>
                                    </p:anim>
                                  </p:childTnLst>
                                </p:cTn>
                              </p:par>
                              <p:par>
                                <p:cTn id="105" presetID="13" presetClass="entr" presetSubtype="16" fill="hold"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plus(in)">
                                      <p:cBhvr>
                                        <p:cTn id="107" dur="3000"/>
                                        <p:tgtEl>
                                          <p:spTgt spid="9"/>
                                        </p:tgtEl>
                                      </p:cBhvr>
                                    </p:animEffect>
                                  </p:childTnLst>
                                </p:cTn>
                              </p:par>
                              <p:par>
                                <p:cTn id="108" presetID="35" presetClass="entr" presetSubtype="0" fill="hold" nodeType="withEffect">
                                  <p:stCondLst>
                                    <p:cond delay="0"/>
                                  </p:stCondLst>
                                  <p:childTnLst>
                                    <p:set>
                                      <p:cBhvr>
                                        <p:cTn id="109" dur="1" fill="hold">
                                          <p:stCondLst>
                                            <p:cond delay="0"/>
                                          </p:stCondLst>
                                        </p:cTn>
                                        <p:tgtEl>
                                          <p:spTgt spid="9"/>
                                        </p:tgtEl>
                                        <p:attrNameLst>
                                          <p:attrName>style.visibility</p:attrName>
                                        </p:attrNameLst>
                                      </p:cBhvr>
                                      <p:to>
                                        <p:strVal val="visible"/>
                                      </p:to>
                                    </p:set>
                                    <p:animEffect transition="in" filter="fade">
                                      <p:cBhvr>
                                        <p:cTn id="110" dur="3000"/>
                                        <p:tgtEl>
                                          <p:spTgt spid="9"/>
                                        </p:tgtEl>
                                      </p:cBhvr>
                                    </p:animEffect>
                                    <p:anim calcmode="lin" valueType="num">
                                      <p:cBhvr>
                                        <p:cTn id="111" dur="3000" fill="hold"/>
                                        <p:tgtEl>
                                          <p:spTgt spid="9"/>
                                        </p:tgtEl>
                                        <p:attrNameLst>
                                          <p:attrName>style.rotation</p:attrName>
                                        </p:attrNameLst>
                                      </p:cBhvr>
                                      <p:tavLst>
                                        <p:tav tm="0">
                                          <p:val>
                                            <p:fltVal val="720"/>
                                          </p:val>
                                        </p:tav>
                                        <p:tav tm="100000">
                                          <p:val>
                                            <p:fltVal val="0"/>
                                          </p:val>
                                        </p:tav>
                                      </p:tavLst>
                                    </p:anim>
                                    <p:anim calcmode="lin" valueType="num">
                                      <p:cBhvr>
                                        <p:cTn id="112" dur="3000" fill="hold"/>
                                        <p:tgtEl>
                                          <p:spTgt spid="9"/>
                                        </p:tgtEl>
                                        <p:attrNameLst>
                                          <p:attrName>ppt_h</p:attrName>
                                        </p:attrNameLst>
                                      </p:cBhvr>
                                      <p:tavLst>
                                        <p:tav tm="0">
                                          <p:val>
                                            <p:fltVal val="0"/>
                                          </p:val>
                                        </p:tav>
                                        <p:tav tm="100000">
                                          <p:val>
                                            <p:strVal val="#ppt_h"/>
                                          </p:val>
                                        </p:tav>
                                      </p:tavLst>
                                    </p:anim>
                                    <p:anim calcmode="lin" valueType="num">
                                      <p:cBhvr>
                                        <p:cTn id="113" dur="3000" fill="hold"/>
                                        <p:tgtEl>
                                          <p:spTgt spid="9"/>
                                        </p:tgtEl>
                                        <p:attrNameLst>
                                          <p:attrName>ppt_w</p:attrName>
                                        </p:attrNameLst>
                                      </p:cBhvr>
                                      <p:tavLst>
                                        <p:tav tm="0">
                                          <p:val>
                                            <p:fltVal val="0"/>
                                          </p:val>
                                        </p:tav>
                                        <p:tav tm="100000">
                                          <p:val>
                                            <p:strVal val="#ppt_w"/>
                                          </p:val>
                                        </p:tav>
                                      </p:tavLst>
                                    </p:anim>
                                  </p:childTnLst>
                                </p:cTn>
                              </p:par>
                              <p:par>
                                <p:cTn id="114" presetID="2" presetClass="entr" presetSubtype="3" fill="hold" nodeType="withEffect">
                                  <p:stCondLst>
                                    <p:cond delay="0"/>
                                  </p:stCondLst>
                                  <p:childTnLst>
                                    <p:set>
                                      <p:cBhvr>
                                        <p:cTn id="115" dur="1" fill="hold">
                                          <p:stCondLst>
                                            <p:cond delay="0"/>
                                          </p:stCondLst>
                                        </p:cTn>
                                        <p:tgtEl>
                                          <p:spTgt spid="9"/>
                                        </p:tgtEl>
                                        <p:attrNameLst>
                                          <p:attrName>style.visibility</p:attrName>
                                        </p:attrNameLst>
                                      </p:cBhvr>
                                      <p:to>
                                        <p:strVal val="visible"/>
                                      </p:to>
                                    </p:set>
                                    <p:anim calcmode="lin" valueType="num">
                                      <p:cBhvr additive="base">
                                        <p:cTn id="116" dur="3000" fill="hold"/>
                                        <p:tgtEl>
                                          <p:spTgt spid="9"/>
                                        </p:tgtEl>
                                        <p:attrNameLst>
                                          <p:attrName>ppt_x</p:attrName>
                                        </p:attrNameLst>
                                      </p:cBhvr>
                                      <p:tavLst>
                                        <p:tav tm="0">
                                          <p:val>
                                            <p:strVal val="1+#ppt_w/2"/>
                                          </p:val>
                                        </p:tav>
                                        <p:tav tm="100000">
                                          <p:val>
                                            <p:strVal val="#ppt_x"/>
                                          </p:val>
                                        </p:tav>
                                      </p:tavLst>
                                    </p:anim>
                                    <p:anim calcmode="lin" valueType="num">
                                      <p:cBhvr additive="base">
                                        <p:cTn id="117" dur="3000" fill="hold"/>
                                        <p:tgtEl>
                                          <p:spTgt spid="9"/>
                                        </p:tgtEl>
                                        <p:attrNameLst>
                                          <p:attrName>ppt_y</p:attrName>
                                        </p:attrNameLst>
                                      </p:cBhvr>
                                      <p:tavLst>
                                        <p:tav tm="0">
                                          <p:val>
                                            <p:strVal val="0-#ppt_h/2"/>
                                          </p:val>
                                        </p:tav>
                                        <p:tav tm="100000">
                                          <p:val>
                                            <p:strVal val="#ppt_y"/>
                                          </p:val>
                                        </p:tav>
                                      </p:tavLst>
                                    </p:anim>
                                  </p:childTnLst>
                                </p:cTn>
                              </p:par>
                              <p:par>
                                <p:cTn id="118" presetID="39" presetClass="entr" presetSubtype="0" accel="100000" fill="hold" nodeType="withEffect">
                                  <p:stCondLst>
                                    <p:cond delay="2500"/>
                                  </p:stCondLst>
                                  <p:childTnLst>
                                    <p:set>
                                      <p:cBhvr>
                                        <p:cTn id="119" dur="1" fill="hold">
                                          <p:stCondLst>
                                            <p:cond delay="0"/>
                                          </p:stCondLst>
                                        </p:cTn>
                                        <p:tgtEl>
                                          <p:spTgt spid="12"/>
                                        </p:tgtEl>
                                        <p:attrNameLst>
                                          <p:attrName>style.visibility</p:attrName>
                                        </p:attrNameLst>
                                      </p:cBhvr>
                                      <p:to>
                                        <p:strVal val="visible"/>
                                      </p:to>
                                    </p:set>
                                    <p:anim calcmode="lin" valueType="num">
                                      <p:cBhvr>
                                        <p:cTn id="120" dur="3000" fill="hold"/>
                                        <p:tgtEl>
                                          <p:spTgt spid="12"/>
                                        </p:tgtEl>
                                        <p:attrNameLst>
                                          <p:attrName>ppt_h</p:attrName>
                                        </p:attrNameLst>
                                      </p:cBhvr>
                                      <p:tavLst>
                                        <p:tav tm="0">
                                          <p:val>
                                            <p:strVal val="#ppt_h/20"/>
                                          </p:val>
                                        </p:tav>
                                        <p:tav tm="50000">
                                          <p:val>
                                            <p:strVal val="#ppt_h/20"/>
                                          </p:val>
                                        </p:tav>
                                        <p:tav tm="100000">
                                          <p:val>
                                            <p:strVal val="#ppt_h"/>
                                          </p:val>
                                        </p:tav>
                                      </p:tavLst>
                                    </p:anim>
                                    <p:anim calcmode="lin" valueType="num">
                                      <p:cBhvr>
                                        <p:cTn id="121" dur="3000" fill="hold"/>
                                        <p:tgtEl>
                                          <p:spTgt spid="12"/>
                                        </p:tgtEl>
                                        <p:attrNameLst>
                                          <p:attrName>ppt_w</p:attrName>
                                        </p:attrNameLst>
                                      </p:cBhvr>
                                      <p:tavLst>
                                        <p:tav tm="0">
                                          <p:val>
                                            <p:strVal val="#ppt_w+.3"/>
                                          </p:val>
                                        </p:tav>
                                        <p:tav tm="50000">
                                          <p:val>
                                            <p:strVal val="#ppt_w+.3"/>
                                          </p:val>
                                        </p:tav>
                                        <p:tav tm="100000">
                                          <p:val>
                                            <p:strVal val="#ppt_w"/>
                                          </p:val>
                                        </p:tav>
                                      </p:tavLst>
                                    </p:anim>
                                    <p:anim calcmode="lin" valueType="num">
                                      <p:cBhvr>
                                        <p:cTn id="122" dur="3000" fill="hold"/>
                                        <p:tgtEl>
                                          <p:spTgt spid="12"/>
                                        </p:tgtEl>
                                        <p:attrNameLst>
                                          <p:attrName>ppt_x</p:attrName>
                                        </p:attrNameLst>
                                      </p:cBhvr>
                                      <p:tavLst>
                                        <p:tav tm="0">
                                          <p:val>
                                            <p:strVal val="#ppt_x-.3"/>
                                          </p:val>
                                        </p:tav>
                                        <p:tav tm="50000">
                                          <p:val>
                                            <p:strVal val="#ppt_x"/>
                                          </p:val>
                                        </p:tav>
                                        <p:tav tm="100000">
                                          <p:val>
                                            <p:strVal val="#ppt_x"/>
                                          </p:val>
                                        </p:tav>
                                      </p:tavLst>
                                    </p:anim>
                                    <p:anim calcmode="lin" valueType="num">
                                      <p:cBhvr>
                                        <p:cTn id="123" dur="3000" fill="hold"/>
                                        <p:tgtEl>
                                          <p:spTgt spid="12"/>
                                        </p:tgtEl>
                                        <p:attrNameLst>
                                          <p:attrName>ppt_y</p:attrName>
                                        </p:attrNameLst>
                                      </p:cBhvr>
                                      <p:tavLst>
                                        <p:tav tm="0">
                                          <p:val>
                                            <p:strVal val="#ppt_y"/>
                                          </p:val>
                                        </p:tav>
                                        <p:tav tm="100000">
                                          <p:val>
                                            <p:strVal val="#ppt_y"/>
                                          </p:val>
                                        </p:tav>
                                      </p:tavLst>
                                    </p:anim>
                                  </p:childTnLst>
                                </p:cTn>
                              </p:par>
                              <p:par>
                                <p:cTn id="124" presetID="3" presetClass="entr" presetSubtype="5" fill="hold" nodeType="withEffect">
                                  <p:stCondLst>
                                    <p:cond delay="2500"/>
                                  </p:stCondLst>
                                  <p:childTnLst>
                                    <p:set>
                                      <p:cBhvr>
                                        <p:cTn id="125" dur="1" fill="hold">
                                          <p:stCondLst>
                                            <p:cond delay="0"/>
                                          </p:stCondLst>
                                        </p:cTn>
                                        <p:tgtEl>
                                          <p:spTgt spid="12"/>
                                        </p:tgtEl>
                                        <p:attrNameLst>
                                          <p:attrName>style.visibility</p:attrName>
                                        </p:attrNameLst>
                                      </p:cBhvr>
                                      <p:to>
                                        <p:strVal val="visible"/>
                                      </p:to>
                                    </p:set>
                                    <p:animEffect transition="in" filter="blinds(vertical)">
                                      <p:cBhvr>
                                        <p:cTn id="126" dur="3000"/>
                                        <p:tgtEl>
                                          <p:spTgt spid="12"/>
                                        </p:tgtEl>
                                      </p:cBhvr>
                                    </p:animEffect>
                                  </p:childTnLst>
                                </p:cTn>
                              </p:par>
                              <p:par>
                                <p:cTn id="127" presetID="3" presetClass="entr" presetSubtype="10" fill="hold" nodeType="withEffect">
                                  <p:stCondLst>
                                    <p:cond delay="3000"/>
                                  </p:stCondLst>
                                  <p:childTnLst>
                                    <p:set>
                                      <p:cBhvr>
                                        <p:cTn id="128" dur="1" fill="hold">
                                          <p:stCondLst>
                                            <p:cond delay="0"/>
                                          </p:stCondLst>
                                        </p:cTn>
                                        <p:tgtEl>
                                          <p:spTgt spid="13"/>
                                        </p:tgtEl>
                                        <p:attrNameLst>
                                          <p:attrName>style.visibility</p:attrName>
                                        </p:attrNameLst>
                                      </p:cBhvr>
                                      <p:to>
                                        <p:strVal val="visible"/>
                                      </p:to>
                                    </p:set>
                                    <p:animEffect transition="in" filter="blinds(horizontal)">
                                      <p:cBhvr>
                                        <p:cTn id="129" dur="3000"/>
                                        <p:tgtEl>
                                          <p:spTgt spid="13"/>
                                        </p:tgtEl>
                                      </p:cBhvr>
                                    </p:animEffect>
                                  </p:childTnLst>
                                </p:cTn>
                              </p:par>
                              <p:par>
                                <p:cTn id="130" presetID="25" presetClass="entr" presetSubtype="0" fill="hold" nodeType="withEffect">
                                  <p:stCondLst>
                                    <p:cond delay="3000"/>
                                  </p:stCondLst>
                                  <p:childTnLst>
                                    <p:set>
                                      <p:cBhvr>
                                        <p:cTn id="131" dur="1" fill="hold">
                                          <p:stCondLst>
                                            <p:cond delay="0"/>
                                          </p:stCondLst>
                                        </p:cTn>
                                        <p:tgtEl>
                                          <p:spTgt spid="13"/>
                                        </p:tgtEl>
                                        <p:attrNameLst>
                                          <p:attrName>style.visibility</p:attrName>
                                        </p:attrNameLst>
                                      </p:cBhvr>
                                      <p:to>
                                        <p:strVal val="visible"/>
                                      </p:to>
                                    </p:set>
                                    <p:anim calcmode="lin" valueType="num">
                                      <p:cBhvr>
                                        <p:cTn id="132" dur="1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133" dur="1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134" dur="1500" accel="50000" fill="hold">
                                          <p:stCondLst>
                                            <p:cond delay="1500"/>
                                          </p:stCondLst>
                                        </p:cTn>
                                        <p:tgtEl>
                                          <p:spTgt spid="13"/>
                                        </p:tgtEl>
                                        <p:attrNameLst>
                                          <p:attrName>ppt_w</p:attrName>
                                        </p:attrNameLst>
                                      </p:cBhvr>
                                      <p:tavLst>
                                        <p:tav tm="0">
                                          <p:val>
                                            <p:strVal val="#ppt_w*.05"/>
                                          </p:val>
                                        </p:tav>
                                        <p:tav tm="100000">
                                          <p:val>
                                            <p:strVal val="#ppt_w"/>
                                          </p:val>
                                        </p:tav>
                                      </p:tavLst>
                                    </p:anim>
                                    <p:anim calcmode="lin" valueType="num">
                                      <p:cBhvr>
                                        <p:cTn id="135" dur="3000" fill="hold"/>
                                        <p:tgtEl>
                                          <p:spTgt spid="13"/>
                                        </p:tgtEl>
                                        <p:attrNameLst>
                                          <p:attrName>ppt_h</p:attrName>
                                        </p:attrNameLst>
                                      </p:cBhvr>
                                      <p:tavLst>
                                        <p:tav tm="0">
                                          <p:val>
                                            <p:strVal val="#ppt_h"/>
                                          </p:val>
                                        </p:tav>
                                        <p:tav tm="100000">
                                          <p:val>
                                            <p:strVal val="#ppt_h"/>
                                          </p:val>
                                        </p:tav>
                                      </p:tavLst>
                                    </p:anim>
                                    <p:anim calcmode="lin" valueType="num">
                                      <p:cBhvr>
                                        <p:cTn id="136" dur="1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137" dur="1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138" dur="1500" accel="50000" fill="hold">
                                          <p:stCondLst>
                                            <p:cond delay="1500"/>
                                          </p:stCondLst>
                                        </p:cTn>
                                        <p:tgtEl>
                                          <p:spTgt spid="13"/>
                                        </p:tgtEl>
                                        <p:attrNameLst>
                                          <p:attrName>ppt_y</p:attrName>
                                        </p:attrNameLst>
                                      </p:cBhvr>
                                      <p:tavLst>
                                        <p:tav tm="0">
                                          <p:val>
                                            <p:strVal val="#ppt_y+.1"/>
                                          </p:val>
                                        </p:tav>
                                        <p:tav tm="100000">
                                          <p:val>
                                            <p:strVal val="#ppt_y"/>
                                          </p:val>
                                        </p:tav>
                                      </p:tavLst>
                                    </p:anim>
                                    <p:animEffect transition="in" filter="fade">
                                      <p:cBhvr>
                                        <p:cTn id="139" dur="3000" decel="50000">
                                          <p:stCondLst>
                                            <p:cond delay="0"/>
                                          </p:stCondLst>
                                        </p:cTn>
                                        <p:tgtEl>
                                          <p:spTgt spid="13"/>
                                        </p:tgtEl>
                                      </p:cBhvr>
                                    </p:animEffect>
                                  </p:childTnLst>
                                </p:cTn>
                              </p:par>
                            </p:childTnLst>
                          </p:cTn>
                        </p:par>
                        <p:par>
                          <p:cTn id="140" fill="hold" nodeType="afterGroup">
                            <p:stCondLst>
                              <p:cond delay="6000"/>
                            </p:stCondLst>
                            <p:childTnLst>
                              <p:par>
                                <p:cTn id="141" presetID="40" presetClass="entr" presetSubtype="0" fill="hold" grpId="0" nodeType="afterEffect">
                                  <p:stCondLst>
                                    <p:cond delay="0"/>
                                  </p:stCondLst>
                                  <p:iterate type="lt">
                                    <p:tmPct val="10000"/>
                                  </p:iterate>
                                  <p:childTnLst>
                                    <p:set>
                                      <p:cBhvr>
                                        <p:cTn id="142" dur="1" fill="hold">
                                          <p:stCondLst>
                                            <p:cond delay="0"/>
                                          </p:stCondLst>
                                        </p:cTn>
                                        <p:tgtEl>
                                          <p:spTgt spid="15"/>
                                        </p:tgtEl>
                                        <p:attrNameLst>
                                          <p:attrName>style.visibility</p:attrName>
                                        </p:attrNameLst>
                                      </p:cBhvr>
                                      <p:to>
                                        <p:strVal val="visible"/>
                                      </p:to>
                                    </p:set>
                                    <p:animEffect transition="in" filter="fade">
                                      <p:cBhvr>
                                        <p:cTn id="143" dur="1000"/>
                                        <p:tgtEl>
                                          <p:spTgt spid="15"/>
                                        </p:tgtEl>
                                      </p:cBhvr>
                                    </p:animEffect>
                                    <p:anim calcmode="lin" valueType="num">
                                      <p:cBhvr>
                                        <p:cTn id="144" dur="1000" fill="hold"/>
                                        <p:tgtEl>
                                          <p:spTgt spid="15"/>
                                        </p:tgtEl>
                                        <p:attrNameLst>
                                          <p:attrName>ppt_x</p:attrName>
                                        </p:attrNameLst>
                                      </p:cBhvr>
                                      <p:tavLst>
                                        <p:tav tm="0">
                                          <p:val>
                                            <p:strVal val="#ppt_x-.1"/>
                                          </p:val>
                                        </p:tav>
                                        <p:tav tm="100000">
                                          <p:val>
                                            <p:strVal val="#ppt_x"/>
                                          </p:val>
                                        </p:tav>
                                      </p:tavLst>
                                    </p:anim>
                                    <p:anim calcmode="lin" valueType="num">
                                      <p:cBhvr>
                                        <p:cTn id="14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166_Fantasy_Face_wallpaper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bg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7" name="6 Imagen" descr="10166_Fantasy_Face_wallpaper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900113" y="4945063"/>
            <a:ext cx="71278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ciudad contó con multitud de fuentes, iluminación pública y alcantarillado, durante la época de mayor esplendor califal.</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8000">
        <p15:prstTrans prst="pageCurlDoub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400" decel="100000"/>
                                        <p:tgtEl>
                                          <p:spTgt spid="5"/>
                                        </p:tgtEl>
                                      </p:cBhvr>
                                    </p:animEffect>
                                    <p:anim calcmode="lin" valueType="num">
                                      <p:cBhvr>
                                        <p:cTn id="14" dur="2400" decel="100000" fill="hold"/>
                                        <p:tgtEl>
                                          <p:spTgt spid="5"/>
                                        </p:tgtEl>
                                        <p:attrNameLst>
                                          <p:attrName>style.rotation</p:attrName>
                                        </p:attrNameLst>
                                      </p:cBhvr>
                                      <p:tavLst>
                                        <p:tav tm="0">
                                          <p:val>
                                            <p:fltVal val="-90"/>
                                          </p:val>
                                        </p:tav>
                                        <p:tav tm="100000">
                                          <p:val>
                                            <p:fltVal val="0"/>
                                          </p:val>
                                        </p:tav>
                                      </p:tavLst>
                                    </p:anim>
                                    <p:anim calcmode="lin" valueType="num">
                                      <p:cBhvr>
                                        <p:cTn id="15" dur="2400" decel="100000" fill="hold"/>
                                        <p:tgtEl>
                                          <p:spTgt spid="5"/>
                                        </p:tgtEl>
                                        <p:attrNameLst>
                                          <p:attrName>ppt_x</p:attrName>
                                        </p:attrNameLst>
                                      </p:cBhvr>
                                      <p:tavLst>
                                        <p:tav tm="0">
                                          <p:val>
                                            <p:strVal val="#ppt_x+0.4"/>
                                          </p:val>
                                        </p:tav>
                                        <p:tav tm="100000">
                                          <p:val>
                                            <p:strVal val="#ppt_x-0.05"/>
                                          </p:val>
                                        </p:tav>
                                      </p:tavLst>
                                    </p:anim>
                                    <p:anim calcmode="lin" valueType="num">
                                      <p:cBhvr>
                                        <p:cTn id="16" dur="2400" decel="100000" fill="hold"/>
                                        <p:tgtEl>
                                          <p:spTgt spid="5"/>
                                        </p:tgtEl>
                                        <p:attrNameLst>
                                          <p:attrName>ppt_y</p:attrName>
                                        </p:attrNameLst>
                                      </p:cBhvr>
                                      <p:tavLst>
                                        <p:tav tm="0">
                                          <p:val>
                                            <p:strVal val="#ppt_y-0.4"/>
                                          </p:val>
                                        </p:tav>
                                        <p:tav tm="100000">
                                          <p:val>
                                            <p:strVal val="#ppt_y+0.1"/>
                                          </p:val>
                                        </p:tav>
                                      </p:tavLst>
                                    </p:anim>
                                    <p:anim calcmode="lin" valueType="num">
                                      <p:cBhvr>
                                        <p:cTn id="17"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8"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0"/>
            <a:ext cx="5472113"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1928813" y="0"/>
            <a:ext cx="5357812" cy="5715000"/>
          </a:xfrm>
          <a:prstGeom prst="rtTriangle">
            <a:avLst/>
          </a:prstGeom>
          <a:solidFill>
            <a:srgbClr val="673105">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Triángulo rectángulo"/>
          <p:cNvSpPr/>
          <p:nvPr/>
        </p:nvSpPr>
        <p:spPr>
          <a:xfrm flipH="1" flipV="1">
            <a:off x="1928813" y="0"/>
            <a:ext cx="5372100" cy="5715000"/>
          </a:xfrm>
          <a:prstGeom prst="rtTriangle">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Triángulo rectángulo"/>
          <p:cNvSpPr/>
          <p:nvPr/>
        </p:nvSpPr>
        <p:spPr>
          <a:xfrm>
            <a:off x="0" y="0"/>
            <a:ext cx="1928813" cy="5715000"/>
          </a:xfrm>
          <a:prstGeom prst="rtTriangle">
            <a:avLst/>
          </a:prstGeom>
          <a:solidFill>
            <a:srgbClr val="67310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Triángulo rectángulo"/>
          <p:cNvSpPr/>
          <p:nvPr/>
        </p:nvSpPr>
        <p:spPr>
          <a:xfrm flipH="1" flipV="1">
            <a:off x="0" y="0"/>
            <a:ext cx="1928813" cy="5715000"/>
          </a:xfrm>
          <a:prstGeom prst="rtTriangl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Triángulo rectángulo"/>
          <p:cNvSpPr/>
          <p:nvPr/>
        </p:nvSpPr>
        <p:spPr>
          <a:xfrm flipH="1" flipV="1">
            <a:off x="7215188" y="0"/>
            <a:ext cx="1928812" cy="5715000"/>
          </a:xfrm>
          <a:prstGeom prst="rtTriangl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Triángulo rectángulo"/>
          <p:cNvSpPr/>
          <p:nvPr/>
        </p:nvSpPr>
        <p:spPr>
          <a:xfrm>
            <a:off x="7286625" y="0"/>
            <a:ext cx="1857375" cy="5715000"/>
          </a:xfrm>
          <a:prstGeom prst="rtTriangle">
            <a:avLst/>
          </a:prstGeom>
          <a:solidFill>
            <a:srgbClr val="67310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CuadroTexto"/>
          <p:cNvSpPr txBox="1"/>
          <p:nvPr/>
        </p:nvSpPr>
        <p:spPr>
          <a:xfrm>
            <a:off x="2987675" y="3362325"/>
            <a:ext cx="320357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La Mezquita por dentro</a:t>
            </a:r>
          </a:p>
        </p:txBody>
      </p:sp>
      <p:sp>
        <p:nvSpPr>
          <p:cNvPr id="12" name="11 CuadroTexto"/>
          <p:cNvSpPr txBox="1"/>
          <p:nvPr/>
        </p:nvSpPr>
        <p:spPr>
          <a:xfrm>
            <a:off x="1979613" y="4370388"/>
            <a:ext cx="525621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Catedral o antigua Mezquita de Córdoba se comenzó a construir en el 785 en el lugar que ocupaba la basílica visigótica de San Vicente Mártir</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2/3*#ppt_w"/>
                                          </p:val>
                                        </p:tav>
                                        <p:tav tm="100000">
                                          <p:val>
                                            <p:strVal val="#ppt_w"/>
                                          </p:val>
                                        </p:tav>
                                      </p:tavLst>
                                    </p:anim>
                                    <p:anim calcmode="lin" valueType="num">
                                      <p:cBhvr>
                                        <p:cTn id="30" dur="3000" fill="hold"/>
                                        <p:tgtEl>
                                          <p:spTgt spid="4"/>
                                        </p:tgtEl>
                                        <p:attrNameLst>
                                          <p:attrName>ppt_h</p:attrName>
                                        </p:attrNameLst>
                                      </p:cBhvr>
                                      <p:tavLst>
                                        <p:tav tm="0">
                                          <p:val>
                                            <p:strVal val="2/3*#ppt_h"/>
                                          </p:val>
                                        </p:tav>
                                        <p:tav tm="100000">
                                          <p:val>
                                            <p:strVal val="#ppt_h"/>
                                          </p:val>
                                        </p:tav>
                                      </p:tavLst>
                                    </p:anim>
                                  </p:childTnLst>
                                </p:cTn>
                              </p:par>
                            </p:childTnLst>
                          </p:cTn>
                        </p:par>
                        <p:par>
                          <p:cTn id="31" fill="hold" nodeType="afterGroup">
                            <p:stCondLst>
                              <p:cond delay="3000"/>
                            </p:stCondLst>
                            <p:childTnLst>
                              <p:par>
                                <p:cTn id="32" presetID="23" presetClass="entr" presetSubtype="16"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childTnLst>
                                </p:cTn>
                              </p:par>
                            </p:childTnLst>
                          </p:cTn>
                        </p:par>
                        <p:par>
                          <p:cTn id="36" fill="hold" nodeType="afterGroup">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0"/>
            <a:ext cx="5616575"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785938" y="0"/>
            <a:ext cx="1143000" cy="5715000"/>
          </a:xfrm>
          <a:prstGeom prst="rect">
            <a:avLst/>
          </a:prstGeom>
          <a:solidFill>
            <a:srgbClr val="673105">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2928938" y="0"/>
            <a:ext cx="1071562" cy="5715000"/>
          </a:xfrm>
          <a:prstGeom prst="rect">
            <a:avLst/>
          </a:prstGeom>
          <a:solidFill>
            <a:srgbClr val="673105">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4000500" y="0"/>
            <a:ext cx="1143000" cy="5715000"/>
          </a:xfrm>
          <a:prstGeom prst="rect">
            <a:avLst/>
          </a:prstGeom>
          <a:solidFill>
            <a:srgbClr val="673105">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5143500" y="0"/>
            <a:ext cx="1143000" cy="5715000"/>
          </a:xfrm>
          <a:prstGeom prst="rect">
            <a:avLst/>
          </a:prstGeom>
          <a:solidFill>
            <a:srgbClr val="673105">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6286500" y="0"/>
            <a:ext cx="1071563" cy="5715000"/>
          </a:xfrm>
          <a:prstGeom prst="rect">
            <a:avLst/>
          </a:prstGeom>
          <a:solidFill>
            <a:srgbClr val="673105">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0" y="0"/>
            <a:ext cx="1785918" cy="1964525"/>
          </a:xfrm>
          <a:prstGeom prst="rect">
            <a:avLst/>
          </a:prstGeom>
          <a:gradFill flip="none" rotWithShape="1">
            <a:gsLst>
              <a:gs pos="0">
                <a:srgbClr val="673105">
                  <a:shade val="30000"/>
                  <a:satMod val="115000"/>
                </a:srgbClr>
              </a:gs>
              <a:gs pos="50000">
                <a:srgbClr val="673105">
                  <a:shade val="67500"/>
                  <a:satMod val="115000"/>
                </a:srgbClr>
              </a:gs>
              <a:gs pos="100000">
                <a:srgbClr val="673105">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0" y="1964525"/>
            <a:ext cx="1785918" cy="1845482"/>
          </a:xfrm>
          <a:prstGeom prst="rect">
            <a:avLst/>
          </a:prstGeom>
          <a:gradFill flip="none" rotWithShape="1">
            <a:gsLst>
              <a:gs pos="0">
                <a:srgbClr val="673105">
                  <a:shade val="30000"/>
                  <a:satMod val="115000"/>
                </a:srgbClr>
              </a:gs>
              <a:gs pos="50000">
                <a:srgbClr val="673105">
                  <a:shade val="67500"/>
                  <a:satMod val="115000"/>
                </a:srgbClr>
              </a:gs>
              <a:gs pos="100000">
                <a:srgbClr val="673105">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0" y="3810007"/>
            <a:ext cx="1785918" cy="1904993"/>
          </a:xfrm>
          <a:prstGeom prst="rect">
            <a:avLst/>
          </a:prstGeom>
          <a:gradFill flip="none" rotWithShape="1">
            <a:gsLst>
              <a:gs pos="0">
                <a:srgbClr val="673105">
                  <a:shade val="30000"/>
                  <a:satMod val="115000"/>
                </a:srgbClr>
              </a:gs>
              <a:gs pos="50000">
                <a:srgbClr val="673105">
                  <a:shade val="67500"/>
                  <a:satMod val="115000"/>
                </a:srgbClr>
              </a:gs>
              <a:gs pos="100000">
                <a:srgbClr val="673105">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a:off x="7358082" y="0"/>
            <a:ext cx="1785918" cy="1904993"/>
          </a:xfrm>
          <a:prstGeom prst="rect">
            <a:avLst/>
          </a:prstGeom>
          <a:gradFill flip="none" rotWithShape="1">
            <a:gsLst>
              <a:gs pos="0">
                <a:srgbClr val="673105">
                  <a:shade val="30000"/>
                  <a:satMod val="115000"/>
                </a:srgbClr>
              </a:gs>
              <a:gs pos="50000">
                <a:srgbClr val="673105">
                  <a:shade val="67500"/>
                  <a:satMod val="115000"/>
                </a:srgbClr>
              </a:gs>
              <a:gs pos="100000">
                <a:srgbClr val="673105">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p:cNvSpPr/>
          <p:nvPr/>
        </p:nvSpPr>
        <p:spPr>
          <a:xfrm>
            <a:off x="7358082" y="1904993"/>
            <a:ext cx="1785918" cy="1845482"/>
          </a:xfrm>
          <a:prstGeom prst="rect">
            <a:avLst/>
          </a:prstGeom>
          <a:gradFill flip="none" rotWithShape="1">
            <a:gsLst>
              <a:gs pos="0">
                <a:srgbClr val="673105">
                  <a:shade val="30000"/>
                  <a:satMod val="115000"/>
                </a:srgbClr>
              </a:gs>
              <a:gs pos="50000">
                <a:srgbClr val="673105">
                  <a:shade val="67500"/>
                  <a:satMod val="115000"/>
                </a:srgbClr>
              </a:gs>
              <a:gs pos="100000">
                <a:srgbClr val="673105">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Rectángulo"/>
          <p:cNvSpPr/>
          <p:nvPr/>
        </p:nvSpPr>
        <p:spPr>
          <a:xfrm>
            <a:off x="7358082" y="3750475"/>
            <a:ext cx="1785918" cy="1964525"/>
          </a:xfrm>
          <a:prstGeom prst="rect">
            <a:avLst/>
          </a:prstGeom>
          <a:gradFill flip="none" rotWithShape="1">
            <a:gsLst>
              <a:gs pos="0">
                <a:srgbClr val="673105">
                  <a:shade val="30000"/>
                  <a:satMod val="115000"/>
                </a:srgbClr>
              </a:gs>
              <a:gs pos="50000">
                <a:srgbClr val="673105">
                  <a:shade val="67500"/>
                  <a:satMod val="115000"/>
                </a:srgbClr>
              </a:gs>
              <a:gs pos="100000">
                <a:srgbClr val="673105">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000">
        <p14:prism isInverted="1"/>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4000"/>
                                        <p:tgtEl>
                                          <p:spTgt spid="4"/>
                                        </p:tgtEl>
                                      </p:cBhvr>
                                    </p:animEffect>
                                  </p:childTnLst>
                                </p:cTn>
                              </p:par>
                              <p:par>
                                <p:cTn id="23" presetID="6" presetClass="entr" presetSubtype="3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out)">
                                      <p:cBhvr>
                                        <p:cTn id="25" dur="4000"/>
                                        <p:tgtEl>
                                          <p:spTgt spid="10"/>
                                        </p:tgtEl>
                                      </p:cBhvr>
                                    </p:animEffect>
                                  </p:childTnLst>
                                </p:cTn>
                              </p:par>
                              <p:par>
                                <p:cTn id="26" presetID="6" presetClass="entr" presetSubtype="32"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4000"/>
                                        <p:tgtEl>
                                          <p:spTgt spid="11"/>
                                        </p:tgtEl>
                                      </p:cBhvr>
                                    </p:animEffect>
                                  </p:childTnLst>
                                </p:cTn>
                              </p:par>
                              <p:par>
                                <p:cTn id="29" presetID="6" presetClass="entr" presetSubtype="3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ircle(out)">
                                      <p:cBhvr>
                                        <p:cTn id="31" dur="4000"/>
                                        <p:tgtEl>
                                          <p:spTgt spid="12"/>
                                        </p:tgtEl>
                                      </p:cBhvr>
                                    </p:animEffect>
                                  </p:childTnLst>
                                </p:cTn>
                              </p:par>
                              <p:par>
                                <p:cTn id="32" presetID="6" presetClass="entr" presetSubtype="32"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circle(out)">
                                      <p:cBhvr>
                                        <p:cTn id="34" dur="4000"/>
                                        <p:tgtEl>
                                          <p:spTgt spid="13"/>
                                        </p:tgtEl>
                                      </p:cBhvr>
                                    </p:animEffect>
                                  </p:childTnLst>
                                </p:cTn>
                              </p:par>
                              <p:par>
                                <p:cTn id="35" presetID="6" presetClass="entr" presetSubtype="3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ircle(out)">
                                      <p:cBhvr>
                                        <p:cTn id="37" dur="4000"/>
                                        <p:tgtEl>
                                          <p:spTgt spid="14"/>
                                        </p:tgtEl>
                                      </p:cBhvr>
                                    </p:animEffect>
                                  </p:childTnLst>
                                </p:cTn>
                              </p:par>
                              <p:par>
                                <p:cTn id="38" presetID="6" presetClass="entr" presetSubtype="32"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circle(out)">
                                      <p:cBhvr>
                                        <p:cTn id="40" dur="4000"/>
                                        <p:tgtEl>
                                          <p:spTgt spid="15"/>
                                        </p:tgtEl>
                                      </p:cBhvr>
                                    </p:animEffec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4000" fill="hold"/>
                                        <p:tgtEl>
                                          <p:spTgt spid="4"/>
                                        </p:tgtEl>
                                        <p:attrNameLst>
                                          <p:attrName>ppt_w</p:attrName>
                                        </p:attrNameLst>
                                      </p:cBhvr>
                                      <p:tavLst>
                                        <p:tav tm="0">
                                          <p:val>
                                            <p:strVal val="2/3*#ppt_w"/>
                                          </p:val>
                                        </p:tav>
                                        <p:tav tm="100000">
                                          <p:val>
                                            <p:strVal val="#ppt_w"/>
                                          </p:val>
                                        </p:tav>
                                      </p:tavLst>
                                    </p:anim>
                                    <p:anim calcmode="lin" valueType="num">
                                      <p:cBhvr>
                                        <p:cTn id="44" dur="4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05_Green_Grav.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1">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705_Green_Grav.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899592" y="4945732"/>
            <a:ext cx="69850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mezquita fue objeto de ampliaciones durante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Emirato y </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Califato de Córdoba.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15000">
        <p15:prstTrans prst="curtains"/>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42844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1">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742844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8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116013" y="4657725"/>
            <a:ext cx="74882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1238, tras la Reconquista, se llevó a cabo la reconversión de la mezquita en una catedral católica con la ordenación episcopal de su primer obispo, Lope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Fitero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xit" presetSubtype="272" fill="hold" grpId="1"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4/3*ppt_w"/>
                                          </p:val>
                                        </p:tav>
                                      </p:tavLst>
                                    </p:anim>
                                    <p:anim calcmode="lin" valueType="num">
                                      <p:cBhvr>
                                        <p:cTn id="13" dur="3000"/>
                                        <p:tgtEl>
                                          <p:spTgt spid="5"/>
                                        </p:tgtEl>
                                        <p:attrNameLst>
                                          <p:attrName>ppt_h</p:attrName>
                                        </p:attrNameLst>
                                      </p:cBhvr>
                                      <p:tavLst>
                                        <p:tav tm="0">
                                          <p:val>
                                            <p:strVal val="ppt_h"/>
                                          </p:val>
                                        </p:tav>
                                        <p:tav tm="100000">
                                          <p:val>
                                            <p:strVal val="4/3*ppt_h"/>
                                          </p:val>
                                        </p:tav>
                                      </p:tavLst>
                                    </p:anim>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par>
                                <p:cTn id="22" presetID="6"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out)">
                                      <p:cBhvr>
                                        <p:cTn id="24" dur="3000"/>
                                        <p:tgtEl>
                                          <p:spTgt spid="4"/>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20_Beach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3520_Beach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55650" y="4945063"/>
            <a:ext cx="75596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1523 se empezó la construcción de una basílica renacentista de estilo plateresco en el centro del edificio musulmán.</a:t>
            </a:r>
          </a:p>
        </p:txBody>
      </p:sp>
    </p:spTree>
  </p:cSld>
  <p:clrMapOvr>
    <a:masterClrMapping/>
  </p:clrMapOvr>
  <mc:AlternateContent xmlns:mc="http://schemas.openxmlformats.org/markup-compatibility/2006" xmlns:p14="http://schemas.microsoft.com/office/powerpoint/2010/main">
    <mc:Choice Requires="p14">
      <p:transition spd="slow" p14:dur="2000" advTm="18000">
        <p:pull/>
      </p:transition>
    </mc:Choice>
    <mc:Fallback xmlns="">
      <p:transition spd="slow" advTm="18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42660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1">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042660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8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84213" y="4945063"/>
            <a:ext cx="77771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Hoy constituye el monumento más importante de Córdoba, y también de toda la arquitectura andalusí, junto con la Alhambra.</a:t>
            </a:r>
          </a:p>
        </p:txBody>
      </p:sp>
    </p:spTree>
  </p:cSld>
  <p:clrMapOvr>
    <a:masterClrMapping/>
  </p:clrMapOvr>
  <mc:AlternateContent xmlns:mc="http://schemas.openxmlformats.org/markup-compatibility/2006" xmlns:p14="http://schemas.microsoft.com/office/powerpoint/2010/main">
    <mc:Choice Requires="p14">
      <p:transition spd="slow" p14:dur="2000" advTm="18000">
        <p:cover/>
      </p:transition>
    </mc:Choice>
    <mc:Fallback xmlns="">
      <p:transition spd="slow" advTm="18000">
        <p:cov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2500"/>
                                        <p:tgtEl>
                                          <p:spTgt spid="5"/>
                                        </p:tgtEl>
                                      </p:cBhvr>
                                    </p:animEffect>
                                    <p:set>
                                      <p:cBhvr>
                                        <p:cTn id="10" dur="1" fill="hold">
                                          <p:stCondLst>
                                            <p:cond delay="24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72_Digitally_Enhanced_Beach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14313" y="179388"/>
            <a:ext cx="8715375" cy="5357812"/>
          </a:xfrm>
          <a:prstGeom prst="rect">
            <a:avLst/>
          </a:prstGeom>
          <a:solidFill>
            <a:srgbClr val="7030A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7" name="6 Imagen" descr="2772_Digitally_Enhanced_Beach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17513"/>
            <a:ext cx="8207375" cy="49117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51673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551673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8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8000">
        <p14:switch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4000"/>
                                        <p:tgtEl>
                                          <p:spTgt spid="4"/>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05_Green_Grass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705_Green_Grass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7000">
        <p15:prstTrans prst="crush"/>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2500"/>
                                        <p:tgtEl>
                                          <p:spTgt spid="4"/>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ppt_w+.3"/>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animEffect transition="in" filter="fad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7308850" y="0"/>
            <a:ext cx="1835150"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Rectángulo"/>
          <p:cNvSpPr/>
          <p:nvPr/>
        </p:nvSpPr>
        <p:spPr>
          <a:xfrm>
            <a:off x="0" y="0"/>
            <a:ext cx="1835150"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4" name="3 Imagen" descr="20110716_634464486427002941w.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0"/>
            <a:ext cx="54737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isósceles"/>
          <p:cNvSpPr/>
          <p:nvPr/>
        </p:nvSpPr>
        <p:spPr>
          <a:xfrm rot="5400000">
            <a:off x="428625" y="1428750"/>
            <a:ext cx="5715000" cy="2857500"/>
          </a:xfrm>
          <a:prstGeom prst="triangle">
            <a:avLst/>
          </a:prstGeom>
          <a:solidFill>
            <a:srgbClr val="673105">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Triángulo isósceles"/>
          <p:cNvSpPr/>
          <p:nvPr/>
        </p:nvSpPr>
        <p:spPr>
          <a:xfrm rot="5400000" flipV="1">
            <a:off x="3118644" y="1524794"/>
            <a:ext cx="5715000" cy="2665412"/>
          </a:xfrm>
          <a:prstGeom prst="triangle">
            <a:avLst>
              <a:gd name="adj" fmla="val 48177"/>
            </a:avLst>
          </a:prstGeom>
          <a:solidFill>
            <a:srgbClr val="673105">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ombinar"/>
          <p:cNvSpPr/>
          <p:nvPr/>
        </p:nvSpPr>
        <p:spPr>
          <a:xfrm>
            <a:off x="1857375" y="0"/>
            <a:ext cx="5451475" cy="2857500"/>
          </a:xfrm>
          <a:prstGeom prst="flowChartMerge">
            <a:avLst/>
          </a:prstGeom>
          <a:solidFill>
            <a:srgbClr val="673105">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Extracto"/>
          <p:cNvSpPr/>
          <p:nvPr/>
        </p:nvSpPr>
        <p:spPr>
          <a:xfrm>
            <a:off x="1857375" y="2857500"/>
            <a:ext cx="5643563" cy="2857500"/>
          </a:xfrm>
          <a:prstGeom prst="flowChartExtract">
            <a:avLst/>
          </a:prstGeom>
          <a:solidFill>
            <a:srgbClr val="673105">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Triángulo rectángulo"/>
          <p:cNvSpPr/>
          <p:nvPr/>
        </p:nvSpPr>
        <p:spPr>
          <a:xfrm>
            <a:off x="1" y="0"/>
            <a:ext cx="1907703" cy="5715000"/>
          </a:xfrm>
          <a:prstGeom prst="rtTriangle">
            <a:avLst/>
          </a:prstGeom>
          <a:gradFill flip="none" rotWithShape="1">
            <a:gsLst>
              <a:gs pos="0">
                <a:srgbClr val="673105">
                  <a:shade val="30000"/>
                  <a:satMod val="115000"/>
                </a:srgbClr>
              </a:gs>
              <a:gs pos="50000">
                <a:srgbClr val="673105">
                  <a:shade val="67500"/>
                  <a:satMod val="115000"/>
                </a:srgbClr>
              </a:gs>
              <a:gs pos="100000">
                <a:srgbClr val="673105">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Triángulo rectángulo"/>
          <p:cNvSpPr/>
          <p:nvPr/>
        </p:nvSpPr>
        <p:spPr>
          <a:xfrm flipH="1">
            <a:off x="7308304" y="0"/>
            <a:ext cx="1835696" cy="5715000"/>
          </a:xfrm>
          <a:prstGeom prst="rtTriangle">
            <a:avLst/>
          </a:prstGeom>
          <a:gradFill flip="none" rotWithShape="1">
            <a:gsLst>
              <a:gs pos="0">
                <a:srgbClr val="673105">
                  <a:shade val="30000"/>
                  <a:satMod val="115000"/>
                </a:srgbClr>
              </a:gs>
              <a:gs pos="50000">
                <a:srgbClr val="673105">
                  <a:shade val="67500"/>
                  <a:satMod val="115000"/>
                </a:srgbClr>
              </a:gs>
              <a:gs pos="100000">
                <a:srgbClr val="673105">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Triángulo rectángulo"/>
          <p:cNvSpPr/>
          <p:nvPr/>
        </p:nvSpPr>
        <p:spPr>
          <a:xfrm flipH="1" flipV="1">
            <a:off x="0" y="0"/>
            <a:ext cx="1871663" cy="5715000"/>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Triángulo rectángulo"/>
          <p:cNvSpPr/>
          <p:nvPr/>
        </p:nvSpPr>
        <p:spPr>
          <a:xfrm flipV="1">
            <a:off x="7308850" y="0"/>
            <a:ext cx="1835150" cy="5715000"/>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000">
        <p:wipe/>
      </p:transition>
    </mc:Choice>
    <mc:Fallback xmlns="">
      <p:transition spd="slow" advTm="8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
                                          </p:val>
                                        </p:tav>
                                      </p:tavLst>
                                    </p:anim>
                                    <p:anim calcmode="lin" valueType="num">
                                      <p:cBhvr>
                                        <p:cTn id="19" dur="4000"/>
                                        <p:tgtEl>
                                          <p:spTgt spid="7"/>
                                        </p:tgtEl>
                                        <p:attrNameLst>
                                          <p:attrName>ppt_y</p:attrName>
                                        </p:attrNameLst>
                                      </p:cBhvr>
                                      <p:tavLst>
                                        <p:tav tm="0">
                                          <p:val>
                                            <p:strVal val="ppt_y"/>
                                          </p:val>
                                        </p:tav>
                                        <p:tav tm="100000">
                                          <p:val>
                                            <p:strVal val="ppt_y-ppt_h/2"/>
                                          </p:val>
                                        </p:tav>
                                      </p:tavLst>
                                    </p:anim>
                                    <p:anim calcmode="lin" valueType="num">
                                      <p:cBhvr>
                                        <p:cTn id="20" dur="4000"/>
                                        <p:tgtEl>
                                          <p:spTgt spid="7"/>
                                        </p:tgtEl>
                                        <p:attrNameLst>
                                          <p:attrName>ppt_w</p:attrName>
                                        </p:attrNameLst>
                                      </p:cBhvr>
                                      <p:tavLst>
                                        <p:tav tm="0">
                                          <p:val>
                                            <p:strVal val="ppt_w"/>
                                          </p:val>
                                        </p:tav>
                                        <p:tav tm="100000">
                                          <p:val>
                                            <p:strVal val="ppt_w"/>
                                          </p:val>
                                        </p:tav>
                                      </p:tavLst>
                                    </p:anim>
                                    <p:anim calcmode="lin" valueType="num">
                                      <p:cBhvr>
                                        <p:cTn id="21" dur="4000"/>
                                        <p:tgtEl>
                                          <p:spTgt spid="7"/>
                                        </p:tgtEl>
                                        <p:attrNameLst>
                                          <p:attrName>ppt_h</p:attrName>
                                        </p:attrNameLst>
                                      </p:cBhvr>
                                      <p:tavLst>
                                        <p:tav tm="0">
                                          <p:val>
                                            <p:strVal val="ppt_h"/>
                                          </p:val>
                                        </p:tav>
                                        <p:tav tm="100000">
                                          <p:val>
                                            <p:fltVal val="0"/>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
                                          </p:val>
                                        </p:tav>
                                      </p:tavLst>
                                    </p:anim>
                                    <p:anim calcmode="lin" valueType="num">
                                      <p:cBhvr>
                                        <p:cTn id="25" dur="4000"/>
                                        <p:tgtEl>
                                          <p:spTgt spid="8"/>
                                        </p:tgtEl>
                                        <p:attrNameLst>
                                          <p:attrName>ppt_y</p:attrName>
                                        </p:attrNameLst>
                                      </p:cBhvr>
                                      <p:tavLst>
                                        <p:tav tm="0">
                                          <p:val>
                                            <p:strVal val="ppt_y"/>
                                          </p:val>
                                        </p:tav>
                                        <p:tav tm="100000">
                                          <p:val>
                                            <p:strVal val="ppt_y+ppt_h/2"/>
                                          </p:val>
                                        </p:tav>
                                      </p:tavLst>
                                    </p:anim>
                                    <p:anim calcmode="lin" valueType="num">
                                      <p:cBhvr>
                                        <p:cTn id="26" dur="4000"/>
                                        <p:tgtEl>
                                          <p:spTgt spid="8"/>
                                        </p:tgtEl>
                                        <p:attrNameLst>
                                          <p:attrName>ppt_w</p:attrName>
                                        </p:attrNameLst>
                                      </p:cBhvr>
                                      <p:tavLst>
                                        <p:tav tm="0">
                                          <p:val>
                                            <p:strVal val="ppt_w"/>
                                          </p:val>
                                        </p:tav>
                                        <p:tav tm="100000">
                                          <p:val>
                                            <p:strVal val="ppt_w"/>
                                          </p:val>
                                        </p:tav>
                                      </p:tavLst>
                                    </p:anim>
                                    <p:anim calcmode="lin" valueType="num">
                                      <p:cBhvr>
                                        <p:cTn id="27" dur="4000"/>
                                        <p:tgtEl>
                                          <p:spTgt spid="8"/>
                                        </p:tgtEl>
                                        <p:attrNameLst>
                                          <p:attrName>ppt_h</p:attrName>
                                        </p:attrNameLst>
                                      </p:cBhvr>
                                      <p:tavLst>
                                        <p:tav tm="0">
                                          <p:val>
                                            <p:strVal val="ppt_h"/>
                                          </p:val>
                                        </p:tav>
                                        <p:tav tm="100000">
                                          <p:val>
                                            <p:fltVal val="0"/>
                                          </p:val>
                                        </p:tav>
                                      </p:tavLst>
                                    </p:anim>
                                    <p:set>
                                      <p:cBhvr>
                                        <p:cTn id="28" dur="1" fill="hold">
                                          <p:stCondLst>
                                            <p:cond delay="3999"/>
                                          </p:stCondLst>
                                        </p:cTn>
                                        <p:tgtEl>
                                          <p:spTgt spid="8"/>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4000"/>
                                        <p:tgtEl>
                                          <p:spTgt spid="10"/>
                                        </p:tgtEl>
                                        <p:attrNameLst>
                                          <p:attrName>ppt_x</p:attrName>
                                        </p:attrNameLst>
                                      </p:cBhvr>
                                      <p:tavLst>
                                        <p:tav tm="0">
                                          <p:val>
                                            <p:strVal val="ppt_x"/>
                                          </p:val>
                                        </p:tav>
                                        <p:tav tm="100000">
                                          <p:val>
                                            <p:strVal val="ppt_x"/>
                                          </p:val>
                                        </p:tav>
                                      </p:tavLst>
                                    </p:anim>
                                    <p:anim calcmode="lin" valueType="num">
                                      <p:cBhvr>
                                        <p:cTn id="31" dur="4000"/>
                                        <p:tgtEl>
                                          <p:spTgt spid="10"/>
                                        </p:tgtEl>
                                        <p:attrNameLst>
                                          <p:attrName>ppt_y</p:attrName>
                                        </p:attrNameLst>
                                      </p:cBhvr>
                                      <p:tavLst>
                                        <p:tav tm="0">
                                          <p:val>
                                            <p:strVal val="ppt_y"/>
                                          </p:val>
                                        </p:tav>
                                        <p:tav tm="100000">
                                          <p:val>
                                            <p:strVal val="ppt_y+ppt_h/2"/>
                                          </p:val>
                                        </p:tav>
                                      </p:tavLst>
                                    </p:anim>
                                    <p:anim calcmode="lin" valueType="num">
                                      <p:cBhvr>
                                        <p:cTn id="32" dur="4000"/>
                                        <p:tgtEl>
                                          <p:spTgt spid="10"/>
                                        </p:tgtEl>
                                        <p:attrNameLst>
                                          <p:attrName>ppt_w</p:attrName>
                                        </p:attrNameLst>
                                      </p:cBhvr>
                                      <p:tavLst>
                                        <p:tav tm="0">
                                          <p:val>
                                            <p:strVal val="ppt_w"/>
                                          </p:val>
                                        </p:tav>
                                        <p:tav tm="100000">
                                          <p:val>
                                            <p:strVal val="ppt_w"/>
                                          </p:val>
                                        </p:tav>
                                      </p:tavLst>
                                    </p:anim>
                                    <p:anim calcmode="lin" valueType="num">
                                      <p:cBhvr>
                                        <p:cTn id="33" dur="4000"/>
                                        <p:tgtEl>
                                          <p:spTgt spid="10"/>
                                        </p:tgtEl>
                                        <p:attrNameLst>
                                          <p:attrName>ppt_h</p:attrName>
                                        </p:attrNameLst>
                                      </p:cBhvr>
                                      <p:tavLst>
                                        <p:tav tm="0">
                                          <p:val>
                                            <p:strVal val="ppt_h"/>
                                          </p:val>
                                        </p:tav>
                                        <p:tav tm="100000">
                                          <p:val>
                                            <p:fltVal val="0"/>
                                          </p:val>
                                        </p:tav>
                                      </p:tavLst>
                                    </p:anim>
                                    <p:set>
                                      <p:cBhvr>
                                        <p:cTn id="34" dur="1" fill="hold">
                                          <p:stCondLst>
                                            <p:cond delay="3999"/>
                                          </p:stCondLst>
                                        </p:cTn>
                                        <p:tgtEl>
                                          <p:spTgt spid="10"/>
                                        </p:tgtEl>
                                        <p:attrNameLst>
                                          <p:attrName>style.visibility</p:attrName>
                                        </p:attrNameLst>
                                      </p:cBhvr>
                                      <p:to>
                                        <p:strVal val="hidden"/>
                                      </p:to>
                                    </p:set>
                                  </p:childTnLst>
                                </p:cTn>
                              </p:par>
                              <p:par>
                                <p:cTn id="35" presetID="17" presetClass="exit" presetSubtype="4" fill="hold" nodeType="withEffect">
                                  <p:stCondLst>
                                    <p:cond delay="0"/>
                                  </p:stCondLst>
                                  <p:childTnLst>
                                    <p:anim calcmode="lin" valueType="num">
                                      <p:cBhvr>
                                        <p:cTn id="36" dur="4000"/>
                                        <p:tgtEl>
                                          <p:spTgt spid="11"/>
                                        </p:tgtEl>
                                        <p:attrNameLst>
                                          <p:attrName>ppt_x</p:attrName>
                                        </p:attrNameLst>
                                      </p:cBhvr>
                                      <p:tavLst>
                                        <p:tav tm="0">
                                          <p:val>
                                            <p:strVal val="ppt_x"/>
                                          </p:val>
                                        </p:tav>
                                        <p:tav tm="100000">
                                          <p:val>
                                            <p:strVal val="ppt_x"/>
                                          </p:val>
                                        </p:tav>
                                      </p:tavLst>
                                    </p:anim>
                                    <p:anim calcmode="lin" valueType="num">
                                      <p:cBhvr>
                                        <p:cTn id="37" dur="4000"/>
                                        <p:tgtEl>
                                          <p:spTgt spid="11"/>
                                        </p:tgtEl>
                                        <p:attrNameLst>
                                          <p:attrName>ppt_y</p:attrName>
                                        </p:attrNameLst>
                                      </p:cBhvr>
                                      <p:tavLst>
                                        <p:tav tm="0">
                                          <p:val>
                                            <p:strVal val="ppt_y"/>
                                          </p:val>
                                        </p:tav>
                                        <p:tav tm="100000">
                                          <p:val>
                                            <p:strVal val="ppt_y+ppt_h/2"/>
                                          </p:val>
                                        </p:tav>
                                      </p:tavLst>
                                    </p:anim>
                                    <p:anim calcmode="lin" valueType="num">
                                      <p:cBhvr>
                                        <p:cTn id="38" dur="4000"/>
                                        <p:tgtEl>
                                          <p:spTgt spid="11"/>
                                        </p:tgtEl>
                                        <p:attrNameLst>
                                          <p:attrName>ppt_w</p:attrName>
                                        </p:attrNameLst>
                                      </p:cBhvr>
                                      <p:tavLst>
                                        <p:tav tm="0">
                                          <p:val>
                                            <p:strVal val="ppt_w"/>
                                          </p:val>
                                        </p:tav>
                                        <p:tav tm="100000">
                                          <p:val>
                                            <p:strVal val="ppt_w"/>
                                          </p:val>
                                        </p:tav>
                                      </p:tavLst>
                                    </p:anim>
                                    <p:anim calcmode="lin" valueType="num">
                                      <p:cBhvr>
                                        <p:cTn id="39" dur="4000"/>
                                        <p:tgtEl>
                                          <p:spTgt spid="11"/>
                                        </p:tgtEl>
                                        <p:attrNameLst>
                                          <p:attrName>ppt_h</p:attrName>
                                        </p:attrNameLst>
                                      </p:cBhvr>
                                      <p:tavLst>
                                        <p:tav tm="0">
                                          <p:val>
                                            <p:strVal val="ppt_h"/>
                                          </p:val>
                                        </p:tav>
                                        <p:tav tm="100000">
                                          <p:val>
                                            <p:fltVal val="0"/>
                                          </p:val>
                                        </p:tav>
                                      </p:tavLst>
                                    </p:anim>
                                    <p:set>
                                      <p:cBhvr>
                                        <p:cTn id="40" dur="1" fill="hold">
                                          <p:stCondLst>
                                            <p:cond delay="3999"/>
                                          </p:stCondLst>
                                        </p:cTn>
                                        <p:tgtEl>
                                          <p:spTgt spid="11"/>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4000"/>
                                        <p:tgtEl>
                                          <p:spTgt spid="12"/>
                                        </p:tgtEl>
                                        <p:attrNameLst>
                                          <p:attrName>ppt_x</p:attrName>
                                        </p:attrNameLst>
                                      </p:cBhvr>
                                      <p:tavLst>
                                        <p:tav tm="0">
                                          <p:val>
                                            <p:strVal val="ppt_x"/>
                                          </p:val>
                                        </p:tav>
                                        <p:tav tm="100000">
                                          <p:val>
                                            <p:strVal val="ppt_x"/>
                                          </p:val>
                                        </p:tav>
                                      </p:tavLst>
                                    </p:anim>
                                    <p:anim calcmode="lin" valueType="num">
                                      <p:cBhvr>
                                        <p:cTn id="43" dur="4000"/>
                                        <p:tgtEl>
                                          <p:spTgt spid="12"/>
                                        </p:tgtEl>
                                        <p:attrNameLst>
                                          <p:attrName>ppt_y</p:attrName>
                                        </p:attrNameLst>
                                      </p:cBhvr>
                                      <p:tavLst>
                                        <p:tav tm="0">
                                          <p:val>
                                            <p:strVal val="ppt_y"/>
                                          </p:val>
                                        </p:tav>
                                        <p:tav tm="100000">
                                          <p:val>
                                            <p:strVal val="ppt_y-ppt_h/2"/>
                                          </p:val>
                                        </p:tav>
                                      </p:tavLst>
                                    </p:anim>
                                    <p:anim calcmode="lin" valueType="num">
                                      <p:cBhvr>
                                        <p:cTn id="44" dur="4000"/>
                                        <p:tgtEl>
                                          <p:spTgt spid="12"/>
                                        </p:tgtEl>
                                        <p:attrNameLst>
                                          <p:attrName>ppt_w</p:attrName>
                                        </p:attrNameLst>
                                      </p:cBhvr>
                                      <p:tavLst>
                                        <p:tav tm="0">
                                          <p:val>
                                            <p:strVal val="ppt_w"/>
                                          </p:val>
                                        </p:tav>
                                        <p:tav tm="100000">
                                          <p:val>
                                            <p:strVal val="ppt_w"/>
                                          </p:val>
                                        </p:tav>
                                      </p:tavLst>
                                    </p:anim>
                                    <p:anim calcmode="lin" valueType="num">
                                      <p:cBhvr>
                                        <p:cTn id="45" dur="4000"/>
                                        <p:tgtEl>
                                          <p:spTgt spid="12"/>
                                        </p:tgtEl>
                                        <p:attrNameLst>
                                          <p:attrName>ppt_h</p:attrName>
                                        </p:attrNameLst>
                                      </p:cBhvr>
                                      <p:tavLst>
                                        <p:tav tm="0">
                                          <p:val>
                                            <p:strVal val="ppt_h"/>
                                          </p:val>
                                        </p:tav>
                                        <p:tav tm="100000">
                                          <p:val>
                                            <p:fltVal val="0"/>
                                          </p:val>
                                        </p:tav>
                                      </p:tavLst>
                                    </p:anim>
                                    <p:set>
                                      <p:cBhvr>
                                        <p:cTn id="46" dur="1" fill="hold">
                                          <p:stCondLst>
                                            <p:cond delay="3999"/>
                                          </p:stCondLst>
                                        </p:cTn>
                                        <p:tgtEl>
                                          <p:spTgt spid="12"/>
                                        </p:tgtEl>
                                        <p:attrNameLst>
                                          <p:attrName>style.visibility</p:attrName>
                                        </p:attrNameLst>
                                      </p:cBhvr>
                                      <p:to>
                                        <p:strVal val="hidden"/>
                                      </p:to>
                                    </p:set>
                                  </p:childTnLst>
                                </p:cTn>
                              </p:par>
                              <p:par>
                                <p:cTn id="47" presetID="17" presetClass="exit" presetSubtype="1" fill="hold" grpId="0" nodeType="withEffect">
                                  <p:stCondLst>
                                    <p:cond delay="0"/>
                                  </p:stCondLst>
                                  <p:childTnLst>
                                    <p:anim calcmode="lin" valueType="num">
                                      <p:cBhvr>
                                        <p:cTn id="48" dur="4000"/>
                                        <p:tgtEl>
                                          <p:spTgt spid="13"/>
                                        </p:tgtEl>
                                        <p:attrNameLst>
                                          <p:attrName>ppt_x</p:attrName>
                                        </p:attrNameLst>
                                      </p:cBhvr>
                                      <p:tavLst>
                                        <p:tav tm="0">
                                          <p:val>
                                            <p:strVal val="ppt_x"/>
                                          </p:val>
                                        </p:tav>
                                        <p:tav tm="100000">
                                          <p:val>
                                            <p:strVal val="ppt_x"/>
                                          </p:val>
                                        </p:tav>
                                      </p:tavLst>
                                    </p:anim>
                                    <p:anim calcmode="lin" valueType="num">
                                      <p:cBhvr>
                                        <p:cTn id="49" dur="4000"/>
                                        <p:tgtEl>
                                          <p:spTgt spid="13"/>
                                        </p:tgtEl>
                                        <p:attrNameLst>
                                          <p:attrName>ppt_y</p:attrName>
                                        </p:attrNameLst>
                                      </p:cBhvr>
                                      <p:tavLst>
                                        <p:tav tm="0">
                                          <p:val>
                                            <p:strVal val="ppt_y"/>
                                          </p:val>
                                        </p:tav>
                                        <p:tav tm="100000">
                                          <p:val>
                                            <p:strVal val="ppt_y-ppt_h/2"/>
                                          </p:val>
                                        </p:tav>
                                      </p:tavLst>
                                    </p:anim>
                                    <p:anim calcmode="lin" valueType="num">
                                      <p:cBhvr>
                                        <p:cTn id="50" dur="4000"/>
                                        <p:tgtEl>
                                          <p:spTgt spid="13"/>
                                        </p:tgtEl>
                                        <p:attrNameLst>
                                          <p:attrName>ppt_w</p:attrName>
                                        </p:attrNameLst>
                                      </p:cBhvr>
                                      <p:tavLst>
                                        <p:tav tm="0">
                                          <p:val>
                                            <p:strVal val="ppt_w"/>
                                          </p:val>
                                        </p:tav>
                                        <p:tav tm="100000">
                                          <p:val>
                                            <p:strVal val="ppt_w"/>
                                          </p:val>
                                        </p:tav>
                                      </p:tavLst>
                                    </p:anim>
                                    <p:anim calcmode="lin" valueType="num">
                                      <p:cBhvr>
                                        <p:cTn id="51" dur="4000"/>
                                        <p:tgtEl>
                                          <p:spTgt spid="13"/>
                                        </p:tgtEl>
                                        <p:attrNameLst>
                                          <p:attrName>ppt_h</p:attrName>
                                        </p:attrNameLst>
                                      </p:cBhvr>
                                      <p:tavLst>
                                        <p:tav tm="0">
                                          <p:val>
                                            <p:strVal val="ppt_h"/>
                                          </p:val>
                                        </p:tav>
                                        <p:tav tm="100000">
                                          <p:val>
                                            <p:fltVal val="0"/>
                                          </p:val>
                                        </p:tav>
                                      </p:tavLst>
                                    </p:anim>
                                    <p:set>
                                      <p:cBhvr>
                                        <p:cTn id="52" dur="1" fill="hold">
                                          <p:stCondLst>
                                            <p:cond delay="3999"/>
                                          </p:stCondLst>
                                        </p:cTn>
                                        <p:tgtEl>
                                          <p:spTgt spid="13"/>
                                        </p:tgtEl>
                                        <p:attrNameLst>
                                          <p:attrName>style.visibility</p:attrName>
                                        </p:attrNameLst>
                                      </p:cBhvr>
                                      <p:to>
                                        <p:strVal val="hidden"/>
                                      </p:to>
                                    </p:set>
                                  </p:childTnLst>
                                </p:cTn>
                              </p:par>
                              <p:par>
                                <p:cTn id="53" presetID="23" presetClass="entr" presetSubtype="27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4000" fill="hold"/>
                                        <p:tgtEl>
                                          <p:spTgt spid="4"/>
                                        </p:tgtEl>
                                        <p:attrNameLst>
                                          <p:attrName>ppt_w</p:attrName>
                                        </p:attrNameLst>
                                      </p:cBhvr>
                                      <p:tavLst>
                                        <p:tav tm="0">
                                          <p:val>
                                            <p:strVal val="2/3*#ppt_w"/>
                                          </p:val>
                                        </p:tav>
                                        <p:tav tm="100000">
                                          <p:val>
                                            <p:strVal val="#ppt_w"/>
                                          </p:val>
                                        </p:tav>
                                      </p:tavLst>
                                    </p:anim>
                                    <p:anim calcmode="lin" valueType="num">
                                      <p:cBhvr>
                                        <p:cTn id="56" dur="4000" fill="hold"/>
                                        <p:tgtEl>
                                          <p:spTgt spid="4"/>
                                        </p:tgtEl>
                                        <p:attrNameLst>
                                          <p:attrName>ppt_h</p:attrName>
                                        </p:attrNameLst>
                                      </p:cBhvr>
                                      <p:tavLst>
                                        <p:tav tm="0">
                                          <p:val>
                                            <p:strVal val="2/3*#ppt_h"/>
                                          </p:val>
                                        </p:tav>
                                        <p:tav tm="100000">
                                          <p:val>
                                            <p:strVal val="#ppt_h"/>
                                          </p:val>
                                        </p:tav>
                                      </p:tavLst>
                                    </p:anim>
                                  </p:childTnLst>
                                </p:cTn>
                              </p:par>
                              <p:par>
                                <p:cTn id="57" presetID="6" presetClass="entr" presetSubtype="3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circle(out)">
                                      <p:cBhvr>
                                        <p:cTn id="59" dur="4000"/>
                                        <p:tgtEl>
                                          <p:spTgt spid="14"/>
                                        </p:tgtEl>
                                      </p:cBhvr>
                                    </p:animEffect>
                                  </p:childTnLst>
                                </p:cTn>
                              </p:par>
                              <p:par>
                                <p:cTn id="60" presetID="6" presetClass="entr" presetSubtype="32"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circle(out)">
                                      <p:cBhvr>
                                        <p:cTn id="62" dur="4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DSC2134zz.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715000"/>
          </a:xfrm>
          <a:prstGeom prst="rect">
            <a:avLst/>
          </a:prstGeom>
          <a:solidFill>
            <a:schemeClr val="bg1">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000">
        <p:split orient="vert"/>
      </p:transition>
    </mc:Choice>
    <mc:Fallback xmlns="">
      <p:transition spd="slow" advTm="9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xit" presetSubtype="10" fill="hold" grpId="1" nodeType="withEffect">
                                  <p:stCondLst>
                                    <p:cond delay="0"/>
                                  </p:stCondLst>
                                  <p:childTnLst>
                                    <p:animEffect transition="out" filter="blinds(horizontal)">
                                      <p:cBhvr>
                                        <p:cTn id="17" dur="4000"/>
                                        <p:tgtEl>
                                          <p:spTgt spid="7"/>
                                        </p:tgtEl>
                                      </p:cBhvr>
                                    </p:animEffect>
                                    <p:set>
                                      <p:cBhvr>
                                        <p:cTn id="18" dur="1" fill="hold">
                                          <p:stCondLst>
                                            <p:cond delay="3999"/>
                                          </p:stCondLst>
                                        </p:cTn>
                                        <p:tgtEl>
                                          <p:spTgt spid="7"/>
                                        </p:tgtEl>
                                        <p:attrNameLst>
                                          <p:attrName>style.visibility</p:attrName>
                                        </p:attrNameLst>
                                      </p:cBhvr>
                                      <p:to>
                                        <p:strVal val="hidden"/>
                                      </p:to>
                                    </p:set>
                                  </p:childTnLst>
                                </p:cTn>
                              </p:par>
                              <p:par>
                                <p:cTn id="19" presetID="16" presetClass="exit" presetSubtype="42" fill="hold" grpId="0" nodeType="withEffect">
                                  <p:stCondLst>
                                    <p:cond delay="0"/>
                                  </p:stCondLst>
                                  <p:childTnLst>
                                    <p:animEffect transition="out" filter="barn(outHorizontal)">
                                      <p:cBhvr>
                                        <p:cTn id="20" dur="4000"/>
                                        <p:tgtEl>
                                          <p:spTgt spid="7"/>
                                        </p:tgtEl>
                                      </p:cBhvr>
                                    </p:animEffect>
                                    <p:set>
                                      <p:cBhvr>
                                        <p:cTn id="21" dur="1" fill="hold">
                                          <p:stCondLst>
                                            <p:cond delay="3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16_Babe_2_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55113" cy="5708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716_Babe_2_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55650" y="4945063"/>
            <a:ext cx="7777163"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Con 23.400 metros cuadrados, fue la segunda mezquita más grande del mundo en superficie, por detrás de la Mezquita de la Meca.</a:t>
            </a:r>
          </a:p>
        </p:txBody>
      </p:sp>
    </p:spTree>
  </p:cSld>
  <p:clrMapOvr>
    <a:masterClrMapping/>
  </p:clrMapOvr>
  <mc:AlternateContent xmlns:mc="http://schemas.openxmlformats.org/markup-compatibility/2006" xmlns:p14="http://schemas.microsoft.com/office/powerpoint/2010/main">
    <mc:Choice Requires="p14">
      <p:transition spd="slow" p14:dur="2500" advTm="18000">
        <p14:honeycomb/>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775_1600x1200-wallpaper-cb127073740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0775_1600x1200-wallpaper-cb127073740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rgbClr val="D3A131">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1692275" y="4945063"/>
            <a:ext cx="6697663"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Siendo sólo alcanzada posteriormente por la Mezquita Azul (Estambul, 1588).</a:t>
            </a:r>
          </a:p>
        </p:txBody>
      </p:sp>
    </p:spTree>
  </p:cSld>
  <p:clrMapOvr>
    <a:masterClrMapping/>
  </p:clrMapOvr>
  <mc:AlternateContent xmlns:mc="http://schemas.openxmlformats.org/markup-compatibility/2006" xmlns:p14="http://schemas.microsoft.com/office/powerpoint/2010/main">
    <mc:Choice Requires="p14">
      <p:transition spd="slow" p14:dur="2000" advTm="15000">
        <p14:prism isContent="1" isInverted="1"/>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6"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3000"/>
                                        <p:tgtEl>
                                          <p:spTgt spid="4"/>
                                        </p:tgtEl>
                                      </p:cBhvr>
                                    </p:animEffect>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gia-de-invierno-Magie-hivernale-Winterzauber03-a199592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agia-de-invierno-Magie-hivernale-Winterzauber03-a199592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900113" y="4657725"/>
            <a:ext cx="741521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Una de sus principales características es que su muro de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qibla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no fue orientado hacia La Meca, sino 51º grados más hacia el sur, algo habitual en las mezquitas de Al-Ándalus.</a:t>
            </a:r>
          </a:p>
        </p:txBody>
      </p:sp>
    </p:spTree>
  </p:cSld>
  <p:clrMapOvr>
    <a:masterClrMapping/>
  </p:clrMapOvr>
  <mc:AlternateContent xmlns:mc="http://schemas.openxmlformats.org/markup-compatibility/2006" xmlns:p14="http://schemas.microsoft.com/office/powerpoint/2010/main">
    <mc:Choice Requires="p14">
      <p:transition spd="slow" p14:dur="2000" advTm="23000">
        <p14:ripp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3"/>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54038"/>
            <a:ext cx="9144000" cy="45354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338138"/>
            <a:ext cx="9144000" cy="215900"/>
          </a:xfrm>
          <a:prstGeom prst="rect">
            <a:avLst/>
          </a:prstGeom>
          <a:solidFill>
            <a:srgbClr val="DFBB6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Rectángulo"/>
          <p:cNvSpPr/>
          <p:nvPr/>
        </p:nvSpPr>
        <p:spPr>
          <a:xfrm>
            <a:off x="0" y="5138738"/>
            <a:ext cx="9144000" cy="215900"/>
          </a:xfrm>
          <a:prstGeom prst="rect">
            <a:avLst/>
          </a:prstGeom>
          <a:solidFill>
            <a:srgbClr val="DFBB6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rot="16200000">
            <a:off x="6373812" y="2727326"/>
            <a:ext cx="5280025" cy="260350"/>
          </a:xfrm>
          <a:prstGeom prst="rect">
            <a:avLst/>
          </a:prstGeom>
          <a:solidFill>
            <a:srgbClr val="67310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rot="16200000">
            <a:off x="-2514600" y="2732088"/>
            <a:ext cx="5280025" cy="250825"/>
          </a:xfrm>
          <a:prstGeom prst="rect">
            <a:avLst/>
          </a:prstGeom>
          <a:solidFill>
            <a:srgbClr val="67310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rot="16200000">
            <a:off x="5733257" y="2726531"/>
            <a:ext cx="5715000" cy="261937"/>
          </a:xfrm>
          <a:prstGeom prst="rect">
            <a:avLst/>
          </a:prstGeom>
          <a:solidFill>
            <a:srgbClr val="67310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rot="16200000">
            <a:off x="-2332037" y="2727325"/>
            <a:ext cx="5715000" cy="260350"/>
          </a:xfrm>
          <a:prstGeom prst="rect">
            <a:avLst/>
          </a:prstGeom>
          <a:solidFill>
            <a:srgbClr val="67310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3" name="2 Rectángulo"/>
          <p:cNvSpPr/>
          <p:nvPr/>
        </p:nvSpPr>
        <p:spPr>
          <a:xfrm>
            <a:off x="0" y="0"/>
            <a:ext cx="9144000" cy="217488"/>
          </a:xfrm>
          <a:prstGeom prst="rect">
            <a:avLst/>
          </a:prstGeom>
          <a:solidFill>
            <a:srgbClr val="DFBB6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4" name="3 Rectángulo"/>
          <p:cNvSpPr/>
          <p:nvPr/>
        </p:nvSpPr>
        <p:spPr>
          <a:xfrm>
            <a:off x="0" y="5497513"/>
            <a:ext cx="9144000" cy="217487"/>
          </a:xfrm>
          <a:prstGeom prst="rect">
            <a:avLst/>
          </a:prstGeom>
          <a:solidFill>
            <a:srgbClr val="DFBB6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CuadroTexto"/>
          <p:cNvSpPr txBox="1"/>
          <p:nvPr/>
        </p:nvSpPr>
        <p:spPr>
          <a:xfrm>
            <a:off x="971550" y="4791075"/>
            <a:ext cx="69850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Está declarado Bien de interés cultural en la categoría de monumento y es también uno de los espacios turísticos más visitados de España. </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1000">
        <p15:prstTrans prst="fallOve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ppt_x"/>
                                          </p:val>
                                        </p:tav>
                                        <p:tav tm="100000">
                                          <p:val>
                                            <p:strVal val="#ppt_x"/>
                                          </p:val>
                                        </p:tav>
                                      </p:tavLst>
                                    </p:anim>
                                    <p:anim calcmode="lin" valueType="num">
                                      <p:cBhvr additive="base">
                                        <p:cTn id="12" dur="30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35"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3000"/>
                                        <p:tgtEl>
                                          <p:spTgt spid="7"/>
                                        </p:tgtEl>
                                      </p:cBhvr>
                                    </p:animEffect>
                                    <p:anim calcmode="lin" valueType="num">
                                      <p:cBhvr>
                                        <p:cTn id="24" dur="3000" fill="hold"/>
                                        <p:tgtEl>
                                          <p:spTgt spid="7"/>
                                        </p:tgtEl>
                                        <p:attrNameLst>
                                          <p:attrName>style.rotation</p:attrName>
                                        </p:attrNameLst>
                                      </p:cBhvr>
                                      <p:tavLst>
                                        <p:tav tm="0">
                                          <p:val>
                                            <p:fltVal val="720"/>
                                          </p:val>
                                        </p:tav>
                                        <p:tav tm="100000">
                                          <p:val>
                                            <p:fltVal val="0"/>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anim calcmode="lin" valueType="num">
                                      <p:cBhvr>
                                        <p:cTn id="26" dur="3000" fill="hold"/>
                                        <p:tgtEl>
                                          <p:spTgt spid="7"/>
                                        </p:tgtEl>
                                        <p:attrNameLst>
                                          <p:attrName>ppt_w</p:attrName>
                                        </p:attrNameLst>
                                      </p:cBhvr>
                                      <p:tavLst>
                                        <p:tav tm="0">
                                          <p:val>
                                            <p:fltVal val="0"/>
                                          </p:val>
                                        </p:tav>
                                        <p:tav tm="100000">
                                          <p:val>
                                            <p:strVal val="#ppt_w"/>
                                          </p:val>
                                        </p:tav>
                                      </p:tavLst>
                                    </p:anim>
                                  </p:childTnLst>
                                </p:cTn>
                              </p:par>
                              <p:par>
                                <p:cTn id="27" presetID="35"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3000"/>
                                        <p:tgtEl>
                                          <p:spTgt spid="13"/>
                                        </p:tgtEl>
                                      </p:cBhvr>
                                    </p:animEffect>
                                    <p:anim calcmode="lin" valueType="num">
                                      <p:cBhvr>
                                        <p:cTn id="30" dur="3000" fill="hold"/>
                                        <p:tgtEl>
                                          <p:spTgt spid="13"/>
                                        </p:tgtEl>
                                        <p:attrNameLst>
                                          <p:attrName>style.rotation</p:attrName>
                                        </p:attrNameLst>
                                      </p:cBhvr>
                                      <p:tavLst>
                                        <p:tav tm="0">
                                          <p:val>
                                            <p:fltVal val="720"/>
                                          </p:val>
                                        </p:tav>
                                        <p:tav tm="100000">
                                          <p:val>
                                            <p:fltVal val="0"/>
                                          </p:val>
                                        </p:tav>
                                      </p:tavLst>
                                    </p:anim>
                                    <p:anim calcmode="lin" valueType="num">
                                      <p:cBhvr>
                                        <p:cTn id="31" dur="3000" fill="hold"/>
                                        <p:tgtEl>
                                          <p:spTgt spid="13"/>
                                        </p:tgtEl>
                                        <p:attrNameLst>
                                          <p:attrName>ppt_h</p:attrName>
                                        </p:attrNameLst>
                                      </p:cBhvr>
                                      <p:tavLst>
                                        <p:tav tm="0">
                                          <p:val>
                                            <p:fltVal val="0"/>
                                          </p:val>
                                        </p:tav>
                                        <p:tav tm="100000">
                                          <p:val>
                                            <p:strVal val="#ppt_h"/>
                                          </p:val>
                                        </p:tav>
                                      </p:tavLst>
                                    </p:anim>
                                    <p:anim calcmode="lin" valueType="num">
                                      <p:cBhvr>
                                        <p:cTn id="32" dur="3000" fill="hold"/>
                                        <p:tgtEl>
                                          <p:spTgt spid="13"/>
                                        </p:tgtEl>
                                        <p:attrNameLst>
                                          <p:attrName>ppt_w</p:attrName>
                                        </p:attrNameLst>
                                      </p:cBhvr>
                                      <p:tavLst>
                                        <p:tav tm="0">
                                          <p:val>
                                            <p:fltVal val="0"/>
                                          </p:val>
                                        </p:tav>
                                        <p:tav tm="100000">
                                          <p:val>
                                            <p:strVal val="#ppt_w"/>
                                          </p:val>
                                        </p:tav>
                                      </p:tavLst>
                                    </p:anim>
                                  </p:childTnLst>
                                </p:cTn>
                              </p:par>
                              <p:par>
                                <p:cTn id="33" presetID="35"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3000"/>
                                        <p:tgtEl>
                                          <p:spTgt spid="5"/>
                                        </p:tgtEl>
                                      </p:cBhvr>
                                    </p:animEffect>
                                    <p:anim calcmode="lin" valueType="num">
                                      <p:cBhvr>
                                        <p:cTn id="36" dur="3000" fill="hold"/>
                                        <p:tgtEl>
                                          <p:spTgt spid="5"/>
                                        </p:tgtEl>
                                        <p:attrNameLst>
                                          <p:attrName>style.rotation</p:attrName>
                                        </p:attrNameLst>
                                      </p:cBhvr>
                                      <p:tavLst>
                                        <p:tav tm="0">
                                          <p:val>
                                            <p:fltVal val="720"/>
                                          </p:val>
                                        </p:tav>
                                        <p:tav tm="100000">
                                          <p:val>
                                            <p:fltVal val="0"/>
                                          </p:val>
                                        </p:tav>
                                      </p:tavLst>
                                    </p:anim>
                                    <p:anim calcmode="lin" valueType="num">
                                      <p:cBhvr>
                                        <p:cTn id="37" dur="3000" fill="hold"/>
                                        <p:tgtEl>
                                          <p:spTgt spid="5"/>
                                        </p:tgtEl>
                                        <p:attrNameLst>
                                          <p:attrName>ppt_h</p:attrName>
                                        </p:attrNameLst>
                                      </p:cBhvr>
                                      <p:tavLst>
                                        <p:tav tm="0">
                                          <p:val>
                                            <p:fltVal val="0"/>
                                          </p:val>
                                        </p:tav>
                                        <p:tav tm="100000">
                                          <p:val>
                                            <p:strVal val="#ppt_h"/>
                                          </p:val>
                                        </p:tav>
                                      </p:tavLst>
                                    </p:anim>
                                    <p:anim calcmode="lin" valueType="num">
                                      <p:cBhvr>
                                        <p:cTn id="38" dur="3000" fill="hold"/>
                                        <p:tgtEl>
                                          <p:spTgt spid="5"/>
                                        </p:tgtEl>
                                        <p:attrNameLst>
                                          <p:attrName>ppt_w</p:attrName>
                                        </p:attrNameLst>
                                      </p:cBhvr>
                                      <p:tavLst>
                                        <p:tav tm="0">
                                          <p:val>
                                            <p:fltVal val="0"/>
                                          </p:val>
                                        </p:tav>
                                        <p:tav tm="100000">
                                          <p:val>
                                            <p:strVal val="#ppt_w"/>
                                          </p:val>
                                        </p:tav>
                                      </p:tavLst>
                                    </p:anim>
                                  </p:childTnLst>
                                </p:cTn>
                              </p:par>
                              <p:par>
                                <p:cTn id="39" presetID="35"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3000"/>
                                        <p:tgtEl>
                                          <p:spTgt spid="10"/>
                                        </p:tgtEl>
                                      </p:cBhvr>
                                    </p:animEffect>
                                    <p:anim calcmode="lin" valueType="num">
                                      <p:cBhvr>
                                        <p:cTn id="42" dur="3000" fill="hold"/>
                                        <p:tgtEl>
                                          <p:spTgt spid="10"/>
                                        </p:tgtEl>
                                        <p:attrNameLst>
                                          <p:attrName>style.rotation</p:attrName>
                                        </p:attrNameLst>
                                      </p:cBhvr>
                                      <p:tavLst>
                                        <p:tav tm="0">
                                          <p:val>
                                            <p:fltVal val="720"/>
                                          </p:val>
                                        </p:tav>
                                        <p:tav tm="100000">
                                          <p:val>
                                            <p:fltVal val="0"/>
                                          </p:val>
                                        </p:tav>
                                      </p:tavLst>
                                    </p:anim>
                                    <p:anim calcmode="lin" valueType="num">
                                      <p:cBhvr>
                                        <p:cTn id="43" dur="3000" fill="hold"/>
                                        <p:tgtEl>
                                          <p:spTgt spid="10"/>
                                        </p:tgtEl>
                                        <p:attrNameLst>
                                          <p:attrName>ppt_h</p:attrName>
                                        </p:attrNameLst>
                                      </p:cBhvr>
                                      <p:tavLst>
                                        <p:tav tm="0">
                                          <p:val>
                                            <p:fltVal val="0"/>
                                          </p:val>
                                        </p:tav>
                                        <p:tav tm="100000">
                                          <p:val>
                                            <p:strVal val="#ppt_h"/>
                                          </p:val>
                                        </p:tav>
                                      </p:tavLst>
                                    </p:anim>
                                    <p:anim calcmode="lin" valueType="num">
                                      <p:cBhvr>
                                        <p:cTn id="44" dur="3000" fill="hold"/>
                                        <p:tgtEl>
                                          <p:spTgt spid="10"/>
                                        </p:tgtEl>
                                        <p:attrNameLst>
                                          <p:attrName>ppt_w</p:attrName>
                                        </p:attrNameLst>
                                      </p:cBhvr>
                                      <p:tavLst>
                                        <p:tav tm="0">
                                          <p:val>
                                            <p:fltVal val="0"/>
                                          </p:val>
                                        </p:tav>
                                        <p:tav tm="100000">
                                          <p:val>
                                            <p:strVal val="#ppt_w"/>
                                          </p:val>
                                        </p:tav>
                                      </p:tavLst>
                                    </p:anim>
                                  </p:childTnLst>
                                </p:cTn>
                              </p:par>
                              <p:par>
                                <p:cTn id="45" presetID="23" presetClass="entr" presetSubtype="1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3000" fill="hold"/>
                                        <p:tgtEl>
                                          <p:spTgt spid="15"/>
                                        </p:tgtEl>
                                        <p:attrNameLst>
                                          <p:attrName>ppt_w</p:attrName>
                                        </p:attrNameLst>
                                      </p:cBhvr>
                                      <p:tavLst>
                                        <p:tav tm="0">
                                          <p:val>
                                            <p:fltVal val="0"/>
                                          </p:val>
                                        </p:tav>
                                        <p:tav tm="100000">
                                          <p:val>
                                            <p:strVal val="#ppt_w"/>
                                          </p:val>
                                        </p:tav>
                                      </p:tavLst>
                                    </p:anim>
                                    <p:anim calcmode="lin" valueType="num">
                                      <p:cBhvr>
                                        <p:cTn id="48" dur="3000" fill="hold"/>
                                        <p:tgtEl>
                                          <p:spTgt spid="15"/>
                                        </p:tgtEl>
                                        <p:attrNameLst>
                                          <p:attrName>ppt_h</p:attrName>
                                        </p:attrNameLst>
                                      </p:cBhvr>
                                      <p:tavLst>
                                        <p:tav tm="0">
                                          <p:val>
                                            <p:fltVal val="0"/>
                                          </p:val>
                                        </p:tav>
                                        <p:tav tm="100000">
                                          <p:val>
                                            <p:strVal val="#ppt_h"/>
                                          </p:val>
                                        </p:tav>
                                      </p:tavLst>
                                    </p:anim>
                                  </p:childTnLst>
                                </p:cTn>
                              </p:par>
                              <p:par>
                                <p:cTn id="49" presetID="8" presetClass="entr" presetSubtype="32"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diamond(out)">
                                      <p:cBhvr>
                                        <p:cTn id="51" dur="3000"/>
                                        <p:tgtEl>
                                          <p:spTgt spid="15"/>
                                        </p:tgtEl>
                                      </p:cBhvr>
                                    </p:animEffect>
                                  </p:childTnLst>
                                </p:cTn>
                              </p:par>
                              <p:par>
                                <p:cTn id="52" presetID="35" presetClass="exit" presetSubtype="0" fill="hold" grpId="1" nodeType="withEffect">
                                  <p:stCondLst>
                                    <p:cond delay="1500"/>
                                  </p:stCondLst>
                                  <p:childTnLst>
                                    <p:animEffect transition="out" filter="fade">
                                      <p:cBhvr>
                                        <p:cTn id="53" dur="3000"/>
                                        <p:tgtEl>
                                          <p:spTgt spid="10"/>
                                        </p:tgtEl>
                                      </p:cBhvr>
                                    </p:animEffect>
                                    <p:anim calcmode="lin" valueType="num">
                                      <p:cBhvr>
                                        <p:cTn id="54" dur="3000"/>
                                        <p:tgtEl>
                                          <p:spTgt spid="10"/>
                                        </p:tgtEl>
                                        <p:attrNameLst>
                                          <p:attrName>style.rotation</p:attrName>
                                        </p:attrNameLst>
                                      </p:cBhvr>
                                      <p:tavLst>
                                        <p:tav tm="0">
                                          <p:val>
                                            <p:fltVal val="0"/>
                                          </p:val>
                                        </p:tav>
                                        <p:tav tm="100000">
                                          <p:val>
                                            <p:fltVal val="720"/>
                                          </p:val>
                                        </p:tav>
                                      </p:tavLst>
                                    </p:anim>
                                    <p:anim calcmode="lin" valueType="num">
                                      <p:cBhvr>
                                        <p:cTn id="55" dur="3000"/>
                                        <p:tgtEl>
                                          <p:spTgt spid="10"/>
                                        </p:tgtEl>
                                        <p:attrNameLst>
                                          <p:attrName>ppt_h</p:attrName>
                                        </p:attrNameLst>
                                      </p:cBhvr>
                                      <p:tavLst>
                                        <p:tav tm="0">
                                          <p:val>
                                            <p:strVal val="ppt_h"/>
                                          </p:val>
                                        </p:tav>
                                        <p:tav tm="100000">
                                          <p:val>
                                            <p:fltVal val="0"/>
                                          </p:val>
                                        </p:tav>
                                      </p:tavLst>
                                    </p:anim>
                                    <p:anim calcmode="lin" valueType="num">
                                      <p:cBhvr>
                                        <p:cTn id="56" dur="3000"/>
                                        <p:tgtEl>
                                          <p:spTgt spid="10"/>
                                        </p:tgtEl>
                                        <p:attrNameLst>
                                          <p:attrName>ppt_w</p:attrName>
                                        </p:attrNameLst>
                                      </p:cBhvr>
                                      <p:tavLst>
                                        <p:tav tm="0">
                                          <p:val>
                                            <p:strVal val="ppt_w"/>
                                          </p:val>
                                        </p:tav>
                                        <p:tav tm="100000">
                                          <p:val>
                                            <p:fltVal val="0"/>
                                          </p:val>
                                        </p:tav>
                                      </p:tavLst>
                                    </p:anim>
                                    <p:set>
                                      <p:cBhvr>
                                        <p:cTn id="57" dur="1" fill="hold">
                                          <p:stCondLst>
                                            <p:cond delay="2999"/>
                                          </p:stCondLst>
                                        </p:cTn>
                                        <p:tgtEl>
                                          <p:spTgt spid="10"/>
                                        </p:tgtEl>
                                        <p:attrNameLst>
                                          <p:attrName>style.visibility</p:attrName>
                                        </p:attrNameLst>
                                      </p:cBhvr>
                                      <p:to>
                                        <p:strVal val="hidden"/>
                                      </p:to>
                                    </p:set>
                                  </p:childTnLst>
                                </p:cTn>
                              </p:par>
                              <p:par>
                                <p:cTn id="58" presetID="35" presetClass="exit" presetSubtype="0" fill="hold" grpId="1" nodeType="withEffect">
                                  <p:stCondLst>
                                    <p:cond delay="1500"/>
                                  </p:stCondLst>
                                  <p:childTnLst>
                                    <p:animEffect transition="out" filter="fade">
                                      <p:cBhvr>
                                        <p:cTn id="59" dur="3000"/>
                                        <p:tgtEl>
                                          <p:spTgt spid="9"/>
                                        </p:tgtEl>
                                      </p:cBhvr>
                                    </p:animEffect>
                                    <p:anim calcmode="lin" valueType="num">
                                      <p:cBhvr>
                                        <p:cTn id="60" dur="3000"/>
                                        <p:tgtEl>
                                          <p:spTgt spid="9"/>
                                        </p:tgtEl>
                                        <p:attrNameLst>
                                          <p:attrName>style.rotation</p:attrName>
                                        </p:attrNameLst>
                                      </p:cBhvr>
                                      <p:tavLst>
                                        <p:tav tm="0">
                                          <p:val>
                                            <p:fltVal val="0"/>
                                          </p:val>
                                        </p:tav>
                                        <p:tav tm="100000">
                                          <p:val>
                                            <p:fltVal val="720"/>
                                          </p:val>
                                        </p:tav>
                                      </p:tavLst>
                                    </p:anim>
                                    <p:anim calcmode="lin" valueType="num">
                                      <p:cBhvr>
                                        <p:cTn id="61" dur="3000"/>
                                        <p:tgtEl>
                                          <p:spTgt spid="9"/>
                                        </p:tgtEl>
                                        <p:attrNameLst>
                                          <p:attrName>ppt_h</p:attrName>
                                        </p:attrNameLst>
                                      </p:cBhvr>
                                      <p:tavLst>
                                        <p:tav tm="0">
                                          <p:val>
                                            <p:strVal val="ppt_h"/>
                                          </p:val>
                                        </p:tav>
                                        <p:tav tm="100000">
                                          <p:val>
                                            <p:fltVal val="0"/>
                                          </p:val>
                                        </p:tav>
                                      </p:tavLst>
                                    </p:anim>
                                    <p:anim calcmode="lin" valueType="num">
                                      <p:cBhvr>
                                        <p:cTn id="62" dur="3000"/>
                                        <p:tgtEl>
                                          <p:spTgt spid="9"/>
                                        </p:tgtEl>
                                        <p:attrNameLst>
                                          <p:attrName>ppt_w</p:attrName>
                                        </p:attrNameLst>
                                      </p:cBhvr>
                                      <p:tavLst>
                                        <p:tav tm="0">
                                          <p:val>
                                            <p:strVal val="ppt_w"/>
                                          </p:val>
                                        </p:tav>
                                        <p:tav tm="100000">
                                          <p:val>
                                            <p:fltVal val="0"/>
                                          </p:val>
                                        </p:tav>
                                      </p:tavLst>
                                    </p:anim>
                                    <p:set>
                                      <p:cBhvr>
                                        <p:cTn id="63" dur="1" fill="hold">
                                          <p:stCondLst>
                                            <p:cond delay="2999"/>
                                          </p:stCondLst>
                                        </p:cTn>
                                        <p:tgtEl>
                                          <p:spTgt spid="9"/>
                                        </p:tgtEl>
                                        <p:attrNameLst>
                                          <p:attrName>style.visibility</p:attrName>
                                        </p:attrNameLst>
                                      </p:cBhvr>
                                      <p:to>
                                        <p:strVal val="hidden"/>
                                      </p:to>
                                    </p:set>
                                  </p:childTnLst>
                                </p:cTn>
                              </p:par>
                              <p:par>
                                <p:cTn id="64" presetID="35" presetClass="exit" presetSubtype="0" fill="hold" grpId="1" nodeType="withEffect">
                                  <p:stCondLst>
                                    <p:cond delay="1500"/>
                                  </p:stCondLst>
                                  <p:childTnLst>
                                    <p:animEffect transition="out" filter="fade">
                                      <p:cBhvr>
                                        <p:cTn id="65" dur="3000"/>
                                        <p:tgtEl>
                                          <p:spTgt spid="13"/>
                                        </p:tgtEl>
                                      </p:cBhvr>
                                    </p:animEffect>
                                    <p:anim calcmode="lin" valueType="num">
                                      <p:cBhvr>
                                        <p:cTn id="66" dur="3000"/>
                                        <p:tgtEl>
                                          <p:spTgt spid="13"/>
                                        </p:tgtEl>
                                        <p:attrNameLst>
                                          <p:attrName>style.rotation</p:attrName>
                                        </p:attrNameLst>
                                      </p:cBhvr>
                                      <p:tavLst>
                                        <p:tav tm="0">
                                          <p:val>
                                            <p:fltVal val="0"/>
                                          </p:val>
                                        </p:tav>
                                        <p:tav tm="100000">
                                          <p:val>
                                            <p:fltVal val="720"/>
                                          </p:val>
                                        </p:tav>
                                      </p:tavLst>
                                    </p:anim>
                                    <p:anim calcmode="lin" valueType="num">
                                      <p:cBhvr>
                                        <p:cTn id="67" dur="3000"/>
                                        <p:tgtEl>
                                          <p:spTgt spid="13"/>
                                        </p:tgtEl>
                                        <p:attrNameLst>
                                          <p:attrName>ppt_h</p:attrName>
                                        </p:attrNameLst>
                                      </p:cBhvr>
                                      <p:tavLst>
                                        <p:tav tm="0">
                                          <p:val>
                                            <p:strVal val="ppt_h"/>
                                          </p:val>
                                        </p:tav>
                                        <p:tav tm="100000">
                                          <p:val>
                                            <p:fltVal val="0"/>
                                          </p:val>
                                        </p:tav>
                                      </p:tavLst>
                                    </p:anim>
                                    <p:anim calcmode="lin" valueType="num">
                                      <p:cBhvr>
                                        <p:cTn id="68" dur="3000"/>
                                        <p:tgtEl>
                                          <p:spTgt spid="13"/>
                                        </p:tgtEl>
                                        <p:attrNameLst>
                                          <p:attrName>ppt_w</p:attrName>
                                        </p:attrNameLst>
                                      </p:cBhvr>
                                      <p:tavLst>
                                        <p:tav tm="0">
                                          <p:val>
                                            <p:strVal val="ppt_w"/>
                                          </p:val>
                                        </p:tav>
                                        <p:tav tm="100000">
                                          <p:val>
                                            <p:fltVal val="0"/>
                                          </p:val>
                                        </p:tav>
                                      </p:tavLst>
                                    </p:anim>
                                    <p:set>
                                      <p:cBhvr>
                                        <p:cTn id="69" dur="1" fill="hold">
                                          <p:stCondLst>
                                            <p:cond delay="2999"/>
                                          </p:stCondLst>
                                        </p:cTn>
                                        <p:tgtEl>
                                          <p:spTgt spid="13"/>
                                        </p:tgtEl>
                                        <p:attrNameLst>
                                          <p:attrName>style.visibility</p:attrName>
                                        </p:attrNameLst>
                                      </p:cBhvr>
                                      <p:to>
                                        <p:strVal val="hidden"/>
                                      </p:to>
                                    </p:set>
                                  </p:childTnLst>
                                </p:cTn>
                              </p:par>
                              <p:par>
                                <p:cTn id="70" presetID="35" presetClass="exit" presetSubtype="0" fill="hold" grpId="1" nodeType="withEffect">
                                  <p:stCondLst>
                                    <p:cond delay="1500"/>
                                  </p:stCondLst>
                                  <p:childTnLst>
                                    <p:animEffect transition="out" filter="fade">
                                      <p:cBhvr>
                                        <p:cTn id="71" dur="3000"/>
                                        <p:tgtEl>
                                          <p:spTgt spid="12"/>
                                        </p:tgtEl>
                                      </p:cBhvr>
                                    </p:animEffect>
                                    <p:anim calcmode="lin" valueType="num">
                                      <p:cBhvr>
                                        <p:cTn id="72" dur="3000"/>
                                        <p:tgtEl>
                                          <p:spTgt spid="12"/>
                                        </p:tgtEl>
                                        <p:attrNameLst>
                                          <p:attrName>style.rotation</p:attrName>
                                        </p:attrNameLst>
                                      </p:cBhvr>
                                      <p:tavLst>
                                        <p:tav tm="0">
                                          <p:val>
                                            <p:fltVal val="0"/>
                                          </p:val>
                                        </p:tav>
                                        <p:tav tm="100000">
                                          <p:val>
                                            <p:fltVal val="720"/>
                                          </p:val>
                                        </p:tav>
                                      </p:tavLst>
                                    </p:anim>
                                    <p:anim calcmode="lin" valueType="num">
                                      <p:cBhvr>
                                        <p:cTn id="73" dur="3000"/>
                                        <p:tgtEl>
                                          <p:spTgt spid="12"/>
                                        </p:tgtEl>
                                        <p:attrNameLst>
                                          <p:attrName>ppt_h</p:attrName>
                                        </p:attrNameLst>
                                      </p:cBhvr>
                                      <p:tavLst>
                                        <p:tav tm="0">
                                          <p:val>
                                            <p:strVal val="ppt_h"/>
                                          </p:val>
                                        </p:tav>
                                        <p:tav tm="100000">
                                          <p:val>
                                            <p:fltVal val="0"/>
                                          </p:val>
                                        </p:tav>
                                      </p:tavLst>
                                    </p:anim>
                                    <p:anim calcmode="lin" valueType="num">
                                      <p:cBhvr>
                                        <p:cTn id="74" dur="3000"/>
                                        <p:tgtEl>
                                          <p:spTgt spid="12"/>
                                        </p:tgtEl>
                                        <p:attrNameLst>
                                          <p:attrName>ppt_w</p:attrName>
                                        </p:attrNameLst>
                                      </p:cBhvr>
                                      <p:tavLst>
                                        <p:tav tm="0">
                                          <p:val>
                                            <p:strVal val="ppt_w"/>
                                          </p:val>
                                        </p:tav>
                                        <p:tav tm="100000">
                                          <p:val>
                                            <p:fltVal val="0"/>
                                          </p:val>
                                        </p:tav>
                                      </p:tavLst>
                                    </p:anim>
                                    <p:set>
                                      <p:cBhvr>
                                        <p:cTn id="75" dur="1" fill="hold">
                                          <p:stCondLst>
                                            <p:cond delay="2999"/>
                                          </p:stCondLst>
                                        </p:cTn>
                                        <p:tgtEl>
                                          <p:spTgt spid="12"/>
                                        </p:tgtEl>
                                        <p:attrNameLst>
                                          <p:attrName>style.visibility</p:attrName>
                                        </p:attrNameLst>
                                      </p:cBhvr>
                                      <p:to>
                                        <p:strVal val="hidden"/>
                                      </p:to>
                                    </p:set>
                                  </p:childTnLst>
                                </p:cTn>
                              </p:par>
                              <p:par>
                                <p:cTn id="76" presetID="3" presetClass="entr" presetSubtype="5" fill="hold" nodeType="withEffect">
                                  <p:stCondLst>
                                    <p:cond delay="1500"/>
                                  </p:stCondLst>
                                  <p:childTnLst>
                                    <p:set>
                                      <p:cBhvr>
                                        <p:cTn id="77" dur="1" fill="hold">
                                          <p:stCondLst>
                                            <p:cond delay="0"/>
                                          </p:stCondLst>
                                        </p:cTn>
                                        <p:tgtEl>
                                          <p:spTgt spid="15"/>
                                        </p:tgtEl>
                                        <p:attrNameLst>
                                          <p:attrName>style.visibility</p:attrName>
                                        </p:attrNameLst>
                                      </p:cBhvr>
                                      <p:to>
                                        <p:strVal val="visible"/>
                                      </p:to>
                                    </p:set>
                                    <p:animEffect transition="in" filter="blinds(vertical)">
                                      <p:cBhvr>
                                        <p:cTn id="78" dur="3000"/>
                                        <p:tgtEl>
                                          <p:spTgt spid="15"/>
                                        </p:tgtEl>
                                      </p:cBhvr>
                                    </p:animEffect>
                                  </p:childTnLst>
                                </p:cTn>
                              </p:par>
                            </p:childTnLst>
                          </p:cTn>
                        </p:par>
                        <p:par>
                          <p:cTn id="79" fill="hold" nodeType="afterGroup">
                            <p:stCondLst>
                              <p:cond delay="45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6"/>
                                        </p:tgtEl>
                                        <p:attrNameLst>
                                          <p:attrName>style.visibility</p:attrName>
                                        </p:attrNameLst>
                                      </p:cBhvr>
                                      <p:to>
                                        <p:strVal val="visible"/>
                                      </p:to>
                                    </p:set>
                                    <p:animEffect transition="in" filter="fade">
                                      <p:cBhvr>
                                        <p:cTn id="82" dur="1000"/>
                                        <p:tgtEl>
                                          <p:spTgt spid="16"/>
                                        </p:tgtEl>
                                      </p:cBhvr>
                                    </p:animEffect>
                                    <p:anim calcmode="lin" valueType="num">
                                      <p:cBhvr>
                                        <p:cTn id="83" dur="1000" fill="hold"/>
                                        <p:tgtEl>
                                          <p:spTgt spid="16"/>
                                        </p:tgtEl>
                                        <p:attrNameLst>
                                          <p:attrName>ppt_x</p:attrName>
                                        </p:attrNameLst>
                                      </p:cBhvr>
                                      <p:tavLst>
                                        <p:tav tm="0">
                                          <p:val>
                                            <p:strVal val="#ppt_x-.1"/>
                                          </p:val>
                                        </p:tav>
                                        <p:tav tm="100000">
                                          <p:val>
                                            <p:strVal val="#ppt_x"/>
                                          </p:val>
                                        </p:tav>
                                      </p:tavLst>
                                    </p:anim>
                                    <p:anim calcmode="lin" valueType="num">
                                      <p:cBhvr>
                                        <p:cTn id="8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animBg="1"/>
      <p:bldP spid="9" grpId="0" animBg="1"/>
      <p:bldP spid="9" grpId="1" animBg="1"/>
      <p:bldP spid="12" grpId="0" animBg="1"/>
      <p:bldP spid="12" grpId="1" animBg="1"/>
      <p:bldP spid="10" grpId="0" animBg="1"/>
      <p:bldP spid="10" grpId="1" animBg="1"/>
      <p:bldP spid="13" grpId="0" animBg="1"/>
      <p:bldP spid="13" grpId="1" animBg="1"/>
      <p:bldP spid="3" grpId="0" animBg="1"/>
      <p:bldP spid="4" grpId="0" animBg="1"/>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Glarus_Kloentalersee - cop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198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024px-Glarus_Kloentalersee - cop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198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rgbClr val="673105">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1692275" y="4945063"/>
            <a:ext cx="5237163"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Maquinaria del reloj de la torre de la Catedral, </a:t>
            </a:r>
          </a:p>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hecho en 1747 por Manuel García Pinto.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6000">
        <p15:prstTrans prst="win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2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51_Gone_with_the_Wind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rgbClr val="D3A131">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1751_Gone_with_the_Wind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8000">
        <p:cover/>
      </p:transition>
    </mc:Choice>
    <mc:Fallback xmlns="">
      <p:transition spd="slow" advTm="8000">
        <p:cov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aba at the Bar I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Saba at the Bar I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3850" y="4586288"/>
            <a:ext cx="81359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Como podemos apreciar, dentro de la Catedral o Mezquita, hay algunas </a:t>
            </a:r>
          </a:p>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tumbas pertenecientes a personajes de altas jerarquías. Esta parece ser </a:t>
            </a:r>
          </a:p>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tumba familiar de los duques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Hornachuelos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del año 1402.</a:t>
            </a:r>
          </a:p>
        </p:txBody>
      </p:sp>
    </p:spTree>
  </p:cSld>
  <p:clrMapOvr>
    <a:masterClrMapping/>
  </p:clrMapOvr>
  <mc:AlternateContent xmlns:mc="http://schemas.openxmlformats.org/markup-compatibility/2006" xmlns:p14="http://schemas.microsoft.com/office/powerpoint/2010/main">
    <mc:Choice Requires="p14">
      <p:transition spd="slow" p14:dur="2000" advTm="25000">
        <p14:ferris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83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383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accent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2" name="5 CuadroTexto"/>
          <p:cNvSpPr txBox="1"/>
          <p:nvPr/>
        </p:nvSpPr>
        <p:spPr>
          <a:xfrm>
            <a:off x="1403350" y="4873625"/>
            <a:ext cx="69850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1F497D"/>
                  </a:outerShdw>
                </a:effectLst>
                <a:latin typeface="Arial" charset="0"/>
                <a:cs typeface="Arial" charset="0"/>
              </a:rPr>
              <a:t>Está prohibido cualquier culto colectivo o rezo organizado no católico dentro del edificio.</a:t>
            </a:r>
          </a:p>
        </p:txBody>
      </p:sp>
    </p:spTree>
  </p:cSld>
  <p:clrMapOvr>
    <a:masterClrMapping/>
  </p:clrMapOvr>
  <mc:AlternateContent xmlns:mc="http://schemas.openxmlformats.org/markup-compatibility/2006" xmlns:p14="http://schemas.microsoft.com/office/powerpoint/2010/main">
    <mc:Choice Requires="p14">
      <p:transition spd="slow" p14:dur="2000" advTm="16000">
        <p14:window dir="vert"/>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ppt_x</p:attrName>
                                        </p:attrNameLst>
                                      </p:cBhvr>
                                      <p:tavLst>
                                        <p:tav tm="0">
                                          <p:val>
                                            <p:strVal val="#ppt_x"/>
                                          </p:val>
                                        </p:tav>
                                        <p:tav tm="100000">
                                          <p:val>
                                            <p:strVal val="#ppt_x"/>
                                          </p:val>
                                        </p:tav>
                                      </p:tavLst>
                                    </p:anim>
                                    <p:anim calcmode="lin" valueType="num">
                                      <p:cBhvr>
                                        <p:cTn id="14" dur="2000" fill="hold"/>
                                        <p:tgtEl>
                                          <p:spTgt spid="4"/>
                                        </p:tgtEl>
                                        <p:attrNameLst>
                                          <p:attrName>ppt_y</p:attrName>
                                        </p:attrNameLst>
                                      </p:cBhvr>
                                      <p:tavLst>
                                        <p:tav tm="0">
                                          <p:val>
                                            <p:strVal val="#ppt_y-#ppt_h/2"/>
                                          </p:val>
                                        </p:tav>
                                        <p:tav tm="100000">
                                          <p:val>
                                            <p:strVal val="#ppt_y"/>
                                          </p:val>
                                        </p:tav>
                                      </p:tavLst>
                                    </p:anim>
                                    <p:anim calcmode="lin" valueType="num">
                                      <p:cBhvr>
                                        <p:cTn id="15" dur="2000" fill="hold"/>
                                        <p:tgtEl>
                                          <p:spTgt spid="4"/>
                                        </p:tgtEl>
                                        <p:attrNameLst>
                                          <p:attrName>ppt_w</p:attrName>
                                        </p:attrNameLst>
                                      </p:cBhvr>
                                      <p:tavLst>
                                        <p:tav tm="0">
                                          <p:val>
                                            <p:strVal val="#ppt_w"/>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2000"/>
                                        <p:tgtEl>
                                          <p:spTgt spid="4"/>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1"/>
                                          </p:val>
                                        </p:tav>
                                        <p:tav tm="100000">
                                          <p:val>
                                            <p:strVal val="#ppt_x"/>
                                          </p:val>
                                        </p:tav>
                                      </p:tavLst>
                                    </p:anim>
                                    <p:anim calcmode="lin" valueType="num">
                                      <p:cBhvr>
                                        <p:cTn id="29"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ettizia-a-la-siest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700" y="0"/>
            <a:ext cx="9156700" cy="57118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lettizia-a-la-siest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187624" y="4945732"/>
            <a:ext cx="698500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Estos muebles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tan antiguos si que eran buenos, no como los que hacen ahora que parecen hechos por</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IKEA.</a:t>
            </a:r>
            <a:endPar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6000">
        <p15:prstTrans prst="pageCurlDoub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0107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20107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tx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971550" y="4657725"/>
            <a:ext cx="74882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 la catedral se accede por la Puerta del Perdón (lado norte), de estilo mudéjar (1477), donde se observan las hileras de naranjos y palmeras, y las fuentes y arcos de herradura que lo rodean.</a:t>
            </a:r>
          </a:p>
        </p:txBody>
      </p:sp>
    </p:spTree>
  </p:cSld>
  <p:clrMapOvr>
    <a:masterClrMapping/>
  </p:clrMapOvr>
  <mc:AlternateContent xmlns:mc="http://schemas.openxmlformats.org/markup-compatibility/2006" xmlns:p14="http://schemas.microsoft.com/office/powerpoint/2010/main">
    <mc:Choice Requires="p14">
      <p:transition spd="slow" p14:dur="2000" advTm="24000">
        <p:wheel spokes="1"/>
      </p:transition>
    </mc:Choice>
    <mc:Fallback xmlns="">
      <p:transition spd="slow" advTm="24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
                                          </p:val>
                                        </p:tav>
                                        <p:tav tm="100000">
                                          <p:val>
                                            <p:strVal val="#ppt_x"/>
                                          </p:val>
                                        </p:tav>
                                      </p:tavLst>
                                    </p:anim>
                                    <p:anim calcmode="lin" valueType="num">
                                      <p:cBhvr>
                                        <p:cTn id="18" dur="3000" fill="hold"/>
                                        <p:tgtEl>
                                          <p:spTgt spid="4"/>
                                        </p:tgtEl>
                                        <p:attrNameLst>
                                          <p:attrName>ppt_y</p:attrName>
                                        </p:attrNameLst>
                                      </p:cBhvr>
                                      <p:tavLst>
                                        <p:tav tm="0">
                                          <p:val>
                                            <p:strVal val="#ppt_y-#ppt_h/2"/>
                                          </p:val>
                                        </p:tav>
                                        <p:tav tm="100000">
                                          <p:val>
                                            <p:strVal val="#ppt_y"/>
                                          </p:val>
                                        </p:tav>
                                      </p:tavLst>
                                    </p:anim>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3000"/>
                                        <p:tgtEl>
                                          <p:spTgt spid="4"/>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lcony-at-buenos-aires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balcony-at-buenos-aires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23850" y="4657725"/>
            <a:ext cx="82804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1F497D"/>
                  </a:outerShdw>
                </a:effectLst>
                <a:latin typeface="Arial" charset="0"/>
                <a:cs typeface="Arial" charset="0"/>
              </a:rPr>
              <a:t>La luz que desde la catedral de Córdoba nos alumbra, no es mortecina ni temblorosa. Es intensa, penetrante, ilumina el camino. Propone el abrazo de las comunidades del mundo. (Juan Pablo II  28-5-86).</a:t>
            </a:r>
          </a:p>
        </p:txBody>
      </p:sp>
      <p:cxnSp>
        <p:nvCxnSpPr>
          <p:cNvPr id="9" name="8 Conector recto de flecha"/>
          <p:cNvCxnSpPr/>
          <p:nvPr/>
        </p:nvCxnSpPr>
        <p:spPr>
          <a:xfrm flipV="1">
            <a:off x="4284663" y="3578225"/>
            <a:ext cx="0" cy="1008063"/>
          </a:xfrm>
          <a:prstGeom prst="straightConnector1">
            <a:avLst/>
          </a:prstGeom>
          <a:ln w="38100">
            <a:noFill/>
            <a:tailEnd type="arrow"/>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airplan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1"/>
                                          </p:val>
                                        </p:tav>
                                        <p:tav tm="100000">
                                          <p:val>
                                            <p:strVal val="#ppt_x"/>
                                          </p:val>
                                        </p:tav>
                                      </p:tavLst>
                                    </p:anim>
                                    <p:anim calcmode="lin" valueType="num">
                                      <p:cBhvr>
                                        <p:cTn id="16" dur="1000" fill="hold"/>
                                        <p:tgtEl>
                                          <p:spTgt spid="7"/>
                                        </p:tgtEl>
                                        <p:attrNameLst>
                                          <p:attrName>ppt_y</p:attrName>
                                        </p:attrNameLst>
                                      </p:cBhvr>
                                      <p:tavLst>
                                        <p:tav tm="0">
                                          <p:val>
                                            <p:strVal val="#ppt_y"/>
                                          </p:val>
                                        </p:tav>
                                        <p:tav tm="100000">
                                          <p:val>
                                            <p:strVal val="#ppt_y"/>
                                          </p:val>
                                        </p:tav>
                                      </p:tavLst>
                                    </p:anim>
                                  </p:childTnLst>
                                </p:cTn>
                              </p:par>
                              <p:par>
                                <p:cTn id="17" presetID="17" presetClass="entr" presetSubtype="4" fill="hold" nodeType="withEffect">
                                  <p:stCondLst>
                                    <p:cond delay="16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ppt_x</p:attrName>
                                        </p:attrNameLst>
                                      </p:cBhvr>
                                      <p:tavLst>
                                        <p:tav tm="0">
                                          <p:val>
                                            <p:strVal val="#ppt_x"/>
                                          </p:val>
                                        </p:tav>
                                        <p:tav tm="100000">
                                          <p:val>
                                            <p:strVal val="#ppt_x"/>
                                          </p:val>
                                        </p:tav>
                                      </p:tavLst>
                                    </p:anim>
                                    <p:anim calcmode="lin" valueType="num">
                                      <p:cBhvr>
                                        <p:cTn id="20" dur="2000" fill="hold"/>
                                        <p:tgtEl>
                                          <p:spTgt spid="9"/>
                                        </p:tgtEl>
                                        <p:attrNameLst>
                                          <p:attrName>ppt_y</p:attrName>
                                        </p:attrNameLst>
                                      </p:cBhvr>
                                      <p:tavLst>
                                        <p:tav tm="0">
                                          <p:val>
                                            <p:strVal val="#ppt_y+#ppt_h/2"/>
                                          </p:val>
                                        </p:tav>
                                        <p:tav tm="100000">
                                          <p:val>
                                            <p:strVal val="#ppt_y"/>
                                          </p:val>
                                        </p:tav>
                                      </p:tavLst>
                                    </p:anim>
                                    <p:anim calcmode="lin" valueType="num">
                                      <p:cBhvr>
                                        <p:cTn id="21" dur="2000" fill="hold"/>
                                        <p:tgtEl>
                                          <p:spTgt spid="9"/>
                                        </p:tgtEl>
                                        <p:attrNameLst>
                                          <p:attrName>ppt_w</p:attrName>
                                        </p:attrNameLst>
                                      </p:cBhvr>
                                      <p:tavLst>
                                        <p:tav tm="0">
                                          <p:val>
                                            <p:strVal val="#ppt_w"/>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714_Trees_Reflections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6">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6" name="5 Imagen" descr="5714_Trees_Reflections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11188" y="4657725"/>
            <a:ext cx="77057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puerta de Las Palmas da acceso a la mezquita: hay un bosque de 1.300 columnas de mármol, jaspe y granito sobre las que se apoyan trescientos sesenta y cinco arcos de herradura bicolores.</a:t>
            </a:r>
          </a:p>
        </p:txBody>
      </p:sp>
    </p:spTree>
  </p:cSld>
  <p:clrMapOvr>
    <a:masterClrMapping/>
  </p:clrMapOvr>
  <mc:AlternateContent xmlns:mc="http://schemas.openxmlformats.org/markup-compatibility/2006" xmlns:p14="http://schemas.microsoft.com/office/powerpoint/2010/main">
    <mc:Choice Requires="p14">
      <p:transition spd="slow" p14:dur="2000" advTm="25000">
        <p:wipe/>
      </p:transition>
    </mc:Choice>
    <mc:Fallback xmlns="">
      <p:transition spd="slow" advTm="25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500"/>
                                        <p:tgtEl>
                                          <p:spTgt spid="6"/>
                                        </p:tgtEl>
                                      </p:cBhvr>
                                    </p:animEffect>
                                    <p:set>
                                      <p:cBhvr>
                                        <p:cTn id="7" dur="1" fill="hold">
                                          <p:stCondLst>
                                            <p:cond delay="24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6466204_7f546decb6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25" y="3175"/>
            <a:ext cx="9153525" cy="5708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rgbClr val="673105">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5" name="4 Imagen" descr="5006466204_7f546decb6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500" advTm="8000">
        <p14:glitter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4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ppt_w+.3"/>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animEffect transition="in" filter="fade">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SITA~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ASITA~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715000"/>
          </a:xfrm>
          <a:prstGeom prst="rect">
            <a:avLst/>
          </a:prstGeom>
          <a:solidFill>
            <a:schemeClr val="accent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000">
        <p:split orient="vert"/>
      </p:transition>
    </mc:Choice>
    <mc:Fallback xmlns="">
      <p:transition spd="slow" advTm="9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6" presetClass="exit" presetSubtype="32" fill="hold" grpId="1" nodeType="withEffect">
                                  <p:stCondLst>
                                    <p:cond delay="0"/>
                                  </p:stCondLst>
                                  <p:childTnLst>
                                    <p:animEffect transition="out" filter="circle(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4000" fill="hold"/>
                                        <p:tgtEl>
                                          <p:spTgt spid="5"/>
                                        </p:tgtEl>
                                        <p:attrNameLst>
                                          <p:attrName>ppt_w</p:attrName>
                                        </p:attrNameLst>
                                      </p:cBhvr>
                                      <p:tavLst>
                                        <p:tav tm="0">
                                          <p:val>
                                            <p:fltVal val="0"/>
                                          </p:val>
                                        </p:tav>
                                        <p:tav tm="100000">
                                          <p:val>
                                            <p:strVal val="#ppt_w"/>
                                          </p:val>
                                        </p:tav>
                                      </p:tavLst>
                                    </p:anim>
                                    <p:anim calcmode="lin" valueType="num">
                                      <p:cBhvr>
                                        <p:cTn id="17" dur="4000" fill="hold"/>
                                        <p:tgtEl>
                                          <p:spTgt spid="5"/>
                                        </p:tgtEl>
                                        <p:attrNameLst>
                                          <p:attrName>ppt_h</p:attrName>
                                        </p:attrNameLst>
                                      </p:cBhvr>
                                      <p:tavLst>
                                        <p:tav tm="0">
                                          <p:val>
                                            <p:fltVal val="0"/>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vertical)">
                                      <p:cBhvr>
                                        <p:cTn id="20" dur="4000"/>
                                        <p:tgtEl>
                                          <p:spTgt spid="5"/>
                                        </p:tgtEl>
                                      </p:cBhvr>
                                    </p:animEffect>
                                  </p:childTnLst>
                                </p:cTn>
                              </p:par>
                              <p:par>
                                <p:cTn id="21" presetID="17" presetClass="entr" presetSubtype="4"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4000" fill="hold"/>
                                        <p:tgtEl>
                                          <p:spTgt spid="5"/>
                                        </p:tgtEl>
                                        <p:attrNameLst>
                                          <p:attrName>ppt_x</p:attrName>
                                        </p:attrNameLst>
                                      </p:cBhvr>
                                      <p:tavLst>
                                        <p:tav tm="0">
                                          <p:val>
                                            <p:strVal val="#ppt_x"/>
                                          </p:val>
                                        </p:tav>
                                        <p:tav tm="100000">
                                          <p:val>
                                            <p:strVal val="#ppt_x"/>
                                          </p:val>
                                        </p:tav>
                                      </p:tavLst>
                                    </p:anim>
                                    <p:anim calcmode="lin" valueType="num">
                                      <p:cBhvr>
                                        <p:cTn id="24" dur="4000" fill="hold"/>
                                        <p:tgtEl>
                                          <p:spTgt spid="5"/>
                                        </p:tgtEl>
                                        <p:attrNameLst>
                                          <p:attrName>ppt_y</p:attrName>
                                        </p:attrNameLst>
                                      </p:cBhvr>
                                      <p:tavLst>
                                        <p:tav tm="0">
                                          <p:val>
                                            <p:strVal val="#ppt_y+#ppt_h/2"/>
                                          </p:val>
                                        </p:tav>
                                        <p:tav tm="100000">
                                          <p:val>
                                            <p:strVal val="#ppt_y"/>
                                          </p:val>
                                        </p:tav>
                                      </p:tavLst>
                                    </p:anim>
                                    <p:anim calcmode="lin" valueType="num">
                                      <p:cBhvr>
                                        <p:cTn id="25" dur="4000" fill="hold"/>
                                        <p:tgtEl>
                                          <p:spTgt spid="5"/>
                                        </p:tgtEl>
                                        <p:attrNameLst>
                                          <p:attrName>ppt_w</p:attrName>
                                        </p:attrNameLst>
                                      </p:cBhvr>
                                      <p:tavLst>
                                        <p:tav tm="0">
                                          <p:val>
                                            <p:strVal val="#ppt_w"/>
                                          </p:val>
                                        </p:tav>
                                        <p:tav tm="100000">
                                          <p:val>
                                            <p:strVal val="#ppt_w"/>
                                          </p:val>
                                        </p:tav>
                                      </p:tavLst>
                                    </p:anim>
                                    <p:anim calcmode="lin" valueType="num">
                                      <p:cBhvr>
                                        <p:cTn id="26" dur="4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5853791_c26fc35752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005853791_c26fc35752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539750" y="465772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mihrab, lugar santo que señala la dirección Sur y no la de La Meca, de acuerdo con la voluntad de Abderramán (hacia el río porque le llevaba hasta su Damasco natal).</a:t>
            </a:r>
          </a:p>
        </p:txBody>
      </p:sp>
    </p:spTree>
  </p:cSld>
  <p:clrMapOvr>
    <a:masterClrMapping/>
  </p:clrMapOvr>
  <mc:AlternateContent xmlns:mc="http://schemas.openxmlformats.org/markup-compatibility/2006" xmlns:p14="http://schemas.microsoft.com/office/powerpoint/2010/main">
    <mc:Choice Requires="p14">
      <p:transition spd="slow" p14:dur="2000" advTm="22000">
        <p14:conveyor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8-a2703064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0"/>
            <a:ext cx="5832475"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619250"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7451725" y="0"/>
            <a:ext cx="16922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1619250" y="0"/>
            <a:ext cx="5832475" cy="5715000"/>
          </a:xfrm>
          <a:prstGeom prst="rect">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1619250" y="0"/>
            <a:ext cx="5832475" cy="5715000"/>
          </a:xfrm>
          <a:prstGeom prst="rect">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1619250" y="5022850"/>
            <a:ext cx="61928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el Lucernario se conservan los arcos lobulados de los muros y la cúpula.</a:t>
            </a:r>
          </a:p>
        </p:txBody>
      </p:sp>
    </p:spTree>
  </p:cSld>
  <p:clrMapOvr>
    <a:masterClrMapping/>
  </p:clrMapOvr>
  <mc:AlternateContent xmlns:mc="http://schemas.openxmlformats.org/markup-compatibility/2006" xmlns:p14="http://schemas.microsoft.com/office/powerpoint/2010/main">
    <mc:Choice Requires="p14">
      <p:transition spd="slow" p14:dur="2000" advTm="14000">
        <p14:flip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5"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anim calcmode="lin" valueType="num">
                                      <p:cBhvr>
                                        <p:cTn id="21" dur="2000" fill="hold"/>
                                        <p:tgtEl>
                                          <p:spTgt spid="6"/>
                                        </p:tgtEl>
                                        <p:attrNameLst>
                                          <p:attrName>style.rotation</p:attrName>
                                        </p:attrNameLst>
                                      </p:cBhvr>
                                      <p:tavLst>
                                        <p:tav tm="0">
                                          <p:val>
                                            <p:fltVal val="720"/>
                                          </p:val>
                                        </p:tav>
                                        <p:tav tm="100000">
                                          <p:val>
                                            <p:fltVal val="0"/>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childTnLst>
                                </p:cTn>
                              </p:par>
                              <p:par>
                                <p:cTn id="24" presetID="35"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anim calcmode="lin" valueType="num">
                                      <p:cBhvr>
                                        <p:cTn id="27" dur="2000" fill="hold"/>
                                        <p:tgtEl>
                                          <p:spTgt spid="5"/>
                                        </p:tgtEl>
                                        <p:attrNameLst>
                                          <p:attrName>style.rotation</p:attrName>
                                        </p:attrNameLst>
                                      </p:cBhvr>
                                      <p:tavLst>
                                        <p:tav tm="0">
                                          <p:val>
                                            <p:fltVal val="720"/>
                                          </p:val>
                                        </p:tav>
                                        <p:tav tm="100000">
                                          <p:val>
                                            <p:fltVal val="0"/>
                                          </p:val>
                                        </p:tav>
                                      </p:tavLst>
                                    </p:anim>
                                    <p:anim calcmode="lin" valueType="num">
                                      <p:cBhvr>
                                        <p:cTn id="28" dur="2000" fill="hold"/>
                                        <p:tgtEl>
                                          <p:spTgt spid="5"/>
                                        </p:tgtEl>
                                        <p:attrNameLst>
                                          <p:attrName>ppt_h</p:attrName>
                                        </p:attrNameLst>
                                      </p:cBhvr>
                                      <p:tavLst>
                                        <p:tav tm="0">
                                          <p:val>
                                            <p:fltVal val="0"/>
                                          </p:val>
                                        </p:tav>
                                        <p:tav tm="100000">
                                          <p:val>
                                            <p:strVal val="#ppt_h"/>
                                          </p:val>
                                        </p:tav>
                                      </p:tavLst>
                                    </p:anim>
                                    <p:anim calcmode="lin" valueType="num">
                                      <p:cBhvr>
                                        <p:cTn id="29" dur="2000" fill="hold"/>
                                        <p:tgtEl>
                                          <p:spTgt spid="5"/>
                                        </p:tgtEl>
                                        <p:attrNameLst>
                                          <p:attrName>ppt_w</p:attrName>
                                        </p:attrNameLst>
                                      </p:cBhvr>
                                      <p:tavLst>
                                        <p:tav tm="0">
                                          <p:val>
                                            <p:fltVal val="0"/>
                                          </p:val>
                                        </p:tav>
                                        <p:tav tm="100000">
                                          <p:val>
                                            <p:strVal val="#ppt_w"/>
                                          </p:val>
                                        </p:tav>
                                      </p:tavLst>
                                    </p:anim>
                                  </p:childTnLst>
                                </p:cTn>
                              </p:par>
                              <p:par>
                                <p:cTn id="30" presetID="3" presetClass="entr" presetSubtype="10" fill="hold" grpId="1"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3000"/>
                                        <p:tgtEl>
                                          <p:spTgt spid="5"/>
                                        </p:tgtEl>
                                      </p:cBhvr>
                                    </p:animEffect>
                                  </p:childTnLst>
                                </p:cTn>
                              </p:par>
                              <p:par>
                                <p:cTn id="33" presetID="3" presetClass="entr" presetSubtype="10"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animBg="1"/>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R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DER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rgbClr val="D3A131">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684213" y="4945063"/>
            <a:ext cx="74168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la cabecera destacan los arcos, los mosaicos del muro y la estructura y decoración de las cúpulas a base de arcos cruzados.</a:t>
            </a:r>
          </a:p>
        </p:txBody>
      </p:sp>
    </p:spTree>
  </p:cSld>
  <p:clrMapOvr>
    <a:masterClrMapping/>
  </p:clrMapOvr>
  <mc:AlternateContent xmlns:mc="http://schemas.openxmlformats.org/markup-compatibility/2006" xmlns:p14="http://schemas.microsoft.com/office/powerpoint/2010/main">
    <mc:Choice Requires="p14">
      <p:transition spd="slow" p14:dur="2500" advTm="19000">
        <p14:shred pattern="rectangle" dir="out"/>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1"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13"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out)">
                                      <p:cBhvr>
                                        <p:cTn id="24" dur="3000"/>
                                        <p:tgtEl>
                                          <p:spTgt spid="4"/>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0"/>
            <a:ext cx="61912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642938" cy="5715000"/>
          </a:xfrm>
          <a:prstGeom prst="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857250" y="0"/>
            <a:ext cx="642938" cy="5715000"/>
          </a:xfrm>
          <a:prstGeom prst="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7643813" y="0"/>
            <a:ext cx="642937" cy="5715000"/>
          </a:xfrm>
          <a:prstGeom prst="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8501063" y="0"/>
            <a:ext cx="642937" cy="5715000"/>
          </a:xfrm>
          <a:prstGeom prst="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1500188" y="0"/>
            <a:ext cx="6167437" cy="5715000"/>
          </a:xfrm>
          <a:prstGeom prst="rect">
            <a:avLst/>
          </a:prstGeom>
          <a:solidFill>
            <a:schemeClr val="tx1">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1500188" y="0"/>
            <a:ext cx="6167437" cy="5715000"/>
          </a:xfrm>
          <a:prstGeom prst="rect">
            <a:avLst/>
          </a:prstGeom>
          <a:solidFill>
            <a:schemeClr val="tx2">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571500" y="0"/>
            <a:ext cx="285750"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8215313" y="0"/>
            <a:ext cx="285750"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8000">
        <p15:prstTrans prst="curtains"/>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4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4000"/>
                                        <p:tgtEl>
                                          <p:spTgt spid="8"/>
                                        </p:tgtEl>
                                      </p:cBhvr>
                                    </p:animEffec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2764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82764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187450" y="4586288"/>
            <a:ext cx="720248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1F497D"/>
                  </a:outerShdw>
                </a:effectLst>
                <a:latin typeface="Arial" charset="0"/>
                <a:cs typeface="Arial" charset="0"/>
              </a:rPr>
              <a:t>De la antigua iglesia cristiana, destruida para construir en su solar la mezquita, apenas quedó rastro y solo a raíz de algunos trabajos iniciados en la década de 1940… </a:t>
            </a:r>
          </a:p>
        </p:txBody>
      </p:sp>
    </p:spTree>
  </p:cSld>
  <p:clrMapOvr>
    <a:masterClrMapping/>
  </p:clrMapOvr>
  <mc:AlternateContent xmlns:mc="http://schemas.openxmlformats.org/markup-compatibility/2006" xmlns:p14="http://schemas.microsoft.com/office/powerpoint/2010/main">
    <mc:Choice Requires="p14">
      <p:transition spd="slow" p14:dur="2500" advTm="22000">
        <p14:revea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3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400" decel="100000"/>
                                        <p:tgtEl>
                                          <p:spTgt spid="5"/>
                                        </p:tgtEl>
                                      </p:cBhvr>
                                    </p:animEffect>
                                    <p:anim calcmode="lin" valueType="num">
                                      <p:cBhvr>
                                        <p:cTn id="15" dur="2400" decel="100000" fill="hold"/>
                                        <p:tgtEl>
                                          <p:spTgt spid="5"/>
                                        </p:tgtEl>
                                        <p:attrNameLst>
                                          <p:attrName>style.rotation</p:attrName>
                                        </p:attrNameLst>
                                      </p:cBhvr>
                                      <p:tavLst>
                                        <p:tav tm="0">
                                          <p:val>
                                            <p:fltVal val="-90"/>
                                          </p:val>
                                        </p:tav>
                                        <p:tav tm="100000">
                                          <p:val>
                                            <p:fltVal val="0"/>
                                          </p:val>
                                        </p:tav>
                                      </p:tavLst>
                                    </p:anim>
                                    <p:anim calcmode="lin" valueType="num">
                                      <p:cBhvr>
                                        <p:cTn id="16" dur="2400" decel="100000" fill="hold"/>
                                        <p:tgtEl>
                                          <p:spTgt spid="5"/>
                                        </p:tgtEl>
                                        <p:attrNameLst>
                                          <p:attrName>ppt_x</p:attrName>
                                        </p:attrNameLst>
                                      </p:cBhvr>
                                      <p:tavLst>
                                        <p:tav tm="0">
                                          <p:val>
                                            <p:strVal val="#ppt_x+0.4"/>
                                          </p:val>
                                        </p:tav>
                                        <p:tav tm="100000">
                                          <p:val>
                                            <p:strVal val="#ppt_x-0.05"/>
                                          </p:val>
                                        </p:tav>
                                      </p:tavLst>
                                    </p:anim>
                                    <p:anim calcmode="lin" valueType="num">
                                      <p:cBhvr>
                                        <p:cTn id="17" dur="2400" decel="100000" fill="hold"/>
                                        <p:tgtEl>
                                          <p:spTgt spid="5"/>
                                        </p:tgtEl>
                                        <p:attrNameLst>
                                          <p:attrName>ppt_y</p:attrName>
                                        </p:attrNameLst>
                                      </p:cBhvr>
                                      <p:tavLst>
                                        <p:tav tm="0">
                                          <p:val>
                                            <p:strVal val="#ppt_y-0.4"/>
                                          </p:val>
                                        </p:tav>
                                        <p:tav tm="100000">
                                          <p:val>
                                            <p:strVal val="#ppt_y+0.1"/>
                                          </p:val>
                                        </p:tav>
                                      </p:tavLst>
                                    </p:anim>
                                    <p:anim calcmode="lin" valueType="num">
                                      <p:cBhvr>
                                        <p:cTn id="18"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9"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merald-bay-state-park-1611-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emerald-bay-state-park-1611-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75" y="14288"/>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accent4">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684213" y="4873625"/>
            <a:ext cx="74168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…se lograron recuperar algunos de sus restos en el subsuelo de la Catedral, fundamentalmente mosaicos y los pilares.</a:t>
            </a:r>
          </a:p>
        </p:txBody>
      </p:sp>
    </p:spTree>
  </p:cSld>
  <p:clrMapOvr>
    <a:masterClrMapping/>
  </p:clrMapOvr>
  <mc:AlternateContent xmlns:mc="http://schemas.openxmlformats.org/markup-compatibility/2006" xmlns:p14="http://schemas.microsoft.com/office/powerpoint/2010/main">
    <mc:Choice Requires="p14">
      <p:transition spd="slow" p14:dur="2000" advTm="18000">
        <p14:prism/>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iterate type="lt">
                                    <p:tmPct val="0"/>
                                  </p:iterate>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55" presetClass="exit" presetSubtype="0" fill="hold" grpId="1" nodeType="withEffect">
                                  <p:stCondLst>
                                    <p:cond delay="0"/>
                                  </p:stCondLst>
                                  <p:iterate type="lt">
                                    <p:tmPct val="0"/>
                                  </p:iterate>
                                  <p:childTnLst>
                                    <p:anim calcmode="lin" valueType="num">
                                      <p:cBhvr>
                                        <p:cTn id="9" dur="3000"/>
                                        <p:tgtEl>
                                          <p:spTgt spid="6"/>
                                        </p:tgtEl>
                                        <p:attrNameLst>
                                          <p:attrName>ppt_w</p:attrName>
                                        </p:attrNameLst>
                                      </p:cBhvr>
                                      <p:tavLst>
                                        <p:tav tm="0">
                                          <p:val>
                                            <p:strVal val="ppt_w"/>
                                          </p:val>
                                        </p:tav>
                                        <p:tav tm="100000">
                                          <p:val>
                                            <p:strVal val="ppt_w*0.70"/>
                                          </p:val>
                                        </p:tav>
                                      </p:tavLst>
                                    </p:anim>
                                    <p:anim calcmode="lin" valueType="num">
                                      <p:cBhvr>
                                        <p:cTn id="10" dur="3000"/>
                                        <p:tgtEl>
                                          <p:spTgt spid="6"/>
                                        </p:tgtEl>
                                        <p:attrNameLst>
                                          <p:attrName>ppt_h</p:attrName>
                                        </p:attrNameLst>
                                      </p:cBhvr>
                                      <p:tavLst>
                                        <p:tav tm="0">
                                          <p:val>
                                            <p:strVal val="ppt_h"/>
                                          </p:val>
                                        </p:tav>
                                        <p:tav tm="100000">
                                          <p:val>
                                            <p:strVal val="ppt_h"/>
                                          </p:val>
                                        </p:tav>
                                      </p:tavLst>
                                    </p:anim>
                                    <p:animEffect transition="out" filter="fade">
                                      <p:cBhvr>
                                        <p:cTn id="11" dur="3000"/>
                                        <p:tgtEl>
                                          <p:spTgt spid="6"/>
                                        </p:tgtEl>
                                      </p:cBhvr>
                                    </p:animEffect>
                                    <p:set>
                                      <p:cBhvr>
                                        <p:cTn id="12" dur="1" fill="hold">
                                          <p:stCondLst>
                                            <p:cond delay="2999"/>
                                          </p:stCondLst>
                                        </p:cTn>
                                        <p:tgtEl>
                                          <p:spTgt spid="6"/>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2000"/>
                                        <p:tgtEl>
                                          <p:spTgt spid="4"/>
                                        </p:tgtEl>
                                      </p:cBhvr>
                                    </p:animEffect>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6856ferenccsatornadavodmagyarorsza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700" y="3175"/>
            <a:ext cx="9156700" cy="5708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06856ferenccsatornadavodmagyarorsza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8000">
        <p15:prstTrans prst="drap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5" presetClass="exit" presetSubtype="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4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15"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fltVal val="0"/>
                                          </p:val>
                                        </p:tav>
                                        <p:tav tm="100000">
                                          <p:val>
                                            <p:strVal val="#ppt_w"/>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3" dur="4000" fill="hold"/>
                                        <p:tgtEl>
                                          <p:spTgt spid="4"/>
                                        </p:tgtEl>
                                        <p:attrNameLst>
                                          <p:attrName>ppt_y</p:attrName>
                                        </p:attrNameLst>
                                      </p:cBhvr>
                                      <p:tavLst>
                                        <p:tav tm="0" fmla="#ppt_y+(sin(-2*pi*(1-$))*-#ppt_x+cos(-2*pi*(1-$))*(1-#ppt_y))*(1-$)">
                                          <p:val>
                                            <p:fltVal val="0"/>
                                          </p:val>
                                        </p:tav>
                                        <p:tav tm="100000">
                                          <p:val>
                                            <p:fltVal val="1"/>
                                          </p:val>
                                        </p:tav>
                                      </p:tavLst>
                                    </p:anim>
                                  </p:childTnLst>
                                </p:cTn>
                              </p:par>
                              <p:par>
                                <p:cTn id="24" presetID="3" presetClass="entr" presetSubtype="5"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linds(vertical)">
                                      <p:cBhvr>
                                        <p:cTn id="26"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s_de_primaver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fotos_de_primaver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bg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1476375" y="696913"/>
            <a:ext cx="355917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Puerta del puente romano</a:t>
            </a:r>
          </a:p>
        </p:txBody>
      </p:sp>
    </p:spTree>
  </p:cSld>
  <p:clrMapOvr>
    <a:masterClrMapping/>
  </p:clrMapOvr>
  <mc:AlternateContent xmlns:mc="http://schemas.openxmlformats.org/markup-compatibility/2006" xmlns:p14="http://schemas.microsoft.com/office/powerpoint/2010/main">
    <mc:Choice Requires="p14">
      <p:transition spd="slow" p14:dur="2250" advTm="11000">
        <p14:ferris dir="l"/>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55" presetClass="exit" presetSubtype="0"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ppt_w*0.70"/>
                                          </p:val>
                                        </p:tav>
                                      </p:tavLst>
                                    </p:anim>
                                    <p:anim calcmode="lin" valueType="num">
                                      <p:cBhvr>
                                        <p:cTn id="10" dur="3000"/>
                                        <p:tgtEl>
                                          <p:spTgt spid="6"/>
                                        </p:tgtEl>
                                        <p:attrNameLst>
                                          <p:attrName>ppt_h</p:attrName>
                                        </p:attrNameLst>
                                      </p:cBhvr>
                                      <p:tavLst>
                                        <p:tav tm="0">
                                          <p:val>
                                            <p:strVal val="ppt_h"/>
                                          </p:val>
                                        </p:tav>
                                        <p:tav tm="100000">
                                          <p:val>
                                            <p:strVal val="ppt_h"/>
                                          </p:val>
                                        </p:tav>
                                      </p:tavLst>
                                    </p:anim>
                                    <p:animEffect transition="out" filter="fade">
                                      <p:cBhvr>
                                        <p:cTn id="11" dur="3000"/>
                                        <p:tgtEl>
                                          <p:spTgt spid="6"/>
                                        </p:tgtEl>
                                      </p:cBhvr>
                                    </p:animEffect>
                                    <p:set>
                                      <p:cBhvr>
                                        <p:cTn id="12" dur="1" fill="hold">
                                          <p:stCondLst>
                                            <p:cond delay="2999"/>
                                          </p:stCondLst>
                                        </p:cTn>
                                        <p:tgtEl>
                                          <p:spTgt spid="6"/>
                                        </p:tgtEl>
                                        <p:attrNameLst>
                                          <p:attrName>style.visibility</p:attrName>
                                        </p:attrNameLst>
                                      </p:cBhvr>
                                      <p:to>
                                        <p:strVal val="hidden"/>
                                      </p:to>
                                    </p:set>
                                  </p:childTnLst>
                                </p:cTn>
                              </p:par>
                              <p:par>
                                <p:cTn id="13" presetID="13" presetClass="exit" presetSubtype="32" fill="hold" nodeType="withEffect">
                                  <p:stCondLst>
                                    <p:cond delay="0"/>
                                  </p:stCondLst>
                                  <p:childTnLst>
                                    <p:animEffect transition="out" filter="plus(out)">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6"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par>
                          <p:cTn id="27" fill="hold" nodeType="afterGroup">
                            <p:stCondLst>
                              <p:cond delay="3000"/>
                            </p:stCondLst>
                            <p:childTnLst>
                              <p:par>
                                <p:cTn id="28" presetID="23" presetClass="entr" presetSubtype="16"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lanco_2_siz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Blanco_2_siz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08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259632" y="3983356"/>
            <a:ext cx="7775575" cy="3683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la cabeza tengo de todo, tengo hasta caspa.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Cagüenlá</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como pica.</a:t>
            </a:r>
          </a:p>
        </p:txBody>
      </p:sp>
      <p:cxnSp>
        <p:nvCxnSpPr>
          <p:cNvPr id="8" name="7 Conector recto de flecha"/>
          <p:cNvCxnSpPr/>
          <p:nvPr/>
        </p:nvCxnSpPr>
        <p:spPr>
          <a:xfrm>
            <a:off x="7885113" y="4370388"/>
            <a:ext cx="0" cy="587375"/>
          </a:xfrm>
          <a:prstGeom prst="straightConnector1">
            <a:avLst/>
          </a:prstGeom>
          <a:ln w="38100">
            <a:noFill/>
            <a:tailEnd type="arrow"/>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0">
            <a:schemeClr val="accent1"/>
          </a:fillRef>
          <a:effectRef idx="0">
            <a:schemeClr val="accent1"/>
          </a:effectRef>
          <a:fontRef idx="minor">
            <a:schemeClr val="tx1"/>
          </a:fontRef>
        </p:style>
      </p:cxnSp>
      <p:cxnSp>
        <p:nvCxnSpPr>
          <p:cNvPr id="3" name="Conector recto de flecha 2"/>
          <p:cNvCxnSpPr/>
          <p:nvPr/>
        </p:nvCxnSpPr>
        <p:spPr>
          <a:xfrm>
            <a:off x="7885113" y="4370388"/>
            <a:ext cx="0" cy="58737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14000">
        <p14:prism isContent="1" isInverted="1"/>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54" presetClass="entr" presetSubtype="0" ac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ppt_w*0.05"/>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anim calcmode="lin" valueType="num">
                                      <p:cBhvr>
                                        <p:cTn id="16" dur="3000" fill="hold"/>
                                        <p:tgtEl>
                                          <p:spTgt spid="5"/>
                                        </p:tgtEl>
                                        <p:attrNameLst>
                                          <p:attrName>ppt_x</p:attrName>
                                        </p:attrNameLst>
                                      </p:cBhvr>
                                      <p:tavLst>
                                        <p:tav tm="0">
                                          <p:val>
                                            <p:strVal val="#ppt_x-.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Effect transition="in" filter="fade">
                                      <p:cBhvr>
                                        <p:cTn id="18" dur="3000"/>
                                        <p:tgtEl>
                                          <p:spTgt spid="5"/>
                                        </p:tgtEl>
                                      </p:cBhvr>
                                    </p:animEffect>
                                  </p:childTnLst>
                                </p:cTn>
                              </p:par>
                              <p:par>
                                <p:cTn id="19" presetID="7"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1+#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par>
                                <p:cTn id="26" presetID="30"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2400" decel="100000"/>
                                        <p:tgtEl>
                                          <p:spTgt spid="4"/>
                                        </p:tgtEl>
                                      </p:cBhvr>
                                    </p:animEffect>
                                    <p:anim calcmode="lin" valueType="num">
                                      <p:cBhvr>
                                        <p:cTn id="29" dur="2400" decel="100000" fill="hold"/>
                                        <p:tgtEl>
                                          <p:spTgt spid="4"/>
                                        </p:tgtEl>
                                        <p:attrNameLst>
                                          <p:attrName>style.rotation</p:attrName>
                                        </p:attrNameLst>
                                      </p:cBhvr>
                                      <p:tavLst>
                                        <p:tav tm="0">
                                          <p:val>
                                            <p:fltVal val="-90"/>
                                          </p:val>
                                        </p:tav>
                                        <p:tav tm="100000">
                                          <p:val>
                                            <p:fltVal val="0"/>
                                          </p:val>
                                        </p:tav>
                                      </p:tavLst>
                                    </p:anim>
                                    <p:anim calcmode="lin" valueType="num">
                                      <p:cBhvr>
                                        <p:cTn id="30" dur="2400" decel="100000" fill="hold"/>
                                        <p:tgtEl>
                                          <p:spTgt spid="4"/>
                                        </p:tgtEl>
                                        <p:attrNameLst>
                                          <p:attrName>ppt_x</p:attrName>
                                        </p:attrNameLst>
                                      </p:cBhvr>
                                      <p:tavLst>
                                        <p:tav tm="0">
                                          <p:val>
                                            <p:strVal val="#ppt_x+0.4"/>
                                          </p:val>
                                        </p:tav>
                                        <p:tav tm="100000">
                                          <p:val>
                                            <p:strVal val="#ppt_x-0.05"/>
                                          </p:val>
                                        </p:tav>
                                      </p:tavLst>
                                    </p:anim>
                                    <p:anim calcmode="lin" valueType="num">
                                      <p:cBhvr>
                                        <p:cTn id="31" dur="2400" decel="100000" fill="hold"/>
                                        <p:tgtEl>
                                          <p:spTgt spid="4"/>
                                        </p:tgtEl>
                                        <p:attrNameLst>
                                          <p:attrName>ppt_y</p:attrName>
                                        </p:attrNameLst>
                                      </p:cBhvr>
                                      <p:tavLst>
                                        <p:tav tm="0">
                                          <p:val>
                                            <p:strVal val="#ppt_y-0.4"/>
                                          </p:val>
                                        </p:tav>
                                        <p:tav tm="100000">
                                          <p:val>
                                            <p:strVal val="#ppt_y+0.1"/>
                                          </p:val>
                                        </p:tav>
                                      </p:tavLst>
                                    </p:anim>
                                    <p:anim calcmode="lin" valueType="num">
                                      <p:cBhvr>
                                        <p:cTn id="32"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33"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par>
                          <p:cTn id="34" fill="hold" nodeType="afterGroup">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1"/>
                                          </p:val>
                                        </p:tav>
                                        <p:tav tm="100000">
                                          <p:val>
                                            <p:strVal val="#ppt_x"/>
                                          </p:val>
                                        </p:tav>
                                      </p:tavLst>
                                    </p:anim>
                                    <p:anim calcmode="lin" valueType="num">
                                      <p:cBhvr>
                                        <p:cTn id="39" dur="1000" fill="hold"/>
                                        <p:tgtEl>
                                          <p:spTgt spid="6"/>
                                        </p:tgtEl>
                                        <p:attrNameLst>
                                          <p:attrName>ppt_y</p:attrName>
                                        </p:attrNameLst>
                                      </p:cBhvr>
                                      <p:tavLst>
                                        <p:tav tm="0">
                                          <p:val>
                                            <p:strVal val="#ppt_y"/>
                                          </p:val>
                                        </p:tav>
                                        <p:tav tm="100000">
                                          <p:val>
                                            <p:strVal val="#ppt_y"/>
                                          </p:val>
                                        </p:tav>
                                      </p:tavLst>
                                    </p:anim>
                                  </p:childTnLst>
                                </p:cTn>
                              </p:par>
                              <p:par>
                                <p:cTn id="40" presetID="17" presetClass="entr" presetSubtype="1" fill="hold" nodeType="withEffect">
                                  <p:stCondLst>
                                    <p:cond delay="5000"/>
                                  </p:stCondLst>
                                  <p:childTnLst>
                                    <p:set>
                                      <p:cBhvr>
                                        <p:cTn id="41" dur="1" fill="hold">
                                          <p:stCondLst>
                                            <p:cond delay="0"/>
                                          </p:stCondLst>
                                        </p:cTn>
                                        <p:tgtEl>
                                          <p:spTgt spid="3"/>
                                        </p:tgtEl>
                                        <p:attrNameLst>
                                          <p:attrName>style.visibility</p:attrName>
                                        </p:attrNameLst>
                                      </p:cBhvr>
                                      <p:to>
                                        <p:strVal val="visible"/>
                                      </p:to>
                                    </p:set>
                                    <p:anim calcmode="lin" valueType="num">
                                      <p:cBhvr>
                                        <p:cTn id="42" dur="1000" fill="hold"/>
                                        <p:tgtEl>
                                          <p:spTgt spid="3"/>
                                        </p:tgtEl>
                                        <p:attrNameLst>
                                          <p:attrName>ppt_x</p:attrName>
                                        </p:attrNameLst>
                                      </p:cBhvr>
                                      <p:tavLst>
                                        <p:tav tm="0">
                                          <p:val>
                                            <p:strVal val="#ppt_x"/>
                                          </p:val>
                                        </p:tav>
                                        <p:tav tm="100000">
                                          <p:val>
                                            <p:strVal val="#ppt_x"/>
                                          </p:val>
                                        </p:tav>
                                      </p:tavLst>
                                    </p:anim>
                                    <p:anim calcmode="lin" valueType="num">
                                      <p:cBhvr>
                                        <p:cTn id="43" dur="1000" fill="hold"/>
                                        <p:tgtEl>
                                          <p:spTgt spid="3"/>
                                        </p:tgtEl>
                                        <p:attrNameLst>
                                          <p:attrName>ppt_y</p:attrName>
                                        </p:attrNameLst>
                                      </p:cBhvr>
                                      <p:tavLst>
                                        <p:tav tm="0">
                                          <p:val>
                                            <p:strVal val="#ppt_y-#ppt_h/2"/>
                                          </p:val>
                                        </p:tav>
                                        <p:tav tm="100000">
                                          <p:val>
                                            <p:strVal val="#ppt_y"/>
                                          </p:val>
                                        </p:tav>
                                      </p:tavLst>
                                    </p:anim>
                                    <p:anim calcmode="lin" valueType="num">
                                      <p:cBhvr>
                                        <p:cTn id="44" dur="1000" fill="hold"/>
                                        <p:tgtEl>
                                          <p:spTgt spid="3"/>
                                        </p:tgtEl>
                                        <p:attrNameLst>
                                          <p:attrName>ppt_w</p:attrName>
                                        </p:attrNameLst>
                                      </p:cBhvr>
                                      <p:tavLst>
                                        <p:tav tm="0">
                                          <p:val>
                                            <p:strVal val="#ppt_w"/>
                                          </p:val>
                                        </p:tav>
                                        <p:tav tm="100000">
                                          <p:val>
                                            <p:strVal val="#ppt_w"/>
                                          </p:val>
                                        </p:tav>
                                      </p:tavLst>
                                    </p:anim>
                                    <p:anim calcmode="lin" valueType="num">
                                      <p:cBhvr>
                                        <p:cTn id="45" dur="1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9140825"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13" y="0"/>
            <a:ext cx="9121775" cy="56880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900113" y="4657725"/>
            <a:ext cx="72009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Todo el término municipal de Córdoba se halla dentro de la cuenca del Guadalquivir, río que lo atraviesa totalmente y actúa como receptor de todos los cauces menores del municipio.</a:t>
            </a: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r"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9" presetClass="exit" presetSubtype="0" accel="100000"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fltVal val="0"/>
                                          </p:val>
                                        </p:tav>
                                      </p:tavLst>
                                    </p:anim>
                                    <p:anim calcmode="lin" valueType="num">
                                      <p:cBhvr>
                                        <p:cTn id="11" dur="3000"/>
                                        <p:tgtEl>
                                          <p:spTgt spid="6"/>
                                        </p:tgtEl>
                                        <p:attrNameLst>
                                          <p:attrName>style.rotation</p:attrName>
                                        </p:attrNameLst>
                                      </p:cBhvr>
                                      <p:tavLst>
                                        <p:tav tm="0">
                                          <p:val>
                                            <p:fltVal val="0"/>
                                          </p:val>
                                        </p:tav>
                                        <p:tav tm="100000">
                                          <p:val>
                                            <p:fltVal val="360"/>
                                          </p:val>
                                        </p:tav>
                                      </p:tavLst>
                                    </p:anim>
                                    <p:animEffect transition="out" filter="fade">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vertical)">
                                      <p:cBhvr>
                                        <p:cTn id="27" dur="3000"/>
                                        <p:tgtEl>
                                          <p:spTgt spid="4"/>
                                        </p:tgtEl>
                                      </p:cBhvr>
                                    </p:animEffec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515234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9164638"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80515234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0"/>
            <a:ext cx="9164638"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258888" y="4873625"/>
            <a:ext cx="65532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Nacen en la sierra los afluentes Guadiato y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Guadalmellato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con caudal todo el año y numerosos arroyos estacionales.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8000">
        <p15:prstTrans prst="fractur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nodeType="with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bg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755650" y="4657725"/>
            <a:ext cx="73453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Todos estos cursos de agua ejercen una fuerte acción erosiva en el terreno debida a la gran pendiente que deben salvar antes de verter sus aguas al Guadalquivir.</a:t>
            </a:r>
          </a:p>
        </p:txBody>
      </p:sp>
    </p:spTree>
  </p:cSld>
  <p:clrMapOvr>
    <a:masterClrMapping/>
  </p:clrMapOvr>
  <mc:AlternateContent xmlns:mc="http://schemas.openxmlformats.org/markup-compatibility/2006" xmlns:p14="http://schemas.microsoft.com/office/powerpoint/2010/main">
    <mc:Choice Requires="p14">
      <p:transition spd="slow" p14:dur="200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grpId="1"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grpId="0"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6" presetClass="exit" presetSubtype="21" fill="hold" nodeType="withEffect">
                                  <p:stCondLst>
                                    <p:cond delay="0"/>
                                  </p:stCondLst>
                                  <p:childTnLst>
                                    <p:animEffect transition="out" filter="barn(in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par>
                                <p:cTn id="22" presetID="13"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out)">
                                      <p:cBhvr>
                                        <p:cTn id="24" dur="3000"/>
                                        <p:tgtEl>
                                          <p:spTgt spid="4"/>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085613656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7085613656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39750" y="4873625"/>
            <a:ext cx="78486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Al sur del término se encuentra el afluente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Güadajoz</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con numerosos arroyos estacionales que forman una compleja red en la campiña.</a:t>
            </a:r>
          </a:p>
        </p:txBody>
      </p:sp>
    </p:spTree>
  </p:cSld>
  <p:clrMapOvr>
    <a:masterClrMapping/>
  </p:clrMapOvr>
  <mc:AlternateContent xmlns:mc="http://schemas.openxmlformats.org/markup-compatibility/2006" xmlns:p14="http://schemas.microsoft.com/office/powerpoint/2010/main">
    <mc:Choice Requires="p14">
      <p:transition spd="slow" p14:dur="2000" advTm="21000">
        <p14:switch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iterate type="lt">
                                    <p:tmPct val="0"/>
                                  </p:iterate>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31" presetClass="entr" presetSubtype="0" fill="hold" nodeType="withEffect">
                                  <p:stCondLst>
                                    <p:cond delay="0"/>
                                  </p:stCondLst>
                                  <p:iterate type="lt">
                                    <p:tmPct val="5000"/>
                                  </p:iterate>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anim calcmode="lin" valueType="num">
                                      <p:cBhvr>
                                        <p:cTn id="16" dur="3000" fill="hold"/>
                                        <p:tgtEl>
                                          <p:spTgt spid="5"/>
                                        </p:tgtEl>
                                        <p:attrNameLst>
                                          <p:attrName>style.rotation</p:attrName>
                                        </p:attrNameLst>
                                      </p:cBhvr>
                                      <p:tavLst>
                                        <p:tav tm="0">
                                          <p:val>
                                            <p:fltVal val="90"/>
                                          </p:val>
                                        </p:tav>
                                        <p:tav tm="100000">
                                          <p:val>
                                            <p:fltVal val="0"/>
                                          </p:val>
                                        </p:tav>
                                      </p:tavLst>
                                    </p:anim>
                                    <p:animEffect transition="in" filter="fade">
                                      <p:cBhvr>
                                        <p:cTn id="17" dur="3000"/>
                                        <p:tgtEl>
                                          <p:spTgt spid="5"/>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6" y="337220"/>
            <a:ext cx="5976664" cy="825500"/>
          </a:xfrm>
          <a:prstGeom prst="rect">
            <a:avLst/>
          </a:prstGeom>
        </p:spPr>
        <p:txBody>
          <a:bodyPr wrap="none" fromWordArt="1">
            <a:prstTxWarp prst="textDeflate">
              <a:avLst>
                <a:gd name="adj" fmla="val 24903"/>
              </a:avLst>
            </a:prstTxWarp>
            <a:scene3d>
              <a:camera prst="legacyPerspectiveBottom"/>
              <a:lightRig rig="legacyHarsh3" dir="t"/>
            </a:scene3d>
            <a:sp3d extrusionH="887400" prstMaterial="legacyMatte">
              <a:bevelT w="38100" h="38100" prst="angle"/>
              <a:extrusionClr>
                <a:srgbClr val="FF6600"/>
              </a:extrusionClr>
            </a:sp3d>
          </a:bodyPr>
          <a:lstStyle/>
          <a:p>
            <a:pPr algn="ctr" eaLnBrk="1" hangingPunct="1">
              <a:defRPr/>
            </a:pPr>
            <a:r>
              <a:rPr lang="es-ES" sz="3600" kern="10" dirty="0">
                <a:ln w="9525">
                  <a:round/>
                  <a:headEnd/>
                  <a:tailEnd/>
                </a:ln>
                <a:gradFill rotWithShape="1">
                  <a:gsLst>
                    <a:gs pos="0">
                      <a:srgbClr val="FFE701"/>
                    </a:gs>
                    <a:gs pos="100000">
                      <a:srgbClr val="FE3E02"/>
                    </a:gs>
                  </a:gsLst>
                  <a:lin ang="5400000" scaled="1"/>
                </a:gradFill>
                <a:latin typeface="High Tower Text"/>
                <a:cs typeface="Arial" charset="0"/>
              </a:rPr>
              <a:t> Música Enlazada </a:t>
            </a:r>
          </a:p>
        </p:txBody>
      </p:sp>
      <p:sp>
        <p:nvSpPr>
          <p:cNvPr id="78851" name="WordArt 3"/>
          <p:cNvSpPr>
            <a:spLocks noChangeArrowheads="1" noChangeShapeType="1" noTextEdit="1"/>
          </p:cNvSpPr>
          <p:nvPr/>
        </p:nvSpPr>
        <p:spPr bwMode="auto">
          <a:xfrm>
            <a:off x="1763688" y="1417340"/>
            <a:ext cx="5040313" cy="657225"/>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eaLnBrk="1" hangingPunct="1">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Títulos: </a:t>
            </a:r>
          </a:p>
        </p:txBody>
      </p:sp>
      <p:sp>
        <p:nvSpPr>
          <p:cNvPr id="78852" name="WordArt 4"/>
          <p:cNvSpPr>
            <a:spLocks noChangeArrowheads="1" noChangeShapeType="1" noTextEdit="1"/>
          </p:cNvSpPr>
          <p:nvPr/>
        </p:nvSpPr>
        <p:spPr bwMode="auto">
          <a:xfrm>
            <a:off x="1187624" y="2353444"/>
            <a:ext cx="6408291" cy="792088"/>
          </a:xfrm>
          <a:prstGeom prst="rect">
            <a:avLst/>
          </a:prstGeom>
        </p:spPr>
        <p:txBody>
          <a:bodyPr wrap="none" fromWordArt="1">
            <a:prstTxWarp prst="textCanUp">
              <a:avLst>
                <a:gd name="adj" fmla="val 72727"/>
              </a:avLst>
            </a:prstTxWarp>
            <a:scene3d>
              <a:camera prst="orthographicFront"/>
              <a:lightRig rig="threePt" dir="t"/>
            </a:scene3d>
            <a:sp3d extrusionH="57150">
              <a:bevelT w="82550" h="38100" prst="coolSlant"/>
            </a:sp3d>
          </a:bodyPr>
          <a:lstStyle/>
          <a:p>
            <a:pPr algn="ctr" eaLnBrk="1" hangingPunct="1">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cs typeface="Arial" charset="0"/>
              </a:rPr>
              <a:t>  - Yo vendo unos ojos negros  </a:t>
            </a:r>
          </a:p>
        </p:txBody>
      </p:sp>
      <p:sp>
        <p:nvSpPr>
          <p:cNvPr id="78854" name="WordArt 6"/>
          <p:cNvSpPr>
            <a:spLocks noChangeArrowheads="1" noChangeShapeType="1" noTextEdit="1"/>
          </p:cNvSpPr>
          <p:nvPr/>
        </p:nvSpPr>
        <p:spPr bwMode="auto">
          <a:xfrm>
            <a:off x="1115616" y="3937620"/>
            <a:ext cx="5761037" cy="792088"/>
          </a:xfrm>
          <a:prstGeom prst="rect">
            <a:avLst/>
          </a:prstGeom>
        </p:spPr>
        <p:txBody>
          <a:bodyPr wrap="none" fromWordArt="1">
            <a:prstTxWarp prst="textCanDown">
              <a:avLst>
                <a:gd name="adj" fmla="val 33333"/>
              </a:avLst>
            </a:prstTxWarp>
            <a:scene3d>
              <a:camera prst="orthographicFront"/>
              <a:lightRig rig="threePt" dir="t"/>
            </a:scene3d>
            <a:sp3d extrusionH="57150">
              <a:bevelT w="82550" h="38100" prst="coolSlant"/>
            </a:sp3d>
          </a:bodyPr>
          <a:lstStyle/>
          <a:p>
            <a:pPr algn="ctr" eaLnBrk="1" hangingPunct="1">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cs typeface="Arial" charset="0"/>
              </a:rPr>
              <a:t> - Aire libre </a:t>
            </a:r>
          </a:p>
        </p:txBody>
      </p:sp>
      <p:sp>
        <p:nvSpPr>
          <p:cNvPr id="78855" name="WordArt 7"/>
          <p:cNvSpPr>
            <a:spLocks noChangeArrowheads="1" noChangeShapeType="1" noTextEdit="1"/>
          </p:cNvSpPr>
          <p:nvPr/>
        </p:nvSpPr>
        <p:spPr bwMode="auto">
          <a:xfrm>
            <a:off x="683568" y="4873724"/>
            <a:ext cx="6768752" cy="601662"/>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eaLnBrk="1" hangingPunct="1">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  (Paco de Lucía y Orquesta y Pepe Suero, flauta y compás)  </a:t>
            </a:r>
          </a:p>
        </p:txBody>
      </p:sp>
      <p:sp>
        <p:nvSpPr>
          <p:cNvPr id="82954" name="WordArt 10"/>
          <p:cNvSpPr>
            <a:spLocks noChangeArrowheads="1" noChangeShapeType="1" noTextEdit="1"/>
          </p:cNvSpPr>
          <p:nvPr/>
        </p:nvSpPr>
        <p:spPr bwMode="auto">
          <a:xfrm>
            <a:off x="1259632" y="3289548"/>
            <a:ext cx="6048375" cy="68433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eaLnBrk="1" hangingPunct="1">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cs typeface="Arial" charset="0"/>
              </a:rPr>
              <a:t> - Tango de la vieja rica </a:t>
            </a:r>
          </a:p>
        </p:txBody>
      </p:sp>
    </p:spTree>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nodeType="afterGroup">
                            <p:stCondLst>
                              <p:cond delay="9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12000"/>
                            </p:stCondLst>
                            <p:childTnLst>
                              <p:par>
                                <p:cTn id="36" presetID="10" presetClass="entr" presetSubtype="0" fill="hold"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3730" name="Rectangle 4"/>
          <p:cNvSpPr>
            <a:spLocks noChangeArrowheads="1"/>
          </p:cNvSpPr>
          <p:nvPr/>
        </p:nvSpPr>
        <p:spPr bwMode="auto">
          <a:xfrm>
            <a:off x="0" y="1333500"/>
            <a:ext cx="9144000" cy="190500"/>
          </a:xfrm>
          <a:prstGeom prst="rect">
            <a:avLst/>
          </a:prstGeom>
          <a:solidFill>
            <a:schemeClr val="bg1"/>
          </a:solidFill>
          <a:ln w="1905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solidFill>
                <a:srgbClr val="000000"/>
              </a:solidFill>
            </a:endParaRPr>
          </a:p>
        </p:txBody>
      </p:sp>
      <p:sp>
        <p:nvSpPr>
          <p:cNvPr id="73731" name="Rectangle 5"/>
          <p:cNvSpPr>
            <a:spLocks noChangeArrowheads="1"/>
          </p:cNvSpPr>
          <p:nvPr/>
        </p:nvSpPr>
        <p:spPr bwMode="auto">
          <a:xfrm>
            <a:off x="0" y="1524000"/>
            <a:ext cx="9144000" cy="4191000"/>
          </a:xfrm>
          <a:prstGeom prst="rect">
            <a:avLst/>
          </a:prstGeom>
          <a:solidFill>
            <a:srgbClr val="B6E8FC"/>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ES" altLang="es-ES">
              <a:solidFill>
                <a:srgbClr val="000000"/>
              </a:solidFill>
            </a:endParaRPr>
          </a:p>
        </p:txBody>
      </p:sp>
      <p:pic>
        <p:nvPicPr>
          <p:cNvPr id="7373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3" name="Text Box 8"/>
          <p:cNvSpPr txBox="1">
            <a:spLocks noChangeArrowheads="1"/>
          </p:cNvSpPr>
          <p:nvPr/>
        </p:nvSpPr>
        <p:spPr bwMode="auto">
          <a:xfrm>
            <a:off x="0" y="1587500"/>
            <a:ext cx="9144000" cy="23701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73734" name="Text Box 11"/>
          <p:cNvSpPr txBox="1">
            <a:spLocks noChangeArrowheads="1"/>
          </p:cNvSpPr>
          <p:nvPr/>
        </p:nvSpPr>
        <p:spPr bwMode="auto">
          <a:xfrm>
            <a:off x="1143000" y="3937000"/>
            <a:ext cx="2667000" cy="189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eaLnBrk="1" hangingPunct="1">
              <a:spcBef>
                <a:spcPct val="50000"/>
              </a:spcBef>
            </a:pPr>
            <a:endParaRPr lang="es-ES" altLang="es-ES" b="1">
              <a:solidFill>
                <a:srgbClr val="0066FF"/>
              </a:solidFill>
            </a:endParaRPr>
          </a:p>
        </p:txBody>
      </p:sp>
      <p:pic>
        <p:nvPicPr>
          <p:cNvPr id="7373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4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urtains"/>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2511</TotalTime>
  <Words>1634</Words>
  <Application>Microsoft Office PowerPoint</Application>
  <PresentationFormat>Presentación en pantalla (16:10)</PresentationFormat>
  <Paragraphs>86</Paragraphs>
  <Slides>68</Slides>
  <Notes>1</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68</vt:i4>
      </vt:variant>
    </vt:vector>
  </HeadingPairs>
  <TitlesOfParts>
    <vt:vector size="80" baseType="lpstr">
      <vt:lpstr>AR BLANCA</vt:lpstr>
      <vt:lpstr>Arial</vt:lpstr>
      <vt:lpstr>Arial Black</vt:lpstr>
      <vt:lpstr>Calibri</vt:lpstr>
      <vt:lpstr>High Tower Text</vt:lpstr>
      <vt:lpstr>Highlight LET</vt:lpstr>
      <vt:lpstr>Kristen ITC</vt:lpstr>
      <vt:lpstr>Lucida Bright</vt:lpstr>
      <vt:lpstr>Monotype Corsiva</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274</cp:revision>
  <dcterms:created xsi:type="dcterms:W3CDTF">2014-02-13T11:03:24Z</dcterms:created>
  <dcterms:modified xsi:type="dcterms:W3CDTF">2023-04-06T09:38:52Z</dcterms:modified>
</cp:coreProperties>
</file>