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5"/>
  </p:notesMasterIdLst>
  <p:sldIdLst>
    <p:sldId id="479" r:id="rId3"/>
    <p:sldId id="512" r:id="rId4"/>
    <p:sldId id="336" r:id="rId5"/>
    <p:sldId id="482" r:id="rId6"/>
    <p:sldId id="484" r:id="rId7"/>
    <p:sldId id="481" r:id="rId8"/>
    <p:sldId id="485" r:id="rId9"/>
    <p:sldId id="486" r:id="rId10"/>
    <p:sldId id="487" r:id="rId11"/>
    <p:sldId id="488" r:id="rId12"/>
    <p:sldId id="443" r:id="rId13"/>
    <p:sldId id="444" r:id="rId14"/>
    <p:sldId id="445" r:id="rId15"/>
    <p:sldId id="489" r:id="rId16"/>
    <p:sldId id="469" r:id="rId17"/>
    <p:sldId id="490" r:id="rId18"/>
    <p:sldId id="491" r:id="rId19"/>
    <p:sldId id="492" r:id="rId20"/>
    <p:sldId id="497" r:id="rId21"/>
    <p:sldId id="493" r:id="rId22"/>
    <p:sldId id="494" r:id="rId23"/>
    <p:sldId id="517" r:id="rId24"/>
    <p:sldId id="449" r:id="rId25"/>
    <p:sldId id="495" r:id="rId26"/>
    <p:sldId id="451" r:id="rId27"/>
    <p:sldId id="496" r:id="rId28"/>
    <p:sldId id="457" r:id="rId29"/>
    <p:sldId id="498" r:id="rId30"/>
    <p:sldId id="455" r:id="rId31"/>
    <p:sldId id="499" r:id="rId32"/>
    <p:sldId id="456" r:id="rId33"/>
    <p:sldId id="458" r:id="rId34"/>
    <p:sldId id="505" r:id="rId35"/>
    <p:sldId id="464" r:id="rId36"/>
    <p:sldId id="507" r:id="rId37"/>
    <p:sldId id="501" r:id="rId38"/>
    <p:sldId id="503" r:id="rId39"/>
    <p:sldId id="504" r:id="rId40"/>
    <p:sldId id="474" r:id="rId41"/>
    <p:sldId id="509" r:id="rId42"/>
    <p:sldId id="508" r:id="rId43"/>
    <p:sldId id="506" r:id="rId44"/>
    <p:sldId id="511" r:id="rId45"/>
    <p:sldId id="513" r:id="rId46"/>
    <p:sldId id="515" r:id="rId47"/>
    <p:sldId id="519" r:id="rId48"/>
    <p:sldId id="516" r:id="rId49"/>
    <p:sldId id="518" r:id="rId50"/>
    <p:sldId id="522" r:id="rId51"/>
    <p:sldId id="520" r:id="rId52"/>
    <p:sldId id="480" r:id="rId53"/>
    <p:sldId id="523" r:id="rId54"/>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QKFK/d2JT1F0b7Lt/t8t0A==" hashData="jHWGS3Qse5qAkAdHETiNuhu47F4="/>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FB87F"/>
    <a:srgbClr val="8F8FFF"/>
    <a:srgbClr val="6666F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403" autoAdjust="0"/>
    <p:restoredTop sz="96338" autoAdjust="0"/>
  </p:normalViewPr>
  <p:slideViewPr>
    <p:cSldViewPr>
      <p:cViewPr>
        <p:scale>
          <a:sx n="60" d="100"/>
          <a:sy n="60" d="100"/>
        </p:scale>
        <p:origin x="629" y="365"/>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05/05/2025</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4</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47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05/05/2025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slow" advTm="10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05/05/2025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slow" advTm="10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05/05/2025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slow" advTm="10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05/05/2025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slow" advTm="10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05/05/2025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slow" advTm="10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05/05/2025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slow" advTm="10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05/05/2025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slow" advTm="10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05/05/2025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slow" advTm="10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05/05/2025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slow" advTm="10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05/05/2025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slow" advTm="10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05/05/2025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slow" advTm="10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35748336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05/05/2025</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3092280717"/>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hyperlink" Target="https://vk.com/mispps" TargetMode="External"/><Relationship Id="rId3" Type="http://schemas.openxmlformats.org/officeDocument/2006/relationships/image" Target="../media/image49.png"/><Relationship Id="rId7" Type="http://schemas.openxmlformats.org/officeDocument/2006/relationships/hyperlink" Target="https://www.facebook.com/mispps" TargetMode="External"/><Relationship Id="rId12" Type="http://schemas.openxmlformats.org/officeDocument/2006/relationships/image" Target="../media/image5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1.png"/><Relationship Id="rId11" Type="http://schemas.openxmlformats.org/officeDocument/2006/relationships/hyperlink" Target="https://plus.google.com/+Mispps/" TargetMode="External"/><Relationship Id="rId5" Type="http://schemas.openxmlformats.org/officeDocument/2006/relationships/image" Target="../media/image50.png"/><Relationship Id="rId10" Type="http://schemas.openxmlformats.org/officeDocument/2006/relationships/image" Target="../media/image5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Alcázar de Segovia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000" advTm="15000">
        <p:split orient="vert"/>
      </p:transition>
    </mc:Choice>
    <mc:Fallback xmlns="">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1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5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10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5000"/>
          </a:xfrm>
          <a:prstGeom prst="rect">
            <a:avLst/>
          </a:prstGeom>
        </p:spPr>
      </p:pic>
      <p:sp>
        <p:nvSpPr>
          <p:cNvPr id="5" name="Rectángulo 4"/>
          <p:cNvSpPr/>
          <p:nvPr/>
        </p:nvSpPr>
        <p:spPr>
          <a:xfrm>
            <a:off x="0" y="0"/>
            <a:ext cx="9144000"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907704" y="0"/>
            <a:ext cx="5394425" cy="923330"/>
          </a:xfrm>
          <a:prstGeom prst="rect">
            <a:avLst/>
          </a:prstGeom>
          <a:noFill/>
        </p:spPr>
        <p:txBody>
          <a:bodyPr wrap="none" lIns="91440" tIns="45720" rIns="91440" bIns="45720">
            <a:prstTxWarp prst="textFadeUp">
              <a:avLst>
                <a:gd name="adj" fmla="val 6730"/>
              </a:avLst>
            </a:prstTxWarp>
            <a:spAutoFit/>
            <a:scene3d>
              <a:camera prst="perspectiveRelaxedModerately"/>
              <a:lightRig rig="threePt" dir="t"/>
            </a:scene3d>
            <a:sp3d extrusionH="57150">
              <a:bevelT w="38100" h="38100" prst="angle"/>
            </a:sp3d>
          </a:bodyPr>
          <a:lstStyle/>
          <a:p>
            <a:pPr algn="ctr"/>
            <a:r>
              <a:rPr lang="es-E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effectLst>
              </a:rPr>
              <a:t>  </a:t>
            </a:r>
            <a:r>
              <a:rPr lang="es-ES" sz="4400" b="1" cap="none" spc="0" dirty="0" smtClean="0">
                <a:ln w="10541" cmpd="sng">
                  <a:solidFill>
                    <a:schemeClr val="accent1">
                      <a:shade val="88000"/>
                      <a:satMod val="110000"/>
                    </a:schemeClr>
                  </a:solidFill>
                  <a:prstDash val="solid"/>
                </a:ln>
                <a:solidFill>
                  <a:srgbClr val="CFB87F"/>
                </a:solidFill>
                <a:effectLst>
                  <a:outerShdw blurRad="38100" dist="38100" dir="2700000" algn="tl">
                    <a:srgbClr val="000000">
                      <a:alpha val="43137"/>
                    </a:srgbClr>
                  </a:outerShdw>
                  <a:reflection blurRad="6350" stA="55000" endA="50" endPos="85000" dir="5400000" sy="-100000" algn="bl" rotWithShape="0"/>
                </a:effectLst>
              </a:rPr>
              <a:t>Alcázar de Segovia </a:t>
            </a:r>
            <a:endParaRPr lang="es-ES" sz="4400" b="1" cap="none" spc="0" dirty="0">
              <a:ln w="10541" cmpd="sng">
                <a:solidFill>
                  <a:schemeClr val="accent1">
                    <a:shade val="88000"/>
                    <a:satMod val="110000"/>
                  </a:schemeClr>
                </a:solidFill>
                <a:prstDash val="solid"/>
              </a:ln>
              <a:solidFill>
                <a:srgbClr val="CFB87F"/>
              </a:solidFill>
              <a:effectLst>
                <a:outerShdw blurRad="38100" dist="38100" dir="2700000" algn="tl">
                  <a:srgbClr val="000000">
                    <a:alpha val="43137"/>
                  </a:srgbClr>
                </a:outerShdw>
                <a:reflection blurRad="6350" stA="55000" endA="50" endPos="85000" dir="5400000" sy="-100000" algn="bl" rotWithShape="0"/>
              </a:effectLst>
            </a:endParaRPr>
          </a:p>
        </p:txBody>
      </p:sp>
      <p:sp>
        <p:nvSpPr>
          <p:cNvPr id="3" name="2 CuadroTexto"/>
          <p:cNvSpPr txBox="1"/>
          <p:nvPr/>
        </p:nvSpPr>
        <p:spPr>
          <a:xfrm>
            <a:off x="395536" y="1201316"/>
            <a:ext cx="8424936" cy="1631216"/>
          </a:xfrm>
          <a:prstGeom prst="rect">
            <a:avLst/>
          </a:prstGeom>
          <a:noFill/>
        </p:spPr>
        <p:txBody>
          <a:bodyPr wrap="square" rtlCol="0">
            <a:spAutoFit/>
          </a:bodyPr>
          <a:lstStyle/>
          <a:p>
            <a:r>
              <a:rPr lang="es-ES" sz="2000" i="1" dirty="0" smtClean="0">
                <a:solidFill>
                  <a:srgbClr val="CFB87F"/>
                </a:solidFill>
                <a:effectLst>
                  <a:outerShdw blurRad="38100" dist="38100" dir="2700000" algn="tl">
                    <a:srgbClr val="000000">
                      <a:alpha val="43137"/>
                    </a:srgbClr>
                  </a:outerShdw>
                </a:effectLst>
                <a:latin typeface="Lucida Bright" pitchFamily="18" charset="0"/>
              </a:rPr>
              <a:t>El Alcázar de Segovia es Patrimonio de la Humanidad por la UNESCO y una de las principales atracciones de Segovia. Es uno de los castillos más impresionantes de España y, curiosamente, también es el castillo que inspiró el diseño del Castillo de Cenicienta en Walt Disney </a:t>
            </a:r>
            <a:r>
              <a:rPr lang="es-ES" sz="2000" i="1" dirty="0" err="1" smtClean="0">
                <a:solidFill>
                  <a:srgbClr val="CFB87F"/>
                </a:solidFill>
                <a:effectLst>
                  <a:outerShdw blurRad="38100" dist="38100" dir="2700000" algn="tl">
                    <a:srgbClr val="000000">
                      <a:alpha val="43137"/>
                    </a:srgbClr>
                  </a:outerShdw>
                </a:effectLst>
                <a:latin typeface="Lucida Bright" pitchFamily="18" charset="0"/>
              </a:rPr>
              <a:t>World</a:t>
            </a:r>
            <a:r>
              <a:rPr lang="es-ES" sz="2000" i="1" dirty="0" smtClean="0">
                <a:solidFill>
                  <a:srgbClr val="CFB87F"/>
                </a:solidFill>
                <a:effectLst>
                  <a:outerShdw blurRad="38100" dist="38100" dir="2700000" algn="tl">
                    <a:srgbClr val="000000">
                      <a:alpha val="43137"/>
                    </a:srgbClr>
                  </a:outerShdw>
                </a:effectLst>
                <a:latin typeface="Lucida Bright" pitchFamily="18" charset="0"/>
              </a:rPr>
              <a:t>.</a:t>
            </a:r>
            <a:endParaRPr lang="es-ES" sz="2000" i="1" dirty="0">
              <a:solidFill>
                <a:srgbClr val="CFB87F"/>
              </a:solidFill>
              <a:effectLst>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395536" y="3001516"/>
            <a:ext cx="8568952" cy="2246769"/>
          </a:xfrm>
          <a:prstGeom prst="rect">
            <a:avLst/>
          </a:prstGeom>
          <a:noFill/>
        </p:spPr>
        <p:txBody>
          <a:bodyPr wrap="square" rtlCol="0">
            <a:spAutoFit/>
          </a:bodyPr>
          <a:lstStyle/>
          <a:p>
            <a:r>
              <a:rPr lang="es-ES" sz="2000" i="1" dirty="0" smtClean="0">
                <a:solidFill>
                  <a:srgbClr val="CFB87F"/>
                </a:solidFill>
                <a:effectLst>
                  <a:outerShdw blurRad="38100" dist="38100" dir="2700000" algn="tl">
                    <a:srgbClr val="000000">
                      <a:alpha val="43137"/>
                    </a:srgbClr>
                  </a:outerShdw>
                </a:effectLst>
                <a:latin typeface="Lucida Bright" pitchFamily="18" charset="0"/>
              </a:rPr>
              <a:t>El castillo está en una posición rocosa que domina el campo en todas direcciones. Es un lugar perfecto para fortificaciones defensivas y ha sido utilizado a lo largo de la historia por los romanos, los moros y luego los cristianos después de la reconquista.</a:t>
            </a:r>
          </a:p>
          <a:p>
            <a:r>
              <a:rPr lang="es-ES" sz="2000" i="1" dirty="0" smtClean="0">
                <a:solidFill>
                  <a:srgbClr val="CFB87F"/>
                </a:solidFill>
                <a:effectLst>
                  <a:outerShdw blurRad="38100" dist="38100" dir="2700000" algn="tl">
                    <a:srgbClr val="000000">
                      <a:alpha val="43137"/>
                    </a:srgbClr>
                  </a:outerShdw>
                </a:effectLst>
                <a:latin typeface="Lucida Bright" pitchFamily="18" charset="0"/>
              </a:rPr>
              <a:t>El castillo actual fue construido a mediados del siglo XV por los reyes de Castilla, convirtiéndose en su residencia principal. Sirvió no solo como fortaleza sino también como palacio real. </a:t>
            </a:r>
            <a:endParaRPr lang="es-ES" sz="2000" i="1" dirty="0">
              <a:solidFill>
                <a:srgbClr val="CFB87F"/>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8000">
        <p:pull/>
      </p:transition>
    </mc:Choice>
    <mc:Fallback xmlns="">
      <p:transition spd="slow" advTm="68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anim calcmode="lin" valueType="num">
                                      <p:cBhvr>
                                        <p:cTn id="8" dur="2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266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3" cstate="print"/>
          <a:stretch>
            <a:fillRect/>
          </a:stretch>
        </p:blipFill>
        <p:spPr bwMode="auto">
          <a:xfrm flipH="1">
            <a:off x="-2" y="0"/>
            <a:ext cx="9143999" cy="5715000"/>
          </a:xfrm>
          <a:prstGeom prst="rect">
            <a:avLst/>
          </a:prstGeom>
          <a:noFill/>
          <a:ln w="9525">
            <a:noFill/>
            <a:miter lim="800000"/>
            <a:headEnd/>
            <a:tailEnd/>
          </a:ln>
        </p:spPr>
      </p:pic>
      <p:pic>
        <p:nvPicPr>
          <p:cNvPr id="4" name="3 Imagen" descr="354539.jpg"/>
          <p:cNvPicPr>
            <a:picLocks noChangeAspect="1"/>
          </p:cNvPicPr>
          <p:nvPr/>
        </p:nvPicPr>
        <p:blipFill>
          <a:blip r:embed="rId3" cstate="print"/>
          <a:stretch>
            <a:fillRect/>
          </a:stretch>
        </p:blipFill>
        <p:spPr bwMode="auto">
          <a:xfrm flipH="1">
            <a:off x="-2" y="0"/>
            <a:ext cx="9143999" cy="5715000"/>
          </a:xfrm>
          <a:prstGeom prst="rect">
            <a:avLst/>
          </a:prstGeom>
          <a:noFill/>
          <a:ln w="9525">
            <a:noFill/>
            <a:miter lim="800000"/>
            <a:headEnd/>
            <a:tailEnd/>
          </a:ln>
        </p:spPr>
      </p:pic>
      <p:pic>
        <p:nvPicPr>
          <p:cNvPr id="16" name="15 Imagen" descr="195762.jpg"/>
          <p:cNvPicPr>
            <a:picLocks noChangeAspect="1"/>
          </p:cNvPicPr>
          <p:nvPr/>
        </p:nvPicPr>
        <p:blipFill>
          <a:blip r:embed="rId3"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251520" y="4585692"/>
            <a:ext cx="8640960"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¿Qué nos queda en la actualidad del edificio original del Alcázar de Segovia? </a:t>
            </a:r>
            <a:r>
              <a:rPr lang="es-ES" i="1" dirty="0" smtClean="0">
                <a:effectLst>
                  <a:glow rad="101600">
                    <a:srgbClr val="C00000">
                      <a:alpha val="60000"/>
                    </a:srgbClr>
                  </a:glow>
                  <a:outerShdw blurRad="38100" dist="38100" dir="2700000" algn="tl">
                    <a:srgbClr val="000000">
                      <a:alpha val="43137"/>
                    </a:srgbClr>
                  </a:outerShdw>
                </a:effectLst>
              </a:rPr>
              <a:t>El día 6 de marzo de 1862 se produjo un incendio en el Alcázar de Segovia que destruyó la mayor parte de las zonas nobles del edificio.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0000">
        <p14:shred/>
        <p:sndAc>
          <p:stSnd loop="1">
            <p:snd r:embed="rId2" name="Variadas.wav"/>
          </p:stSnd>
        </p:sndAc>
      </p:transition>
    </mc:Choice>
    <mc:Fallback>
      <p:transition spd="slow" advTm="30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23" presetClass="exit" presetSubtype="16" fill="hold" nodeType="withEffect">
                                  <p:stCondLst>
                                    <p:cond delay="2500"/>
                                  </p:stCondLst>
                                  <p:childTnLst>
                                    <p:anim calcmode="lin" valueType="num">
                                      <p:cBhvr>
                                        <p:cTn id="16" dur="5000"/>
                                        <p:tgtEl>
                                          <p:spTgt spid="4"/>
                                        </p:tgtEl>
                                        <p:attrNameLst>
                                          <p:attrName>ppt_w</p:attrName>
                                        </p:attrNameLst>
                                      </p:cBhvr>
                                      <p:tavLst>
                                        <p:tav tm="0">
                                          <p:val>
                                            <p:strVal val="ppt_w"/>
                                          </p:val>
                                        </p:tav>
                                        <p:tav tm="100000">
                                          <p:val>
                                            <p:strVal val="4*ppt_w"/>
                                          </p:val>
                                        </p:tav>
                                      </p:tavLst>
                                    </p:anim>
                                    <p:anim calcmode="lin" valueType="num">
                                      <p:cBhvr>
                                        <p:cTn id="17" dur="5000"/>
                                        <p:tgtEl>
                                          <p:spTgt spid="4"/>
                                        </p:tgtEl>
                                        <p:attrNameLst>
                                          <p:attrName>ppt_h</p:attrName>
                                        </p:attrNameLst>
                                      </p:cBhvr>
                                      <p:tavLst>
                                        <p:tav tm="0">
                                          <p:val>
                                            <p:strVal val="ppt_h"/>
                                          </p:val>
                                        </p:tav>
                                        <p:tav tm="100000">
                                          <p:val>
                                            <p:strVal val="4*ppt_h"/>
                                          </p:val>
                                        </p:tav>
                                      </p:tavLst>
                                    </p:anim>
                                    <p:set>
                                      <p:cBhvr>
                                        <p:cTn id="18" dur="1" fill="hold">
                                          <p:stCondLst>
                                            <p:cond delay="4999"/>
                                          </p:stCondLst>
                                        </p:cTn>
                                        <p:tgtEl>
                                          <p:spTgt spid="4"/>
                                        </p:tgtEl>
                                        <p:attrNameLst>
                                          <p:attrName>style.visibility</p:attrName>
                                        </p:attrNameLst>
                                      </p:cBhvr>
                                      <p:to>
                                        <p:strVal val="hidden"/>
                                      </p:to>
                                    </p:set>
                                  </p:childTnLst>
                                </p:cTn>
                              </p:par>
                              <p:par>
                                <p:cTn id="19" presetID="10" presetClass="entr" presetSubtype="0" fill="hold" nodeType="withEffect">
                                  <p:stCondLst>
                                    <p:cond delay="25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25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75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flipH="1">
            <a:off x="-3" y="0"/>
            <a:ext cx="9144000" cy="5715000"/>
          </a:xfrm>
        </p:spPr>
      </p:pic>
      <p:pic>
        <p:nvPicPr>
          <p:cNvPr id="30" name="3 Marcador de contenido" descr="2993983350_953e8e3e6b_o.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51520"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un 6 de marzo de 1862. Una fecha funesta para Segovia, pero muy especial, para su Alcázar. Los desprendimientos de los tubos de una estufa en la Sala del Cordón desataba un incendio que se extendió con rapidez por los artesonados de madera.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2000">
        <p14:shred/>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5000"/>
                                        <p:tgtEl>
                                          <p:spTgt spid="30"/>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0" fill="hold"/>
                                        <p:tgtEl>
                                          <p:spTgt spid="30"/>
                                        </p:tgtEl>
                                        <p:attrNameLst>
                                          <p:attrName>ppt_w</p:attrName>
                                        </p:attrNameLst>
                                      </p:cBhvr>
                                      <p:tavLst>
                                        <p:tav tm="0">
                                          <p:val>
                                            <p:strVal val="4/3*#ppt_w"/>
                                          </p:val>
                                        </p:tav>
                                        <p:tav tm="100000">
                                          <p:val>
                                            <p:strVal val="#ppt_w"/>
                                          </p:val>
                                        </p:tav>
                                      </p:tavLst>
                                    </p:anim>
                                    <p:anim calcmode="lin" valueType="num">
                                      <p:cBhvr>
                                        <p:cTn id="18" dur="5000" fill="hold"/>
                                        <p:tgtEl>
                                          <p:spTgt spid="30"/>
                                        </p:tgtEl>
                                        <p:attrNameLst>
                                          <p:attrName>ppt_h</p:attrName>
                                        </p:attrNameLst>
                                      </p:cBhvr>
                                      <p:tavLst>
                                        <p:tav tm="0">
                                          <p:val>
                                            <p:strVal val="4/3*#ppt_h"/>
                                          </p:val>
                                        </p:tav>
                                        <p:tav tm="100000">
                                          <p:val>
                                            <p:strVal val="#ppt_h"/>
                                          </p:val>
                                        </p:tav>
                                      </p:tavLst>
                                    </p:anim>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1" y="0"/>
            <a:ext cx="9143999" cy="5715000"/>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4" name="3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Fueron dos horas de destrucción masiva, aunque el incendio se prolongaría durante tres días. Los propios cadetes de la academia pudieron salvar algunos libros de la gran biblioteca que había, arrojándolos por las ventanas.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1000">
        <p14:shred dir="out"/>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xit" presetSubtype="272" fill="hold" nodeType="withEffect">
                                  <p:stCondLst>
                                    <p:cond delay="2500"/>
                                  </p:stCondLst>
                                  <p:childTnLst>
                                    <p:anim calcmode="lin" valueType="num">
                                      <p:cBhvr>
                                        <p:cTn id="13" dur="5000"/>
                                        <p:tgtEl>
                                          <p:spTgt spid="8"/>
                                        </p:tgtEl>
                                        <p:attrNameLst>
                                          <p:attrName>ppt_w</p:attrName>
                                        </p:attrNameLst>
                                      </p:cBhvr>
                                      <p:tavLst>
                                        <p:tav tm="0">
                                          <p:val>
                                            <p:strVal val="ppt_w"/>
                                          </p:val>
                                        </p:tav>
                                        <p:tav tm="100000">
                                          <p:val>
                                            <p:strVal val="4/3*ppt_w"/>
                                          </p:val>
                                        </p:tav>
                                      </p:tavLst>
                                    </p:anim>
                                    <p:anim calcmode="lin" valueType="num">
                                      <p:cBhvr>
                                        <p:cTn id="14" dur="5000"/>
                                        <p:tgtEl>
                                          <p:spTgt spid="8"/>
                                        </p:tgtEl>
                                        <p:attrNameLst>
                                          <p:attrName>ppt_h</p:attrName>
                                        </p:attrNameLst>
                                      </p:cBhvr>
                                      <p:tavLst>
                                        <p:tav tm="0">
                                          <p:val>
                                            <p:strVal val="ppt_h"/>
                                          </p:val>
                                        </p:tav>
                                        <p:tav tm="100000">
                                          <p:val>
                                            <p:strVal val="4/3*ppt_h"/>
                                          </p:val>
                                        </p:tav>
                                      </p:tavLst>
                                    </p:anim>
                                    <p:set>
                                      <p:cBhvr>
                                        <p:cTn id="15" dur="1" fill="hold">
                                          <p:stCondLst>
                                            <p:cond delay="4999"/>
                                          </p:stCondLst>
                                        </p:cTn>
                                        <p:tgtEl>
                                          <p:spTgt spid="8"/>
                                        </p:tgtEl>
                                        <p:attrNameLst>
                                          <p:attrName>style.visibility</p:attrName>
                                        </p:attrNameLst>
                                      </p:cBhvr>
                                      <p:to>
                                        <p:strVal val="hidden"/>
                                      </p:to>
                                    </p:set>
                                  </p:childTnLst>
                                </p:cTn>
                              </p:par>
                              <p:par>
                                <p:cTn id="16" presetID="23" presetClass="entr" presetSubtype="288" fill="hold" nodeType="withEffect">
                                  <p:stCondLst>
                                    <p:cond delay="250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4/3*#ppt_w"/>
                                          </p:val>
                                        </p:tav>
                                        <p:tav tm="100000">
                                          <p:val>
                                            <p:strVal val="#ppt_w"/>
                                          </p:val>
                                        </p:tav>
                                      </p:tavLst>
                                    </p:anim>
                                    <p:anim calcmode="lin" valueType="num">
                                      <p:cBhvr>
                                        <p:cTn id="19" dur="5000" fill="hold"/>
                                        <p:tgtEl>
                                          <p:spTgt spid="7"/>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2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0"/>
                                        <p:tgtEl>
                                          <p:spTgt spid="7"/>
                                        </p:tgtEl>
                                      </p:cBhvr>
                                    </p:animEffect>
                                    <p:anim calcmode="lin" valueType="num">
                                      <p:cBhvr>
                                        <p:cTn id="23" dur="5000" fill="hold"/>
                                        <p:tgtEl>
                                          <p:spTgt spid="7"/>
                                        </p:tgtEl>
                                        <p:attrNameLst>
                                          <p:attrName>ppt_x</p:attrName>
                                        </p:attrNameLst>
                                      </p:cBhvr>
                                      <p:tavLst>
                                        <p:tav tm="0">
                                          <p:val>
                                            <p:strVal val="#ppt_x"/>
                                          </p:val>
                                        </p:tav>
                                        <p:tav tm="100000">
                                          <p:val>
                                            <p:strVal val="#ppt_x"/>
                                          </p:val>
                                        </p:tav>
                                      </p:tavLst>
                                    </p:anim>
                                    <p:anim calcmode="lin" valueType="num">
                                      <p:cBhvr>
                                        <p:cTn id="24" dur="5000" fill="hold"/>
                                        <p:tgtEl>
                                          <p:spTgt spid="7"/>
                                        </p:tgtEl>
                                        <p:attrNameLst>
                                          <p:attrName>ppt_y</p:attrName>
                                        </p:attrNameLst>
                                      </p:cBhvr>
                                      <p:tavLst>
                                        <p:tav tm="0">
                                          <p:val>
                                            <p:strVal val="#ppt_y+.1"/>
                                          </p:val>
                                        </p:tav>
                                        <p:tav tm="100000">
                                          <p:val>
                                            <p:strVal val="#ppt_y"/>
                                          </p:val>
                                        </p:tav>
                                      </p:tavLst>
                                    </p:anim>
                                  </p:childTnLst>
                                </p:cTn>
                              </p:par>
                            </p:childTnLst>
                          </p:cTn>
                        </p:par>
                        <p:par>
                          <p:cTn id="25" fill="hold">
                            <p:stCondLst>
                              <p:cond delay="7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4" y="0"/>
            <a:ext cx="9144001" cy="5715000"/>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395536" y="4873724"/>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Todos los volúmenes salvados se encuentran en la Biblioteca de la Academia de Artillería, algunos de ellos con las huellas ennegrecidas del incendio.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blinds dir="vert"/>
      </p:transition>
    </mc:Choice>
    <mc:Fallback xmlns="">
      <p:transition spd="slow" advTm="26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5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5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1"/>
                                          </p:val>
                                        </p:tav>
                                        <p:tav tm="100000">
                                          <p:val>
                                            <p:strVal val="#ppt_x"/>
                                          </p:val>
                                        </p:tav>
                                      </p:tavLst>
                                    </p:anim>
                                    <p:anim calcmode="lin" valueType="num">
                                      <p:cBhvr>
                                        <p:cTn id="3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3968"/>
            <a:ext cx="9144000" cy="5714999"/>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1" y="3968"/>
            <a:ext cx="9144000"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539552"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lo poco que se salvó, ya que ardieron con el fuego la totalidad de las armaduras de madera y la mayor parte del mobiliario. El Estado prometió su ayuda pero se quedaron en promesas. Fueron más de cinco años de gestiones y dejaron durante un largo periodo el castillo abandonado.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blinds dir="vert"/>
      </p:transition>
    </mc:Choice>
    <mc:Fallback xmlns="">
      <p:transition spd="slow" advTm="3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flipH="1">
            <a:off x="-3" y="0"/>
            <a:ext cx="9144000" cy="5715000"/>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552" y="4873724"/>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Poco o nada ayudaron las autoridades de la época a limitar los daños del incendio y de los más de veinte años de abandono del edificio.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3000">
        <p15:prstTrans prst="fracture"/>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5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0" fill="hold"/>
                                        <p:tgtEl>
                                          <p:spTgt spid="12"/>
                                        </p:tgtEl>
                                        <p:attrNameLst>
                                          <p:attrName>ppt_w</p:attrName>
                                        </p:attrNameLst>
                                      </p:cBhvr>
                                      <p:tavLst>
                                        <p:tav tm="0">
                                          <p:val>
                                            <p:strVal val="4/3*#ppt_w"/>
                                          </p:val>
                                        </p:tav>
                                        <p:tav tm="100000">
                                          <p:val>
                                            <p:strVal val="#ppt_w"/>
                                          </p:val>
                                        </p:tav>
                                      </p:tavLst>
                                    </p:anim>
                                    <p:anim calcmode="lin" valueType="num">
                                      <p:cBhvr>
                                        <p:cTn id="11" dur="5000" fill="hold"/>
                                        <p:tgtEl>
                                          <p:spTgt spid="12"/>
                                        </p:tgtEl>
                                        <p:attrNameLst>
                                          <p:attrName>ppt_h</p:attrName>
                                        </p:attrNameLst>
                                      </p:cBhvr>
                                      <p:tavLst>
                                        <p:tav tm="0">
                                          <p:val>
                                            <p:strVal val="4/3*#ppt_h"/>
                                          </p:val>
                                        </p:tav>
                                        <p:tav tm="100000">
                                          <p:val>
                                            <p:strVal val="#ppt_h"/>
                                          </p:val>
                                        </p:tav>
                                      </p:tavLst>
                                    </p:anim>
                                  </p:childTnLst>
                                </p:cTn>
                              </p:par>
                              <p:par>
                                <p:cTn id="12" presetID="47" presetClass="entr" presetSubtype="0" fill="hold" nodeType="withEffect">
                                  <p:stCondLst>
                                    <p:cond delay="25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anim calcmode="lin" valueType="num">
                                      <p:cBhvr>
                                        <p:cTn id="15" dur="5000" fill="hold"/>
                                        <p:tgtEl>
                                          <p:spTgt spid="13"/>
                                        </p:tgtEl>
                                        <p:attrNameLst>
                                          <p:attrName>ppt_x</p:attrName>
                                        </p:attrNameLst>
                                      </p:cBhvr>
                                      <p:tavLst>
                                        <p:tav tm="0">
                                          <p:val>
                                            <p:strVal val="#ppt_x"/>
                                          </p:val>
                                        </p:tav>
                                        <p:tav tm="100000">
                                          <p:val>
                                            <p:strVal val="#ppt_x"/>
                                          </p:val>
                                        </p:tav>
                                      </p:tavLst>
                                    </p:anim>
                                    <p:anim calcmode="lin" valueType="num">
                                      <p:cBhvr>
                                        <p:cTn id="16" dur="5000" fill="hold"/>
                                        <p:tgtEl>
                                          <p:spTgt spid="13"/>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5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0" fill="hold"/>
                                        <p:tgtEl>
                                          <p:spTgt spid="13"/>
                                        </p:tgtEl>
                                        <p:attrNameLst>
                                          <p:attrName>ppt_w</p:attrName>
                                        </p:attrNameLst>
                                      </p:cBhvr>
                                      <p:tavLst>
                                        <p:tav tm="0">
                                          <p:val>
                                            <p:strVal val="4/3*#ppt_w"/>
                                          </p:val>
                                        </p:tav>
                                        <p:tav tm="100000">
                                          <p:val>
                                            <p:strVal val="#ppt_w"/>
                                          </p:val>
                                        </p:tav>
                                      </p:tavLst>
                                    </p:anim>
                                    <p:anim calcmode="lin" valueType="num">
                                      <p:cBhvr>
                                        <p:cTn id="20" dur="5000" fill="hold"/>
                                        <p:tgtEl>
                                          <p:spTgt spid="13"/>
                                        </p:tgtEl>
                                        <p:attrNameLst>
                                          <p:attrName>ppt_h</p:attrName>
                                        </p:attrNameLst>
                                      </p:cBhvr>
                                      <p:tavLst>
                                        <p:tav tm="0">
                                          <p:val>
                                            <p:strVal val="4/3*#ppt_h"/>
                                          </p:val>
                                        </p:tav>
                                        <p:tav tm="100000">
                                          <p:val>
                                            <p:strVal val="#ppt_h"/>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3" y="0"/>
            <a:ext cx="9144002"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395536"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devenir histórico de la España de aquel tiempo  (en veinte años pasamos por dos dinastías, una república con 4 presidentes y una restauración de los borbones) fue la causa principal de que se tardase tanto en tomar decisiones sobre la  reconstrucción del edificio.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5000">
        <p:checker/>
      </p:transition>
    </mc:Choice>
    <mc:Fallback xmlns="">
      <p:transition spd="slow" advTm="35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0" fill="hold"/>
                                        <p:tgtEl>
                                          <p:spTgt spid="16"/>
                                        </p:tgtEl>
                                        <p:attrNameLst>
                                          <p:attrName>ppt_w</p:attrName>
                                        </p:attrNameLst>
                                      </p:cBhvr>
                                      <p:tavLst>
                                        <p:tav tm="0">
                                          <p:val>
                                            <p:strVal val="4/3*#ppt_w"/>
                                          </p:val>
                                        </p:tav>
                                        <p:tav tm="100000">
                                          <p:val>
                                            <p:strVal val="#ppt_w"/>
                                          </p:val>
                                        </p:tav>
                                      </p:tavLst>
                                    </p:anim>
                                    <p:anim calcmode="lin" valueType="num">
                                      <p:cBhvr>
                                        <p:cTn id="18" dur="5000" fill="hold"/>
                                        <p:tgtEl>
                                          <p:spTgt spid="16"/>
                                        </p:tgtEl>
                                        <p:attrNameLst>
                                          <p:attrName>ppt_h</p:attrName>
                                        </p:attrNameLst>
                                      </p:cBhvr>
                                      <p:tavLst>
                                        <p:tav tm="0">
                                          <p:val>
                                            <p:strVal val="4/3*#ppt_h"/>
                                          </p:val>
                                        </p:tav>
                                        <p:tav tm="100000">
                                          <p:val>
                                            <p:strVal val="#ppt_h"/>
                                          </p:val>
                                        </p:tav>
                                      </p:tavLst>
                                    </p:anim>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4" name="3 Imagen" descr="0fd9476e7c0c1ff1a8d02f0b489eb29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945732"/>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Tuvo un papel importante en el ascenso de la Reina Isabel I, que fue coronada aquí como Reina de Castilla y León.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2000">
        <p:checker/>
      </p:transition>
    </mc:Choice>
    <mc:Fallback xmlns="">
      <p:transition spd="slow" advTm="22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5000"/>
                                        <p:tgtEl>
                                          <p:spTgt spid="2"/>
                                        </p:tgtEl>
                                      </p:cBhvr>
                                    </p:animEffect>
                                  </p:childTnLst>
                                </p:cTn>
                              </p:par>
                              <p:par>
                                <p:cTn id="12" presetID="23" presetClass="entr" presetSubtype="288" fill="hold" nodeType="withEffect">
                                  <p:stCondLst>
                                    <p:cond delay="25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5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2537" y="0"/>
            <a:ext cx="9138915" cy="6022502"/>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3999" cy="6025852"/>
          </a:xfrm>
          <a:prstGeom prst="rect">
            <a:avLst/>
          </a:prstGeom>
          <a:noFill/>
          <a:ln w="9525">
            <a:noFill/>
            <a:miter lim="800000"/>
            <a:headEnd/>
            <a:tailEnd/>
          </a:ln>
        </p:spPr>
      </p:pic>
      <p:sp>
        <p:nvSpPr>
          <p:cNvPr id="5" name="4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Isabel y Fernando II de Aragón son conocidos por ser los primeros monarcas a los que se hace referencia como «Reina de España» y «Rey de España» debido a su participación en la reconquista de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9000">
        <p:randomBar dir="vert"/>
      </p:transition>
    </mc:Choice>
    <mc:Fallback xmlns="">
      <p:transition spd="slow" advTm="29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10" presetClass="entr" presetSubtype="0" fill="hold" nodeType="withEffect">
                                  <p:stCondLst>
                                    <p:cond delay="25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23" presetClass="entr" presetSubtype="288" fill="hold" nodeType="withEffect">
                                  <p:stCondLst>
                                    <p:cond delay="25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75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Alcázar sirvió como prisión (desde 1500 hasta 1700) y Real Escuela de Artillería (de 1750 hasta 1862), cuando partes del castillo se quemaron en el incendio). En 1896 el Alcázar sirvió como colegio militar. Hoy parte del castillo sirve como museo militar.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4000">
        <p:randomBar/>
      </p:transition>
    </mc:Choice>
    <mc:Fallback xmlns="">
      <p:transition spd="slow" advTm="34000">
        <p:randomBa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5000" fill="hold"/>
                                        <p:tgtEl>
                                          <p:spTgt spid="15"/>
                                        </p:tgtEl>
                                        <p:attrNameLst>
                                          <p:attrName>ppt_w</p:attrName>
                                        </p:attrNameLst>
                                      </p:cBhvr>
                                      <p:tavLst>
                                        <p:tav tm="0">
                                          <p:val>
                                            <p:strVal val="#ppt_w+.3"/>
                                          </p:val>
                                        </p:tav>
                                        <p:tav tm="100000">
                                          <p:val>
                                            <p:strVal val="#ppt_w"/>
                                          </p:val>
                                        </p:tav>
                                      </p:tavLst>
                                    </p:anim>
                                    <p:anim calcmode="lin" valueType="num">
                                      <p:cBhvr>
                                        <p:cTn id="11" dur="5000" fill="hold"/>
                                        <p:tgtEl>
                                          <p:spTgt spid="15"/>
                                        </p:tgtEl>
                                        <p:attrNameLst>
                                          <p:attrName>ppt_h</p:attrName>
                                        </p:attrNameLst>
                                      </p:cBhvr>
                                      <p:tavLst>
                                        <p:tav tm="0">
                                          <p:val>
                                            <p:strVal val="#ppt_h"/>
                                          </p:val>
                                        </p:tav>
                                        <p:tav tm="100000">
                                          <p:val>
                                            <p:strVal val="#ppt_h"/>
                                          </p:val>
                                        </p:tav>
                                      </p:tavLst>
                                    </p:anim>
                                    <p:animEffect transition="in" filter="fade">
                                      <p:cBhvr>
                                        <p:cTn id="12" dur="5000"/>
                                        <p:tgtEl>
                                          <p:spTgt spid="15"/>
                                        </p:tgtEl>
                                      </p:cBhvr>
                                    </p:animEffect>
                                  </p:childTnLst>
                                </p:cTn>
                              </p:par>
                              <p:par>
                                <p:cTn id="13" presetID="10" presetClass="entr" presetSubtype="0" fill="hold" nodeType="withEffect">
                                  <p:stCondLst>
                                    <p:cond delay="2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0"/>
                                        <p:tgtEl>
                                          <p:spTgt spid="4"/>
                                        </p:tgtEl>
                                      </p:cBhvr>
                                    </p:animEffect>
                                  </p:childTnLst>
                                </p:cTn>
                              </p:par>
                              <p:par>
                                <p:cTn id="16" presetID="23" presetClass="entr" presetSubtype="288" fill="hold" nodeType="withEffect">
                                  <p:stCondLst>
                                    <p:cond delay="250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0" fill="hold"/>
                                        <p:tgtEl>
                                          <p:spTgt spid="4"/>
                                        </p:tgtEl>
                                        <p:attrNameLst>
                                          <p:attrName>ppt_w</p:attrName>
                                        </p:attrNameLst>
                                      </p:cBhvr>
                                      <p:tavLst>
                                        <p:tav tm="0">
                                          <p:val>
                                            <p:strVal val="4/3*#ppt_w"/>
                                          </p:val>
                                        </p:tav>
                                        <p:tav tm="100000">
                                          <p:val>
                                            <p:strVal val="#ppt_w"/>
                                          </p:val>
                                        </p:tav>
                                      </p:tavLst>
                                    </p:anim>
                                    <p:anim calcmode="lin" valueType="num">
                                      <p:cBhvr>
                                        <p:cTn id="19" dur="5000" fill="hold"/>
                                        <p:tgtEl>
                                          <p:spTgt spid="4"/>
                                        </p:tgtEl>
                                        <p:attrNameLst>
                                          <p:attrName>ppt_h</p:attrName>
                                        </p:attrNameLst>
                                      </p:cBhvr>
                                      <p:tavLst>
                                        <p:tav tm="0">
                                          <p:val>
                                            <p:strVal val="4/3*#ppt_h"/>
                                          </p:val>
                                        </p:tav>
                                        <p:tav tm="100000">
                                          <p:val>
                                            <p:strVal val="#ppt_h"/>
                                          </p:val>
                                        </p:tav>
                                      </p:tavLst>
                                    </p:anim>
                                  </p:childTnLst>
                                </p:cTn>
                              </p:par>
                            </p:childTnLst>
                          </p:cTn>
                        </p:par>
                        <p:par>
                          <p:cTn id="20" fill="hold">
                            <p:stCondLst>
                              <p:cond delay="7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3" y="-2381"/>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Alcázar es increíble. Entrar al castillo requiere cruzar un puente levadizo sobre un foso escarpado. En lo alto se ciernen enormes torretas (puedes comprar un boleto para subir allí. Las vistas son geniales).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9000">
        <p:circle/>
      </p:transition>
    </mc:Choice>
    <mc:Fallback xmlns="">
      <p:transition spd="slow" advTm="29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0"/>
                                        <p:tgtEl>
                                          <p:spTgt spid="15"/>
                                        </p:tgtEl>
                                      </p:cBhvr>
                                    </p:animEffect>
                                  </p:childTnLst>
                                </p:cTn>
                              </p:par>
                              <p:par>
                                <p:cTn id="16" presetID="23" presetClass="entr" presetSubtype="288" fill="hold" nodeType="withEffect">
                                  <p:stCondLst>
                                    <p:cond delay="25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0" fill="hold"/>
                                        <p:tgtEl>
                                          <p:spTgt spid="15"/>
                                        </p:tgtEl>
                                        <p:attrNameLst>
                                          <p:attrName>ppt_w</p:attrName>
                                        </p:attrNameLst>
                                      </p:cBhvr>
                                      <p:tavLst>
                                        <p:tav tm="0">
                                          <p:val>
                                            <p:strVal val="4/3*#ppt_w"/>
                                          </p:val>
                                        </p:tav>
                                        <p:tav tm="100000">
                                          <p:val>
                                            <p:strVal val="#ppt_w"/>
                                          </p:val>
                                        </p:tav>
                                      </p:tavLst>
                                    </p:anim>
                                    <p:anim calcmode="lin" valueType="num">
                                      <p:cBhvr>
                                        <p:cTn id="19" dur="5000" fill="hold"/>
                                        <p:tgtEl>
                                          <p:spTgt spid="15"/>
                                        </p:tgtEl>
                                        <p:attrNameLst>
                                          <p:attrName>ppt_h</p:attrName>
                                        </p:attrNameLst>
                                      </p:cBhvr>
                                      <p:tavLst>
                                        <p:tav tm="0">
                                          <p:val>
                                            <p:strVal val="4/3*#ppt_h"/>
                                          </p:val>
                                        </p:tav>
                                        <p:tav tm="100000">
                                          <p:val>
                                            <p:strVal val="#ppt_h"/>
                                          </p:val>
                                        </p:tav>
                                      </p:tavLst>
                                    </p:anim>
                                  </p:childTnLst>
                                </p:cTn>
                              </p:par>
                            </p:childTnLst>
                          </p:cTn>
                        </p:par>
                        <p:par>
                          <p:cTn id="20" fill="hold">
                            <p:stCondLst>
                              <p:cond delay="7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552"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Alcázar de Segovia es una construcción de tipo militar y palaciega medieval. La primera noticia escrita de su existencia es de mediados del siglo XII, poco después de la reconquista de Segovia por Alfonso VI.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flash/>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ppt_w</p:attrName>
                                        </p:attrNameLst>
                                      </p:cBhvr>
                                      <p:tavLst>
                                        <p:tav tm="0">
                                          <p:val>
                                            <p:fltVal val="0"/>
                                          </p:val>
                                        </p:tav>
                                        <p:tav tm="100000">
                                          <p:val>
                                            <p:strVal val="#ppt_w"/>
                                          </p:val>
                                        </p:tav>
                                      </p:tavLst>
                                    </p:anim>
                                    <p:anim calcmode="lin" valueType="num">
                                      <p:cBhvr>
                                        <p:cTn id="8" dur="5000" fill="hold"/>
                                        <p:tgtEl>
                                          <p:spTgt spid="10"/>
                                        </p:tgtEl>
                                        <p:attrNameLst>
                                          <p:attrName>ppt_h</p:attrName>
                                        </p:attrNameLst>
                                      </p:cBhvr>
                                      <p:tavLst>
                                        <p:tav tm="0">
                                          <p:val>
                                            <p:strVal val="#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0"/>
                                        <p:tgtEl>
                                          <p:spTgt spid="10"/>
                                        </p:tgtEl>
                                      </p:cBhvr>
                                    </p:animEffect>
                                    <p:anim calcmode="lin" valueType="num">
                                      <p:cBhvr>
                                        <p:cTn id="12" dur="5000" fill="hold"/>
                                        <p:tgtEl>
                                          <p:spTgt spid="10"/>
                                        </p:tgtEl>
                                        <p:attrNameLst>
                                          <p:attrName>ppt_x</p:attrName>
                                        </p:attrNameLst>
                                      </p:cBhvr>
                                      <p:tavLst>
                                        <p:tav tm="0">
                                          <p:val>
                                            <p:strVal val="#ppt_x"/>
                                          </p:val>
                                        </p:tav>
                                        <p:tav tm="100000">
                                          <p:val>
                                            <p:strVal val="#ppt_x"/>
                                          </p:val>
                                        </p:tav>
                                      </p:tavLst>
                                    </p:anim>
                                    <p:anim calcmode="lin" valueType="num">
                                      <p:cBhvr>
                                        <p:cTn id="13" dur="5000" fill="hold"/>
                                        <p:tgtEl>
                                          <p:spTgt spid="10"/>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250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0"/>
                                        <p:tgtEl>
                                          <p:spTgt spid="8"/>
                                        </p:tgtEl>
                                      </p:cBhvr>
                                    </p:animEffect>
                                    <p:anim calcmode="lin" valueType="num">
                                      <p:cBhvr>
                                        <p:cTn id="17" dur="5000" fill="hold"/>
                                        <p:tgtEl>
                                          <p:spTgt spid="8"/>
                                        </p:tgtEl>
                                        <p:attrNameLst>
                                          <p:attrName>ppt_x</p:attrName>
                                        </p:attrNameLst>
                                      </p:cBhvr>
                                      <p:tavLst>
                                        <p:tav tm="0">
                                          <p:val>
                                            <p:strVal val="#ppt_x"/>
                                          </p:val>
                                        </p:tav>
                                        <p:tav tm="100000">
                                          <p:val>
                                            <p:strVal val="#ppt_x"/>
                                          </p:val>
                                        </p:tav>
                                      </p:tavLst>
                                    </p:anim>
                                    <p:anim calcmode="lin" valueType="num">
                                      <p:cBhvr>
                                        <p:cTn id="18" dur="5000" fill="hold"/>
                                        <p:tgtEl>
                                          <p:spTgt spid="8"/>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250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0" fill="hold"/>
                                        <p:tgtEl>
                                          <p:spTgt spid="8"/>
                                        </p:tgtEl>
                                        <p:attrNameLst>
                                          <p:attrName>ppt_w</p:attrName>
                                        </p:attrNameLst>
                                      </p:cBhvr>
                                      <p:tavLst>
                                        <p:tav tm="0">
                                          <p:val>
                                            <p:strVal val="4/3*#ppt_w"/>
                                          </p:val>
                                        </p:tav>
                                        <p:tav tm="100000">
                                          <p:val>
                                            <p:strVal val="#ppt_w"/>
                                          </p:val>
                                        </p:tav>
                                      </p:tavLst>
                                    </p:anim>
                                    <p:anim calcmode="lin" valueType="num">
                                      <p:cBhvr>
                                        <p:cTn id="22" dur="5000" fill="hold"/>
                                        <p:tgtEl>
                                          <p:spTgt spid="8"/>
                                        </p:tgtEl>
                                        <p:attrNameLst>
                                          <p:attrName>ppt_h</p:attrName>
                                        </p:attrNameLst>
                                      </p:cBhvr>
                                      <p:tavLst>
                                        <p:tav tm="0">
                                          <p:val>
                                            <p:strVal val="4/3*#ppt_h"/>
                                          </p:val>
                                        </p:tav>
                                        <p:tav tm="100000">
                                          <p:val>
                                            <p:strVal val="#ppt_h"/>
                                          </p:val>
                                        </p:tav>
                                      </p:tavLst>
                                    </p:anim>
                                  </p:childTnLst>
                                </p:cTn>
                              </p:par>
                            </p:childTnLst>
                          </p:cTn>
                        </p:par>
                        <p:par>
                          <p:cTn id="23" fill="hold">
                            <p:stCondLst>
                              <p:cond delay="7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0" y="0"/>
            <a:ext cx="9144000" cy="5714999"/>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6" name="5 CuadroTexto"/>
          <p:cNvSpPr txBox="1"/>
          <p:nvPr/>
        </p:nvSpPr>
        <p:spPr>
          <a:xfrm>
            <a:off x="251520" y="4297660"/>
            <a:ext cx="8640960"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Proa de Barco. </a:t>
            </a:r>
            <a:r>
              <a:rPr lang="es-ES" i="1" dirty="0" smtClean="0">
                <a:effectLst>
                  <a:glow rad="101600">
                    <a:srgbClr val="C00000">
                      <a:alpha val="60000"/>
                    </a:srgbClr>
                  </a:glow>
                  <a:outerShdw blurRad="38100" dist="38100" dir="2700000" algn="tl">
                    <a:srgbClr val="000000">
                      <a:alpha val="43137"/>
                    </a:srgbClr>
                  </a:outerShdw>
                </a:effectLst>
              </a:rPr>
              <a:t>Una de las características más notables del Alcázar de Segovia es su forma que se asemeja a la proa de un barco. Esta característica es especialmente evidente cuando se observa el castillo desde ciertas perspectivas y le da al Alcázar un aspecto único y reconocible.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ripple/>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7"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0"/>
                                        <p:tgtEl>
                                          <p:spTgt spid="4"/>
                                        </p:tgtEl>
                                      </p:cBhvr>
                                    </p:animEffect>
                                  </p:childTnLst>
                                </p:cTn>
                              </p:par>
                              <p:par>
                                <p:cTn id="16" presetID="42" presetClass="entr" presetSubtype="0" fill="hold" nodeType="withEffect">
                                  <p:stCondLst>
                                    <p:cond delay="25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anim calcmode="lin" valueType="num">
                                      <p:cBhvr>
                                        <p:cTn id="19" dur="5000" fill="hold"/>
                                        <p:tgtEl>
                                          <p:spTgt spid="4"/>
                                        </p:tgtEl>
                                        <p:attrNameLst>
                                          <p:attrName>ppt_x</p:attrName>
                                        </p:attrNameLst>
                                      </p:cBhvr>
                                      <p:tavLst>
                                        <p:tav tm="0">
                                          <p:val>
                                            <p:strVal val="#ppt_x"/>
                                          </p:val>
                                        </p:tav>
                                        <p:tav tm="100000">
                                          <p:val>
                                            <p:strVal val="#ppt_x"/>
                                          </p:val>
                                        </p:tav>
                                      </p:tavLst>
                                    </p:anim>
                                    <p:anim calcmode="lin" valueType="num">
                                      <p:cBhvr>
                                        <p:cTn id="20" dur="5000" fill="hold"/>
                                        <p:tgtEl>
                                          <p:spTgt spid="4"/>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0" name="9 Imagen" descr="48860-1417129347-1600.jpe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edificio está construido sobre los restos de una fortaleza musulmana y ésta, a su vez, sobre un castro romano. Su imagen actual es fruto de la reconstrucción llevada a cabo por Felipe II, quien le dio ese toque peculiar centroeuropeo, que lo diferencia del resto de castillos españoles.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ripple dir="ru"/>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0"/>
                                        <p:tgtEl>
                                          <p:spTgt spid="4"/>
                                        </p:tgtEl>
                                      </p:cBhvr>
                                    </p:animEffect>
                                    <p:anim calcmode="lin" valueType="num">
                                      <p:cBhvr>
                                        <p:cTn id="12" dur="5000" fill="hold"/>
                                        <p:tgtEl>
                                          <p:spTgt spid="4"/>
                                        </p:tgtEl>
                                        <p:attrNameLst>
                                          <p:attrName>ppt_x</p:attrName>
                                        </p:attrNameLst>
                                      </p:cBhvr>
                                      <p:tavLst>
                                        <p:tav tm="0">
                                          <p:val>
                                            <p:strVal val="#ppt_x"/>
                                          </p:val>
                                        </p:tav>
                                        <p:tav tm="100000">
                                          <p:val>
                                            <p:strVal val="#ppt_x"/>
                                          </p:val>
                                        </p:tav>
                                      </p:tavLst>
                                    </p:anim>
                                    <p:anim calcmode="lin" valueType="num">
                                      <p:cBhvr>
                                        <p:cTn id="13" dur="5000" fill="hold"/>
                                        <p:tgtEl>
                                          <p:spTgt spid="4"/>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0"/>
                                        <p:tgtEl>
                                          <p:spTgt spid="10"/>
                                        </p:tgtEl>
                                      </p:cBhvr>
                                    </p:animEffect>
                                    <p:anim calcmode="lin" valueType="num">
                                      <p:cBhvr>
                                        <p:cTn id="17" dur="5000" fill="hold"/>
                                        <p:tgtEl>
                                          <p:spTgt spid="10"/>
                                        </p:tgtEl>
                                        <p:attrNameLst>
                                          <p:attrName>ppt_x</p:attrName>
                                        </p:attrNameLst>
                                      </p:cBhvr>
                                      <p:tavLst>
                                        <p:tav tm="0">
                                          <p:val>
                                            <p:strVal val="#ppt_x"/>
                                          </p:val>
                                        </p:tav>
                                        <p:tav tm="100000">
                                          <p:val>
                                            <p:strVal val="#ppt_x"/>
                                          </p:val>
                                        </p:tav>
                                      </p:tavLst>
                                    </p:anim>
                                    <p:anim calcmode="lin" valueType="num">
                                      <p:cBhvr>
                                        <p:cTn id="18" dur="5000" fill="hold"/>
                                        <p:tgtEl>
                                          <p:spTgt spid="10"/>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200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0" fill="hold"/>
                                        <p:tgtEl>
                                          <p:spTgt spid="10"/>
                                        </p:tgtEl>
                                        <p:attrNameLst>
                                          <p:attrName>ppt_w</p:attrName>
                                        </p:attrNameLst>
                                      </p:cBhvr>
                                      <p:tavLst>
                                        <p:tav tm="0">
                                          <p:val>
                                            <p:strVal val="4/3*#ppt_w"/>
                                          </p:val>
                                        </p:tav>
                                        <p:tav tm="100000">
                                          <p:val>
                                            <p:strVal val="#ppt_w"/>
                                          </p:val>
                                        </p:tav>
                                      </p:tavLst>
                                    </p:anim>
                                    <p:anim calcmode="lin" valueType="num">
                                      <p:cBhvr>
                                        <p:cTn id="22" dur="5000" fill="hold"/>
                                        <p:tgtEl>
                                          <p:spTgt spid="10"/>
                                        </p:tgtEl>
                                        <p:attrNameLst>
                                          <p:attrName>ppt_h</p:attrName>
                                        </p:attrNameLst>
                                      </p:cBhvr>
                                      <p:tavLst>
                                        <p:tav tm="0">
                                          <p:val>
                                            <p:strVal val="4/3*#ppt_h"/>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los hechos históricos que tuvieron lugar en el Alcázar,  destaca la  salida de  Isabel de </a:t>
            </a:r>
            <a:r>
              <a:rPr lang="es-ES" i="1" dirty="0" err="1" smtClean="0">
                <a:effectLst>
                  <a:glow rad="101600">
                    <a:srgbClr val="C00000">
                      <a:alpha val="60000"/>
                    </a:srgbClr>
                  </a:glow>
                  <a:outerShdw blurRad="38100" dist="38100" dir="2700000" algn="tl">
                    <a:srgbClr val="000000">
                      <a:alpha val="43137"/>
                    </a:srgbClr>
                  </a:outerShdw>
                </a:effectLst>
              </a:rPr>
              <a:t>Trastámara</a:t>
            </a:r>
            <a:r>
              <a:rPr lang="es-ES" i="1" dirty="0" smtClean="0">
                <a:effectLst>
                  <a:glow rad="101600">
                    <a:srgbClr val="C00000">
                      <a:alpha val="60000"/>
                    </a:srgbClr>
                  </a:glow>
                  <a:outerShdw blurRad="38100" dist="38100" dir="2700000" algn="tl">
                    <a:srgbClr val="000000">
                      <a:alpha val="43137"/>
                    </a:srgbClr>
                  </a:outerShdw>
                </a:effectLst>
              </a:rPr>
              <a:t> del castillo para ser proclamada en el atrio de la iglesia de San Pedro de Segovia como reina de Castilla, en 1472.</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0000">
        <p15:prstTrans prst="prestige"/>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42" presetClass="entr" presetSubtype="0"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anim calcmode="lin" valueType="num">
                                      <p:cBhvr>
                                        <p:cTn id="18" dur="5000" fill="hold"/>
                                        <p:tgtEl>
                                          <p:spTgt spid="16"/>
                                        </p:tgtEl>
                                        <p:attrNameLst>
                                          <p:attrName>ppt_x</p:attrName>
                                        </p:attrNameLst>
                                      </p:cBhvr>
                                      <p:tavLst>
                                        <p:tav tm="0">
                                          <p:val>
                                            <p:strVal val="#ppt_x"/>
                                          </p:val>
                                        </p:tav>
                                        <p:tav tm="100000">
                                          <p:val>
                                            <p:strVal val="#ppt_x"/>
                                          </p:val>
                                        </p:tav>
                                      </p:tavLst>
                                    </p:anim>
                                    <p:anim calcmode="lin" valueType="num">
                                      <p:cBhvr>
                                        <p:cTn id="19" dur="5000" fill="hold"/>
                                        <p:tgtEl>
                                          <p:spTgt spid="16"/>
                                        </p:tgtEl>
                                        <p:attrNameLst>
                                          <p:attrName>ppt_y</p:attrName>
                                        </p:attrNameLst>
                                      </p:cBhvr>
                                      <p:tavLst>
                                        <p:tav tm="0">
                                          <p:val>
                                            <p:strVal val="#ppt_y+.1"/>
                                          </p:val>
                                        </p:tav>
                                        <p:tav tm="100000">
                                          <p:val>
                                            <p:strVal val="#ppt_y"/>
                                          </p:val>
                                        </p:tav>
                                      </p:tavLst>
                                    </p:anim>
                                  </p:childTnLst>
                                </p:cTn>
                              </p:par>
                              <p:par>
                                <p:cTn id="20" presetID="23" presetClass="entr" presetSubtype="288" fill="hold" nodeType="withEffect">
                                  <p:stCondLst>
                                    <p:cond delay="250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0" fill="hold"/>
                                        <p:tgtEl>
                                          <p:spTgt spid="16"/>
                                        </p:tgtEl>
                                        <p:attrNameLst>
                                          <p:attrName>ppt_w</p:attrName>
                                        </p:attrNameLst>
                                      </p:cBhvr>
                                      <p:tavLst>
                                        <p:tav tm="0">
                                          <p:val>
                                            <p:strVal val="4/3*#ppt_w"/>
                                          </p:val>
                                        </p:tav>
                                        <p:tav tm="100000">
                                          <p:val>
                                            <p:strVal val="#ppt_w"/>
                                          </p:val>
                                        </p:tav>
                                      </p:tavLst>
                                    </p:anim>
                                    <p:anim calcmode="lin" valueType="num">
                                      <p:cBhvr>
                                        <p:cTn id="23" dur="5000" fill="hold"/>
                                        <p:tgtEl>
                                          <p:spTgt spid="16"/>
                                        </p:tgtEl>
                                        <p:attrNameLst>
                                          <p:attrName>ppt_h</p:attrName>
                                        </p:attrNameLst>
                                      </p:cBhvr>
                                      <p:tavLst>
                                        <p:tav tm="0">
                                          <p:val>
                                            <p:strVal val="4/3*#ppt_h"/>
                                          </p:val>
                                        </p:tav>
                                        <p:tav tm="100000">
                                          <p:val>
                                            <p:strVal val="#ppt_h"/>
                                          </p:val>
                                        </p:tav>
                                      </p:tavLst>
                                    </p:anim>
                                  </p:childTnLst>
                                </p:cTn>
                              </p:par>
                            </p:childTnLst>
                          </p:cTn>
                        </p:par>
                        <p:par>
                          <p:cTn id="24" fill="hold">
                            <p:stCondLst>
                              <p:cond delay="7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7779" y="-1"/>
            <a:ext cx="9128438" cy="5705275"/>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su última reforma, con Felipe II, el Alcázar de Segovia languideció durante varios siglos, hasta que en el XVIII se convirtió en sede de la Academia de Artillería.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wedge/>
      </p:transition>
    </mc:Choice>
    <mc:Fallback xmlns="">
      <p:transition spd="slow" advTm="2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5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5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flipH="1">
            <a:off x="0" y="0"/>
            <a:ext cx="9144000" cy="5715000"/>
          </a:xfrm>
        </p:spPr>
      </p:pic>
      <p:pic>
        <p:nvPicPr>
          <p:cNvPr id="7" name="3 Marcador de contenido" descr="Imagen1.pn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restauración comenzó casi veinte años después del incendio. Aunque los arquitectos encargados del proyecto tuvieron la suerte de contar con la totalidad de los muros del palacio y la organización de las estancias no sufrió cambios.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wedge/>
      </p:transition>
    </mc:Choice>
    <mc:Fallback xmlns="">
      <p:transition spd="slow" advTm="31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5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Scale>
                                      <p:cBhvr>
                                        <p:cTn id="10" dur="5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5000" decel="50000" fill="hold">
                                          <p:stCondLst>
                                            <p:cond delay="0"/>
                                          </p:stCondLst>
                                        </p:cTn>
                                        <p:tgtEl>
                                          <p:spTgt spid="4"/>
                                        </p:tgtEl>
                                        <p:attrNameLst>
                                          <p:attrName>ppt_x</p:attrName>
                                          <p:attrName>ppt_y</p:attrName>
                                        </p:attrNameLst>
                                      </p:cBhvr>
                                    </p:animMotion>
                                    <p:animEffect transition="in" filter="fade">
                                      <p:cBhvr>
                                        <p:cTn id="12" dur="5000"/>
                                        <p:tgtEl>
                                          <p:spTgt spid="4"/>
                                        </p:tgtEl>
                                      </p:cBhvr>
                                    </p:animEffect>
                                  </p:childTnLst>
                                </p:cTn>
                              </p:par>
                              <p:par>
                                <p:cTn id="13" presetID="47" presetClass="entr" presetSubtype="0" fill="hold" nodeType="withEffect">
                                  <p:stCondLst>
                                    <p:cond delay="250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0"/>
                                        <p:tgtEl>
                                          <p:spTgt spid="7"/>
                                        </p:tgtEl>
                                      </p:cBhvr>
                                    </p:animEffect>
                                    <p:anim calcmode="lin" valueType="num">
                                      <p:cBhvr>
                                        <p:cTn id="16" dur="5000" fill="hold"/>
                                        <p:tgtEl>
                                          <p:spTgt spid="7"/>
                                        </p:tgtEl>
                                        <p:attrNameLst>
                                          <p:attrName>ppt_x</p:attrName>
                                        </p:attrNameLst>
                                      </p:cBhvr>
                                      <p:tavLst>
                                        <p:tav tm="0">
                                          <p:val>
                                            <p:strVal val="#ppt_x"/>
                                          </p:val>
                                        </p:tav>
                                        <p:tav tm="100000">
                                          <p:val>
                                            <p:strVal val="#ppt_x"/>
                                          </p:val>
                                        </p:tav>
                                      </p:tavLst>
                                    </p:anim>
                                    <p:anim calcmode="lin" valueType="num">
                                      <p:cBhvr>
                                        <p:cTn id="17" dur="5000" fill="hold"/>
                                        <p:tgtEl>
                                          <p:spTgt spid="7"/>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50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0" fill="hold"/>
                                        <p:tgtEl>
                                          <p:spTgt spid="7"/>
                                        </p:tgtEl>
                                        <p:attrNameLst>
                                          <p:attrName>ppt_w</p:attrName>
                                        </p:attrNameLst>
                                      </p:cBhvr>
                                      <p:tavLst>
                                        <p:tav tm="0">
                                          <p:val>
                                            <p:strVal val="4/3*#ppt_w"/>
                                          </p:val>
                                        </p:tav>
                                        <p:tav tm="100000">
                                          <p:val>
                                            <p:strVal val="#ppt_w"/>
                                          </p:val>
                                        </p:tav>
                                      </p:tavLst>
                                    </p:anim>
                                    <p:anim calcmode="lin" valueType="num">
                                      <p:cBhvr>
                                        <p:cTn id="21" dur="5000" fill="hold"/>
                                        <p:tgtEl>
                                          <p:spTgt spid="7"/>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8574" y="733"/>
            <a:ext cx="9126843" cy="5704277"/>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Alcázar de Segovia se encuentra entre los castillos y palacios más bonitos de España. Con su imagen de cuento de hadas seduce desde la primera mirada, pero ¿cómo es el interior del Alcázar?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wheelReverse spokes="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0" fill="hold"/>
                                        <p:tgtEl>
                                          <p:spTgt spid="7"/>
                                        </p:tgtEl>
                                        <p:attrNameLst>
                                          <p:attrName>ppt_w</p:attrName>
                                        </p:attrNameLst>
                                      </p:cBhvr>
                                      <p:tavLst>
                                        <p:tav tm="0">
                                          <p:val>
                                            <p:strVal val="4/3*#ppt_w"/>
                                          </p:val>
                                        </p:tav>
                                        <p:tav tm="100000">
                                          <p:val>
                                            <p:strVal val="#ppt_w"/>
                                          </p:val>
                                        </p:tav>
                                      </p:tavLst>
                                    </p:anim>
                                    <p:anim calcmode="lin" valueType="num">
                                      <p:cBhvr>
                                        <p:cTn id="15" dur="5000" fill="hold"/>
                                        <p:tgtEl>
                                          <p:spTgt spid="7"/>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0"/>
                                        <p:tgtEl>
                                          <p:spTgt spid="7"/>
                                        </p:tgtEl>
                                      </p:cBhvr>
                                    </p:animEffect>
                                    <p:anim calcmode="lin" valueType="num">
                                      <p:cBhvr>
                                        <p:cTn id="19" dur="5000" fill="hold"/>
                                        <p:tgtEl>
                                          <p:spTgt spid="7"/>
                                        </p:tgtEl>
                                        <p:attrNameLst>
                                          <p:attrName>ppt_x</p:attrName>
                                        </p:attrNameLst>
                                      </p:cBhvr>
                                      <p:tavLst>
                                        <p:tav tm="0">
                                          <p:val>
                                            <p:strVal val="#ppt_x"/>
                                          </p:val>
                                        </p:tav>
                                        <p:tav tm="100000">
                                          <p:val>
                                            <p:strVal val="#ppt_x"/>
                                          </p:val>
                                        </p:tav>
                                      </p:tavLst>
                                    </p:anim>
                                    <p:anim calcmode="lin" valueType="num">
                                      <p:cBhvr>
                                        <p:cTn id="20" dur="5000" fill="hold"/>
                                        <p:tgtEl>
                                          <p:spTgt spid="7"/>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3" y="0"/>
            <a:ext cx="9144001"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flipH="1">
            <a:off x="3807" y="0"/>
            <a:ext cx="9136382" cy="5710238"/>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6" name="5 CuadroTexto"/>
          <p:cNvSpPr txBox="1"/>
          <p:nvPr/>
        </p:nvSpPr>
        <p:spPr>
          <a:xfrm>
            <a:off x="323528" y="4297660"/>
            <a:ext cx="8496944"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Patio de Armas. </a:t>
            </a:r>
            <a:r>
              <a:rPr lang="es-ES" i="1" dirty="0" smtClean="0">
                <a:effectLst>
                  <a:glow rad="101600">
                    <a:srgbClr val="C00000">
                      <a:alpha val="60000"/>
                    </a:srgbClr>
                  </a:glow>
                  <a:outerShdw blurRad="38100" dist="38100" dir="2700000" algn="tl">
                    <a:srgbClr val="000000">
                      <a:alpha val="43137"/>
                    </a:srgbClr>
                  </a:outerShdw>
                </a:effectLst>
              </a:rPr>
              <a:t>En el interior del Alcázar se encuentra el Patio de Armas construido en el siglo XIII, un espacio central rodeado de galerías arqueadas que se utiliza para ceremonias y eventos. Este patio actual es un ejemplo de estilo Herreriano correspondiente al siglo XVI.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5000">
        <p14:vortex dir="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strVal val="#ppt_w*0.70"/>
                                          </p:val>
                                        </p:tav>
                                        <p:tav tm="100000">
                                          <p:val>
                                            <p:strVal val="#ppt_w"/>
                                          </p:val>
                                        </p:tav>
                                      </p:tavLst>
                                    </p:anim>
                                    <p:anim calcmode="lin" valueType="num">
                                      <p:cBhvr>
                                        <p:cTn id="8" dur="5000" fill="hold"/>
                                        <p:tgtEl>
                                          <p:spTgt spid="7"/>
                                        </p:tgtEl>
                                        <p:attrNameLst>
                                          <p:attrName>ppt_h</p:attrName>
                                        </p:attrNameLst>
                                      </p:cBhvr>
                                      <p:tavLst>
                                        <p:tav tm="0">
                                          <p:val>
                                            <p:strVal val="#ppt_h"/>
                                          </p:val>
                                        </p:tav>
                                        <p:tav tm="100000">
                                          <p:val>
                                            <p:strVal val="#ppt_h"/>
                                          </p:val>
                                        </p:tav>
                                      </p:tavLst>
                                    </p:anim>
                                    <p:animEffect transition="in" filter="fade">
                                      <p:cBhvr>
                                        <p:cTn id="9" dur="5000"/>
                                        <p:tgtEl>
                                          <p:spTgt spid="7"/>
                                        </p:tgtEl>
                                      </p:cBhvr>
                                    </p:animEffect>
                                  </p:childTnLst>
                                </p:cTn>
                              </p:par>
                              <p:par>
                                <p:cTn id="10" presetID="47"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0"/>
                                        <p:tgtEl>
                                          <p:spTgt spid="7"/>
                                        </p:tgtEl>
                                      </p:cBhvr>
                                    </p:animEffect>
                                    <p:anim calcmode="lin" valueType="num">
                                      <p:cBhvr>
                                        <p:cTn id="13" dur="5000" fill="hold"/>
                                        <p:tgtEl>
                                          <p:spTgt spid="7"/>
                                        </p:tgtEl>
                                        <p:attrNameLst>
                                          <p:attrName>ppt_x</p:attrName>
                                        </p:attrNameLst>
                                      </p:cBhvr>
                                      <p:tavLst>
                                        <p:tav tm="0">
                                          <p:val>
                                            <p:strVal val="#ppt_x"/>
                                          </p:val>
                                        </p:tav>
                                        <p:tav tm="100000">
                                          <p:val>
                                            <p:strVal val="#ppt_x"/>
                                          </p:val>
                                        </p:tav>
                                      </p:tavLst>
                                    </p:anim>
                                    <p:anim calcmode="lin" valueType="num">
                                      <p:cBhvr>
                                        <p:cTn id="14" dur="5000" fill="hold"/>
                                        <p:tgtEl>
                                          <p:spTgt spid="7"/>
                                        </p:tgtEl>
                                        <p:attrNameLst>
                                          <p:attrName>ppt_y</p:attrName>
                                        </p:attrNameLst>
                                      </p:cBhvr>
                                      <p:tavLst>
                                        <p:tav tm="0">
                                          <p:val>
                                            <p:strVal val="#ppt_y-.1"/>
                                          </p:val>
                                        </p:tav>
                                        <p:tav tm="100000">
                                          <p:val>
                                            <p:strVal val="#ppt_y"/>
                                          </p:val>
                                        </p:tav>
                                      </p:tavLst>
                                    </p:anim>
                                  </p:childTnLst>
                                </p:cTn>
                              </p:par>
                              <p:par>
                                <p:cTn id="15" presetID="10" presetClass="entr" presetSubtype="0" fill="hold" nodeType="withEffect">
                                  <p:stCondLst>
                                    <p:cond delay="25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0"/>
                                        <p:tgtEl>
                                          <p:spTgt spid="4"/>
                                        </p:tgtEl>
                                      </p:cBhvr>
                                    </p:animEffect>
                                  </p:childTnLst>
                                </p:cTn>
                              </p:par>
                              <p:par>
                                <p:cTn id="18" presetID="23" presetClass="entr" presetSubtype="288" fill="hold" nodeType="withEffect">
                                  <p:stCondLst>
                                    <p:cond delay="250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par>
                                <p:cTn id="22" presetID="10" presetClass="entr" presetSubtype="0" fill="hold" nodeType="withEffect">
                                  <p:stCondLst>
                                    <p:cond delay="250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0"/>
                                        <p:tgtEl>
                                          <p:spTgt spid="16"/>
                                        </p:tgtEl>
                                      </p:cBhvr>
                                    </p:animEffect>
                                  </p:childTnLst>
                                </p:cTn>
                              </p:par>
                              <p:par>
                                <p:cTn id="25" presetID="23" presetClass="entr" presetSubtype="288" fill="hold" nodeType="withEffect">
                                  <p:stCondLst>
                                    <p:cond delay="25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0" fill="hold"/>
                                        <p:tgtEl>
                                          <p:spTgt spid="16"/>
                                        </p:tgtEl>
                                        <p:attrNameLst>
                                          <p:attrName>ppt_w</p:attrName>
                                        </p:attrNameLst>
                                      </p:cBhvr>
                                      <p:tavLst>
                                        <p:tav tm="0">
                                          <p:val>
                                            <p:strVal val="4/3*#ppt_w"/>
                                          </p:val>
                                        </p:tav>
                                        <p:tav tm="100000">
                                          <p:val>
                                            <p:strVal val="#ppt_w"/>
                                          </p:val>
                                        </p:tav>
                                      </p:tavLst>
                                    </p:anim>
                                    <p:anim calcmode="lin" valueType="num">
                                      <p:cBhvr>
                                        <p:cTn id="28" dur="5000" fill="hold"/>
                                        <p:tgtEl>
                                          <p:spTgt spid="16"/>
                                        </p:tgtEl>
                                        <p:attrNameLst>
                                          <p:attrName>ppt_h</p:attrName>
                                        </p:attrNameLst>
                                      </p:cBhvr>
                                      <p:tavLst>
                                        <p:tav tm="0">
                                          <p:val>
                                            <p:strVal val="4/3*#ppt_h"/>
                                          </p:val>
                                        </p:tav>
                                        <p:tav tm="100000">
                                          <p:val>
                                            <p:strVal val="#ppt_h"/>
                                          </p:val>
                                        </p:tav>
                                      </p:tavLst>
                                    </p:anim>
                                  </p:childTnLst>
                                </p:cTn>
                              </p:par>
                            </p:childTnLst>
                          </p:cTn>
                        </p:par>
                        <p:par>
                          <p:cTn id="29" fill="hold">
                            <p:stCondLst>
                              <p:cond delay="75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3" y="0"/>
            <a:ext cx="9144000" cy="5715000"/>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179512" y="4657700"/>
            <a:ext cx="8712968"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Vista de la Torre de Juan II desde el Patio de Armas. </a:t>
            </a:r>
            <a:r>
              <a:rPr lang="es-ES" i="1" dirty="0" smtClean="0">
                <a:effectLst>
                  <a:glow rad="101600">
                    <a:srgbClr val="C00000">
                      <a:alpha val="60000"/>
                    </a:srgbClr>
                  </a:glow>
                  <a:outerShdw blurRad="38100" dist="38100" dir="2700000" algn="tl">
                    <a:srgbClr val="000000">
                      <a:alpha val="43137"/>
                    </a:srgbClr>
                  </a:outerShdw>
                </a:effectLst>
              </a:rPr>
              <a:t>Tras atravesar un pequeño patio, se continúa el recorrido hasta el Patio de Armas, que era antaño el centro de la vida del castillo y que hoy día también acoge los eventos más importantes.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3000">
        <p14:vortex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xit" presetSubtype="272" fill="hold" nodeType="withEffect">
                                  <p:stCondLst>
                                    <p:cond delay="2500"/>
                                  </p:stCondLst>
                                  <p:childTnLst>
                                    <p:anim calcmode="lin" valueType="num">
                                      <p:cBhvr>
                                        <p:cTn id="13" dur="5000"/>
                                        <p:tgtEl>
                                          <p:spTgt spid="8"/>
                                        </p:tgtEl>
                                        <p:attrNameLst>
                                          <p:attrName>ppt_w</p:attrName>
                                        </p:attrNameLst>
                                      </p:cBhvr>
                                      <p:tavLst>
                                        <p:tav tm="0">
                                          <p:val>
                                            <p:strVal val="ppt_w"/>
                                          </p:val>
                                        </p:tav>
                                        <p:tav tm="100000">
                                          <p:val>
                                            <p:strVal val="4/3*ppt_w"/>
                                          </p:val>
                                        </p:tav>
                                      </p:tavLst>
                                    </p:anim>
                                    <p:anim calcmode="lin" valueType="num">
                                      <p:cBhvr>
                                        <p:cTn id="14" dur="5000"/>
                                        <p:tgtEl>
                                          <p:spTgt spid="8"/>
                                        </p:tgtEl>
                                        <p:attrNameLst>
                                          <p:attrName>ppt_h</p:attrName>
                                        </p:attrNameLst>
                                      </p:cBhvr>
                                      <p:tavLst>
                                        <p:tav tm="0">
                                          <p:val>
                                            <p:strVal val="ppt_h"/>
                                          </p:val>
                                        </p:tav>
                                        <p:tav tm="100000">
                                          <p:val>
                                            <p:strVal val="4/3*ppt_h"/>
                                          </p:val>
                                        </p:tav>
                                      </p:tavLst>
                                    </p:anim>
                                    <p:set>
                                      <p:cBhvr>
                                        <p:cTn id="15" dur="1" fill="hold">
                                          <p:stCondLst>
                                            <p:cond delay="4999"/>
                                          </p:stCondLst>
                                        </p:cTn>
                                        <p:tgtEl>
                                          <p:spTgt spid="8"/>
                                        </p:tgtEl>
                                        <p:attrNameLst>
                                          <p:attrName>style.visibility</p:attrName>
                                        </p:attrNameLst>
                                      </p:cBhvr>
                                      <p:to>
                                        <p:strVal val="hidden"/>
                                      </p:to>
                                    </p:set>
                                  </p:childTnLst>
                                </p:cTn>
                              </p:par>
                              <p:par>
                                <p:cTn id="16" presetID="23" presetClass="entr" presetSubtype="288" fill="hold" nodeType="withEffect">
                                  <p:stCondLst>
                                    <p:cond delay="250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4/3*#ppt_w"/>
                                          </p:val>
                                        </p:tav>
                                        <p:tav tm="100000">
                                          <p:val>
                                            <p:strVal val="#ppt_w"/>
                                          </p:val>
                                        </p:tav>
                                      </p:tavLst>
                                    </p:anim>
                                    <p:anim calcmode="lin" valueType="num">
                                      <p:cBhvr>
                                        <p:cTn id="19" dur="5000" fill="hold"/>
                                        <p:tgtEl>
                                          <p:spTgt spid="7"/>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2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0"/>
                                        <p:tgtEl>
                                          <p:spTgt spid="7"/>
                                        </p:tgtEl>
                                      </p:cBhvr>
                                    </p:animEffect>
                                    <p:anim calcmode="lin" valueType="num">
                                      <p:cBhvr>
                                        <p:cTn id="23" dur="5000" fill="hold"/>
                                        <p:tgtEl>
                                          <p:spTgt spid="7"/>
                                        </p:tgtEl>
                                        <p:attrNameLst>
                                          <p:attrName>ppt_x</p:attrName>
                                        </p:attrNameLst>
                                      </p:cBhvr>
                                      <p:tavLst>
                                        <p:tav tm="0">
                                          <p:val>
                                            <p:strVal val="#ppt_x"/>
                                          </p:val>
                                        </p:tav>
                                        <p:tav tm="100000">
                                          <p:val>
                                            <p:strVal val="#ppt_x"/>
                                          </p:val>
                                        </p:tav>
                                      </p:tavLst>
                                    </p:anim>
                                    <p:anim calcmode="lin" valueType="num">
                                      <p:cBhvr>
                                        <p:cTn id="24" dur="5000" fill="hold"/>
                                        <p:tgtEl>
                                          <p:spTgt spid="7"/>
                                        </p:tgtEl>
                                        <p:attrNameLst>
                                          <p:attrName>ppt_y</p:attrName>
                                        </p:attrNameLst>
                                      </p:cBhvr>
                                      <p:tavLst>
                                        <p:tav tm="0">
                                          <p:val>
                                            <p:strVal val="#ppt_y+.1"/>
                                          </p:val>
                                        </p:tav>
                                        <p:tav tm="100000">
                                          <p:val>
                                            <p:strVal val="#ppt_y"/>
                                          </p:val>
                                        </p:tav>
                                      </p:tavLst>
                                    </p:anim>
                                  </p:childTnLst>
                                </p:cTn>
                              </p:par>
                            </p:childTnLst>
                          </p:cTn>
                        </p:par>
                        <p:par>
                          <p:cTn id="25" fill="hold">
                            <p:stCondLst>
                              <p:cond delay="7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6343" y="-78187"/>
            <a:ext cx="9131301" cy="5935346"/>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78296"/>
            <a:ext cx="9143999" cy="5943600"/>
          </a:xfrm>
          <a:prstGeom prst="rect">
            <a:avLst/>
          </a:prstGeom>
          <a:noFill/>
          <a:ln w="9525">
            <a:noFill/>
            <a:miter lim="800000"/>
            <a:headEnd/>
            <a:tailEnd/>
          </a:ln>
        </p:spPr>
      </p:pic>
      <p:sp>
        <p:nvSpPr>
          <p:cNvPr id="5" name="4 CuadroTexto"/>
          <p:cNvSpPr txBox="1"/>
          <p:nvPr/>
        </p:nvSpPr>
        <p:spPr>
          <a:xfrm>
            <a:off x="467544" y="4514671"/>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soportal del Patio de Armas se pueden ver los arcos románicos que corresponden a la </a:t>
            </a:r>
            <a:r>
              <a:rPr lang="es-ES" i="1" dirty="0" err="1" smtClean="0">
                <a:effectLst>
                  <a:glow rad="101600">
                    <a:srgbClr val="C00000">
                      <a:alpha val="60000"/>
                    </a:srgbClr>
                  </a:glow>
                  <a:outerShdw blurRad="38100" dist="38100" dir="2700000" algn="tl">
                    <a:srgbClr val="000000">
                      <a:alpha val="43137"/>
                    </a:srgbClr>
                  </a:outerShdw>
                </a:effectLst>
              </a:rPr>
              <a:t>epoca</a:t>
            </a:r>
            <a:r>
              <a:rPr lang="es-ES" i="1" dirty="0" smtClean="0">
                <a:effectLst>
                  <a:glow rad="101600">
                    <a:srgbClr val="C00000">
                      <a:alpha val="60000"/>
                    </a:srgbClr>
                  </a:glow>
                  <a:outerShdw blurRad="38100" dist="38100" dir="2700000" algn="tl">
                    <a:srgbClr val="000000">
                      <a:alpha val="43137"/>
                    </a:srgbClr>
                  </a:outerShdw>
                </a:effectLst>
              </a:rPr>
              <a:t> del rey de Castilla Alfonso VIII y su esposa Leonor de </a:t>
            </a:r>
            <a:r>
              <a:rPr lang="es-ES" i="1" dirty="0" err="1" smtClean="0">
                <a:effectLst>
                  <a:glow rad="101600">
                    <a:srgbClr val="C00000">
                      <a:alpha val="60000"/>
                    </a:srgbClr>
                  </a:glow>
                  <a:outerShdw blurRad="38100" dist="38100" dir="2700000" algn="tl">
                    <a:srgbClr val="000000">
                      <a:alpha val="43137"/>
                    </a:srgbClr>
                  </a:outerShdw>
                </a:effectLst>
              </a:rPr>
              <a:t>Plantagenet</a:t>
            </a:r>
            <a:r>
              <a:rPr lang="es-ES" i="1" dirty="0" smtClean="0">
                <a:effectLst>
                  <a:glow rad="101600">
                    <a:srgbClr val="C00000">
                      <a:alpha val="60000"/>
                    </a:srgbClr>
                  </a:glow>
                  <a:outerShdw blurRad="38100" dist="38100" dir="2700000" algn="tl">
                    <a:srgbClr val="000000">
                      <a:alpha val="43137"/>
                    </a:srgbClr>
                  </a:outerShdw>
                </a:effectLst>
              </a:rPr>
              <a:t>. Entre los años 1158-1214 instalaron su corte y fue residencia Real en el Alcázar.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3000">
        <p14:vortex/>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42"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0"/>
                                        <p:tgtEl>
                                          <p:spTgt spid="16"/>
                                        </p:tgtEl>
                                      </p:cBhvr>
                                    </p:animEffect>
                                    <p:anim calcmode="lin" valueType="num">
                                      <p:cBhvr>
                                        <p:cTn id="11" dur="5000" fill="hold"/>
                                        <p:tgtEl>
                                          <p:spTgt spid="16"/>
                                        </p:tgtEl>
                                        <p:attrNameLst>
                                          <p:attrName>ppt_x</p:attrName>
                                        </p:attrNameLst>
                                      </p:cBhvr>
                                      <p:tavLst>
                                        <p:tav tm="0">
                                          <p:val>
                                            <p:strVal val="#ppt_x"/>
                                          </p:val>
                                        </p:tav>
                                        <p:tav tm="100000">
                                          <p:val>
                                            <p:strVal val="#ppt_x"/>
                                          </p:val>
                                        </p:tav>
                                      </p:tavLst>
                                    </p:anim>
                                    <p:anim calcmode="lin" valueType="num">
                                      <p:cBhvr>
                                        <p:cTn id="12" dur="5000" fill="hold"/>
                                        <p:tgtEl>
                                          <p:spTgt spid="16"/>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0"/>
                                        <p:tgtEl>
                                          <p:spTgt spid="15"/>
                                        </p:tgtEl>
                                      </p:cBhvr>
                                    </p:animEffect>
                                  </p:childTnLst>
                                </p:cTn>
                              </p:par>
                              <p:par>
                                <p:cTn id="16" presetID="55" presetClass="entr" presetSubtype="0" fill="hold" nodeType="withEffect">
                                  <p:stCondLst>
                                    <p:cond delay="25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0" fill="hold"/>
                                        <p:tgtEl>
                                          <p:spTgt spid="15"/>
                                        </p:tgtEl>
                                        <p:attrNameLst>
                                          <p:attrName>ppt_w</p:attrName>
                                        </p:attrNameLst>
                                      </p:cBhvr>
                                      <p:tavLst>
                                        <p:tav tm="0">
                                          <p:val>
                                            <p:strVal val="#ppt_w*0.70"/>
                                          </p:val>
                                        </p:tav>
                                        <p:tav tm="100000">
                                          <p:val>
                                            <p:strVal val="#ppt_w"/>
                                          </p:val>
                                        </p:tav>
                                      </p:tavLst>
                                    </p:anim>
                                    <p:anim calcmode="lin" valueType="num">
                                      <p:cBhvr>
                                        <p:cTn id="19" dur="5000" fill="hold"/>
                                        <p:tgtEl>
                                          <p:spTgt spid="15"/>
                                        </p:tgtEl>
                                        <p:attrNameLst>
                                          <p:attrName>ppt_h</p:attrName>
                                        </p:attrNameLst>
                                      </p:cBhvr>
                                      <p:tavLst>
                                        <p:tav tm="0">
                                          <p:val>
                                            <p:strVal val="#ppt_h"/>
                                          </p:val>
                                        </p:tav>
                                        <p:tav tm="100000">
                                          <p:val>
                                            <p:strVal val="#ppt_h"/>
                                          </p:val>
                                        </p:tav>
                                      </p:tavLst>
                                    </p:anim>
                                    <p:animEffect transition="in" filter="fade">
                                      <p:cBhvr>
                                        <p:cTn id="20" dur="5000"/>
                                        <p:tgtEl>
                                          <p:spTgt spid="15"/>
                                        </p:tgtEl>
                                      </p:cBhvr>
                                    </p:animEffect>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7" name="16 Imagen" descr="140915_ptaki-maskonury-skala-kwiatki.jpg"/>
          <p:cNvPicPr>
            <a:picLocks noGrp="1" noChangeAspect="1"/>
          </p:cNvPicPr>
          <p:nvPr isPhoto="1"/>
        </p:nvPicPr>
        <p:blipFill>
          <a:blip r:embed="rId2" cstate="print"/>
          <a:stretch>
            <a:fillRect/>
          </a:stretch>
        </p:blipFill>
        <p:spPr bwMode="auto">
          <a:xfrm flipH="1">
            <a:off x="-1" y="0"/>
            <a:ext cx="9144000" cy="5715000"/>
          </a:xfrm>
          <a:prstGeom prst="rect">
            <a:avLst/>
          </a:prstGeom>
          <a:noFill/>
          <a:ln w="9525">
            <a:noFill/>
            <a:miter lim="800000"/>
            <a:headEnd/>
            <a:tailEnd/>
          </a:ln>
        </p:spPr>
      </p:pic>
      <p:sp>
        <p:nvSpPr>
          <p:cNvPr id="4" name="3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Alcázar de Segovia volvería a ser centro de atención nacional, por haberse decidido que fuera junto a él donde se levantara el Monumento a los Héroes del 2 de mayo, a cuyo acto de la primera piedra acudiría el rey Alfonso XIII.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1000">
        <p14:prism/>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0"/>
                                        <p:tgtEl>
                                          <p:spTgt spid="18"/>
                                        </p:tgtEl>
                                      </p:cBhvr>
                                    </p:animEffect>
                                  </p:childTnLst>
                                </p:cTn>
                              </p:par>
                              <p:par>
                                <p:cTn id="8" presetID="4" presetClass="entr" presetSubtype="32"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ox(out)">
                                      <p:cBhvr>
                                        <p:cTn id="10" dur="5000"/>
                                        <p:tgtEl>
                                          <p:spTgt spid="18"/>
                                        </p:tgtEl>
                                      </p:cBhvr>
                                    </p:animEffect>
                                  </p:childTnLst>
                                </p:cTn>
                              </p:par>
                              <p:par>
                                <p:cTn id="11" presetID="42" presetClass="entr" presetSubtype="0" fill="hold" nodeType="withEffect">
                                  <p:stCondLst>
                                    <p:cond delay="250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0"/>
                                        <p:tgtEl>
                                          <p:spTgt spid="17"/>
                                        </p:tgtEl>
                                      </p:cBhvr>
                                    </p:animEffect>
                                    <p:anim calcmode="lin" valueType="num">
                                      <p:cBhvr>
                                        <p:cTn id="14" dur="5000" fill="hold"/>
                                        <p:tgtEl>
                                          <p:spTgt spid="17"/>
                                        </p:tgtEl>
                                        <p:attrNameLst>
                                          <p:attrName>ppt_x</p:attrName>
                                        </p:attrNameLst>
                                      </p:cBhvr>
                                      <p:tavLst>
                                        <p:tav tm="0">
                                          <p:val>
                                            <p:strVal val="#ppt_x"/>
                                          </p:val>
                                        </p:tav>
                                        <p:tav tm="100000">
                                          <p:val>
                                            <p:strVal val="#ppt_x"/>
                                          </p:val>
                                        </p:tav>
                                      </p:tavLst>
                                    </p:anim>
                                    <p:anim calcmode="lin" valueType="num">
                                      <p:cBhvr>
                                        <p:cTn id="15" dur="5000" fill="hold"/>
                                        <p:tgtEl>
                                          <p:spTgt spid="17"/>
                                        </p:tgtEl>
                                        <p:attrNameLst>
                                          <p:attrName>ppt_y</p:attrName>
                                        </p:attrNameLst>
                                      </p:cBhvr>
                                      <p:tavLst>
                                        <p:tav tm="0">
                                          <p:val>
                                            <p:strVal val="#ppt_y+.1"/>
                                          </p:val>
                                        </p:tav>
                                        <p:tav tm="100000">
                                          <p:val>
                                            <p:strVal val="#ppt_y"/>
                                          </p:val>
                                        </p:tav>
                                      </p:tavLst>
                                    </p:anim>
                                  </p:childTnLst>
                                </p:cTn>
                              </p:par>
                              <p:par>
                                <p:cTn id="16" presetID="23" presetClass="entr" presetSubtype="288" fill="hold" nodeType="withEffect">
                                  <p:stCondLst>
                                    <p:cond delay="2500"/>
                                  </p:stCondLst>
                                  <p:childTnLst>
                                    <p:set>
                                      <p:cBhvr>
                                        <p:cTn id="17" dur="1" fill="hold">
                                          <p:stCondLst>
                                            <p:cond delay="0"/>
                                          </p:stCondLst>
                                        </p:cTn>
                                        <p:tgtEl>
                                          <p:spTgt spid="17"/>
                                        </p:tgtEl>
                                        <p:attrNameLst>
                                          <p:attrName>style.visibility</p:attrName>
                                        </p:attrNameLst>
                                      </p:cBhvr>
                                      <p:to>
                                        <p:strVal val="visible"/>
                                      </p:to>
                                    </p:set>
                                    <p:anim calcmode="lin" valueType="num">
                                      <p:cBhvr>
                                        <p:cTn id="18" dur="5000" fill="hold"/>
                                        <p:tgtEl>
                                          <p:spTgt spid="17"/>
                                        </p:tgtEl>
                                        <p:attrNameLst>
                                          <p:attrName>ppt_w</p:attrName>
                                        </p:attrNameLst>
                                      </p:cBhvr>
                                      <p:tavLst>
                                        <p:tav tm="0">
                                          <p:val>
                                            <p:strVal val="4/3*#ppt_w"/>
                                          </p:val>
                                        </p:tav>
                                        <p:tav tm="100000">
                                          <p:val>
                                            <p:strVal val="#ppt_w"/>
                                          </p:val>
                                        </p:tav>
                                      </p:tavLst>
                                    </p:anim>
                                    <p:anim calcmode="lin" valueType="num">
                                      <p:cBhvr>
                                        <p:cTn id="19" dur="5000" fill="hold"/>
                                        <p:tgtEl>
                                          <p:spTgt spid="17"/>
                                        </p:tgtEl>
                                        <p:attrNameLst>
                                          <p:attrName>ppt_h</p:attrName>
                                        </p:attrNameLst>
                                      </p:cBhvr>
                                      <p:tavLst>
                                        <p:tav tm="0">
                                          <p:val>
                                            <p:strVal val="4/3*#ppt_h"/>
                                          </p:val>
                                        </p:tav>
                                        <p:tav tm="100000">
                                          <p:val>
                                            <p:strVal val="#ppt_h"/>
                                          </p:val>
                                        </p:tav>
                                      </p:tavLst>
                                    </p:anim>
                                  </p:childTnLst>
                                </p:cTn>
                              </p:par>
                            </p:childTnLst>
                          </p:cTn>
                        </p:par>
                        <p:par>
                          <p:cTn id="20" fill="hold">
                            <p:stCondLst>
                              <p:cond delay="7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3806" y="-1"/>
            <a:ext cx="9136381" cy="5710239"/>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179512" y="4297660"/>
            <a:ext cx="8784976"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La Torre de Juan II,</a:t>
            </a:r>
            <a:r>
              <a:rPr lang="es-ES" i="1" dirty="0" smtClean="0">
                <a:effectLst>
                  <a:glow rad="101600">
                    <a:srgbClr val="C00000">
                      <a:alpha val="60000"/>
                    </a:srgbClr>
                  </a:glow>
                  <a:outerShdw blurRad="38100" dist="38100" dir="2700000" algn="tl">
                    <a:srgbClr val="000000">
                      <a:alpha val="43137"/>
                    </a:srgbClr>
                  </a:outerShdw>
                </a:effectLst>
              </a:rPr>
              <a:t> es una estructura prominente y una de las torres más emblemáticas del Alcázar. Su nombre hace referencia al rey Juan II de Castilla, quien ordenó su construcción durante el siglo XV. Presenta una estructura cuadrada y una altura considerable que la hace destacar dentro del complejo del Alcázar.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9000">
        <p14:prism dir="r"/>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10" presetClass="entr" presetSubtype="0" fill="hold" nodeType="withEffect">
                                  <p:stCondLst>
                                    <p:cond delay="25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childTnLst>
                                </p:cTn>
                              </p:par>
                            </p:childTnLst>
                          </p:cTn>
                        </p:par>
                        <p:par>
                          <p:cTn id="11" fill="hold">
                            <p:stCondLst>
                              <p:cond delay="75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35" name="34 Imagen" descr="146123_maskonur-czerwony-dziob-roslink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827584" y="4873724"/>
            <a:ext cx="7704856" cy="677108"/>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En el Patio del Pozo</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hay excelentes vistas que miran hacia abajo de las paredes y los acantilados en los que se encuentra el Alcázar.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2000">
        <p15:prstTrans prst="wind"/>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anim calcmode="lin" valueType="num">
                                      <p:cBhvr>
                                        <p:cTn id="8" dur="5000" fill="hold"/>
                                        <p:tgtEl>
                                          <p:spTgt spid="4"/>
                                        </p:tgtEl>
                                        <p:attrNameLst>
                                          <p:attrName>ppt_x</p:attrName>
                                        </p:attrNameLst>
                                      </p:cBhvr>
                                      <p:tavLst>
                                        <p:tav tm="0">
                                          <p:val>
                                            <p:strVal val="#ppt_x"/>
                                          </p:val>
                                        </p:tav>
                                        <p:tav tm="100000">
                                          <p:val>
                                            <p:strVal val="#ppt_x"/>
                                          </p:val>
                                        </p:tav>
                                      </p:tavLst>
                                    </p:anim>
                                    <p:anim calcmode="lin" valueType="num">
                                      <p:cBhvr>
                                        <p:cTn id="9" dur="5000" fill="hold"/>
                                        <p:tgtEl>
                                          <p:spTgt spid="4"/>
                                        </p:tgtEl>
                                        <p:attrNameLst>
                                          <p:attrName>ppt_y</p:attrName>
                                        </p:attrNameLst>
                                      </p:cBhvr>
                                      <p:tavLst>
                                        <p:tav tm="0">
                                          <p:val>
                                            <p:strVal val="#ppt_y-.1"/>
                                          </p:val>
                                        </p:tav>
                                        <p:tav tm="100000">
                                          <p:val>
                                            <p:strVal val="#ppt_y"/>
                                          </p:val>
                                        </p:tav>
                                      </p:tavLst>
                                    </p:anim>
                                  </p:childTnLst>
                                </p:cTn>
                              </p:par>
                              <p:par>
                                <p:cTn id="10" presetID="16" presetClass="entr" presetSubtype="42"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Horizontal)">
                                      <p:cBhvr>
                                        <p:cTn id="12" dur="5000"/>
                                        <p:tgtEl>
                                          <p:spTgt spid="4"/>
                                        </p:tgtEl>
                                      </p:cBhvr>
                                    </p:animEffect>
                                  </p:childTnLst>
                                </p:cTn>
                              </p:par>
                              <p:par>
                                <p:cTn id="13" presetID="42" presetClass="entr" presetSubtype="0" fill="hold" nodeType="withEffect">
                                  <p:stCondLst>
                                    <p:cond delay="200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5000"/>
                                        <p:tgtEl>
                                          <p:spTgt spid="35"/>
                                        </p:tgtEl>
                                      </p:cBhvr>
                                    </p:animEffect>
                                    <p:anim calcmode="lin" valueType="num">
                                      <p:cBhvr>
                                        <p:cTn id="16" dur="5000" fill="hold"/>
                                        <p:tgtEl>
                                          <p:spTgt spid="35"/>
                                        </p:tgtEl>
                                        <p:attrNameLst>
                                          <p:attrName>ppt_x</p:attrName>
                                        </p:attrNameLst>
                                      </p:cBhvr>
                                      <p:tavLst>
                                        <p:tav tm="0">
                                          <p:val>
                                            <p:strVal val="#ppt_x"/>
                                          </p:val>
                                        </p:tav>
                                        <p:tav tm="100000">
                                          <p:val>
                                            <p:strVal val="#ppt_x"/>
                                          </p:val>
                                        </p:tav>
                                      </p:tavLst>
                                    </p:anim>
                                    <p:anim calcmode="lin" valueType="num">
                                      <p:cBhvr>
                                        <p:cTn id="17" dur="5000" fill="hold"/>
                                        <p:tgtEl>
                                          <p:spTgt spid="35"/>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000"/>
                                  </p:stCondLst>
                                  <p:childTnLst>
                                    <p:set>
                                      <p:cBhvr>
                                        <p:cTn id="19" dur="1" fill="hold">
                                          <p:stCondLst>
                                            <p:cond delay="0"/>
                                          </p:stCondLst>
                                        </p:cTn>
                                        <p:tgtEl>
                                          <p:spTgt spid="35"/>
                                        </p:tgtEl>
                                        <p:attrNameLst>
                                          <p:attrName>style.visibility</p:attrName>
                                        </p:attrNameLst>
                                      </p:cBhvr>
                                      <p:to>
                                        <p:strVal val="visible"/>
                                      </p:to>
                                    </p:set>
                                    <p:anim calcmode="lin" valueType="num">
                                      <p:cBhvr>
                                        <p:cTn id="20" dur="5000" fill="hold"/>
                                        <p:tgtEl>
                                          <p:spTgt spid="35"/>
                                        </p:tgtEl>
                                        <p:attrNameLst>
                                          <p:attrName>ppt_w</p:attrName>
                                        </p:attrNameLst>
                                      </p:cBhvr>
                                      <p:tavLst>
                                        <p:tav tm="0">
                                          <p:val>
                                            <p:strVal val="4/3*#ppt_w"/>
                                          </p:val>
                                        </p:tav>
                                        <p:tav tm="100000">
                                          <p:val>
                                            <p:strVal val="#ppt_w"/>
                                          </p:val>
                                        </p:tav>
                                      </p:tavLst>
                                    </p:anim>
                                    <p:anim calcmode="lin" valueType="num">
                                      <p:cBhvr>
                                        <p:cTn id="21" dur="5000" fill="hold"/>
                                        <p:tgtEl>
                                          <p:spTgt spid="35"/>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23528" y="4297660"/>
            <a:ext cx="8496944"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Mirador de la Torre de Juan II. </a:t>
            </a:r>
            <a:r>
              <a:rPr lang="es-ES" sz="2000" i="1" dirty="0" smtClean="0">
                <a:effectLst>
                  <a:glow rad="101600">
                    <a:srgbClr val="C00000">
                      <a:alpha val="60000"/>
                    </a:srgbClr>
                  </a:glow>
                  <a:outerShdw blurRad="38100" dist="38100" dir="2700000" algn="tl">
                    <a:srgbClr val="000000">
                      <a:alpha val="43137"/>
                    </a:srgbClr>
                  </a:outerShdw>
                </a:effectLst>
              </a:rPr>
              <a:t>La subida a la Torre de Juan II está </a:t>
            </a:r>
            <a:r>
              <a:rPr lang="es-ES" sz="2000"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reservada para los que reservaron la entrada con el suplemento correspondiente. Y no está recomendada para todo el mundo ya que para llegar arriba hay que subir 152 escalones por una escalera de caracol de reducidas dimensiones.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7000">
        <p14:gallery dir="l"/>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0" fill="hold"/>
                                        <p:tgtEl>
                                          <p:spTgt spid="15"/>
                                        </p:tgtEl>
                                        <p:attrNameLst>
                                          <p:attrName>ppt_w</p:attrName>
                                        </p:attrNameLst>
                                      </p:cBhvr>
                                      <p:tavLst>
                                        <p:tav tm="0">
                                          <p:val>
                                            <p:strVal val="4/3*#ppt_w"/>
                                          </p:val>
                                        </p:tav>
                                        <p:tav tm="100000">
                                          <p:val>
                                            <p:strVal val="#ppt_w"/>
                                          </p:val>
                                        </p:tav>
                                      </p:tavLst>
                                    </p:anim>
                                    <p:anim calcmode="lin" valueType="num">
                                      <p:cBhvr>
                                        <p:cTn id="18" dur="5000" fill="hold"/>
                                        <p:tgtEl>
                                          <p:spTgt spid="15"/>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25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25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75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cstate="print"/>
          <a:stretch>
            <a:fillRect/>
          </a:stretch>
        </p:blipFill>
        <p:spPr bwMode="auto">
          <a:xfrm flipH="1">
            <a:off x="17773" y="-1"/>
            <a:ext cx="9108439" cy="5715001"/>
          </a:xfrm>
          <a:prstGeom prst="rect">
            <a:avLst/>
          </a:prstGeom>
          <a:noFill/>
          <a:ln w="9525">
            <a:noFill/>
            <a:miter lim="800000"/>
            <a:headEnd/>
            <a:tailEnd/>
          </a:ln>
        </p:spPr>
      </p:pic>
      <p:pic>
        <p:nvPicPr>
          <p:cNvPr id="13" name="12 Imagen" descr="173956_skaly-maskonur.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23528"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vez arriba, las vistas son impresionantes todo alrededor del castillo. Se divisa toda la ciudad, con la estructura de la </a:t>
            </a:r>
            <a:r>
              <a:rPr lang="es-ES" b="1" i="1" dirty="0" smtClean="0">
                <a:effectLst>
                  <a:glow rad="101600">
                    <a:srgbClr val="C00000">
                      <a:alpha val="60000"/>
                    </a:srgbClr>
                  </a:glow>
                  <a:outerShdw blurRad="38100" dist="38100" dir="2700000" algn="tl">
                    <a:srgbClr val="000000">
                      <a:alpha val="43137"/>
                    </a:srgbClr>
                  </a:outerShdw>
                </a:effectLst>
              </a:rPr>
              <a:t>Catedral </a:t>
            </a:r>
            <a:r>
              <a:rPr lang="es-ES" i="1" dirty="0" smtClean="0">
                <a:effectLst>
                  <a:glow rad="101600">
                    <a:srgbClr val="C00000">
                      <a:alpha val="60000"/>
                    </a:srgbClr>
                  </a:glow>
                  <a:outerShdw blurRad="38100" dist="38100" dir="2700000" algn="tl">
                    <a:srgbClr val="000000">
                      <a:alpha val="43137"/>
                    </a:srgbClr>
                  </a:outerShdw>
                </a:effectLst>
              </a:rPr>
              <a:t>imponiéndose por encima de los tejados. También se distinguen otras construcciones.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gallery dir="r"/>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0"/>
                                        <p:tgtEl>
                                          <p:spTgt spid="4"/>
                                        </p:tgtEl>
                                      </p:cBhvr>
                                    </p:animEffect>
                                  </p:childTnLst>
                                </p:cTn>
                              </p:par>
                              <p:par>
                                <p:cTn id="8" presetID="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ppt_x"/>
                                          </p:val>
                                        </p:tav>
                                        <p:tav tm="100000">
                                          <p:val>
                                            <p:strVal val="#ppt_x"/>
                                          </p:val>
                                        </p:tav>
                                      </p:tavLst>
                                    </p:anim>
                                    <p:anim calcmode="lin" valueType="num">
                                      <p:cBhvr additive="base">
                                        <p:cTn id="11" dur="5000" fill="hold"/>
                                        <p:tgtEl>
                                          <p:spTgt spid="4"/>
                                        </p:tgtEl>
                                        <p:attrNameLst>
                                          <p:attrName>ppt_y</p:attrName>
                                        </p:attrNameLst>
                                      </p:cBhvr>
                                      <p:tavLst>
                                        <p:tav tm="0">
                                          <p:val>
                                            <p:strVal val="1+#ppt_h/2"/>
                                          </p:val>
                                        </p:tav>
                                        <p:tav tm="100000">
                                          <p:val>
                                            <p:strVal val="#ppt_y"/>
                                          </p:val>
                                        </p:tav>
                                      </p:tavLst>
                                    </p:anim>
                                  </p:childTnLst>
                                </p:cTn>
                              </p:par>
                              <p:par>
                                <p:cTn id="12" presetID="23" presetClass="entr" presetSubtype="288" fill="hold" nodeType="withEffect">
                                  <p:stCondLst>
                                    <p:cond delay="2500"/>
                                  </p:stCondLst>
                                  <p:childTnLst>
                                    <p:set>
                                      <p:cBhvr>
                                        <p:cTn id="13" dur="1" fill="hold">
                                          <p:stCondLst>
                                            <p:cond delay="0"/>
                                          </p:stCondLst>
                                        </p:cTn>
                                        <p:tgtEl>
                                          <p:spTgt spid="13"/>
                                        </p:tgtEl>
                                        <p:attrNameLst>
                                          <p:attrName>style.visibility</p:attrName>
                                        </p:attrNameLst>
                                      </p:cBhvr>
                                      <p:to>
                                        <p:strVal val="visible"/>
                                      </p:to>
                                    </p:set>
                                    <p:anim calcmode="lin" valueType="num">
                                      <p:cBhvr>
                                        <p:cTn id="14" dur="5000" fill="hold"/>
                                        <p:tgtEl>
                                          <p:spTgt spid="13"/>
                                        </p:tgtEl>
                                        <p:attrNameLst>
                                          <p:attrName>ppt_w</p:attrName>
                                        </p:attrNameLst>
                                      </p:cBhvr>
                                      <p:tavLst>
                                        <p:tav tm="0">
                                          <p:val>
                                            <p:strVal val="4/3*#ppt_w"/>
                                          </p:val>
                                        </p:tav>
                                        <p:tav tm="100000">
                                          <p:val>
                                            <p:strVal val="#ppt_w"/>
                                          </p:val>
                                        </p:tav>
                                      </p:tavLst>
                                    </p:anim>
                                    <p:anim calcmode="lin" valueType="num">
                                      <p:cBhvr>
                                        <p:cTn id="15" dur="5000" fill="hold"/>
                                        <p:tgtEl>
                                          <p:spTgt spid="13"/>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50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0"/>
                                        <p:tgtEl>
                                          <p:spTgt spid="13"/>
                                        </p:tgtEl>
                                      </p:cBhvr>
                                    </p:animEffect>
                                    <p:anim calcmode="lin" valueType="num">
                                      <p:cBhvr>
                                        <p:cTn id="19" dur="5000" fill="hold"/>
                                        <p:tgtEl>
                                          <p:spTgt spid="13"/>
                                        </p:tgtEl>
                                        <p:attrNameLst>
                                          <p:attrName>ppt_x</p:attrName>
                                        </p:attrNameLst>
                                      </p:cBhvr>
                                      <p:tavLst>
                                        <p:tav tm="0">
                                          <p:val>
                                            <p:strVal val="#ppt_x"/>
                                          </p:val>
                                        </p:tav>
                                        <p:tav tm="100000">
                                          <p:val>
                                            <p:strVal val="#ppt_x"/>
                                          </p:val>
                                        </p:tav>
                                      </p:tavLst>
                                    </p:anim>
                                    <p:anim calcmode="lin" valueType="num">
                                      <p:cBhvr>
                                        <p:cTn id="20" dur="5000" fill="hold"/>
                                        <p:tgtEl>
                                          <p:spTgt spid="13"/>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3814" y="0"/>
            <a:ext cx="9151623"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flipH="1">
            <a:off x="2539" y="0"/>
            <a:ext cx="9138914" cy="5707063"/>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3999" cy="5710238"/>
          </a:xfrm>
          <a:prstGeom prst="rect">
            <a:avLst/>
          </a:prstGeom>
          <a:noFill/>
          <a:ln w="9525">
            <a:noFill/>
            <a:miter lim="800000"/>
            <a:headEnd/>
            <a:tailEnd/>
          </a:ln>
        </p:spPr>
      </p:pic>
      <p:sp>
        <p:nvSpPr>
          <p:cNvPr id="6" name="5 CuadroTexto"/>
          <p:cNvSpPr txBox="1"/>
          <p:nvPr/>
        </p:nvSpPr>
        <p:spPr>
          <a:xfrm>
            <a:off x="179512" y="4369668"/>
            <a:ext cx="8784976"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Sala de Galera. </a:t>
            </a:r>
            <a:r>
              <a:rPr lang="es-ES" i="1" dirty="0" smtClean="0">
                <a:effectLst>
                  <a:glow rad="101600">
                    <a:srgbClr val="C00000">
                      <a:alpha val="60000"/>
                    </a:srgbClr>
                  </a:glow>
                  <a:outerShdw blurRad="38100" dist="38100" dir="2700000" algn="tl">
                    <a:srgbClr val="000000">
                      <a:alpha val="43137"/>
                    </a:srgbClr>
                  </a:outerShdw>
                </a:effectLst>
              </a:rPr>
              <a:t>Era un espacio donde se llevaban a cabo reuniones importantes, recibe este nombre por el techo que tenía forma de barco. Uno de los muros está decorado con una pintura que representa la coronación de la reina Isabel la Católica como reina de Castilla y de León en la iglesia de San Miguel de Segovia.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9000">
        <p14:flip dir="r"/>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5000" fill="hold"/>
                                        <p:tgtEl>
                                          <p:spTgt spid="15"/>
                                        </p:tgtEl>
                                        <p:attrNameLst>
                                          <p:attrName>ppt_w</p:attrName>
                                        </p:attrNameLst>
                                      </p:cBhvr>
                                      <p:tavLst>
                                        <p:tav tm="0">
                                          <p:val>
                                            <p:strVal val="4/3*#ppt_w"/>
                                          </p:val>
                                        </p:tav>
                                        <p:tav tm="100000">
                                          <p:val>
                                            <p:strVal val="#ppt_w"/>
                                          </p:val>
                                        </p:tav>
                                      </p:tavLst>
                                    </p:anim>
                                    <p:anim calcmode="lin" valueType="num">
                                      <p:cBhvr>
                                        <p:cTn id="11" dur="5000" fill="hold"/>
                                        <p:tgtEl>
                                          <p:spTgt spid="15"/>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10" presetClass="entr" presetSubtype="0" fill="hold" nodeType="withEffect">
                                  <p:stCondLst>
                                    <p:cond delay="25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0"/>
                                        <p:tgtEl>
                                          <p:spTgt spid="4"/>
                                        </p:tgtEl>
                                      </p:cBhvr>
                                    </p:animEffect>
                                  </p:childTnLst>
                                </p:cTn>
                              </p:par>
                              <p:par>
                                <p:cTn id="18" presetID="23" presetClass="entr" presetSubtype="288" fill="hold" nodeType="withEffect">
                                  <p:stCondLst>
                                    <p:cond delay="250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flipH="1">
            <a:off x="-2" y="0"/>
            <a:ext cx="9144000" cy="5714999"/>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683568"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techos se encuentran entre los más impresionantes que hemos visto. Destaca la Sala de los Reyes, una sala con esculturas de los 52 reyes que aquí han reinado.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flip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ppt_w</p:attrName>
                                        </p:attrNameLst>
                                      </p:cBhvr>
                                      <p:tavLst>
                                        <p:tav tm="0">
                                          <p:val>
                                            <p:fltVal val="0"/>
                                          </p:val>
                                        </p:tav>
                                        <p:tav tm="100000">
                                          <p:val>
                                            <p:strVal val="#ppt_w"/>
                                          </p:val>
                                        </p:tav>
                                      </p:tavLst>
                                    </p:anim>
                                    <p:anim calcmode="lin" valueType="num">
                                      <p:cBhvr>
                                        <p:cTn id="8" dur="5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2)">
                                      <p:cBhvr>
                                        <p:cTn id="11" dur="5000"/>
                                        <p:tgtEl>
                                          <p:spTgt spid="10"/>
                                        </p:tgtEl>
                                      </p:cBhvr>
                                    </p:animEffect>
                                  </p:childTnLst>
                                </p:cTn>
                              </p:par>
                              <p:par>
                                <p:cTn id="12" presetID="42" presetClass="entr" presetSubtype="0" fill="hold" nodeType="withEffect">
                                  <p:stCondLst>
                                    <p:cond delay="25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0"/>
                                        <p:tgtEl>
                                          <p:spTgt spid="8"/>
                                        </p:tgtEl>
                                      </p:cBhvr>
                                    </p:animEffect>
                                    <p:anim calcmode="lin" valueType="num">
                                      <p:cBhvr>
                                        <p:cTn id="15" dur="5000" fill="hold"/>
                                        <p:tgtEl>
                                          <p:spTgt spid="8"/>
                                        </p:tgtEl>
                                        <p:attrNameLst>
                                          <p:attrName>ppt_x</p:attrName>
                                        </p:attrNameLst>
                                      </p:cBhvr>
                                      <p:tavLst>
                                        <p:tav tm="0">
                                          <p:val>
                                            <p:strVal val="#ppt_x"/>
                                          </p:val>
                                        </p:tav>
                                        <p:tav tm="100000">
                                          <p:val>
                                            <p:strVal val="#ppt_x"/>
                                          </p:val>
                                        </p:tav>
                                      </p:tavLst>
                                    </p:anim>
                                    <p:anim calcmode="lin" valueType="num">
                                      <p:cBhvr>
                                        <p:cTn id="16" dur="5000" fill="hold"/>
                                        <p:tgtEl>
                                          <p:spTgt spid="8"/>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50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0" fill="hold"/>
                                        <p:tgtEl>
                                          <p:spTgt spid="8"/>
                                        </p:tgtEl>
                                        <p:attrNameLst>
                                          <p:attrName>ppt_w</p:attrName>
                                        </p:attrNameLst>
                                      </p:cBhvr>
                                      <p:tavLst>
                                        <p:tav tm="0">
                                          <p:val>
                                            <p:strVal val="4/3*#ppt_w"/>
                                          </p:val>
                                        </p:tav>
                                        <p:tav tm="100000">
                                          <p:val>
                                            <p:strVal val="#ppt_w"/>
                                          </p:val>
                                        </p:tav>
                                      </p:tavLst>
                                    </p:anim>
                                    <p:anim calcmode="lin" valueType="num">
                                      <p:cBhvr>
                                        <p:cTn id="20" dur="5000" fill="hold"/>
                                        <p:tgtEl>
                                          <p:spTgt spid="8"/>
                                        </p:tgtEl>
                                        <p:attrNameLst>
                                          <p:attrName>ppt_h</p:attrName>
                                        </p:attrNameLst>
                                      </p:cBhvr>
                                      <p:tavLst>
                                        <p:tav tm="0">
                                          <p:val>
                                            <p:strVal val="4/3*#ppt_h"/>
                                          </p:val>
                                        </p:tav>
                                        <p:tav tm="100000">
                                          <p:val>
                                            <p:strVal val="#ppt_h"/>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castillo, convertido en Alcázar -residencia real- en el s. XIII, adquirirá su fisonomía gótica en los tiempos de Juan II y Enrique IV. Su restauración ha sido continua tras un grave incendio ocurrido en 1862 y que a punto estuvo de destruirlo definitivamente.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switch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childTnLst>
                                </p:cTn>
                              </p:par>
                              <p:par>
                                <p:cTn id="16" presetID="50" presetClass="entr" presetSubtype="0" decel="100000" fill="hold" nodeType="withEffect">
                                  <p:stCondLst>
                                    <p:cond delay="250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0" fill="hold"/>
                                        <p:tgtEl>
                                          <p:spTgt spid="16"/>
                                        </p:tgtEl>
                                        <p:attrNameLst>
                                          <p:attrName>ppt_w</p:attrName>
                                        </p:attrNameLst>
                                      </p:cBhvr>
                                      <p:tavLst>
                                        <p:tav tm="0">
                                          <p:val>
                                            <p:strVal val="#ppt_w+.3"/>
                                          </p:val>
                                        </p:tav>
                                        <p:tav tm="100000">
                                          <p:val>
                                            <p:strVal val="#ppt_w"/>
                                          </p:val>
                                        </p:tav>
                                      </p:tavLst>
                                    </p:anim>
                                    <p:anim calcmode="lin" valueType="num">
                                      <p:cBhvr>
                                        <p:cTn id="19" dur="5000" fill="hold"/>
                                        <p:tgtEl>
                                          <p:spTgt spid="16"/>
                                        </p:tgtEl>
                                        <p:attrNameLst>
                                          <p:attrName>ppt_h</p:attrName>
                                        </p:attrNameLst>
                                      </p:cBhvr>
                                      <p:tavLst>
                                        <p:tav tm="0">
                                          <p:val>
                                            <p:strVal val="#ppt_h"/>
                                          </p:val>
                                        </p:tav>
                                        <p:tav tm="100000">
                                          <p:val>
                                            <p:strVal val="#ppt_h"/>
                                          </p:val>
                                        </p:tav>
                                      </p:tavLst>
                                    </p:anim>
                                    <p:animEffect transition="in" filter="fade">
                                      <p:cBhvr>
                                        <p:cTn id="20" dur="5000"/>
                                        <p:tgtEl>
                                          <p:spTgt spid="16"/>
                                        </p:tgtEl>
                                      </p:cBhvr>
                                    </p:animEffect>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en 1882, reinando Alfonso XII, se inició su reconstrucción, ya nunca abandonada por el Patronato del Alcázar, que ha ido restaurando artesonados, frisos, retablos y muros.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switch dir="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47" presetClass="entr" presetSubtype="0" fill="hold" nodeType="withEffect">
                                  <p:stCondLst>
                                    <p:cond delay="25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anim calcmode="lin" valueType="num">
                                      <p:cBhvr>
                                        <p:cTn id="16" dur="5000" fill="hold"/>
                                        <p:tgtEl>
                                          <p:spTgt spid="16"/>
                                        </p:tgtEl>
                                        <p:attrNameLst>
                                          <p:attrName>ppt_x</p:attrName>
                                        </p:attrNameLst>
                                      </p:cBhvr>
                                      <p:tavLst>
                                        <p:tav tm="0">
                                          <p:val>
                                            <p:strVal val="#ppt_x"/>
                                          </p:val>
                                        </p:tav>
                                        <p:tav tm="100000">
                                          <p:val>
                                            <p:strVal val="#ppt_x"/>
                                          </p:val>
                                        </p:tav>
                                      </p:tavLst>
                                    </p:anim>
                                    <p:anim calcmode="lin" valueType="num">
                                      <p:cBhvr>
                                        <p:cTn id="17" dur="5000" fill="hold"/>
                                        <p:tgtEl>
                                          <p:spTgt spid="16"/>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33_l.jpg"/>
          <p:cNvPicPr>
            <a:picLocks noChangeAspect="1"/>
          </p:cNvPicPr>
          <p:nvPr/>
        </p:nvPicPr>
        <p:blipFill>
          <a:blip r:embed="rId2" cstate="print"/>
          <a:stretch>
            <a:fillRect/>
          </a:stretch>
        </p:blipFill>
        <p:spPr bwMode="auto">
          <a:xfrm flipH="1">
            <a:off x="-4" y="0"/>
            <a:ext cx="9144000" cy="5715000"/>
          </a:xfrm>
          <a:prstGeom prst="rect">
            <a:avLst/>
          </a:prstGeom>
          <a:noFill/>
          <a:ln w="9525">
            <a:noFill/>
            <a:miter lim="800000"/>
            <a:headEnd/>
            <a:tailEnd/>
          </a:ln>
        </p:spPr>
      </p:pic>
      <p:pic>
        <p:nvPicPr>
          <p:cNvPr id="19" name="18 Imagen" descr="431136-Kycb.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369668"/>
            <a:ext cx="7920880"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Sala del Cordón. </a:t>
            </a:r>
            <a:r>
              <a:rPr lang="es-ES" i="1" dirty="0" smtClean="0">
                <a:effectLst>
                  <a:glow rad="101600">
                    <a:srgbClr val="C00000">
                      <a:alpha val="60000"/>
                    </a:srgbClr>
                  </a:glow>
                  <a:outerShdw blurRad="38100" dist="38100" dir="2700000" algn="tl">
                    <a:srgbClr val="000000">
                      <a:alpha val="43137"/>
                    </a:srgbClr>
                  </a:outerShdw>
                </a:effectLst>
              </a:rPr>
              <a:t>Su nombre proviene de la decoración característica en forma de cordón franciscano que rodea la entrada de la sala y que mandó colocar Alfonso X el Sabio. Las celosías que se observan tenían como misión que los monarcas pudieran escuchar la misa sin ser vistos.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5000">
        <p14:honeycomb/>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10" presetClass="entr" presetSubtype="0" fill="hold" nodeType="withEffect">
                                  <p:stCondLst>
                                    <p:cond delay="2500"/>
                                  </p:stCondLst>
                                  <p:iterate type="lt">
                                    <p:tmPct val="0"/>
                                  </p:iterate>
                                  <p:childTnLst>
                                    <p:set>
                                      <p:cBhvr>
                                        <p:cTn id="13" dur="1" fill="hold">
                                          <p:stCondLst>
                                            <p:cond delay="0"/>
                                          </p:stCondLst>
                                        </p:cTn>
                                        <p:tgtEl>
                                          <p:spTgt spid="19"/>
                                        </p:tgtEl>
                                        <p:attrNameLst>
                                          <p:attrName>style.visibility</p:attrName>
                                        </p:attrNameLst>
                                      </p:cBhvr>
                                      <p:to>
                                        <p:strVal val="visible"/>
                                      </p:to>
                                    </p:set>
                                    <p:animEffect transition="in" filter="fade">
                                      <p:cBhvr>
                                        <p:cTn id="14" dur="5000"/>
                                        <p:tgtEl>
                                          <p:spTgt spid="19"/>
                                        </p:tgtEl>
                                      </p:cBhvr>
                                    </p:animEffect>
                                  </p:childTnLst>
                                </p:cTn>
                              </p:par>
                              <p:par>
                                <p:cTn id="15" presetID="42" presetClass="entr" presetSubtype="0" fill="hold" nodeType="withEffect">
                                  <p:stCondLst>
                                    <p:cond delay="2500"/>
                                  </p:stCondLst>
                                  <p:iterate type="lt">
                                    <p:tmPct val="0"/>
                                  </p:iterate>
                                  <p:childTnLst>
                                    <p:set>
                                      <p:cBhvr>
                                        <p:cTn id="16" dur="1" fill="hold">
                                          <p:stCondLst>
                                            <p:cond delay="0"/>
                                          </p:stCondLst>
                                        </p:cTn>
                                        <p:tgtEl>
                                          <p:spTgt spid="19"/>
                                        </p:tgtEl>
                                        <p:attrNameLst>
                                          <p:attrName>style.visibility</p:attrName>
                                        </p:attrNameLst>
                                      </p:cBhvr>
                                      <p:to>
                                        <p:strVal val="visible"/>
                                      </p:to>
                                    </p:set>
                                    <p:animEffect transition="in" filter="fade">
                                      <p:cBhvr>
                                        <p:cTn id="17" dur="5000"/>
                                        <p:tgtEl>
                                          <p:spTgt spid="19"/>
                                        </p:tgtEl>
                                      </p:cBhvr>
                                    </p:animEffect>
                                    <p:anim calcmode="lin" valueType="num">
                                      <p:cBhvr>
                                        <p:cTn id="18" dur="5000" fill="hold"/>
                                        <p:tgtEl>
                                          <p:spTgt spid="19"/>
                                        </p:tgtEl>
                                        <p:attrNameLst>
                                          <p:attrName>ppt_x</p:attrName>
                                        </p:attrNameLst>
                                      </p:cBhvr>
                                      <p:tavLst>
                                        <p:tav tm="0">
                                          <p:val>
                                            <p:strVal val="#ppt_x"/>
                                          </p:val>
                                        </p:tav>
                                        <p:tav tm="100000">
                                          <p:val>
                                            <p:strVal val="#ppt_x"/>
                                          </p:val>
                                        </p:tav>
                                      </p:tavLst>
                                    </p:anim>
                                    <p:anim calcmode="lin" valueType="num">
                                      <p:cBhvr>
                                        <p:cTn id="19" dur="5000" fill="hold"/>
                                        <p:tgtEl>
                                          <p:spTgt spid="19"/>
                                        </p:tgtEl>
                                        <p:attrNameLst>
                                          <p:attrName>ppt_y</p:attrName>
                                        </p:attrNameLst>
                                      </p:cBhvr>
                                      <p:tavLst>
                                        <p:tav tm="0">
                                          <p:val>
                                            <p:strVal val="#ppt_y+.1"/>
                                          </p:val>
                                        </p:tav>
                                        <p:tav tm="100000">
                                          <p:val>
                                            <p:strVal val="#ppt_y"/>
                                          </p:val>
                                        </p:tav>
                                      </p:tavLst>
                                    </p:anim>
                                  </p:childTnLst>
                                </p:cTn>
                              </p:par>
                            </p:childTnLst>
                          </p:cTn>
                        </p:par>
                        <p:par>
                          <p:cTn id="20" fill="hold">
                            <p:stCondLst>
                              <p:cond delay="7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152"/>
            <a:ext cx="9156716" cy="5890016"/>
          </a:xfrm>
          <a:prstGeom prst="rect">
            <a:avLst/>
          </a:prstGeom>
          <a:noFill/>
          <a:ln w="9525">
            <a:noFill/>
            <a:miter lim="800000"/>
            <a:headEnd/>
            <a:tailEnd/>
          </a:ln>
        </p:spPr>
      </p:pic>
      <p:pic>
        <p:nvPicPr>
          <p:cNvPr id="9" name="8 Imagen" descr="195762.jpg"/>
          <p:cNvPicPr>
            <a:picLocks noChangeAspect="1"/>
          </p:cNvPicPr>
          <p:nvPr/>
        </p:nvPicPr>
        <p:blipFill>
          <a:blip r:embed="rId2" cstate="print"/>
          <a:stretch>
            <a:fillRect/>
          </a:stretch>
        </p:blipFill>
        <p:spPr bwMode="auto">
          <a:xfrm>
            <a:off x="6358" y="1"/>
            <a:ext cx="9143999" cy="5881836"/>
          </a:xfrm>
          <a:prstGeom prst="rect">
            <a:avLst/>
          </a:prstGeom>
          <a:noFill/>
          <a:ln w="9525">
            <a:noFill/>
            <a:miter lim="800000"/>
            <a:headEnd/>
            <a:tailEnd/>
          </a:ln>
        </p:spPr>
      </p:pic>
      <p:sp>
        <p:nvSpPr>
          <p:cNvPr id="5" name="4 CuadroTexto"/>
          <p:cNvSpPr txBox="1"/>
          <p:nvPr/>
        </p:nvSpPr>
        <p:spPr>
          <a:xfrm>
            <a:off x="179512" y="4657700"/>
            <a:ext cx="878497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Aquí mismo se casó Felipe II con Ana de Austria, su cuarta esposa. Este rey fue el que se empeñó cubrir de pizarra las cubiertas para que se asemejara a los castillos europeos y que lo diferenciara de los castellanos. Y sin duda, lo logró.</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32000">
        <p15:prstTrans prst="curtains"/>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0"/>
                                        <p:tgtEl>
                                          <p:spTgt spid="9"/>
                                        </p:tgtEl>
                                      </p:cBhvr>
                                    </p:animEffect>
                                  </p:childTnLst>
                                </p:cTn>
                              </p:par>
                              <p:par>
                                <p:cTn id="16" presetID="47" presetClass="entr" presetSubtype="0" fill="hold" nodeType="withEffect">
                                  <p:stCondLst>
                                    <p:cond delay="25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anim calcmode="lin" valueType="num">
                                      <p:cBhvr>
                                        <p:cTn id="19" dur="5000" fill="hold"/>
                                        <p:tgtEl>
                                          <p:spTgt spid="9"/>
                                        </p:tgtEl>
                                        <p:attrNameLst>
                                          <p:attrName>ppt_x</p:attrName>
                                        </p:attrNameLst>
                                      </p:cBhvr>
                                      <p:tavLst>
                                        <p:tav tm="0">
                                          <p:val>
                                            <p:strVal val="#ppt_x"/>
                                          </p:val>
                                        </p:tav>
                                        <p:tav tm="100000">
                                          <p:val>
                                            <p:strVal val="#ppt_x"/>
                                          </p:val>
                                        </p:tav>
                                      </p:tavLst>
                                    </p:anim>
                                    <p:anim calcmode="lin" valueType="num">
                                      <p:cBhvr>
                                        <p:cTn id="20" dur="5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4.JPG"/>
          <p:cNvPicPr>
            <a:picLocks noGrp="1" noChangeAspect="1"/>
          </p:cNvPicPr>
          <p:nvPr isPhoto="1"/>
        </p:nvPicPr>
        <p:blipFill>
          <a:blip r:embed="rId2" cstate="print"/>
          <a:stretch>
            <a:fillRect/>
          </a:stretch>
        </p:blipFill>
        <p:spPr bwMode="auto">
          <a:xfrm flipH="1">
            <a:off x="6762" y="0"/>
            <a:ext cx="9137237" cy="5715000"/>
          </a:xfrm>
          <a:prstGeom prst="rect">
            <a:avLst/>
          </a:prstGeom>
          <a:noFill/>
          <a:ln w="9525">
            <a:noFill/>
            <a:miter lim="800000"/>
            <a:headEnd/>
            <a:tailEnd/>
          </a:ln>
        </p:spPr>
      </p:pic>
      <p:pic>
        <p:nvPicPr>
          <p:cNvPr id="11" name="10 Imagen" descr="622525_original.jpg"/>
          <p:cNvPicPr>
            <a:picLocks noGrp="1" noChangeAspect="1"/>
          </p:cNvPicPr>
          <p:nvPr isPhoto="1"/>
        </p:nvPicPr>
        <p:blipFill>
          <a:blip r:embed="rId2" cstate="print"/>
          <a:stretch>
            <a:fillRect/>
          </a:stretch>
        </p:blipFill>
        <p:spPr bwMode="auto">
          <a:xfrm>
            <a:off x="6763" y="0"/>
            <a:ext cx="9137237" cy="5715000"/>
          </a:xfrm>
          <a:prstGeom prst="rect">
            <a:avLst/>
          </a:prstGeom>
          <a:noFill/>
          <a:ln w="9525">
            <a:noFill/>
            <a:miter lim="800000"/>
            <a:headEnd/>
            <a:tailEnd/>
          </a:ln>
        </p:spPr>
      </p:pic>
      <p:sp>
        <p:nvSpPr>
          <p:cNvPr id="5" name="4 CuadroTexto"/>
          <p:cNvSpPr txBox="1"/>
          <p:nvPr/>
        </p:nvSpPr>
        <p:spPr>
          <a:xfrm>
            <a:off x="251520" y="4081636"/>
            <a:ext cx="8640960" cy="1508105"/>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Sala de los reyes. </a:t>
            </a:r>
            <a:r>
              <a:rPr lang="es-ES" i="1" dirty="0" smtClean="0">
                <a:effectLst>
                  <a:glow rad="101600">
                    <a:srgbClr val="C00000">
                      <a:alpha val="60000"/>
                    </a:srgbClr>
                  </a:glow>
                  <a:outerShdw blurRad="38100" dist="38100" dir="2700000" algn="tl">
                    <a:srgbClr val="000000">
                      <a:alpha val="43137"/>
                    </a:srgbClr>
                  </a:outerShdw>
                </a:effectLst>
              </a:rPr>
              <a:t>Esta sala, mandada realizar por Felipe II, está decorada con retratos de los reyes de Asturias y de Castilla y León, lo que la convierte en un lugar importante para comprender la historia de la región. Los retratos representan a monarcas desde los primeros reyes medievales hasta la época de los Reyes Católicos y más allá.</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1000">
        <p14:warp dir="in"/>
      </p:transition>
    </mc:Choice>
    <mc:Fallback xmlns="">
      <p:transition spd="slow"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outVertical)">
                                      <p:cBhvr>
                                        <p:cTn id="7" dur="5000"/>
                                        <p:tgtEl>
                                          <p:spTgt spid="16"/>
                                        </p:tgtEl>
                                      </p:cBhvr>
                                    </p:animEffect>
                                  </p:childTnLst>
                                </p:cTn>
                              </p:par>
                              <p:par>
                                <p:cTn id="8" presetID="23" presetClass="entr" presetSubtype="272"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0" fill="hold"/>
                                        <p:tgtEl>
                                          <p:spTgt spid="16"/>
                                        </p:tgtEl>
                                        <p:attrNameLst>
                                          <p:attrName>ppt_w</p:attrName>
                                        </p:attrNameLst>
                                      </p:cBhvr>
                                      <p:tavLst>
                                        <p:tav tm="0">
                                          <p:val>
                                            <p:strVal val="2/3*#ppt_w"/>
                                          </p:val>
                                        </p:tav>
                                        <p:tav tm="100000">
                                          <p:val>
                                            <p:strVal val="#ppt_w"/>
                                          </p:val>
                                        </p:tav>
                                      </p:tavLst>
                                    </p:anim>
                                    <p:anim calcmode="lin" valueType="num">
                                      <p:cBhvr>
                                        <p:cTn id="11" dur="5000" fill="hold"/>
                                        <p:tgtEl>
                                          <p:spTgt spid="1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4/3*#ppt_w"/>
                                          </p:val>
                                        </p:tav>
                                        <p:tav tm="100000">
                                          <p:val>
                                            <p:strVal val="#ppt_w"/>
                                          </p:val>
                                        </p:tav>
                                      </p:tavLst>
                                    </p:anim>
                                    <p:anim calcmode="lin" valueType="num">
                                      <p:cBhvr>
                                        <p:cTn id="15" dur="5000" fill="hold"/>
                                        <p:tgtEl>
                                          <p:spTgt spid="11"/>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5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0"/>
                                        <p:tgtEl>
                                          <p:spTgt spid="11"/>
                                        </p:tgtEl>
                                      </p:cBhvr>
                                    </p:animEffect>
                                    <p:anim calcmode="lin" valueType="num">
                                      <p:cBhvr>
                                        <p:cTn id="19" dur="5000" fill="hold"/>
                                        <p:tgtEl>
                                          <p:spTgt spid="11"/>
                                        </p:tgtEl>
                                        <p:attrNameLst>
                                          <p:attrName>ppt_x</p:attrName>
                                        </p:attrNameLst>
                                      </p:cBhvr>
                                      <p:tavLst>
                                        <p:tav tm="0">
                                          <p:val>
                                            <p:strVal val="#ppt_x"/>
                                          </p:val>
                                        </p:tav>
                                        <p:tav tm="100000">
                                          <p:val>
                                            <p:strVal val="#ppt_x"/>
                                          </p:val>
                                        </p:tav>
                                      </p:tavLst>
                                    </p:anim>
                                    <p:anim calcmode="lin" valueType="num">
                                      <p:cBhvr>
                                        <p:cTn id="20" dur="5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933556.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6" name="5 Imagen" descr="178491_maskonur-woda-kwiatki.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67544" y="4369668"/>
            <a:ext cx="8424936"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Capilla.</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En esta capilla se encuentra el único cuadro «La adoración de los Reyes Magos» de Bartolomé </a:t>
            </a:r>
            <a:r>
              <a:rPr lang="es-ES" i="1" dirty="0" err="1" smtClean="0">
                <a:effectLst>
                  <a:glow rad="101600">
                    <a:srgbClr val="C00000">
                      <a:alpha val="60000"/>
                    </a:srgbClr>
                  </a:glow>
                  <a:outerShdw blurRad="38100" dist="38100" dir="2700000" algn="tl">
                    <a:srgbClr val="000000">
                      <a:alpha val="43137"/>
                    </a:srgbClr>
                  </a:outerShdw>
                </a:effectLst>
              </a:rPr>
              <a:t>Carducho</a:t>
            </a:r>
            <a:r>
              <a:rPr lang="es-ES" i="1" dirty="0" smtClean="0">
                <a:effectLst>
                  <a:glow rad="101600">
                    <a:srgbClr val="C00000">
                      <a:alpha val="60000"/>
                    </a:srgbClr>
                  </a:glow>
                  <a:outerShdw blurRad="38100" dist="38100" dir="2700000" algn="tl">
                    <a:srgbClr val="000000">
                      <a:alpha val="43137"/>
                    </a:srgbClr>
                  </a:outerShdw>
                </a:effectLst>
              </a:rPr>
              <a:t> que se salvó del incendio. Durante la Edad Media, la Capilla del Alcázar se utilizaba para la celebración de ceremonias religiosas.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newsflash/>
      </p:transition>
    </mc:Choice>
    <mc:Fallback xmlns="">
      <p:transition spd="slow" advTm="33000">
        <p:newsflash/>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0" fill="hold"/>
                                        <p:tgtEl>
                                          <p:spTgt spid="6"/>
                                        </p:tgtEl>
                                        <p:attrNameLst>
                                          <p:attrName>ppt_w</p:attrName>
                                        </p:attrNameLst>
                                      </p:cBhvr>
                                      <p:tavLst>
                                        <p:tav tm="0">
                                          <p:val>
                                            <p:strVal val="4/3*#ppt_w"/>
                                          </p:val>
                                        </p:tav>
                                        <p:tav tm="100000">
                                          <p:val>
                                            <p:strVal val="#ppt_w"/>
                                          </p:val>
                                        </p:tav>
                                      </p:tavLst>
                                    </p:anim>
                                    <p:anim calcmode="lin" valueType="num">
                                      <p:cBhvr>
                                        <p:cTn id="15" dur="5000" fill="hold"/>
                                        <p:tgtEl>
                                          <p:spTgt spid="6"/>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50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0"/>
                                        <p:tgtEl>
                                          <p:spTgt spid="6"/>
                                        </p:tgtEl>
                                      </p:cBhvr>
                                    </p:animEffect>
                                    <p:anim calcmode="lin" valueType="num">
                                      <p:cBhvr>
                                        <p:cTn id="19" dur="5000" fill="hold"/>
                                        <p:tgtEl>
                                          <p:spTgt spid="6"/>
                                        </p:tgtEl>
                                        <p:attrNameLst>
                                          <p:attrName>ppt_x</p:attrName>
                                        </p:attrNameLst>
                                      </p:cBhvr>
                                      <p:tavLst>
                                        <p:tav tm="0">
                                          <p:val>
                                            <p:strVal val="#ppt_x"/>
                                          </p:val>
                                        </p:tav>
                                        <p:tav tm="100000">
                                          <p:val>
                                            <p:strVal val="#ppt_x"/>
                                          </p:val>
                                        </p:tav>
                                      </p:tavLst>
                                    </p:anim>
                                    <p:anim calcmode="lin" valueType="num">
                                      <p:cBhvr>
                                        <p:cTn id="20" dur="5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5" name="14 Imagen" descr="32 fiordos-noruegos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251520" y="4369668"/>
            <a:ext cx="8280920"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Museo del Real Colegio de Artillería. </a:t>
            </a:r>
            <a:r>
              <a:rPr lang="es-ES" i="1" dirty="0" smtClean="0">
                <a:effectLst>
                  <a:glow rad="101600">
                    <a:srgbClr val="C00000">
                      <a:alpha val="60000"/>
                    </a:srgbClr>
                  </a:glow>
                  <a:outerShdw blurRad="38100" dist="38100" dir="2700000" algn="tl">
                    <a:srgbClr val="000000">
                      <a:alpha val="43137"/>
                    </a:srgbClr>
                  </a:outerShdw>
                </a:effectLst>
              </a:rPr>
              <a:t>Es una institución educativa militar que ha tenido una presencia histórica significativa en el Alcázar de Segovia. El museo está alojado en varias salas del Alcázar y presenta una colección relacionada con la historia militar y la artillería.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6000">
        <p:comb/>
      </p:transition>
    </mc:Choice>
    <mc:Fallback xmlns="">
      <p:transition spd="slow" advTm="36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5000"/>
                                        <p:tgtEl>
                                          <p:spTgt spid="4"/>
                                        </p:tgtEl>
                                      </p:cBhvr>
                                    </p:animEffect>
                                  </p:childTnLst>
                                </p:cTn>
                              </p:par>
                              <p:par>
                                <p:cTn id="12" presetID="23" presetClass="entr" presetSubtype="288" fill="hold" nodeType="withEffect">
                                  <p:stCondLst>
                                    <p:cond delay="25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0" fill="hold"/>
                                        <p:tgtEl>
                                          <p:spTgt spid="15"/>
                                        </p:tgtEl>
                                        <p:attrNameLst>
                                          <p:attrName>ppt_w</p:attrName>
                                        </p:attrNameLst>
                                      </p:cBhvr>
                                      <p:tavLst>
                                        <p:tav tm="0">
                                          <p:val>
                                            <p:strVal val="4/3*#ppt_w"/>
                                          </p:val>
                                        </p:tav>
                                        <p:tav tm="100000">
                                          <p:val>
                                            <p:strVal val="#ppt_w"/>
                                          </p:val>
                                        </p:tav>
                                      </p:tavLst>
                                    </p:anim>
                                    <p:anim calcmode="lin" valueType="num">
                                      <p:cBhvr>
                                        <p:cTn id="15" dur="5000" fill="hold"/>
                                        <p:tgtEl>
                                          <p:spTgt spid="15"/>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5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0"/>
                                        <p:tgtEl>
                                          <p:spTgt spid="15"/>
                                        </p:tgtEl>
                                      </p:cBhvr>
                                    </p:animEffect>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tretch>
            <a:fillRect/>
          </a:stretch>
        </p:blipFill>
        <p:spPr bwMode="auto">
          <a:xfrm flipH="1">
            <a:off x="-1" y="0"/>
            <a:ext cx="9143999" cy="6025852"/>
          </a:xfrm>
          <a:prstGeom prst="rect">
            <a:avLst/>
          </a:prstGeom>
          <a:noFill/>
          <a:ln w="9525">
            <a:noFill/>
            <a:miter lim="800000"/>
            <a:headEnd/>
            <a:tailEnd/>
          </a:ln>
        </p:spPr>
      </p:pic>
      <p:pic>
        <p:nvPicPr>
          <p:cNvPr id="13" name="12 Imagen" descr="34.jpg"/>
          <p:cNvPicPr>
            <a:picLocks noChangeAspect="1"/>
          </p:cNvPicPr>
          <p:nvPr/>
        </p:nvPicPr>
        <p:blipFill>
          <a:blip r:embed="rId2" cstate="print"/>
          <a:stretch>
            <a:fillRect/>
          </a:stretch>
        </p:blipFill>
        <p:spPr bwMode="auto">
          <a:xfrm>
            <a:off x="0" y="0"/>
            <a:ext cx="9143999" cy="6025852"/>
          </a:xfrm>
          <a:prstGeom prst="rect">
            <a:avLst/>
          </a:prstGeom>
          <a:noFill/>
          <a:ln w="9525">
            <a:noFill/>
            <a:miter lim="800000"/>
            <a:headEnd/>
            <a:tailEnd/>
          </a:ln>
        </p:spPr>
      </p:pic>
      <p:sp>
        <p:nvSpPr>
          <p:cNvPr id="6" name="5 CuadroTexto"/>
          <p:cNvSpPr txBox="1"/>
          <p:nvPr/>
        </p:nvSpPr>
        <p:spPr>
          <a:xfrm>
            <a:off x="539552" y="4483894"/>
            <a:ext cx="8424936"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Sala de armas. </a:t>
            </a:r>
            <a:r>
              <a:rPr lang="es-ES" i="1" dirty="0" smtClean="0">
                <a:effectLst>
                  <a:glow rad="101600">
                    <a:srgbClr val="C00000">
                      <a:alpha val="60000"/>
                    </a:srgbClr>
                  </a:glow>
                  <a:outerShdw blurRad="38100" dist="38100" dir="2700000" algn="tl">
                    <a:srgbClr val="000000">
                      <a:alpha val="43137"/>
                    </a:srgbClr>
                  </a:outerShdw>
                </a:effectLst>
              </a:rPr>
              <a:t>Como su nombre indica, esta sala alberga una impresionante           colección de armas y armaduras históricas. Los visitantes pueden explorar la evolución de la tecnología militar a lo largo de los siglos. Su ubicación es estratégica bajo la Torre del Homenaje.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5000">
        <p:comb dir="vert"/>
      </p:transition>
    </mc:Choice>
    <mc:Fallback xmlns="">
      <p:transition spd="slow" advTm="35000">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5000"/>
                                        <p:tgtEl>
                                          <p:spTgt spid="4"/>
                                        </p:tgtEl>
                                      </p:cBhvr>
                                    </p:animEffect>
                                  </p:childTnLst>
                                </p:cTn>
                              </p:par>
                              <p:par>
                                <p:cTn id="12" presetID="10" presetClass="entr" presetSubtype="0" fill="hold" nodeType="withEffect">
                                  <p:stCondLst>
                                    <p:cond delay="25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childTnLst>
                                </p:cTn>
                              </p:par>
                              <p:par>
                                <p:cTn id="15" presetID="50" presetClass="entr" presetSubtype="0" decel="100000" fill="hold" nodeType="withEffect">
                                  <p:stCondLst>
                                    <p:cond delay="25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0" fill="hold"/>
                                        <p:tgtEl>
                                          <p:spTgt spid="13"/>
                                        </p:tgtEl>
                                        <p:attrNameLst>
                                          <p:attrName>ppt_w</p:attrName>
                                        </p:attrNameLst>
                                      </p:cBhvr>
                                      <p:tavLst>
                                        <p:tav tm="0">
                                          <p:val>
                                            <p:strVal val="#ppt_w+.3"/>
                                          </p:val>
                                        </p:tav>
                                        <p:tav tm="100000">
                                          <p:val>
                                            <p:strVal val="#ppt_w"/>
                                          </p:val>
                                        </p:tav>
                                      </p:tavLst>
                                    </p:anim>
                                    <p:anim calcmode="lin" valueType="num">
                                      <p:cBhvr>
                                        <p:cTn id="18" dur="5000" fill="hold"/>
                                        <p:tgtEl>
                                          <p:spTgt spid="13"/>
                                        </p:tgtEl>
                                        <p:attrNameLst>
                                          <p:attrName>ppt_h</p:attrName>
                                        </p:attrNameLst>
                                      </p:cBhvr>
                                      <p:tavLst>
                                        <p:tav tm="0">
                                          <p:val>
                                            <p:strVal val="#ppt_h"/>
                                          </p:val>
                                        </p:tav>
                                        <p:tav tm="100000">
                                          <p:val>
                                            <p:strVal val="#ppt_h"/>
                                          </p:val>
                                        </p:tav>
                                      </p:tavLst>
                                    </p:anim>
                                    <p:animEffect transition="in" filter="fade">
                                      <p:cBhvr>
                                        <p:cTn id="19" dur="5000"/>
                                        <p:tgtEl>
                                          <p:spTgt spid="13"/>
                                        </p:tgtEl>
                                      </p:cBhvr>
                                    </p:animEffect>
                                  </p:childTnLst>
                                </p:cTn>
                              </p:par>
                            </p:childTnLst>
                          </p:cTn>
                        </p:par>
                        <p:par>
                          <p:cTn id="20" fill="hold">
                            <p:stCondLst>
                              <p:cond delay="7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354539.jpg"/>
          <p:cNvPicPr>
            <a:picLocks noChangeAspect="1"/>
          </p:cNvPicPr>
          <p:nvPr/>
        </p:nvPicPr>
        <p:blipFill>
          <a:blip r:embed="rId2" cstate="print"/>
          <a:stretch>
            <a:fillRect/>
          </a:stretch>
        </p:blipFill>
        <p:spPr bwMode="auto">
          <a:xfrm flipH="1">
            <a:off x="0" y="0"/>
            <a:ext cx="9144000" cy="5678066"/>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678066"/>
          </a:xfrm>
          <a:prstGeom prst="rect">
            <a:avLst/>
          </a:prstGeom>
          <a:noFill/>
          <a:ln w="9525">
            <a:noFill/>
            <a:miter lim="800000"/>
            <a:headEnd/>
            <a:tailEnd/>
          </a:ln>
        </p:spPr>
      </p:pic>
      <p:sp>
        <p:nvSpPr>
          <p:cNvPr id="6" name="5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Era el lugar donde se almacenaban y mantenían las armas, las armaduras y otros equipos militares utilizados por los soldados y defensores del castillo. Esto incluía espadas, lanzas, arcos, flechas, armaduras y otros objetos relacionados con la guerra.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prism isInverted="1"/>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0"/>
                                        <p:tgtEl>
                                          <p:spTgt spid="8"/>
                                        </p:tgtEl>
                                      </p:cBhvr>
                                    </p:animEffect>
                                  </p:childTnLst>
                                </p:cTn>
                              </p:par>
                              <p:par>
                                <p:cTn id="8" presetID="23" presetClass="entr" presetSubtype="27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0" fill="hold"/>
                                        <p:tgtEl>
                                          <p:spTgt spid="8"/>
                                        </p:tgtEl>
                                        <p:attrNameLst>
                                          <p:attrName>ppt_w</p:attrName>
                                        </p:attrNameLst>
                                      </p:cBhvr>
                                      <p:tavLst>
                                        <p:tav tm="0">
                                          <p:val>
                                            <p:strVal val="2/3*#ppt_w"/>
                                          </p:val>
                                        </p:tav>
                                        <p:tav tm="100000">
                                          <p:val>
                                            <p:strVal val="#ppt_w"/>
                                          </p:val>
                                        </p:tav>
                                      </p:tavLst>
                                    </p:anim>
                                    <p:anim calcmode="lin" valueType="num">
                                      <p:cBhvr>
                                        <p:cTn id="11" dur="5000" fill="hold"/>
                                        <p:tgtEl>
                                          <p:spTgt spid="8"/>
                                        </p:tgtEl>
                                        <p:attrNameLst>
                                          <p:attrName>ppt_h</p:attrName>
                                        </p:attrNameLst>
                                      </p:cBhvr>
                                      <p:tavLst>
                                        <p:tav tm="0">
                                          <p:val>
                                            <p:strVal val="2/3*#ppt_h"/>
                                          </p:val>
                                        </p:tav>
                                        <p:tav tm="100000">
                                          <p:val>
                                            <p:strVal val="#ppt_h"/>
                                          </p:val>
                                        </p:tav>
                                      </p:tavLst>
                                    </p:anim>
                                  </p:childTnLst>
                                </p:cTn>
                              </p:par>
                              <p:par>
                                <p:cTn id="12" presetID="23" presetClass="exit" presetSubtype="16" fill="hold" nodeType="withEffect">
                                  <p:stCondLst>
                                    <p:cond delay="2500"/>
                                  </p:stCondLst>
                                  <p:childTnLst>
                                    <p:anim calcmode="lin" valueType="num">
                                      <p:cBhvr>
                                        <p:cTn id="13" dur="5000"/>
                                        <p:tgtEl>
                                          <p:spTgt spid="8"/>
                                        </p:tgtEl>
                                        <p:attrNameLst>
                                          <p:attrName>ppt_w</p:attrName>
                                        </p:attrNameLst>
                                      </p:cBhvr>
                                      <p:tavLst>
                                        <p:tav tm="0">
                                          <p:val>
                                            <p:strVal val="ppt_w"/>
                                          </p:val>
                                        </p:tav>
                                        <p:tav tm="100000">
                                          <p:val>
                                            <p:strVal val="4*ppt_w"/>
                                          </p:val>
                                        </p:tav>
                                      </p:tavLst>
                                    </p:anim>
                                    <p:anim calcmode="lin" valueType="num">
                                      <p:cBhvr>
                                        <p:cTn id="14" dur="5000"/>
                                        <p:tgtEl>
                                          <p:spTgt spid="8"/>
                                        </p:tgtEl>
                                        <p:attrNameLst>
                                          <p:attrName>ppt_h</p:attrName>
                                        </p:attrNameLst>
                                      </p:cBhvr>
                                      <p:tavLst>
                                        <p:tav tm="0">
                                          <p:val>
                                            <p:strVal val="ppt_h"/>
                                          </p:val>
                                        </p:tav>
                                        <p:tav tm="100000">
                                          <p:val>
                                            <p:strVal val="4*ppt_h"/>
                                          </p:val>
                                        </p:tav>
                                      </p:tavLst>
                                    </p:anim>
                                    <p:set>
                                      <p:cBhvr>
                                        <p:cTn id="15" dur="1" fill="hold">
                                          <p:stCondLst>
                                            <p:cond delay="4999"/>
                                          </p:stCondLst>
                                        </p:cTn>
                                        <p:tgtEl>
                                          <p:spTgt spid="8"/>
                                        </p:tgtEl>
                                        <p:attrNameLst>
                                          <p:attrName>style.visibility</p:attrName>
                                        </p:attrNameLst>
                                      </p:cBhvr>
                                      <p:to>
                                        <p:strVal val="hidden"/>
                                      </p:to>
                                    </p:set>
                                  </p:childTnLst>
                                </p:cTn>
                              </p:par>
                              <p:par>
                                <p:cTn id="16" presetID="10" presetClass="entr" presetSubtype="0" fill="hold" nodeType="withEffect">
                                  <p:stCondLst>
                                    <p:cond delay="25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par>
                                <p:cTn id="19" presetID="23" presetClass="entr" presetSubtype="288" fill="hold" nodeType="withEffect">
                                  <p:stCondLst>
                                    <p:cond delay="250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childTnLst>
                          </p:cTn>
                        </p:par>
                        <p:par>
                          <p:cTn id="23" fill="hold">
                            <p:stCondLst>
                              <p:cond delay="7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flipH="1">
            <a:off x="0" y="4233"/>
            <a:ext cx="9144001" cy="5706533"/>
          </a:xfrm>
          <a:prstGeom prst="rect">
            <a:avLst/>
          </a:prstGeom>
          <a:noFill/>
          <a:ln w="9525">
            <a:noFill/>
            <a:miter lim="800000"/>
            <a:headEnd/>
            <a:tailEnd/>
          </a:ln>
        </p:spPr>
      </p:pic>
      <p:pic>
        <p:nvPicPr>
          <p:cNvPr id="10" name="9 Imagen" descr="bird-the-atlantic-deadlock-fratercula-arctica-puffin.jpg"/>
          <p:cNvPicPr>
            <a:picLocks noGrp="1" noChangeAspect="1"/>
          </p:cNvPicPr>
          <p:nvPr isPhoto="1"/>
        </p:nvPicPr>
        <p:blipFill>
          <a:blip r:embed="rId2" cstate="print"/>
          <a:stretch>
            <a:fillRect/>
          </a:stretch>
        </p:blipFill>
        <p:spPr bwMode="auto">
          <a:xfrm>
            <a:off x="1" y="4233"/>
            <a:ext cx="9144000" cy="5706533"/>
          </a:xfrm>
          <a:prstGeom prst="rect">
            <a:avLst/>
          </a:prstGeom>
          <a:noFill/>
          <a:ln w="9525">
            <a:noFill/>
            <a:miter lim="800000"/>
            <a:headEnd/>
            <a:tailEnd/>
          </a:ln>
        </p:spPr>
      </p:pic>
      <p:sp>
        <p:nvSpPr>
          <p:cNvPr id="5" name="4 CuadroTexto"/>
          <p:cNvSpPr txBox="1"/>
          <p:nvPr/>
        </p:nvSpPr>
        <p:spPr>
          <a:xfrm>
            <a:off x="467544"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apariencia herreriana y rodeado de arquería, está dividido en dos niveles. Al fondo se ve perfectamente la Torre de Juan II. Este patio da acceso a la sala del Palacio Viejo y al Museo del Real Colegio de Artillería.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prism dir="r" isInverted="1"/>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5000"/>
                                        <p:tgtEl>
                                          <p:spTgt spid="1026"/>
                                        </p:tgtEl>
                                      </p:cBhvr>
                                    </p:animEffect>
                                  </p:childTnLst>
                                </p:cTn>
                              </p:par>
                              <p:par>
                                <p:cTn id="8" presetID="23" presetClass="entr" presetSubtype="272"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5000" fill="hold"/>
                                        <p:tgtEl>
                                          <p:spTgt spid="1026"/>
                                        </p:tgtEl>
                                        <p:attrNameLst>
                                          <p:attrName>ppt_w</p:attrName>
                                        </p:attrNameLst>
                                      </p:cBhvr>
                                      <p:tavLst>
                                        <p:tav tm="0">
                                          <p:val>
                                            <p:strVal val="2/3*#ppt_w"/>
                                          </p:val>
                                        </p:tav>
                                        <p:tav tm="100000">
                                          <p:val>
                                            <p:strVal val="#ppt_w"/>
                                          </p:val>
                                        </p:tav>
                                      </p:tavLst>
                                    </p:anim>
                                    <p:anim calcmode="lin" valueType="num">
                                      <p:cBhvr>
                                        <p:cTn id="11" dur="5000" fill="hold"/>
                                        <p:tgtEl>
                                          <p:spTgt spid="102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0" fill="hold"/>
                                        <p:tgtEl>
                                          <p:spTgt spid="10"/>
                                        </p:tgtEl>
                                        <p:attrNameLst>
                                          <p:attrName>ppt_w</p:attrName>
                                        </p:attrNameLst>
                                      </p:cBhvr>
                                      <p:tavLst>
                                        <p:tav tm="0">
                                          <p:val>
                                            <p:strVal val="4/3*#ppt_w"/>
                                          </p:val>
                                        </p:tav>
                                        <p:tav tm="100000">
                                          <p:val>
                                            <p:strVal val="#ppt_w"/>
                                          </p:val>
                                        </p:tav>
                                      </p:tavLst>
                                    </p:anim>
                                    <p:anim calcmode="lin" valueType="num">
                                      <p:cBhvr>
                                        <p:cTn id="15" dur="5000" fill="hold"/>
                                        <p:tgtEl>
                                          <p:spTgt spid="10"/>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5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0"/>
                                        <p:tgtEl>
                                          <p:spTgt spid="10"/>
                                        </p:tgtEl>
                                      </p:cBhvr>
                                    </p:animEffect>
                                    <p:anim calcmode="lin" valueType="num">
                                      <p:cBhvr>
                                        <p:cTn id="19" dur="5000" fill="hold"/>
                                        <p:tgtEl>
                                          <p:spTgt spid="10"/>
                                        </p:tgtEl>
                                        <p:attrNameLst>
                                          <p:attrName>ppt_x</p:attrName>
                                        </p:attrNameLst>
                                      </p:cBhvr>
                                      <p:tavLst>
                                        <p:tav tm="0">
                                          <p:val>
                                            <p:strVal val="#ppt_x"/>
                                          </p:val>
                                        </p:tav>
                                        <p:tav tm="100000">
                                          <p:val>
                                            <p:strVal val="#ppt_x"/>
                                          </p:val>
                                        </p:tav>
                                      </p:tavLst>
                                    </p:anim>
                                    <p:anim calcmode="lin" valueType="num">
                                      <p:cBhvr>
                                        <p:cTn id="20" dur="5000" fill="hold"/>
                                        <p:tgtEl>
                                          <p:spTgt spid="10"/>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3.JPG"/>
          <p:cNvPicPr>
            <a:picLocks noGrp="1" noChangeAspect="1"/>
          </p:cNvPicPr>
          <p:nvPr isPhoto="1"/>
        </p:nvPicPr>
        <p:blipFill>
          <a:blip r:embed="rId2" cstate="print"/>
          <a:stretch>
            <a:fillRect/>
          </a:stretch>
        </p:blipFill>
        <p:spPr bwMode="auto">
          <a:xfrm flipH="1">
            <a:off x="16511" y="4763"/>
            <a:ext cx="9110978" cy="5694361"/>
          </a:xfrm>
          <a:prstGeom prst="rect">
            <a:avLst/>
          </a:prstGeom>
          <a:noFill/>
          <a:ln w="9525">
            <a:noFill/>
            <a:miter lim="800000"/>
            <a:headEnd/>
            <a:tailEnd/>
          </a:ln>
        </p:spPr>
      </p:pic>
      <p:pic>
        <p:nvPicPr>
          <p:cNvPr id="9" name="8 Imagen" descr="a-pair-of-puffins.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primera sala ya impresiona pero es sólo el aperitivo de lo que se puede ver en las siguientes. Recibe también el nombre de Sala de Ajimeces o de Caballos y tiene unas bonitas ventanas geminadas con decoración mudéjar.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doors dir="vert"/>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vertical)">
                                      <p:cBhvr>
                                        <p:cTn id="7" dur="5000"/>
                                        <p:tgtEl>
                                          <p:spTgt spid="19"/>
                                        </p:tgtEl>
                                      </p:cBhvr>
                                    </p:animEffect>
                                  </p:childTnLst>
                                </p:cTn>
                              </p:par>
                              <p:par>
                                <p:cTn id="8" presetID="23" presetClass="entr" presetSubtype="288"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5000" fill="hold"/>
                                        <p:tgtEl>
                                          <p:spTgt spid="19"/>
                                        </p:tgtEl>
                                        <p:attrNameLst>
                                          <p:attrName>ppt_w</p:attrName>
                                        </p:attrNameLst>
                                      </p:cBhvr>
                                      <p:tavLst>
                                        <p:tav tm="0">
                                          <p:val>
                                            <p:strVal val="4/3*#ppt_w"/>
                                          </p:val>
                                        </p:tav>
                                        <p:tav tm="100000">
                                          <p:val>
                                            <p:strVal val="#ppt_w"/>
                                          </p:val>
                                        </p:tav>
                                      </p:tavLst>
                                    </p:anim>
                                    <p:anim calcmode="lin" valueType="num">
                                      <p:cBhvr>
                                        <p:cTn id="11" dur="5000" fill="hold"/>
                                        <p:tgtEl>
                                          <p:spTgt spid="19"/>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2500"/>
                                  </p:stCondLst>
                                  <p:childTnLst>
                                    <p:set>
                                      <p:cBhvr>
                                        <p:cTn id="17" dur="1" fill="hold">
                                          <p:stCondLst>
                                            <p:cond delay="0"/>
                                          </p:stCondLst>
                                        </p:cTn>
                                        <p:tgtEl>
                                          <p:spTgt spid="9"/>
                                        </p:tgtEl>
                                        <p:attrNameLst>
                                          <p:attrName>style.visibility</p:attrName>
                                        </p:attrNameLst>
                                      </p:cBhvr>
                                      <p:to>
                                        <p:strVal val="visible"/>
                                      </p:to>
                                    </p:set>
                                    <p:animEffect transition="in" filter="blinds(vertical)">
                                      <p:cBhvr>
                                        <p:cTn id="18" dur="5000"/>
                                        <p:tgtEl>
                                          <p:spTgt spid="9"/>
                                        </p:tgtEl>
                                      </p:cBhvr>
                                    </p:animEffect>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VERDE NATURAL.jpg"/>
          <p:cNvPicPr>
            <a:picLocks noGrp="1" noChangeAspect="1"/>
          </p:cNvPicPr>
          <p:nvPr isPhoto="1"/>
        </p:nvPicPr>
        <p:blipFill>
          <a:blip r:embed="rId2" cstate="print"/>
          <a:stretch>
            <a:fillRect/>
          </a:stretch>
        </p:blipFill>
        <p:spPr bwMode="auto">
          <a:xfrm flipH="1">
            <a:off x="12699" y="0"/>
            <a:ext cx="9118601" cy="5699124"/>
          </a:xfrm>
          <a:prstGeom prst="rect">
            <a:avLst/>
          </a:prstGeom>
          <a:noFill/>
          <a:ln w="9525">
            <a:noFill/>
            <a:miter lim="800000"/>
            <a:headEnd/>
            <a:tailEnd/>
          </a:ln>
        </p:spPr>
      </p:pic>
      <p:pic>
        <p:nvPicPr>
          <p:cNvPr id="9" name="8 Imagen" descr="193626_maskonury-skala.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Antes daban a un patio y ahora conectan con la Sala de la Galera. Caballos y caballeros con armadura reciben al visitante. A partir de ésta salen otras salas menores que se han decorado con distintos estilos reales.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0000">
        <p15:prstTrans prst="fallOve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500"/>
                                  </p:stCondLst>
                                  <p:childTnLst>
                                    <p:set>
                                      <p:cBhvr>
                                        <p:cTn id="6" dur="1" fill="hold">
                                          <p:stCondLst>
                                            <p:cond delay="0"/>
                                          </p:stCondLst>
                                        </p:cTn>
                                        <p:tgtEl>
                                          <p:spTgt spid="17"/>
                                        </p:tgtEl>
                                        <p:attrNameLst>
                                          <p:attrName>style.visibility</p:attrName>
                                        </p:attrNameLst>
                                      </p:cBhvr>
                                      <p:to>
                                        <p:strVal val="visible"/>
                                      </p:to>
                                    </p:set>
                                    <p:animEffect transition="in" filter="barn(outHorizontal)">
                                      <p:cBhvr>
                                        <p:cTn id="7" dur="5000"/>
                                        <p:tgtEl>
                                          <p:spTgt spid="17"/>
                                        </p:tgtEl>
                                      </p:cBhvr>
                                    </p:animEffect>
                                  </p:childTnLst>
                                </p:cTn>
                              </p:par>
                              <p:par>
                                <p:cTn id="8" presetID="23" presetClass="entr" presetSubtype="272" fill="hold" nodeType="withEffect">
                                  <p:stCondLst>
                                    <p:cond delay="50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2/3*#ppt_w"/>
                                          </p:val>
                                        </p:tav>
                                        <p:tav tm="100000">
                                          <p:val>
                                            <p:strVal val="#ppt_w"/>
                                          </p:val>
                                        </p:tav>
                                      </p:tavLst>
                                    </p:anim>
                                    <p:anim calcmode="lin" valueType="num">
                                      <p:cBhvr>
                                        <p:cTn id="11" dur="5000" fill="hold"/>
                                        <p:tgtEl>
                                          <p:spTgt spid="17"/>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50" presetClass="entr" presetSubtype="0" decel="100000" fill="hold" nodeType="withEffect">
                                  <p:stCondLst>
                                    <p:cond delay="250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0" fill="hold"/>
                                        <p:tgtEl>
                                          <p:spTgt spid="9"/>
                                        </p:tgtEl>
                                        <p:attrNameLst>
                                          <p:attrName>ppt_w</p:attrName>
                                        </p:attrNameLst>
                                      </p:cBhvr>
                                      <p:tavLst>
                                        <p:tav tm="0">
                                          <p:val>
                                            <p:strVal val="#ppt_w+.3"/>
                                          </p:val>
                                        </p:tav>
                                        <p:tav tm="100000">
                                          <p:val>
                                            <p:strVal val="#ppt_w"/>
                                          </p:val>
                                        </p:tav>
                                      </p:tavLst>
                                    </p:anim>
                                    <p:anim calcmode="lin" valueType="num">
                                      <p:cBhvr>
                                        <p:cTn id="19" dur="5000" fill="hold"/>
                                        <p:tgtEl>
                                          <p:spTgt spid="9"/>
                                        </p:tgtEl>
                                        <p:attrNameLst>
                                          <p:attrName>ppt_h</p:attrName>
                                        </p:attrNameLst>
                                      </p:cBhvr>
                                      <p:tavLst>
                                        <p:tav tm="0">
                                          <p:val>
                                            <p:strVal val="#ppt_h"/>
                                          </p:val>
                                        </p:tav>
                                        <p:tav tm="100000">
                                          <p:val>
                                            <p:strVal val="#ppt_h"/>
                                          </p:val>
                                        </p:tav>
                                      </p:tavLst>
                                    </p:anim>
                                    <p:animEffect transition="in" filter="fade">
                                      <p:cBhvr>
                                        <p:cTn id="20" dur="5000"/>
                                        <p:tgtEl>
                                          <p:spTgt spid="9"/>
                                        </p:tgtEl>
                                      </p:cBhvr>
                                    </p:animEffect>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tretch>
            <a:fillRect/>
          </a:stretch>
        </p:blipFill>
        <p:spPr bwMode="auto">
          <a:xfrm flipH="1">
            <a:off x="8889" y="11113"/>
            <a:ext cx="9126218" cy="5703887"/>
          </a:xfrm>
          <a:prstGeom prst="rect">
            <a:avLst/>
          </a:prstGeom>
          <a:noFill/>
          <a:ln w="9525">
            <a:noFill/>
            <a:miter lim="800000"/>
            <a:headEnd/>
            <a:tailEnd/>
          </a:ln>
        </p:spPr>
      </p:pic>
      <p:pic>
        <p:nvPicPr>
          <p:cNvPr id="11" name="10 Imagen" descr="df6c2c1dfbd515848f5b28c90193675b.jpg"/>
          <p:cNvPicPr>
            <a:picLocks noGrp="1" noChangeAspect="1"/>
          </p:cNvPicPr>
          <p:nvPr isPhoto="1"/>
        </p:nvPicPr>
        <p:blipFill>
          <a:blip r:embed="rId2" cstate="print"/>
          <a:stretch>
            <a:fillRect/>
          </a:stretch>
        </p:blipFill>
        <p:spPr bwMode="auto">
          <a:xfrm>
            <a:off x="0" y="0"/>
            <a:ext cx="9144000" cy="5715001"/>
          </a:xfrm>
          <a:prstGeom prst="rect">
            <a:avLst/>
          </a:prstGeom>
          <a:noFill/>
          <a:ln w="9525">
            <a:noFill/>
            <a:miter lim="800000"/>
            <a:headEnd/>
            <a:tailEnd/>
          </a:ln>
        </p:spPr>
      </p:pic>
      <p:sp>
        <p:nvSpPr>
          <p:cNvPr id="4" name="3 CuadroTexto"/>
          <p:cNvSpPr txBox="1"/>
          <p:nvPr/>
        </p:nvSpPr>
        <p:spPr>
          <a:xfrm>
            <a:off x="251520" y="4585692"/>
            <a:ext cx="8568952" cy="954107"/>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Sala de Reyes. </a:t>
            </a:r>
            <a:r>
              <a:rPr lang="es-ES" i="1" dirty="0" smtClean="0">
                <a:effectLst>
                  <a:glow rad="101600">
                    <a:srgbClr val="C00000">
                      <a:alpha val="60000"/>
                    </a:srgbClr>
                  </a:glow>
                  <a:outerShdw blurRad="38100" dist="38100" dir="2700000" algn="tl">
                    <a:srgbClr val="000000">
                      <a:alpha val="43137"/>
                    </a:srgbClr>
                  </a:outerShdw>
                </a:effectLst>
              </a:rPr>
              <a:t>Esta suele ser la estancia favorita de los niños. Y lo entenderéis cuando veáis el ornamentado artesonado, el color dorado por doquier y la representación en los frisos de los reyes de Oviedo, León y Castilla.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1000">
        <p14:flythrough/>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5000" fill="hold"/>
                                        <p:tgtEl>
                                          <p:spTgt spid="4098"/>
                                        </p:tgtEl>
                                        <p:attrNameLst>
                                          <p:attrName>ppt_w</p:attrName>
                                        </p:attrNameLst>
                                      </p:cBhvr>
                                      <p:tavLst>
                                        <p:tav tm="0">
                                          <p:val>
                                            <p:strVal val="2/3*#ppt_w"/>
                                          </p:val>
                                        </p:tav>
                                        <p:tav tm="100000">
                                          <p:val>
                                            <p:strVal val="#ppt_w"/>
                                          </p:val>
                                        </p:tav>
                                      </p:tavLst>
                                    </p:anim>
                                    <p:anim calcmode="lin" valueType="num">
                                      <p:cBhvr>
                                        <p:cTn id="8" dur="5000" fill="hold"/>
                                        <p:tgtEl>
                                          <p:spTgt spid="4098"/>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circle(out)">
                                      <p:cBhvr>
                                        <p:cTn id="11" dur="5000"/>
                                        <p:tgtEl>
                                          <p:spTgt spid="4098"/>
                                        </p:tgtEl>
                                      </p:cBhvr>
                                    </p:animEffect>
                                  </p:childTnLst>
                                </p:cTn>
                              </p:par>
                              <p:par>
                                <p:cTn id="12" presetID="23" presetClass="entr" presetSubtype="288" fill="hold" nodeType="withEffect">
                                  <p:stCondLst>
                                    <p:cond delay="25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4/3*#ppt_w"/>
                                          </p:val>
                                        </p:tav>
                                        <p:tav tm="100000">
                                          <p:val>
                                            <p:strVal val="#ppt_w"/>
                                          </p:val>
                                        </p:tav>
                                      </p:tavLst>
                                    </p:anim>
                                    <p:anim calcmode="lin" valueType="num">
                                      <p:cBhvr>
                                        <p:cTn id="15" dur="5000" fill="hold"/>
                                        <p:tgtEl>
                                          <p:spTgt spid="11"/>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5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0"/>
                                        <p:tgtEl>
                                          <p:spTgt spid="11"/>
                                        </p:tgtEl>
                                      </p:cBhvr>
                                    </p:animEffect>
                                    <p:anim calcmode="lin" valueType="num">
                                      <p:cBhvr>
                                        <p:cTn id="19" dur="5000" fill="hold"/>
                                        <p:tgtEl>
                                          <p:spTgt spid="11"/>
                                        </p:tgtEl>
                                        <p:attrNameLst>
                                          <p:attrName>ppt_x</p:attrName>
                                        </p:attrNameLst>
                                      </p:cBhvr>
                                      <p:tavLst>
                                        <p:tav tm="0">
                                          <p:val>
                                            <p:strVal val="#ppt_x"/>
                                          </p:val>
                                        </p:tav>
                                        <p:tav tm="100000">
                                          <p:val>
                                            <p:strVal val="#ppt_x"/>
                                          </p:val>
                                        </p:tav>
                                      </p:tavLst>
                                    </p:anim>
                                    <p:anim calcmode="lin" valueType="num">
                                      <p:cBhvr>
                                        <p:cTn id="20" dur="5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3"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flipH="1">
            <a:off x="-3"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este impresionante salón, mandado construir por Alfonso X, se celebraban las reuniones más importantes y las fiestas. Incluso se festejó aquí la boda, tras oficiarse en la capilla contigua, de Felipe II con Ana de Austria en 1574.</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prism isContent="1" isInverted="1"/>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23" presetClass="exit" presetSubtype="16" fill="hold" nodeType="withEffect">
                                  <p:stCondLst>
                                    <p:cond delay="2500"/>
                                  </p:stCondLst>
                                  <p:childTnLst>
                                    <p:anim calcmode="lin" valueType="num">
                                      <p:cBhvr>
                                        <p:cTn id="16" dur="5000"/>
                                        <p:tgtEl>
                                          <p:spTgt spid="4"/>
                                        </p:tgtEl>
                                        <p:attrNameLst>
                                          <p:attrName>ppt_w</p:attrName>
                                        </p:attrNameLst>
                                      </p:cBhvr>
                                      <p:tavLst>
                                        <p:tav tm="0">
                                          <p:val>
                                            <p:strVal val="ppt_w"/>
                                          </p:val>
                                        </p:tav>
                                        <p:tav tm="100000">
                                          <p:val>
                                            <p:strVal val="4*ppt_w"/>
                                          </p:val>
                                        </p:tav>
                                      </p:tavLst>
                                    </p:anim>
                                    <p:anim calcmode="lin" valueType="num">
                                      <p:cBhvr>
                                        <p:cTn id="17" dur="5000"/>
                                        <p:tgtEl>
                                          <p:spTgt spid="4"/>
                                        </p:tgtEl>
                                        <p:attrNameLst>
                                          <p:attrName>ppt_h</p:attrName>
                                        </p:attrNameLst>
                                      </p:cBhvr>
                                      <p:tavLst>
                                        <p:tav tm="0">
                                          <p:val>
                                            <p:strVal val="ppt_h"/>
                                          </p:val>
                                        </p:tav>
                                        <p:tav tm="100000">
                                          <p:val>
                                            <p:strVal val="4*ppt_h"/>
                                          </p:val>
                                        </p:tav>
                                      </p:tavLst>
                                    </p:anim>
                                    <p:set>
                                      <p:cBhvr>
                                        <p:cTn id="18" dur="1" fill="hold">
                                          <p:stCondLst>
                                            <p:cond delay="4999"/>
                                          </p:stCondLst>
                                        </p:cTn>
                                        <p:tgtEl>
                                          <p:spTgt spid="4"/>
                                        </p:tgtEl>
                                        <p:attrNameLst>
                                          <p:attrName>style.visibility</p:attrName>
                                        </p:attrNameLst>
                                      </p:cBhvr>
                                      <p:to>
                                        <p:strVal val="hidden"/>
                                      </p:to>
                                    </p:set>
                                  </p:childTnLst>
                                </p:cTn>
                              </p:par>
                              <p:par>
                                <p:cTn id="19" presetID="10" presetClass="entr" presetSubtype="0" fill="hold" nodeType="withEffect">
                                  <p:stCondLst>
                                    <p:cond delay="25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25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75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369668"/>
            <a:ext cx="8424936"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Dormitorio del Rey. </a:t>
            </a:r>
            <a:r>
              <a:rPr lang="es-ES" i="1" dirty="0" smtClean="0">
                <a:effectLst>
                  <a:glow rad="101600">
                    <a:srgbClr val="C00000">
                      <a:alpha val="60000"/>
                    </a:srgbClr>
                  </a:glow>
                  <a:outerShdw blurRad="38100" dist="38100" dir="2700000" algn="tl">
                    <a:srgbClr val="000000">
                      <a:alpha val="43137"/>
                    </a:srgbClr>
                  </a:outerShdw>
                </a:effectLst>
              </a:rPr>
              <a:t>En la siguiente sala es donde dormiría el monarca en verano, cuando hacía frío se trasladaba a la planta superior. La escenografía está bien conseguida, luz tenue y la cama de caoba con dosel de terciopelo. El resto de muebles y el cuadro de pintura flamenca también son de la época.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7000">
        <p14:prism dir="r" isContent="1" isInverted="1"/>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flipH="1">
            <a:off x="-3" y="-310852"/>
            <a:ext cx="9144000" cy="6192688"/>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cstate="print"/>
          <a:stretch>
            <a:fillRect/>
          </a:stretch>
        </p:blipFill>
        <p:spPr bwMode="auto">
          <a:xfrm>
            <a:off x="0" y="-310852"/>
            <a:ext cx="9144000" cy="6192688"/>
          </a:xfrm>
          <a:prstGeom prst="rect">
            <a:avLst/>
          </a:prstGeom>
          <a:noFill/>
          <a:ln w="9525">
            <a:noFill/>
            <a:miter lim="800000"/>
            <a:headEnd/>
            <a:tailEnd/>
          </a:ln>
        </p:spPr>
      </p:pic>
      <p:sp>
        <p:nvSpPr>
          <p:cNvPr id="4" name="3 CuadroTexto"/>
          <p:cNvSpPr txBox="1"/>
          <p:nvPr/>
        </p:nvSpPr>
        <p:spPr>
          <a:xfrm>
            <a:off x="179512" y="4657700"/>
            <a:ext cx="8640960"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Sala del Trono.</a:t>
            </a:r>
            <a:r>
              <a:rPr lang="es-ES" i="1" dirty="0" smtClean="0">
                <a:effectLst>
                  <a:glow rad="101600">
                    <a:srgbClr val="C00000">
                      <a:alpha val="60000"/>
                    </a:srgbClr>
                  </a:glow>
                  <a:outerShdw blurRad="38100" dist="38100" dir="2700000" algn="tl">
                    <a:srgbClr val="000000">
                      <a:alpha val="43137"/>
                    </a:srgbClr>
                  </a:outerShdw>
                </a:effectLst>
              </a:rPr>
              <a:t> El trono tiene un dosel con el blasón de los Reyes Católicos y su divisa «Tanto monta». En las paredes se encuentran los retratos de los mismos reyes, que forman parte de la iconografía de reyes encargada por la reina Isabel II.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ferris dir="l"/>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5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0" fill="hold"/>
                                        <p:tgtEl>
                                          <p:spTgt spid="12"/>
                                        </p:tgtEl>
                                        <p:attrNameLst>
                                          <p:attrName>ppt_w</p:attrName>
                                        </p:attrNameLst>
                                      </p:cBhvr>
                                      <p:tavLst>
                                        <p:tav tm="0">
                                          <p:val>
                                            <p:strVal val="4/3*#ppt_w"/>
                                          </p:val>
                                        </p:tav>
                                        <p:tav tm="100000">
                                          <p:val>
                                            <p:strVal val="#ppt_w"/>
                                          </p:val>
                                        </p:tav>
                                      </p:tavLst>
                                    </p:anim>
                                    <p:anim calcmode="lin" valueType="num">
                                      <p:cBhvr>
                                        <p:cTn id="11" dur="5000" fill="hold"/>
                                        <p:tgtEl>
                                          <p:spTgt spid="12"/>
                                        </p:tgtEl>
                                        <p:attrNameLst>
                                          <p:attrName>ppt_h</p:attrName>
                                        </p:attrNameLst>
                                      </p:cBhvr>
                                      <p:tavLst>
                                        <p:tav tm="0">
                                          <p:val>
                                            <p:strVal val="4/3*#ppt_h"/>
                                          </p:val>
                                        </p:tav>
                                        <p:tav tm="100000">
                                          <p:val>
                                            <p:strVal val="#ppt_h"/>
                                          </p:val>
                                        </p:tav>
                                      </p:tavLst>
                                    </p:anim>
                                  </p:childTnLst>
                                </p:cTn>
                              </p:par>
                              <p:par>
                                <p:cTn id="12" presetID="47" presetClass="entr" presetSubtype="0" fill="hold" nodeType="withEffect">
                                  <p:stCondLst>
                                    <p:cond delay="25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anim calcmode="lin" valueType="num">
                                      <p:cBhvr>
                                        <p:cTn id="15" dur="5000" fill="hold"/>
                                        <p:tgtEl>
                                          <p:spTgt spid="13"/>
                                        </p:tgtEl>
                                        <p:attrNameLst>
                                          <p:attrName>ppt_x</p:attrName>
                                        </p:attrNameLst>
                                      </p:cBhvr>
                                      <p:tavLst>
                                        <p:tav tm="0">
                                          <p:val>
                                            <p:strVal val="#ppt_x"/>
                                          </p:val>
                                        </p:tav>
                                        <p:tav tm="100000">
                                          <p:val>
                                            <p:strVal val="#ppt_x"/>
                                          </p:val>
                                        </p:tav>
                                      </p:tavLst>
                                    </p:anim>
                                    <p:anim calcmode="lin" valueType="num">
                                      <p:cBhvr>
                                        <p:cTn id="16" dur="5000" fill="hold"/>
                                        <p:tgtEl>
                                          <p:spTgt spid="13"/>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5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0" fill="hold"/>
                                        <p:tgtEl>
                                          <p:spTgt spid="13"/>
                                        </p:tgtEl>
                                        <p:attrNameLst>
                                          <p:attrName>ppt_w</p:attrName>
                                        </p:attrNameLst>
                                      </p:cBhvr>
                                      <p:tavLst>
                                        <p:tav tm="0">
                                          <p:val>
                                            <p:strVal val="4/3*#ppt_w"/>
                                          </p:val>
                                        </p:tav>
                                        <p:tav tm="100000">
                                          <p:val>
                                            <p:strVal val="#ppt_w"/>
                                          </p:val>
                                        </p:tav>
                                      </p:tavLst>
                                    </p:anim>
                                    <p:anim calcmode="lin" valueType="num">
                                      <p:cBhvr>
                                        <p:cTn id="20" dur="5000" fill="hold"/>
                                        <p:tgtEl>
                                          <p:spTgt spid="13"/>
                                        </p:tgtEl>
                                        <p:attrNameLst>
                                          <p:attrName>ppt_h</p:attrName>
                                        </p:attrNameLst>
                                      </p:cBhvr>
                                      <p:tavLst>
                                        <p:tav tm="0">
                                          <p:val>
                                            <p:strVal val="4/3*#ppt_h"/>
                                          </p:val>
                                        </p:tav>
                                        <p:tav tm="100000">
                                          <p:val>
                                            <p:strVal val="#ppt_h"/>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flipH="1">
            <a:off x="-6" y="0"/>
            <a:ext cx="9144000" cy="5715000"/>
          </a:xfrm>
        </p:spPr>
      </p:pic>
      <p:pic>
        <p:nvPicPr>
          <p:cNvPr id="30" name="3 Marcador de contenido" descr="2993983350_953e8e3e6b_o.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179512" y="4657700"/>
            <a:ext cx="8712968"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Sala de la Chimenea</a:t>
            </a:r>
            <a:r>
              <a:rPr lang="es-ES" i="1" dirty="0" smtClean="0">
                <a:effectLst>
                  <a:glow rad="101600">
                    <a:srgbClr val="C00000">
                      <a:alpha val="60000"/>
                    </a:srgbClr>
                  </a:glow>
                  <a:outerShdw blurRad="38100" dist="38100" dir="2700000" algn="tl">
                    <a:srgbClr val="000000">
                      <a:alpha val="43137"/>
                    </a:srgbClr>
                  </a:outerShdw>
                </a:effectLst>
              </a:rPr>
              <a:t>. Se realizó en tiempos de Felipe II. El mobiliario es del siglo XVI. En las paredes se encuentran los retratos de Felipe II y de Felipe III. El tapiz</a:t>
            </a:r>
            <a:br>
              <a:rPr lang="es-ES" i="1" dirty="0" smtClean="0">
                <a:effectLst>
                  <a:glow rad="101600">
                    <a:srgbClr val="C00000">
                      <a:alpha val="60000"/>
                    </a:srgbClr>
                  </a:glow>
                  <a:outerShdw blurRad="38100" dist="38100" dir="2700000" algn="tl">
                    <a:srgbClr val="000000">
                      <a:alpha val="43137"/>
                    </a:srgbClr>
                  </a:outerShdw>
                </a:effectLst>
              </a:rPr>
            </a:br>
            <a:r>
              <a:rPr lang="es-ES" i="1" dirty="0" smtClean="0">
                <a:effectLst>
                  <a:glow rad="101600">
                    <a:srgbClr val="C00000">
                      <a:alpha val="60000"/>
                    </a:srgbClr>
                  </a:glow>
                  <a:outerShdw blurRad="38100" dist="38100" dir="2700000" algn="tl">
                    <a:srgbClr val="000000">
                      <a:alpha val="43137"/>
                    </a:srgbClr>
                  </a:outerShdw>
                </a:effectLst>
              </a:rPr>
              <a:t>es flamenco del siglo XVI con el tema de los desposorios de Nuestra Señora.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ferris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5000"/>
                                        <p:tgtEl>
                                          <p:spTgt spid="30"/>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0" fill="hold"/>
                                        <p:tgtEl>
                                          <p:spTgt spid="30"/>
                                        </p:tgtEl>
                                        <p:attrNameLst>
                                          <p:attrName>ppt_w</p:attrName>
                                        </p:attrNameLst>
                                      </p:cBhvr>
                                      <p:tavLst>
                                        <p:tav tm="0">
                                          <p:val>
                                            <p:strVal val="4/3*#ppt_w"/>
                                          </p:val>
                                        </p:tav>
                                        <p:tav tm="100000">
                                          <p:val>
                                            <p:strVal val="#ppt_w"/>
                                          </p:val>
                                        </p:tav>
                                      </p:tavLst>
                                    </p:anim>
                                    <p:anim calcmode="lin" valueType="num">
                                      <p:cBhvr>
                                        <p:cTn id="18" dur="5000" fill="hold"/>
                                        <p:tgtEl>
                                          <p:spTgt spid="30"/>
                                        </p:tgtEl>
                                        <p:attrNameLst>
                                          <p:attrName>ppt_h</p:attrName>
                                        </p:attrNameLst>
                                      </p:cBhvr>
                                      <p:tavLst>
                                        <p:tav tm="0">
                                          <p:val>
                                            <p:strVal val="4/3*#ppt_h"/>
                                          </p:val>
                                        </p:tav>
                                        <p:tav tm="100000">
                                          <p:val>
                                            <p:strVal val="#ppt_h"/>
                                          </p:val>
                                        </p:tav>
                                      </p:tavLst>
                                    </p:anim>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2" y="3968"/>
            <a:ext cx="9143999" cy="5714999"/>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2" y="3968"/>
            <a:ext cx="9143999"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3999" cy="5714999"/>
          </a:xfrm>
          <a:prstGeom prst="rect">
            <a:avLst/>
          </a:prstGeom>
          <a:noFill/>
          <a:ln w="9525">
            <a:noFill/>
            <a:miter lim="800000"/>
            <a:headEnd/>
            <a:tailEnd/>
          </a:ln>
        </p:spPr>
      </p:pic>
      <p:sp>
        <p:nvSpPr>
          <p:cNvPr id="5" name="4 CuadroTexto"/>
          <p:cNvSpPr txBox="1"/>
          <p:nvPr/>
        </p:nvSpPr>
        <p:spPr>
          <a:xfrm>
            <a:off x="539552"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vidriera del ventanal es obra del artista segoviano Carlos Muñoz de </a:t>
            </a:r>
            <a:r>
              <a:rPr lang="es-ES" i="1" dirty="0" err="1" smtClean="0">
                <a:effectLst>
                  <a:glow rad="101600">
                    <a:srgbClr val="C00000">
                      <a:alpha val="60000"/>
                    </a:srgbClr>
                  </a:glow>
                  <a:outerShdw blurRad="38100" dist="38100" dir="2700000" algn="tl">
                    <a:srgbClr val="000000">
                      <a:alpha val="43137"/>
                    </a:srgbClr>
                  </a:outerShdw>
                </a:effectLst>
              </a:rPr>
              <a:t>Pablos</a:t>
            </a:r>
            <a:r>
              <a:rPr lang="es-ES" i="1" dirty="0" smtClean="0">
                <a:effectLst>
                  <a:glow rad="101600">
                    <a:srgbClr val="C00000">
                      <a:alpha val="60000"/>
                    </a:srgbClr>
                  </a:glow>
                  <a:outerShdw blurRad="38100" dist="38100" dir="2700000" algn="tl">
                    <a:srgbClr val="000000">
                      <a:alpha val="43137"/>
                    </a:srgbClr>
                  </a:outerShdw>
                </a:effectLst>
              </a:rPr>
              <a:t>, también autor de todas las vidrieras del Alcázar. Dicha vidriera representa a Enrique IV de Castilla.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7000">
        <p:pull/>
      </p:transition>
    </mc:Choice>
    <mc:Fallback xmlns="">
      <p:transition spd="slow" advTm="27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2535" y="1"/>
            <a:ext cx="9138915" cy="5711822"/>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1"/>
            <a:ext cx="9143999" cy="5715000"/>
          </a:xfrm>
          <a:prstGeom prst="rect">
            <a:avLst/>
          </a:prstGeom>
          <a:noFill/>
          <a:ln w="9525">
            <a:noFill/>
            <a:miter lim="800000"/>
            <a:headEnd/>
            <a:tailEnd/>
          </a:ln>
        </p:spPr>
      </p:pic>
      <p:sp>
        <p:nvSpPr>
          <p:cNvPr id="5" name="4 CuadroTexto"/>
          <p:cNvSpPr txBox="1"/>
          <p:nvPr/>
        </p:nvSpPr>
        <p:spPr>
          <a:xfrm>
            <a:off x="395536"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observar el monumento a los Héroes del 2 de Mayo, situado en el jardín exterior, deléitate con las fachadas y con su gran foso. La entrada se compara con un edificio anexo, la antigua Casa de la Química, también en el jardín.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1000">
        <p15:prstTrans prst="pageCurlDouble"/>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10" presetClass="entr" presetSubtype="0" fill="hold" nodeType="withEffect">
                                  <p:stCondLst>
                                    <p:cond delay="25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23" presetClass="entr" presetSubtype="288" fill="hold" nodeType="withEffect">
                                  <p:stCondLst>
                                    <p:cond delay="25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75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4" y="0"/>
            <a:ext cx="9144002"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467544" y="4369668"/>
            <a:ext cx="8352928"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En resumen</a:t>
            </a:r>
            <a:r>
              <a:rPr lang="es-ES" sz="2000"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el Alcázar de Segovia es un monumento excepcional que combina una arquitectura única, una historia rica y un aura de misterio que lo hace especial. Su mezcla de estilos arquitectónicos, las leyendas que lo rodean y su papel en la historia de España lo convierten en un destino imperdible.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40000">
        <p14:vortex dir="r"/>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0" fill="hold"/>
                                        <p:tgtEl>
                                          <p:spTgt spid="16"/>
                                        </p:tgtEl>
                                        <p:attrNameLst>
                                          <p:attrName>ppt_w</p:attrName>
                                        </p:attrNameLst>
                                      </p:cBhvr>
                                      <p:tavLst>
                                        <p:tav tm="0">
                                          <p:val>
                                            <p:strVal val="4/3*#ppt_w"/>
                                          </p:val>
                                        </p:tav>
                                        <p:tav tm="100000">
                                          <p:val>
                                            <p:strVal val="#ppt_w"/>
                                          </p:val>
                                        </p:tav>
                                      </p:tavLst>
                                    </p:anim>
                                    <p:anim calcmode="lin" valueType="num">
                                      <p:cBhvr>
                                        <p:cTn id="18" dur="5000" fill="hold"/>
                                        <p:tgtEl>
                                          <p:spTgt spid="16"/>
                                        </p:tgtEl>
                                        <p:attrNameLst>
                                          <p:attrName>ppt_h</p:attrName>
                                        </p:attrNameLst>
                                      </p:cBhvr>
                                      <p:tavLst>
                                        <p:tav tm="0">
                                          <p:val>
                                            <p:strVal val="4/3*#ppt_h"/>
                                          </p:val>
                                        </p:tav>
                                        <p:tav tm="100000">
                                          <p:val>
                                            <p:strVal val="#ppt_h"/>
                                          </p:val>
                                        </p:tav>
                                      </p:tavLst>
                                    </p:anim>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0"/>
            <a:ext cx="6048672" cy="889000"/>
          </a:xfrm>
          <a:prstGeom prst="rect">
            <a:avLst/>
          </a:prstGeom>
        </p:spPr>
        <p:txBody>
          <a:bodyPr wrap="none" fromWordArt="1">
            <a:prstTxWarp prst="textCanUp">
              <a:avLst>
                <a:gd name="adj" fmla="val 80953"/>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195736" y="1273324"/>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5787" name="WordArt 11"/>
          <p:cNvSpPr>
            <a:spLocks noChangeArrowheads="1" noChangeShapeType="1" noTextEdit="1"/>
          </p:cNvSpPr>
          <p:nvPr/>
        </p:nvSpPr>
        <p:spPr bwMode="auto">
          <a:xfrm>
            <a:off x="1374180" y="2992426"/>
            <a:ext cx="6048375" cy="573087"/>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Las Estaciones (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Nathan</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Stornetta</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8" name="WordArt 11"/>
          <p:cNvSpPr>
            <a:spLocks noChangeArrowheads="1" noChangeShapeType="1" noTextEdit="1"/>
          </p:cNvSpPr>
          <p:nvPr/>
        </p:nvSpPr>
        <p:spPr bwMode="auto">
          <a:xfrm>
            <a:off x="1403648" y="2230734"/>
            <a:ext cx="6408711" cy="727412"/>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El Sueño (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Nathan</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Stornetta</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11"/>
          <p:cNvSpPr>
            <a:spLocks noChangeArrowheads="1" noChangeShapeType="1" noTextEdit="1"/>
          </p:cNvSpPr>
          <p:nvPr/>
        </p:nvSpPr>
        <p:spPr bwMode="auto">
          <a:xfrm>
            <a:off x="1043607" y="4629062"/>
            <a:ext cx="6378948"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Love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Theme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B.S.O. El Cid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9" name="WordArt 11"/>
          <p:cNvSpPr>
            <a:spLocks noChangeArrowheads="1" noChangeShapeType="1" noTextEdit="1"/>
          </p:cNvSpPr>
          <p:nvPr/>
        </p:nvSpPr>
        <p:spPr bwMode="auto">
          <a:xfrm>
            <a:off x="1043607" y="3793604"/>
            <a:ext cx="6768752"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b="1" kern="10" dirty="0" smtClean="0">
                <a:ln w="9525">
                  <a:noFill/>
                  <a:round/>
                  <a:headEnd/>
                  <a:tailEnd/>
                </a:ln>
                <a:solidFill>
                  <a:srgbClr val="FFC000"/>
                </a:solidFill>
                <a:effectLst>
                  <a:prstShdw prst="shdw17" dist="17961" dir="13500000">
                    <a:srgbClr val="385F99"/>
                  </a:prstShdw>
                  <a:reflection blurRad="6350" stA="60000" endA="900" endPos="58000" dir="5400000" sy="-100000" algn="bl" rotWithShape="0"/>
                </a:effectLst>
                <a:latin typeface="High Tower Text"/>
              </a:rPr>
              <a:t>- La soledad de un rey ( B.S.O. Isabel de Castilla ) </a:t>
            </a:r>
            <a:r>
              <a:rPr lang="es-ES" sz="3600" b="1" kern="10" dirty="0" smtClean="0">
                <a:ln w="9525">
                  <a:noFill/>
                  <a:round/>
                  <a:headEnd/>
                  <a:tailEnd/>
                </a:ln>
                <a:solidFill>
                  <a:srgbClr val="FFC000"/>
                </a:soli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b="1" kern="10" dirty="0">
              <a:ln w="9525">
                <a:noFill/>
                <a:round/>
                <a:headEnd/>
                <a:tailEnd/>
              </a:ln>
              <a:solidFill>
                <a:srgbClr val="FFC000"/>
              </a:soli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23" presetClass="entr" presetSubtype="16" fill="hold" nodeType="afterEffect">
                                  <p:stCondLst>
                                    <p:cond delay="500"/>
                                  </p:stCondLst>
                                  <p:childTnLst>
                                    <p:set>
                                      <p:cBhvr>
                                        <p:cTn id="31" dur="1" fill="hold">
                                          <p:stCondLst>
                                            <p:cond delay="0"/>
                                          </p:stCondLst>
                                        </p:cTn>
                                        <p:tgtEl>
                                          <p:spTgt spid="9"/>
                                        </p:tgtEl>
                                        <p:attrNameLst>
                                          <p:attrName>style.visibility</p:attrName>
                                        </p:attrNameLst>
                                      </p:cBhvr>
                                      <p:to>
                                        <p:strVal val="visible"/>
                                      </p:to>
                                    </p:set>
                                    <p:anim calcmode="lin" valueType="num">
                                      <p:cBhvr>
                                        <p:cTn id="32" dur="2000" fill="hold"/>
                                        <p:tgtEl>
                                          <p:spTgt spid="9"/>
                                        </p:tgtEl>
                                        <p:attrNameLst>
                                          <p:attrName>ppt_w</p:attrName>
                                        </p:attrNameLst>
                                      </p:cBhvr>
                                      <p:tavLst>
                                        <p:tav tm="0">
                                          <p:val>
                                            <p:fltVal val="0"/>
                                          </p:val>
                                        </p:tav>
                                        <p:tav tm="100000">
                                          <p:val>
                                            <p:strVal val="#ppt_w"/>
                                          </p:val>
                                        </p:tav>
                                      </p:tavLst>
                                    </p:anim>
                                    <p:anim calcmode="lin" valueType="num">
                                      <p:cBhvr>
                                        <p:cTn id="33" dur="2000" fill="hold"/>
                                        <p:tgtEl>
                                          <p:spTgt spid="9"/>
                                        </p:tgtEl>
                                        <p:attrNameLst>
                                          <p:attrName>ppt_h</p:attrName>
                                        </p:attrNameLst>
                                      </p:cBhvr>
                                      <p:tavLst>
                                        <p:tav tm="0">
                                          <p:val>
                                            <p:fltVal val="0"/>
                                          </p:val>
                                        </p:tav>
                                        <p:tav tm="100000">
                                          <p:val>
                                            <p:strVal val="#ppt_h"/>
                                          </p:val>
                                        </p:tav>
                                      </p:tavLst>
                                    </p:anim>
                                  </p:childTnLst>
                                </p:cTn>
                              </p:par>
                            </p:childTnLst>
                          </p:cTn>
                        </p:par>
                        <p:par>
                          <p:cTn id="34" fill="hold">
                            <p:stCondLst>
                              <p:cond delay="12000"/>
                            </p:stCondLst>
                            <p:childTnLst>
                              <p:par>
                                <p:cTn id="35" presetID="17" presetClass="entr" presetSubtype="10" fill="hold" nodeType="afterEffect">
                                  <p:stCondLst>
                                    <p:cond delay="500"/>
                                  </p:stCondLst>
                                  <p:childTnLst>
                                    <p:set>
                                      <p:cBhvr>
                                        <p:cTn id="36" dur="1" fill="hold">
                                          <p:stCondLst>
                                            <p:cond delay="0"/>
                                          </p:stCondLst>
                                        </p:cTn>
                                        <p:tgtEl>
                                          <p:spTgt spid="7"/>
                                        </p:tgtEl>
                                        <p:attrNameLst>
                                          <p:attrName>style.visibility</p:attrName>
                                        </p:attrNameLst>
                                      </p:cBhvr>
                                      <p:to>
                                        <p:strVal val="visible"/>
                                      </p:to>
                                    </p:set>
                                    <p:anim calcmode="lin" valueType="num">
                                      <p:cBhvr>
                                        <p:cTn id="37" dur="2000" fill="hold"/>
                                        <p:tgtEl>
                                          <p:spTgt spid="7"/>
                                        </p:tgtEl>
                                        <p:attrNameLst>
                                          <p:attrName>ppt_w</p:attrName>
                                        </p:attrNameLst>
                                      </p:cBhvr>
                                      <p:tavLst>
                                        <p:tav tm="0">
                                          <p:val>
                                            <p:fltVal val="0"/>
                                          </p:val>
                                        </p:tav>
                                        <p:tav tm="100000">
                                          <p:val>
                                            <p:strVal val="#ppt_w"/>
                                          </p:val>
                                        </p:tav>
                                      </p:tavLst>
                                    </p:anim>
                                    <p:anim calcmode="lin" valueType="num">
                                      <p:cBhvr>
                                        <p:cTn id="38"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211415345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2436</Words>
  <Application>Microsoft Office PowerPoint</Application>
  <PresentationFormat>Presentación en pantalla (16:10)</PresentationFormat>
  <Paragraphs>67</Paragraphs>
  <Slides>52</Slides>
  <Notes>2</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52</vt:i4>
      </vt:variant>
    </vt:vector>
  </HeadingPairs>
  <TitlesOfParts>
    <vt:vector size="62" baseType="lpstr">
      <vt:lpstr>Arial</vt:lpstr>
      <vt:lpstr>Arial Black</vt:lpstr>
      <vt:lpstr>Calibri</vt:lpstr>
      <vt:lpstr>Georgia</vt:lpstr>
      <vt:lpstr>High Tower Text</vt:lpstr>
      <vt:lpstr>Kristen ITC</vt:lpstr>
      <vt:lpstr>Lucida Bright</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2025-05-05T21:19:18Z</dcterms:modified>
</cp:coreProperties>
</file>