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57" r:id="rId1"/>
    <p:sldMasterId id="2147485069" r:id="rId2"/>
  </p:sldMasterIdLst>
  <p:notesMasterIdLst>
    <p:notesMasterId r:id="rId40"/>
  </p:notesMasterIdLst>
  <p:sldIdLst>
    <p:sldId id="370" r:id="rId3"/>
    <p:sldId id="340" r:id="rId4"/>
    <p:sldId id="362" r:id="rId5"/>
    <p:sldId id="339" r:id="rId6"/>
    <p:sldId id="342" r:id="rId7"/>
    <p:sldId id="371" r:id="rId8"/>
    <p:sldId id="343" r:id="rId9"/>
    <p:sldId id="372" r:id="rId10"/>
    <p:sldId id="344" r:id="rId11"/>
    <p:sldId id="345" r:id="rId12"/>
    <p:sldId id="346" r:id="rId13"/>
    <p:sldId id="393" r:id="rId14"/>
    <p:sldId id="348" r:id="rId15"/>
    <p:sldId id="349" r:id="rId16"/>
    <p:sldId id="375" r:id="rId17"/>
    <p:sldId id="376" r:id="rId18"/>
    <p:sldId id="351" r:id="rId19"/>
    <p:sldId id="350" r:id="rId20"/>
    <p:sldId id="353" r:id="rId21"/>
    <p:sldId id="394" r:id="rId22"/>
    <p:sldId id="395" r:id="rId23"/>
    <p:sldId id="388" r:id="rId24"/>
    <p:sldId id="355" r:id="rId25"/>
    <p:sldId id="379" r:id="rId26"/>
    <p:sldId id="356" r:id="rId27"/>
    <p:sldId id="357" r:id="rId28"/>
    <p:sldId id="358" r:id="rId29"/>
    <p:sldId id="359" r:id="rId30"/>
    <p:sldId id="380" r:id="rId31"/>
    <p:sldId id="385" r:id="rId32"/>
    <p:sldId id="386" r:id="rId33"/>
    <p:sldId id="396" r:id="rId34"/>
    <p:sldId id="382" r:id="rId35"/>
    <p:sldId id="387" r:id="rId36"/>
    <p:sldId id="383" r:id="rId37"/>
    <p:sldId id="392" r:id="rId38"/>
    <p:sldId id="391" r:id="rId39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982" autoAdjust="0"/>
    <p:restoredTop sz="94404" autoAdjust="0"/>
  </p:normalViewPr>
  <p:slideViewPr>
    <p:cSldViewPr showGuides="1">
      <p:cViewPr varScale="1">
        <p:scale>
          <a:sx n="70" d="100"/>
          <a:sy n="70" d="100"/>
        </p:scale>
        <p:origin x="234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16/02/2016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92086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751937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665143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34828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262946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680385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211721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162519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597129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167289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22069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16/02/2016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99968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72.png"/><Relationship Id="rId5" Type="http://schemas.openxmlformats.org/officeDocument/2006/relationships/image" Target="../media/image71.jpg"/><Relationship Id="rId4" Type="http://schemas.openxmlformats.org/officeDocument/2006/relationships/image" Target="../media/image70.jp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emiliomaguilar8@gmail.com</a:t>
            </a:r>
          </a:p>
        </p:txBody>
      </p:sp>
      <p:pic>
        <p:nvPicPr>
          <p:cNvPr id="3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440" y="209063"/>
            <a:ext cx="1360931" cy="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263352" y="4096512"/>
            <a:ext cx="10009112" cy="2500840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8000" b="1" kern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latin typeface="Deutsch Gothic" pitchFamily="2" charset="0"/>
              </a:rPr>
              <a:t>Famosos </a:t>
            </a:r>
            <a:r>
              <a:rPr kumimoji="0" lang="es-MX" sz="8000" b="1" i="0" u="none" strike="noStrike" kern="0" cap="none" spc="0" normalizeH="0" baseline="0" noProof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effectLst/>
                <a:uLnTx/>
                <a:uFillTx/>
                <a:latin typeface="Deutsch Gothic" pitchFamily="2" charset="0"/>
              </a:rPr>
              <a:t>Ferrocarriles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8000" b="1" kern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C000"/>
                </a:solidFill>
                <a:latin typeface="Deutsch Gothic" pitchFamily="2" charset="0"/>
              </a:rPr>
              <a:t>De Lujo</a:t>
            </a:r>
            <a:endParaRPr kumimoji="0" lang="es-ES" sz="8000" b="1" i="0" u="none" strike="noStrike" kern="0" cap="none" spc="0" normalizeH="0" baseline="0" noProof="0" dirty="0">
              <a:ln w="22225">
                <a:solidFill>
                  <a:srgbClr val="C00000"/>
                </a:solidFill>
                <a:prstDash val="solid"/>
              </a:ln>
              <a:solidFill>
                <a:srgbClr val="FFC000"/>
              </a:solidFill>
              <a:effectLst/>
              <a:uLnTx/>
              <a:uFillTx/>
              <a:latin typeface="Deutsch Gothic" pitchFamily="2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278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sndAc>
          <p:stSnd loop="1">
            <p:snd r:embed="rId2" name="Eagle 1 - Mezcla_1 - %artist%.wav"/>
          </p:stSnd>
        </p:sndAc>
      </p:transition>
    </mc:Choice>
    <mc:Fallback xmlns="">
      <p:transition spd="slow" advTm="0">
        <p:sndAc>
          <p:stSnd loop="1">
            <p:snd r:embed="rId6" name="Eagle 1 - Mezcla_1 - %artist%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55440" y="1196752"/>
            <a:ext cx="100811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b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Genial.guru</a:t>
            </a:r>
            <a:r>
              <a:rPr lang="es-ES" sz="240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te invita a hacer un recorrido </a:t>
            </a:r>
            <a:endParaRPr lang="es-ES" sz="2400" smtClean="0">
              <a:solidFill>
                <a:srgbClr val="0000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</a:t>
            </a:r>
            <a:r>
              <a:rPr lang="es-ES" sz="240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 de las más sorprendentes y únicas líneas férreas del mundo</a:t>
            </a:r>
            <a:r>
              <a:rPr lang="es-ES" sz="2400" smtClean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ES" sz="2400" smtClean="0">
              <a:solidFill>
                <a:srgbClr val="0000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</a:t>
            </a:r>
            <a:r>
              <a:rPr lang="es-ES" sz="240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uno de los vagones que verás aquí guarda en su interior </a:t>
            </a:r>
            <a:endParaRPr lang="es-ES" sz="2400" smtClean="0">
              <a:solidFill>
                <a:srgbClr val="0000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</a:t>
            </a:r>
            <a:r>
              <a:rPr lang="es-ES" sz="240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aura de lujo y exotismo que te dará ganas de empacar hoy mismo y salir de viaje para recorrer paisajes inolvidables, </a:t>
            </a:r>
            <a:endParaRPr lang="es-ES" sz="2400" smtClean="0">
              <a:solidFill>
                <a:srgbClr val="0000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amaneceres </a:t>
            </a:r>
            <a:r>
              <a:rPr lang="es-ES" sz="240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 el desierto, templos religiosos, animales silvestres, verdes montañas y remotos pueblos. </a:t>
            </a:r>
            <a:endParaRPr lang="es-ES" sz="2400" smtClean="0">
              <a:solidFill>
                <a:srgbClr val="0000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es-ES" sz="2400">
              <a:solidFill>
                <a:srgbClr val="0000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Sorpréndete </a:t>
            </a:r>
            <a:r>
              <a:rPr lang="es-ES" sz="240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estas locomotoras que se han ganado </a:t>
            </a:r>
            <a:endParaRPr lang="es-ES" sz="2400" smtClean="0">
              <a:solidFill>
                <a:srgbClr val="0000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</a:t>
            </a:r>
            <a:r>
              <a:rPr lang="es-ES" sz="240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lugar en el listado de las más originales </a:t>
            </a:r>
            <a:endParaRPr lang="es-ES" sz="2400" smtClean="0">
              <a:solidFill>
                <a:srgbClr val="0000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gracias </a:t>
            </a:r>
            <a:r>
              <a:rPr lang="es-ES" sz="2400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 sus recorridos y servicios 5 estrellas.</a:t>
            </a:r>
            <a:endParaRPr lang="es-ES" sz="2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766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37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719736" y="0"/>
            <a:ext cx="50705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West Highland Line, Escocia</a:t>
            </a:r>
            <a:endParaRPr lang="es-ES" sz="2800" b="1">
              <a:solidFill>
                <a:srgbClr val="FFFF0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35360" y="620688"/>
            <a:ext cx="115212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puertos de Mallaig y Oban en las tierras remotas de Escocia </a:t>
            </a:r>
            <a:endParaRPr lang="es-ES" sz="240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</a:t>
            </a:r>
            <a:r>
              <a:rPr lang="es-ES" sz="2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comunican con Glasgow a través de esta línea de ferrocarril, </a:t>
            </a:r>
            <a:endParaRPr lang="es-ES" sz="240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elegida </a:t>
            </a:r>
            <a:r>
              <a:rPr lang="es-ES" sz="2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 2009 por la revista independiente de viajes Wanderlust </a:t>
            </a:r>
            <a:endParaRPr lang="es-ES" sz="240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</a:t>
            </a:r>
            <a:r>
              <a:rPr lang="es-ES" sz="2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 tren superior y por Scotrail como uno de los trayectos en tren </a:t>
            </a:r>
            <a:endParaRPr lang="es-ES" sz="240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</a:t>
            </a:r>
            <a:r>
              <a:rPr lang="es-ES" sz="2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hermosos y atractivos del </a:t>
            </a:r>
            <a:r>
              <a:rPr lang="es-ES" sz="24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mundo.</a:t>
            </a:r>
            <a:endParaRPr lang="es-ES" sz="24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9829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92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://files.genial.guru/files/news/part_11/118805/532855-1000-1452823941-Trenes-2-730x48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325"/>
            <a:ext cx="12192000" cy="68673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ángulo 4"/>
          <p:cNvSpPr/>
          <p:nvPr/>
        </p:nvSpPr>
        <p:spPr>
          <a:xfrm>
            <a:off x="335360" y="159410"/>
            <a:ext cx="1152128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s-ES" sz="24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su recorrido se aprecian los valles y montañas rocosas </a:t>
            </a:r>
            <a:endParaRPr lang="es-ES" sz="240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típicos </a:t>
            </a:r>
            <a:r>
              <a:rPr lang="es-ES" sz="24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verde paisaje escocés. </a:t>
            </a:r>
            <a:endParaRPr lang="es-ES" sz="240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1650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8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http://files.genial.guru/files/news/part_11/118805/533205-1000-1452823941-Trenes-3-730x48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ángulo 1"/>
          <p:cNvSpPr/>
          <p:nvPr/>
        </p:nvSpPr>
        <p:spPr>
          <a:xfrm>
            <a:off x="473511" y="188640"/>
            <a:ext cx="5017720" cy="8361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850"/>
              </a:lnSpc>
              <a:spcAft>
                <a:spcPts val="0"/>
              </a:spcAft>
            </a:pPr>
            <a:r>
              <a:rPr lang="en-US" sz="2800" b="1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Eastern &amp; Oriental Express, </a:t>
            </a:r>
            <a:endParaRPr lang="en-US" sz="2800" b="1" smtClean="0">
              <a:solidFill>
                <a:srgbClr val="FFFF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850"/>
              </a:lnSpc>
              <a:spcAft>
                <a:spcPts val="0"/>
              </a:spcAft>
            </a:pPr>
            <a:r>
              <a:rPr lang="en-US" sz="2800" b="1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Singapur </a:t>
            </a:r>
            <a:r>
              <a:rPr lang="en-US" sz="2800" b="1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 Tailandia</a:t>
            </a:r>
            <a:endParaRPr lang="es-ES" sz="2800" b="1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079776" y="5478323"/>
            <a:ext cx="77768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Si estás planeando conocer el sudeste asiático, </a:t>
            </a:r>
          </a:p>
          <a:p>
            <a:pPr algn="ctr"/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deberías considerar comprar un boleto para este tren.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6863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7608168" y="1129968"/>
            <a:ext cx="45365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smtClean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ES" sz="240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 Eastern and Oriental Express hace escala en Singapur, </a:t>
            </a:r>
            <a:endParaRPr lang="es-ES" sz="2400" smtClean="0">
              <a:solidFill>
                <a:schemeClr val="bg1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y</a:t>
            </a:r>
            <a:r>
              <a:rPr lang="es-ES" sz="240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 diversas ciudades de Tailandia, </a:t>
            </a:r>
            <a:endParaRPr lang="es-ES" sz="2400" smtClean="0">
              <a:solidFill>
                <a:schemeClr val="bg1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dentro </a:t>
            </a:r>
            <a:r>
              <a:rPr lang="es-ES" sz="240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 las cuales </a:t>
            </a:r>
            <a:endParaRPr lang="es-ES" sz="2400" smtClean="0">
              <a:solidFill>
                <a:schemeClr val="bg1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está Bangkok.</a:t>
            </a:r>
            <a:endParaRPr lang="es-ES" sz="2400">
              <a:solidFill>
                <a:schemeClr val="bg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9220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8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312024" y="332656"/>
            <a:ext cx="58326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Además </a:t>
            </a:r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de permitirles a sus pasajeros admirar </a:t>
            </a:r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exóticos </a:t>
            </a:r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paisajes urbanos y naturales, los vagones de este tren </a:t>
            </a:r>
            <a:endParaRPr lang="es-ES" sz="2400" smtClean="0">
              <a:solidFill>
                <a:srgbClr val="FFFF0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son verdaderos </a:t>
            </a:r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refugios lujosos </a:t>
            </a:r>
            <a:endParaRPr lang="es-ES" sz="2400" smtClean="0">
              <a:solidFill>
                <a:srgbClr val="FFFF0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cargados </a:t>
            </a:r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con los mejores manjares </a:t>
            </a:r>
            <a:endParaRPr lang="es-ES" sz="2400" smtClean="0">
              <a:solidFill>
                <a:srgbClr val="FFFF0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y</a:t>
            </a:r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 los más elegantes </a:t>
            </a:r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dormitorios.</a:t>
            </a:r>
            <a:endParaRPr lang="es-ES" sz="2400">
              <a:solidFill>
                <a:srgbClr val="FFFF00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1809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3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653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055440" y="188640"/>
            <a:ext cx="10081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 viaje en este tren puede durar entre 2 y 7 días, </a:t>
            </a:r>
            <a:endParaRPr lang="es-ES" sz="2400" smtClean="0">
              <a:solidFill>
                <a:srgbClr val="FFFF00"/>
              </a:solidFill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según </a:t>
            </a:r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</a:rPr>
              <a:t>el trayecto que compre cada viajero</a:t>
            </a:r>
            <a:endParaRPr lang="es-ES" sz="2400">
              <a:solidFill>
                <a:srgbClr val="FFFF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74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http://files.genial.guru/files/news/part_11/118805/533155-1000-1452823941-Trenes-6-730x36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567"/>
            <a:ext cx="12179677" cy="684343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ángulo 1"/>
          <p:cNvSpPr/>
          <p:nvPr/>
        </p:nvSpPr>
        <p:spPr>
          <a:xfrm>
            <a:off x="3839969" y="84450"/>
            <a:ext cx="4560287" cy="4642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850"/>
              </a:lnSpc>
              <a:spcAft>
                <a:spcPts val="0"/>
              </a:spcAft>
            </a:pPr>
            <a:r>
              <a:rPr lang="es-E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Maharajas’ Express, India</a:t>
            </a:r>
            <a:endParaRPr lang="es-ES" sz="2800" b="1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351584" y="5301208"/>
            <a:ext cx="9433048" cy="1487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 </a:t>
            </a:r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’Maharajas Express’ </a:t>
            </a:r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 el tren más lujoso y costoso del mundo</a:t>
            </a:r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ts val="1950"/>
              </a:lnSpc>
              <a:spcAft>
                <a:spcPts val="0"/>
              </a:spcAft>
            </a:pPr>
            <a:endParaRPr lang="es-ES" sz="2400" smtClean="0">
              <a:solidFill>
                <a:srgbClr val="FFFF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 recorrido se lleva a cabo en 5 circuitos que cubren </a:t>
            </a:r>
            <a:endParaRPr lang="es-ES" sz="2400" smtClean="0">
              <a:solidFill>
                <a:srgbClr val="FFFF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</a:t>
            </a:r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 12 destinos en todo el noroeste y centro de la India, especialmente en </a:t>
            </a:r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Rajasthan.</a:t>
            </a:r>
            <a:endParaRPr lang="es-ES" sz="240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1292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" y="0"/>
            <a:ext cx="12186278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23392" y="116632"/>
            <a:ext cx="7056784" cy="876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ganado numerosos premios en todo el mundo gracias a los lujos que ofrece a sus viajeros y a la belleza de los paisajes que recorre.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1224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2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Imagen 4" descr="http://files.genial.guru/files/news/part_11/118805/532955-1000-1452823941-Trenes-8-730x4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245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389340" y="-64272"/>
            <a:ext cx="338988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ES" sz="2800" b="0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Ghan, Australia</a:t>
            </a:r>
            <a:endParaRPr kumimoji="0" lang="es-ES" altLang="es-ES" sz="2800" b="0" i="0" u="none" strike="noStrike" cap="none" normalizeH="0" baseline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927648" y="4433044"/>
            <a:ext cx="91450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nombre es la abreviación de Afghan,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 la palabra designada a las antiguas caravanas de </a:t>
            </a: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mercaderes y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mensajeros procedentes de Afganistán y Persia que atravesaban </a:t>
            </a: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misma ruta en sus viajes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años 1865 y </a:t>
            </a: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1930.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 rot="20661233">
            <a:off x="-21104" y="1873278"/>
            <a:ext cx="99371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Ghan hace un largo recorrido atravesando a Australia por completo de norte a sur, partiendo de la ciudad de Adelaida.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3025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67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3648"/>
            <a:ext cx="12192001" cy="687164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 rot="20478557">
            <a:off x="749040" y="626703"/>
            <a:ext cx="108858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240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Hoy </a:t>
            </a:r>
            <a:r>
              <a:rPr lang="es-ES" sz="240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 día, dichas caravanas fueron reemplazadas </a:t>
            </a:r>
            <a:endParaRPr lang="es-ES" sz="2400" smtClea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sz="240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</a:t>
            </a:r>
            <a:r>
              <a:rPr lang="es-ES" sz="240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envíos aéreos y ferroviarios como este, </a:t>
            </a:r>
            <a:endParaRPr lang="es-ES" sz="2400" smtClea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sz="240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sz="240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recorren miles de kilómetros en medio del desierto y la naturaleza </a:t>
            </a:r>
            <a:endParaRPr lang="es-ES" sz="2400" smtClean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sz="240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comunicar los </a:t>
            </a:r>
            <a:r>
              <a:rPr lang="es-ES" sz="240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extremos opuestos de un mismo país.</a:t>
            </a:r>
            <a:endParaRPr lang="es-ES" sz="240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1529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http://files.genial.guru/files/news/part_11/118805/532605-1000-1452823941-Trenes-12-730x41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117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ángulo 1"/>
          <p:cNvSpPr/>
          <p:nvPr/>
        </p:nvSpPr>
        <p:spPr>
          <a:xfrm>
            <a:off x="151308" y="404664"/>
            <a:ext cx="4655442" cy="4642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850"/>
              </a:lnSpc>
              <a:spcAft>
                <a:spcPts val="0"/>
              </a:spcAft>
            </a:pPr>
            <a:r>
              <a:rPr lang="es-E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British Pullman, Inglaterra</a:t>
            </a:r>
            <a:endParaRPr lang="es-ES" sz="2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 rot="20967115">
            <a:off x="2078772" y="3877230"/>
            <a:ext cx="891017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pensó por primera vez en este tren, George Pullman imaginó un diseño </a:t>
            </a: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fuese un palacio sobre ruedas,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así lo </a:t>
            </a: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ejecutó.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1973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207568" y="150505"/>
            <a:ext cx="792088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viaje del British Pullman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comienza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 la estación Victoria en Londres,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atraviesa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París y los Alpes en Suiza y Austria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terminar su recorrido de 31 horas en Venecia, </a:t>
            </a: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Italia.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4645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7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1" y="0"/>
            <a:ext cx="12173919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-24680" y="5510649"/>
            <a:ext cx="6624736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 conectar diversos países europeos y prestar un servicio de lujo,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tren se precia de circular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algunos de los más icónicos lugares de Europa y el mundo.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5537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431704" y="116632"/>
            <a:ext cx="5376793" cy="4642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850"/>
              </a:lnSpc>
              <a:spcAft>
                <a:spcPts val="0"/>
              </a:spcAft>
            </a:pPr>
            <a:r>
              <a:rPr lang="es-ES" sz="2800" b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Bernina Express, Suiza e Italia</a:t>
            </a:r>
            <a:endParaRPr lang="es-ES" sz="2800" b="1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7328" y="4509120"/>
            <a:ext cx="61206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 alguna vez viajas en el Bernina Express </a:t>
            </a:r>
            <a:endParaRPr lang="es-ES" sz="240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verás </a:t>
            </a: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 belleza que ofrecen los paisajes </a:t>
            </a:r>
            <a:endParaRPr lang="es-ES" sz="240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los picos nevados en Suiza </a:t>
            </a:r>
            <a:endParaRPr lang="es-ES" sz="240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tendrás una privilegiada vista </a:t>
            </a:r>
            <a:endParaRPr lang="es-ES" sz="240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los glaciares en movimiento, </a:t>
            </a:r>
            <a:endParaRPr lang="es-ES" sz="240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lagos </a:t>
            </a: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alpinos y </a:t>
            </a:r>
            <a:r>
              <a:rPr lang="es-E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campiña.</a:t>
            </a:r>
            <a:endParaRPr lang="es-ES" sz="24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6279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7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408040" y="1815594"/>
            <a:ext cx="8664624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tren te llevará desde Coira, Davos o St. Moritz </a:t>
            </a:r>
            <a:endParaRPr lang="es-ES" sz="240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través de los imponentes Alpes suizos hasta Tirano (Italia</a:t>
            </a: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2334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8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http://files.genial.guru/files/news/part_11/118805/532655-1000-1452823941-Trenes-14-730x48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9822"/>
            <a:ext cx="12192001" cy="682817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ángulo 4"/>
          <p:cNvSpPr/>
          <p:nvPr/>
        </p:nvSpPr>
        <p:spPr>
          <a:xfrm rot="297011">
            <a:off x="1370157" y="1595813"/>
            <a:ext cx="8664624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ruta es tan hermosa </a:t>
            </a: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declarada </a:t>
            </a:r>
            <a:endParaRPr lang="es-ES" sz="240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950"/>
              </a:lnSpc>
              <a:spcAft>
                <a:spcPts val="0"/>
              </a:spcAft>
            </a:pP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patrimonio 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 la humanidad </a:t>
            </a: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 UNESCO.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9157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62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t="-12000" r="-8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5" t="9052" r="6688" b="11150"/>
          <a:stretch/>
        </p:blipFill>
        <p:spPr>
          <a:xfrm>
            <a:off x="0" y="5729"/>
            <a:ext cx="12192000" cy="686120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135560" y="6021288"/>
            <a:ext cx="792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 región autónoma del Tibet y el resto de China se conectan a través de esta ruta </a:t>
            </a:r>
            <a:r>
              <a:rPr lang="es-ES" sz="24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férrea.</a:t>
            </a:r>
            <a:endParaRPr lang="es-ES" sz="240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641217" y="171450"/>
            <a:ext cx="4888421" cy="4642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850"/>
              </a:lnSpc>
              <a:spcAft>
                <a:spcPts val="0"/>
              </a:spcAft>
            </a:pPr>
            <a:r>
              <a:rPr lang="es-ES" sz="2800" b="1">
                <a:solidFill>
                  <a:srgbClr val="C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Ferrocarril Qingzang, China</a:t>
            </a:r>
            <a:endParaRPr lang="es-ES" sz="2800" b="1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127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7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http://files.genial.guru/files/news/part_11/118805/532905-1000-1452823941-Trenes-19-730x501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  <p:sp>
        <p:nvSpPr>
          <p:cNvPr id="6" name="Rectángulo 5"/>
          <p:cNvSpPr/>
          <p:nvPr/>
        </p:nvSpPr>
        <p:spPr>
          <a:xfrm rot="240173">
            <a:off x="1038731" y="3399279"/>
            <a:ext cx="10081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Qingzang sale de Xining, en la provincia de Qinghai y llega a Lhasa, en la región autónoma del </a:t>
            </a: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Tíbet en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la República Popular </a:t>
            </a: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China.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066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8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 rot="911081">
            <a:off x="3464314" y="1026780"/>
            <a:ext cx="8863357" cy="1983406"/>
          </a:xfrm>
          <a:custGeom>
            <a:avLst/>
            <a:gdLst>
              <a:gd name="connsiteX0" fmla="*/ 0 w 10081120"/>
              <a:gd name="connsiteY0" fmla="*/ 0 h 1938992"/>
              <a:gd name="connsiteX1" fmla="*/ 10081120 w 10081120"/>
              <a:gd name="connsiteY1" fmla="*/ 0 h 1938992"/>
              <a:gd name="connsiteX2" fmla="*/ 10081120 w 10081120"/>
              <a:gd name="connsiteY2" fmla="*/ 1938992 h 1938992"/>
              <a:gd name="connsiteX3" fmla="*/ 0 w 10081120"/>
              <a:gd name="connsiteY3" fmla="*/ 1938992 h 1938992"/>
              <a:gd name="connsiteX4" fmla="*/ 0 w 10081120"/>
              <a:gd name="connsiteY4" fmla="*/ 0 h 1938992"/>
              <a:gd name="connsiteX0" fmla="*/ 0 w 10081120"/>
              <a:gd name="connsiteY0" fmla="*/ 0 h 1938992"/>
              <a:gd name="connsiteX1" fmla="*/ 10081120 w 10081120"/>
              <a:gd name="connsiteY1" fmla="*/ 0 h 1938992"/>
              <a:gd name="connsiteX2" fmla="*/ 10081120 w 10081120"/>
              <a:gd name="connsiteY2" fmla="*/ 1938992 h 1938992"/>
              <a:gd name="connsiteX3" fmla="*/ 0 w 10081120"/>
              <a:gd name="connsiteY3" fmla="*/ 1938992 h 1938992"/>
              <a:gd name="connsiteX4" fmla="*/ 0 w 10081120"/>
              <a:gd name="connsiteY4" fmla="*/ 0 h 1938992"/>
              <a:gd name="connsiteX0" fmla="*/ 0 w 10091462"/>
              <a:gd name="connsiteY0" fmla="*/ 0 h 1938992"/>
              <a:gd name="connsiteX1" fmla="*/ 10081120 w 10091462"/>
              <a:gd name="connsiteY1" fmla="*/ 0 h 1938992"/>
              <a:gd name="connsiteX2" fmla="*/ 10081120 w 10091462"/>
              <a:gd name="connsiteY2" fmla="*/ 1938992 h 1938992"/>
              <a:gd name="connsiteX3" fmla="*/ 0 w 10091462"/>
              <a:gd name="connsiteY3" fmla="*/ 1938992 h 1938992"/>
              <a:gd name="connsiteX4" fmla="*/ 0 w 10091462"/>
              <a:gd name="connsiteY4" fmla="*/ 0 h 1938992"/>
              <a:gd name="connsiteX0" fmla="*/ 0 w 10096892"/>
              <a:gd name="connsiteY0" fmla="*/ 0 h 1938992"/>
              <a:gd name="connsiteX1" fmla="*/ 10081120 w 10096892"/>
              <a:gd name="connsiteY1" fmla="*/ 0 h 1938992"/>
              <a:gd name="connsiteX2" fmla="*/ 10081120 w 10096892"/>
              <a:gd name="connsiteY2" fmla="*/ 1938992 h 1938992"/>
              <a:gd name="connsiteX3" fmla="*/ 0 w 10096892"/>
              <a:gd name="connsiteY3" fmla="*/ 1938992 h 1938992"/>
              <a:gd name="connsiteX4" fmla="*/ 0 w 10096892"/>
              <a:gd name="connsiteY4" fmla="*/ 0 h 1938992"/>
              <a:gd name="connsiteX0" fmla="*/ 0 w 10085031"/>
              <a:gd name="connsiteY0" fmla="*/ 0 h 1938992"/>
              <a:gd name="connsiteX1" fmla="*/ 10062302 w 10085031"/>
              <a:gd name="connsiteY1" fmla="*/ 252910 h 1938992"/>
              <a:gd name="connsiteX2" fmla="*/ 10081120 w 10085031"/>
              <a:gd name="connsiteY2" fmla="*/ 1938992 h 1938992"/>
              <a:gd name="connsiteX3" fmla="*/ 0 w 10085031"/>
              <a:gd name="connsiteY3" fmla="*/ 1938992 h 1938992"/>
              <a:gd name="connsiteX4" fmla="*/ 0 w 10085031"/>
              <a:gd name="connsiteY4" fmla="*/ 0 h 1938992"/>
              <a:gd name="connsiteX0" fmla="*/ 0 w 10124975"/>
              <a:gd name="connsiteY0" fmla="*/ 0 h 1938992"/>
              <a:gd name="connsiteX1" fmla="*/ 10114853 w 10124975"/>
              <a:gd name="connsiteY1" fmla="*/ 661369 h 1938992"/>
              <a:gd name="connsiteX2" fmla="*/ 10081120 w 10124975"/>
              <a:gd name="connsiteY2" fmla="*/ 1938992 h 1938992"/>
              <a:gd name="connsiteX3" fmla="*/ 0 w 10124975"/>
              <a:gd name="connsiteY3" fmla="*/ 1938992 h 1938992"/>
              <a:gd name="connsiteX4" fmla="*/ 0 w 10124975"/>
              <a:gd name="connsiteY4" fmla="*/ 0 h 1938992"/>
              <a:gd name="connsiteX0" fmla="*/ 0 w 10114853"/>
              <a:gd name="connsiteY0" fmla="*/ 0 h 1938992"/>
              <a:gd name="connsiteX1" fmla="*/ 10114853 w 10114853"/>
              <a:gd name="connsiteY1" fmla="*/ 661369 h 1938992"/>
              <a:gd name="connsiteX2" fmla="*/ 10081120 w 10114853"/>
              <a:gd name="connsiteY2" fmla="*/ 1938992 h 1938992"/>
              <a:gd name="connsiteX3" fmla="*/ 0 w 10114853"/>
              <a:gd name="connsiteY3" fmla="*/ 1938992 h 1938992"/>
              <a:gd name="connsiteX4" fmla="*/ 0 w 10114853"/>
              <a:gd name="connsiteY4" fmla="*/ 0 h 1938992"/>
              <a:gd name="connsiteX0" fmla="*/ 0 w 10114853"/>
              <a:gd name="connsiteY0" fmla="*/ 0 h 1938992"/>
              <a:gd name="connsiteX1" fmla="*/ 10114853 w 10114853"/>
              <a:gd name="connsiteY1" fmla="*/ 661369 h 1938992"/>
              <a:gd name="connsiteX2" fmla="*/ 10081120 w 10114853"/>
              <a:gd name="connsiteY2" fmla="*/ 1938992 h 1938992"/>
              <a:gd name="connsiteX3" fmla="*/ 0 w 10114853"/>
              <a:gd name="connsiteY3" fmla="*/ 1938992 h 1938992"/>
              <a:gd name="connsiteX4" fmla="*/ 0 w 10114853"/>
              <a:gd name="connsiteY4" fmla="*/ 0 h 1938992"/>
              <a:gd name="connsiteX0" fmla="*/ 0 w 10114853"/>
              <a:gd name="connsiteY0" fmla="*/ 0 h 1938992"/>
              <a:gd name="connsiteX1" fmla="*/ 10114853 w 10114853"/>
              <a:gd name="connsiteY1" fmla="*/ 661369 h 1938992"/>
              <a:gd name="connsiteX2" fmla="*/ 10081120 w 10114853"/>
              <a:gd name="connsiteY2" fmla="*/ 1938992 h 1938992"/>
              <a:gd name="connsiteX3" fmla="*/ 0 w 10114853"/>
              <a:gd name="connsiteY3" fmla="*/ 1938992 h 1938992"/>
              <a:gd name="connsiteX4" fmla="*/ 0 w 10114853"/>
              <a:gd name="connsiteY4" fmla="*/ 0 h 1938992"/>
              <a:gd name="connsiteX0" fmla="*/ 0 w 10114853"/>
              <a:gd name="connsiteY0" fmla="*/ 0 h 1983406"/>
              <a:gd name="connsiteX1" fmla="*/ 10114853 w 10114853"/>
              <a:gd name="connsiteY1" fmla="*/ 661369 h 1983406"/>
              <a:gd name="connsiteX2" fmla="*/ 10078597 w 10114853"/>
              <a:gd name="connsiteY2" fmla="*/ 1983406 h 1983406"/>
              <a:gd name="connsiteX3" fmla="*/ 0 w 10114853"/>
              <a:gd name="connsiteY3" fmla="*/ 1938992 h 1983406"/>
              <a:gd name="connsiteX4" fmla="*/ 0 w 10114853"/>
              <a:gd name="connsiteY4" fmla="*/ 0 h 1983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14853" h="1983406">
                <a:moveTo>
                  <a:pt x="0" y="0"/>
                </a:moveTo>
                <a:lnTo>
                  <a:pt x="10114853" y="661369"/>
                </a:lnTo>
                <a:cubicBezTo>
                  <a:pt x="10045018" y="1909717"/>
                  <a:pt x="10112548" y="817679"/>
                  <a:pt x="10078597" y="1983406"/>
                </a:cubicBezTo>
                <a:lnTo>
                  <a:pt x="0" y="1938992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</a:t>
            </a: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además de atravesar sorprendentes paisajes rurales </a:t>
            </a:r>
            <a:endParaRPr lang="es-ES" sz="24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</a:t>
            </a: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donde se puede apreciar fauna silvestre local, </a:t>
            </a:r>
            <a:endParaRPr lang="es-ES" sz="24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</a:t>
            </a: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precia de ser la línea férrea más alta del mundo, </a:t>
            </a:r>
            <a:endParaRPr lang="es-ES" sz="24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</a:t>
            </a: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que pasa por Tanggula, </a:t>
            </a:r>
            <a:endParaRPr lang="es-ES" sz="24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</a:t>
            </a: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pico de 5.072 metros de altura por encima del nivel del mar.</a:t>
            </a:r>
            <a:endParaRPr lang="es-E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1729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8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351584" y="732522"/>
            <a:ext cx="3836307" cy="4642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850"/>
              </a:lnSpc>
              <a:spcAft>
                <a:spcPts val="0"/>
              </a:spcAft>
            </a:pPr>
            <a:r>
              <a:rPr lang="en-US" sz="2800" b="1" smtClean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Hiram </a:t>
            </a:r>
            <a:r>
              <a:rPr lang="en-US" sz="2800" b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Bingham, Perú</a:t>
            </a:r>
            <a:endParaRPr lang="es-ES" sz="2800" b="1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7328" y="2636912"/>
            <a:ext cx="56886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se encuentra en Perú, </a:t>
            </a:r>
            <a:endParaRPr lang="es-ES" sz="240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línea de tren recibe el nombre de un explorador estadounidense </a:t>
            </a:r>
            <a:endParaRPr lang="es-ES" sz="240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que este hombre fue </a:t>
            </a:r>
            <a:endParaRPr lang="es-ES" sz="240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hace más de un siglo </a:t>
            </a:r>
            <a:endParaRPr lang="es-ES" sz="240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subió 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 una colina empinada </a:t>
            </a:r>
            <a:endParaRPr lang="es-ES" sz="240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se topó con Machu Picchu, el descubrimiento arqueológico </a:t>
            </a:r>
            <a:endParaRPr lang="es-ES" sz="240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grande y sorprendente del </a:t>
            </a: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mundo.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2502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6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 rot="1075294">
            <a:off x="421779" y="2003840"/>
            <a:ext cx="1100263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6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Actualmente</a:t>
            </a:r>
            <a:r>
              <a:rPr lang="es-ES" sz="2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s-ES" sz="260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6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</a:t>
            </a:r>
            <a:r>
              <a:rPr lang="es-ES" sz="2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tren sale de Cuzco y llega a la entrada del parque de Machu Picchu</a:t>
            </a:r>
            <a:r>
              <a:rPr lang="es-ES" sz="26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2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0245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8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6" y="0"/>
            <a:ext cx="12167204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055440" y="282128"/>
            <a:ext cx="100811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es-ES" sz="24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viaje recorre el Valle Sagrado de los Incas, campos selváticos y pequeños pueblos andinos que se pueden apreciar no solo desde las ventanas laterales del tren sino también a través de claraboyas de vidrio en el techo de cada vagón.</a:t>
            </a:r>
            <a:endParaRPr lang="es-ES" sz="24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5555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3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http://files.genial.guru/files/news/part_11/118805/533105-1000-1452823941-Trenes-730x547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817"/>
            <a:ext cx="12192000" cy="689081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ángulo 1"/>
          <p:cNvSpPr/>
          <p:nvPr/>
        </p:nvSpPr>
        <p:spPr>
          <a:xfrm>
            <a:off x="4151784" y="372482"/>
            <a:ext cx="3937296" cy="4642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850"/>
              </a:lnSpc>
              <a:spcAft>
                <a:spcPts val="0"/>
              </a:spcAft>
            </a:pPr>
            <a:r>
              <a:rPr lang="es-ES" sz="2800" b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 tren azul, Sudáfrica</a:t>
            </a:r>
            <a:endParaRPr lang="es-ES" sz="2800" b="1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343472" y="1124744"/>
            <a:ext cx="95770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es otro de los más reconocidos trenes-hotel de lujo del mundo, sus viajeros acceden a un servicio e instalaciones 5 estrellas mientras atraviesan un paisaje con una misteriosa aura azul y violeta en </a:t>
            </a:r>
            <a:r>
              <a:rPr lang="es-E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Sudáfrica.</a:t>
            </a:r>
            <a:endParaRPr lang="es-ES" sz="24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0574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4" y="0"/>
            <a:ext cx="12193814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39416" y="-27384"/>
            <a:ext cx="90730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es-ES" sz="240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ruta entre Ciudad del Cabo y Pretoria tarda 27 horas y muchos reyes y presidentes del mundo </a:t>
            </a:r>
            <a:endParaRPr lang="es-ES" sz="240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se</a:t>
            </a:r>
            <a:r>
              <a:rPr lang="es-ES" sz="240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han inclinado </a:t>
            </a:r>
            <a:r>
              <a:rPr lang="es-ES" sz="24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</a:t>
            </a:r>
            <a:r>
              <a:rPr lang="es-ES" sz="240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opción de viaje </a:t>
            </a:r>
            <a:endParaRPr lang="es-ES" sz="240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</a:t>
            </a:r>
            <a:r>
              <a:rPr lang="es-ES" sz="240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conocer la nación </a:t>
            </a:r>
            <a:endParaRPr lang="es-ES" sz="240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es-ES" sz="240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ES" sz="24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Nelson </a:t>
            </a:r>
            <a:r>
              <a:rPr lang="es-ES" sz="24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Mandela</a:t>
            </a: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24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5604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3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http://files.genial.guru/files/news/part_11/118805/533005-1000-1452823941-USHUAIA-TRE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62" y="0"/>
            <a:ext cx="1222564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ángulo 1"/>
          <p:cNvSpPr/>
          <p:nvPr/>
        </p:nvSpPr>
        <p:spPr>
          <a:xfrm>
            <a:off x="3431704" y="44624"/>
            <a:ext cx="6398419" cy="4642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850"/>
              </a:lnSpc>
              <a:spcAft>
                <a:spcPts val="0"/>
              </a:spcAft>
            </a:pPr>
            <a:r>
              <a:rPr lang="es-ES" sz="2800" b="1">
                <a:solidFill>
                  <a:srgbClr val="0000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 Tren del Fin del Mundo, Argentina</a:t>
            </a:r>
            <a:endParaRPr lang="es-ES" sz="2800" b="1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888088" y="404664"/>
            <a:ext cx="53285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El Tren del Fin del Mundo retoma </a:t>
            </a:r>
            <a:endParaRPr lang="es-ES" sz="24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los </a:t>
            </a: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últimos 7 km del antiguo recorrido </a:t>
            </a:r>
            <a:endParaRPr lang="es-ES" sz="24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del </a:t>
            </a: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«tren de los presos», </a:t>
            </a:r>
            <a:endParaRPr lang="es-ES" sz="24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que </a:t>
            </a: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partía desde la cárcel de Ushuaia </a:t>
            </a:r>
            <a:endParaRPr lang="es-ES" sz="24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hacia </a:t>
            </a:r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la ladera del Monte </a:t>
            </a:r>
            <a:r>
              <a:rPr lang="es-ES" sz="240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Susana.</a:t>
            </a:r>
            <a:endParaRPr lang="es-E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7593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511824" y="-99392"/>
            <a:ext cx="763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Recibe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su nombre porque su recorrido alcanza el punto remoto de La Patagonia argentina,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un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 rincón dueño de fabulosos paisajes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en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 donde se pueden apreciar el zigzagueante río Pipo, la cascada Macarena, el cementerio de árboles y el majestuoso </a:t>
            </a: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bosque.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2166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3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423592" y="-27384"/>
            <a:ext cx="94330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Además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de los hermosos paisajes que recorre, este tren brinda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 experiencia única de viajar a bordo de un ferrocarril de época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con 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</a:rPr>
              <a:t>sus locomotoras a vapor.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5350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37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7384"/>
            <a:ext cx="12192001" cy="686087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 rot="281872">
            <a:off x="2886529" y="291871"/>
            <a:ext cx="7439308" cy="955397"/>
          </a:xfrm>
          <a:custGeom>
            <a:avLst/>
            <a:gdLst>
              <a:gd name="connsiteX0" fmla="*/ 0 w 7344816"/>
              <a:gd name="connsiteY0" fmla="*/ 0 h 836126"/>
              <a:gd name="connsiteX1" fmla="*/ 7344816 w 7344816"/>
              <a:gd name="connsiteY1" fmla="*/ 0 h 836126"/>
              <a:gd name="connsiteX2" fmla="*/ 7344816 w 7344816"/>
              <a:gd name="connsiteY2" fmla="*/ 836126 h 836126"/>
              <a:gd name="connsiteX3" fmla="*/ 0 w 7344816"/>
              <a:gd name="connsiteY3" fmla="*/ 836126 h 836126"/>
              <a:gd name="connsiteX4" fmla="*/ 0 w 7344816"/>
              <a:gd name="connsiteY4" fmla="*/ 0 h 836126"/>
              <a:gd name="connsiteX0" fmla="*/ 0 w 7439308"/>
              <a:gd name="connsiteY0" fmla="*/ 0 h 955397"/>
              <a:gd name="connsiteX1" fmla="*/ 7439308 w 7439308"/>
              <a:gd name="connsiteY1" fmla="*/ 119271 h 955397"/>
              <a:gd name="connsiteX2" fmla="*/ 7439308 w 7439308"/>
              <a:gd name="connsiteY2" fmla="*/ 955397 h 955397"/>
              <a:gd name="connsiteX3" fmla="*/ 94492 w 7439308"/>
              <a:gd name="connsiteY3" fmla="*/ 955397 h 955397"/>
              <a:gd name="connsiteX4" fmla="*/ 0 w 7439308"/>
              <a:gd name="connsiteY4" fmla="*/ 0 h 955397"/>
              <a:gd name="connsiteX0" fmla="*/ 0 w 7439308"/>
              <a:gd name="connsiteY0" fmla="*/ 0 h 955397"/>
              <a:gd name="connsiteX1" fmla="*/ 7439308 w 7439308"/>
              <a:gd name="connsiteY1" fmla="*/ 119271 h 955397"/>
              <a:gd name="connsiteX2" fmla="*/ 7439308 w 7439308"/>
              <a:gd name="connsiteY2" fmla="*/ 955397 h 955397"/>
              <a:gd name="connsiteX3" fmla="*/ 94492 w 7439308"/>
              <a:gd name="connsiteY3" fmla="*/ 955397 h 955397"/>
              <a:gd name="connsiteX4" fmla="*/ 0 w 7439308"/>
              <a:gd name="connsiteY4" fmla="*/ 0 h 955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39308" h="955397">
                <a:moveTo>
                  <a:pt x="0" y="0"/>
                </a:moveTo>
                <a:lnTo>
                  <a:pt x="7439308" y="119271"/>
                </a:lnTo>
                <a:lnTo>
                  <a:pt x="7439308" y="955397"/>
                </a:lnTo>
                <a:lnTo>
                  <a:pt x="94492" y="955397"/>
                </a:lnTo>
                <a:cubicBezTo>
                  <a:pt x="62995" y="636931"/>
                  <a:pt x="41866" y="444650"/>
                  <a:pt x="0" y="0"/>
                </a:cubicBezTo>
                <a:close/>
              </a:path>
            </a:pathLst>
          </a:custGeom>
        </p:spPr>
        <p:txBody>
          <a:bodyPr wrap="square">
            <a:spAutoFit/>
          </a:bodyPr>
          <a:lstStyle/>
          <a:p>
            <a:pPr algn="ctr">
              <a:lnSpc>
                <a:spcPts val="2850"/>
              </a:lnSpc>
              <a:spcAft>
                <a:spcPts val="0"/>
              </a:spcAft>
            </a:pPr>
            <a:r>
              <a:rPr lang="en-US" sz="2800" b="1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Golden Eagle Trans-Siberian Express, Rusia, Mongolia y China</a:t>
            </a:r>
            <a:endParaRPr lang="es-ES" sz="2800" b="1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040216" y="4874384"/>
            <a:ext cx="41044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 Trans-siberian Express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Tren Transiberiano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quizá uno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los más antiguos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icónicos trenes del mundo.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3645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57" y="0"/>
            <a:ext cx="12207057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44016" y="68431"/>
            <a:ext cx="4223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s-ES" sz="240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paseo épico </a:t>
            </a:r>
            <a:r>
              <a:rPr lang="es-ES" sz="24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 </a:t>
            </a:r>
            <a:r>
              <a:rPr lang="es-ES" sz="240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 días </a:t>
            </a:r>
            <a:endParaRPr lang="es-ES" sz="240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s-ES" sz="240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s-ES" sz="24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abarca </a:t>
            </a:r>
            <a:r>
              <a:rPr lang="es-ES" sz="240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dos </a:t>
            </a:r>
            <a:endParaRPr lang="es-ES" sz="240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enormes continentes…</a:t>
            </a:r>
            <a:endParaRPr lang="es-ES" sz="240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79376" y="5099700"/>
            <a:ext cx="30963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s-ES" sz="24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algunos </a:t>
            </a:r>
            <a:endParaRPr lang="es-ES" sz="240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es-ES" sz="24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los </a:t>
            </a:r>
            <a:r>
              <a:rPr lang="es-ES" sz="240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</a:t>
            </a:r>
          </a:p>
          <a:p>
            <a:pPr>
              <a:spcAft>
                <a:spcPts val="0"/>
              </a:spcAft>
            </a:pPr>
            <a:r>
              <a:rPr lang="es-ES" sz="240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desolados </a:t>
            </a:r>
            <a:r>
              <a:rPr lang="es-ES" sz="24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 remotos </a:t>
            </a:r>
            <a:endParaRPr lang="es-ES" sz="240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ES" sz="240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paisajes </a:t>
            </a:r>
            <a:r>
              <a:rPr lang="es-ES" sz="24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</a:t>
            </a:r>
            <a:r>
              <a:rPr lang="es-ES" sz="240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planeta.</a:t>
            </a:r>
            <a:endParaRPr lang="es-ES" sz="24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7949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 rot="21418537">
            <a:off x="6340727" y="1325197"/>
            <a:ext cx="4253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Gracias </a:t>
            </a:r>
            <a:r>
              <a:rPr lang="es-ES" sz="240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 esta línea férrea</a:t>
            </a:r>
            <a:r>
              <a:rPr lang="es-ES" sz="240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China </a:t>
            </a:r>
            <a:r>
              <a:rPr lang="es-ES" sz="240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 </a:t>
            </a:r>
            <a:r>
              <a:rPr lang="es-ES" sz="240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Rusia se</a:t>
            </a:r>
            <a:r>
              <a:rPr lang="es-ES" sz="240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conectan </a:t>
            </a:r>
            <a:endParaRPr lang="es-ES" sz="240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</a:t>
            </a:r>
            <a:r>
              <a:rPr lang="es-ES" sz="240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hace muchos </a:t>
            </a:r>
            <a:r>
              <a:rPr lang="es-ES" sz="240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años.</a:t>
            </a:r>
            <a:endParaRPr lang="es-ES" sz="240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1952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2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" y="0"/>
            <a:ext cx="12190365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1628800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Hoy</a:t>
            </a:r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es posible embarcarse en un titánico viaje desde la Rusia europea </a:t>
            </a:r>
            <a:endParaRPr lang="es-ES" sz="2400" smtClean="0">
              <a:solidFill>
                <a:srgbClr val="FFFF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hasta </a:t>
            </a:r>
            <a:r>
              <a:rPr lang="es-ES" sz="240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provincias del Lejano Oriente Ruso, Mongolia y </a:t>
            </a:r>
            <a:r>
              <a:rPr lang="es-ES" sz="2400" smtClean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China.</a:t>
            </a:r>
            <a:endParaRPr lang="es-ES" sz="240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068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7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http://files.genial.guru/files/news/part_11/118805/532705-1000-1452823941-trains-snow-20-Copy.jp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  <p:sp>
        <p:nvSpPr>
          <p:cNvPr id="6" name="Rectángulo 5"/>
          <p:cNvSpPr/>
          <p:nvPr/>
        </p:nvSpPr>
        <p:spPr>
          <a:xfrm>
            <a:off x="0" y="68431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Uno </a:t>
            </a: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 los elementos que ha dado fama a este tren </a:t>
            </a:r>
            <a:endParaRPr lang="es-ES" sz="240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</a:t>
            </a: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la misteriosa niebla de la mañana que se levanta sobre el lago Baikal, </a:t>
            </a:r>
            <a:endParaRPr lang="es-ES" sz="240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 medida que sube al aire </a:t>
            </a:r>
            <a:r>
              <a:rPr lang="es-E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libre, </a:t>
            </a: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sigue </a:t>
            </a:r>
            <a:r>
              <a:rPr lang="es-ES" sz="240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 hermoso paisaje en una playa </a:t>
            </a:r>
            <a:r>
              <a:rPr lang="es-ES" sz="24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aislada.</a:t>
            </a:r>
            <a:endParaRPr lang="es-ES" sz="240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981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7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7"/>
            <a:ext cx="12192000" cy="684780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007768" y="4869160"/>
            <a:ext cx="81842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estás buscando un viaje para cambiar tu vida,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hay nada como este legendario recorrido por Siberia </a:t>
            </a:r>
            <a:endParaRPr lang="es-ES" sz="240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ES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s-ES" sz="24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hasta el Océano Pacífico.</a:t>
            </a:r>
            <a:endParaRPr lang="es-ES" sz="240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mtClean="0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5998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7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  <a:endParaRPr kumimoji="0" lang="es-MX" sz="12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</a:endParaRP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</a:t>
            </a:r>
            <a:r>
              <a:rPr kumimoji="0" lang="es-ES" sz="3200" b="1" i="0" u="none" strike="noStrike" kern="0" cap="none" spc="0" normalizeH="0" baseline="0" noProof="0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texto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867" b="1" kern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Dream </a:t>
            </a:r>
            <a:r>
              <a:rPr lang="es-ES" sz="1867" b="1" ker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Your </a:t>
            </a:r>
            <a:r>
              <a:rPr lang="es-ES" sz="1867" b="1" kern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Dreams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Percy Faith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 smtClean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</a:t>
            </a: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8</a:t>
            </a:r>
            <a:r>
              <a:rPr kumimoji="0" lang="es-ES" sz="3200" b="1" i="0" u="none" strike="noStrike" kern="0" cap="none" spc="0" normalizeH="0" baseline="0" noProof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08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4463820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51154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amond/>
      </p:transition>
    </mc:Choice>
    <mc:Fallback xmlns="">
      <p:transition spd="slow" advTm="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7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  <p:sndAc>
          <p:endSnd/>
        </p:sndAc>
      </p:transition>
    </mc:Choice>
    <mc:Fallback xmlns="">
      <p:transition spd="slow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1957</TotalTime>
  <Words>204</Words>
  <Application>Microsoft Office PowerPoint</Application>
  <PresentationFormat>Panorámica</PresentationFormat>
  <Paragraphs>195</Paragraphs>
  <Slides>37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50" baseType="lpstr">
      <vt:lpstr>Algerian</vt:lpstr>
      <vt:lpstr>Arial</vt:lpstr>
      <vt:lpstr>Arial Narrow</vt:lpstr>
      <vt:lpstr>Calibri</vt:lpstr>
      <vt:lpstr>Cooper Black</vt:lpstr>
      <vt:lpstr>Deutsch Gothic</vt:lpstr>
      <vt:lpstr>Edwardian Script ITC</vt:lpstr>
      <vt:lpstr>Helvetica</vt:lpstr>
      <vt:lpstr>Kristen ITC</vt:lpstr>
      <vt:lpstr>Times New Roman</vt:lpstr>
      <vt:lpstr>Verdana</vt:lpstr>
      <vt:lpstr>3_Tema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Famosos ferrocarriles de lujo</dc:title>
  <dc:creator>Eaglenest</dc:creator>
  <cp:lastModifiedBy>Emilio M Aguilar P</cp:lastModifiedBy>
  <cp:revision>165</cp:revision>
  <dcterms:created xsi:type="dcterms:W3CDTF">2015-03-21T13:32:37Z</dcterms:created>
  <dcterms:modified xsi:type="dcterms:W3CDTF">2016-02-17T02:43:02Z</dcterms:modified>
  <cp:contentStatus/>
</cp:coreProperties>
</file>