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</p:sldMasterIdLst>
  <p:notesMasterIdLst>
    <p:notesMasterId r:id="rId64"/>
  </p:notesMasterIdLst>
  <p:sldIdLst>
    <p:sldId id="658" r:id="rId4"/>
    <p:sldId id="647" r:id="rId5"/>
    <p:sldId id="599" r:id="rId6"/>
    <p:sldId id="595" r:id="rId7"/>
    <p:sldId id="603" r:id="rId8"/>
    <p:sldId id="635" r:id="rId9"/>
    <p:sldId id="583" r:id="rId10"/>
    <p:sldId id="585" r:id="rId11"/>
    <p:sldId id="590" r:id="rId12"/>
    <p:sldId id="636" r:id="rId13"/>
    <p:sldId id="490" r:id="rId14"/>
    <p:sldId id="597" r:id="rId15"/>
    <p:sldId id="492" r:id="rId16"/>
    <p:sldId id="637" r:id="rId17"/>
    <p:sldId id="648" r:id="rId18"/>
    <p:sldId id="591" r:id="rId19"/>
    <p:sldId id="589" r:id="rId20"/>
    <p:sldId id="699" r:id="rId21"/>
    <p:sldId id="649" r:id="rId22"/>
    <p:sldId id="659" r:id="rId23"/>
    <p:sldId id="660" r:id="rId24"/>
    <p:sldId id="663" r:id="rId25"/>
    <p:sldId id="662" r:id="rId26"/>
    <p:sldId id="664" r:id="rId27"/>
    <p:sldId id="665" r:id="rId28"/>
    <p:sldId id="666" r:id="rId29"/>
    <p:sldId id="667" r:id="rId30"/>
    <p:sldId id="668" r:id="rId31"/>
    <p:sldId id="669" r:id="rId32"/>
    <p:sldId id="670" r:id="rId33"/>
    <p:sldId id="671" r:id="rId34"/>
    <p:sldId id="672" r:id="rId35"/>
    <p:sldId id="673" r:id="rId36"/>
    <p:sldId id="674" r:id="rId37"/>
    <p:sldId id="675" r:id="rId38"/>
    <p:sldId id="676" r:id="rId39"/>
    <p:sldId id="677" r:id="rId40"/>
    <p:sldId id="678" r:id="rId41"/>
    <p:sldId id="679" r:id="rId42"/>
    <p:sldId id="680" r:id="rId43"/>
    <p:sldId id="681" r:id="rId44"/>
    <p:sldId id="682" r:id="rId45"/>
    <p:sldId id="683" r:id="rId46"/>
    <p:sldId id="684" r:id="rId47"/>
    <p:sldId id="685" r:id="rId48"/>
    <p:sldId id="686" r:id="rId49"/>
    <p:sldId id="687" r:id="rId50"/>
    <p:sldId id="688" r:id="rId51"/>
    <p:sldId id="689" r:id="rId52"/>
    <p:sldId id="690" r:id="rId53"/>
    <p:sldId id="691" r:id="rId54"/>
    <p:sldId id="692" r:id="rId55"/>
    <p:sldId id="693" r:id="rId56"/>
    <p:sldId id="694" r:id="rId57"/>
    <p:sldId id="695" r:id="rId58"/>
    <p:sldId id="697" r:id="rId59"/>
    <p:sldId id="696" r:id="rId60"/>
    <p:sldId id="698" r:id="rId61"/>
    <p:sldId id="471" r:id="rId62"/>
    <p:sldId id="440" r:id="rId63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7743" autoAdjust="0"/>
  </p:normalViewPr>
  <p:slideViewPr>
    <p:cSldViewPr showGuides="1">
      <p:cViewPr varScale="1">
        <p:scale>
          <a:sx n="90" d="100"/>
          <a:sy n="90" d="100"/>
        </p:scale>
        <p:origin x="-50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30/07/2015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30/07/2015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30/07/2015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slide" Target="slide19.xml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12" Type="http://schemas.openxmlformats.org/officeDocument/2006/relationships/slide" Target="slide5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11" Type="http://schemas.openxmlformats.org/officeDocument/2006/relationships/image" Target="../media/image5.gif"/><Relationship Id="rId5" Type="http://schemas.openxmlformats.org/officeDocument/2006/relationships/image" Target="../media/image1.jpeg"/><Relationship Id="rId10" Type="http://schemas.openxmlformats.org/officeDocument/2006/relationships/image" Target="../media/image4.png"/><Relationship Id="rId4" Type="http://schemas.openxmlformats.org/officeDocument/2006/relationships/audio" Target="../media/audio1.wav"/><Relationship Id="rId9" Type="http://schemas.openxmlformats.org/officeDocument/2006/relationships/image" Target="../media/image3.png"/><Relationship Id="rId1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3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microsoft.com/office/2007/relationships/hdphoto" Target="../media/hdphoto5.wdp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8.wdp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12.wdp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14.wdp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16.wdp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19.wdp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7" Type="http://schemas.microsoft.com/office/2007/relationships/hdphoto" Target="../media/hdphoto22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jpeg"/><Relationship Id="rId5" Type="http://schemas.microsoft.com/office/2007/relationships/hdphoto" Target="../media/hdphoto21.wdp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5" Type="http://schemas.microsoft.com/office/2007/relationships/hdphoto" Target="../media/hdphoto24.wdp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.png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3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Relationship Id="rId5" Type="http://schemas.microsoft.com/office/2007/relationships/hdphoto" Target="../media/hdphoto2.wdp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.png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capiA\Desktop\72px-San_andres_cholula_escudo.PN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94444" y1="67045" x2="94444" y2="67045"/>
                        <a14:foregroundMark x1="93056" y1="75000" x2="93056" y2="75000"/>
                        <a14:foregroundMark x1="86111" y1="80682" x2="86111" y2="80682"/>
                        <a14:foregroundMark x1="80556" y1="88636" x2="80556" y2="88636"/>
                        <a14:foregroundMark x1="72222" y1="93182" x2="72222" y2="93182"/>
                        <a14:foregroundMark x1="65278" y1="95455" x2="65278" y2="95455"/>
                        <a14:foregroundMark x1="59722" y1="95455" x2="59722" y2="95455"/>
                        <a14:foregroundMark x1="30556" y1="92045" x2="30556" y2="92045"/>
                        <a14:foregroundMark x1="38889" y1="92045" x2="38889" y2="92045"/>
                        <a14:foregroundMark x1="22222" y1="81818" x2="22222" y2="81818"/>
                        <a14:foregroundMark x1="13889" y1="78409" x2="13889" y2="78409"/>
                        <a14:foregroundMark x1="23611" y1="87500" x2="23611" y2="87500"/>
                        <a14:foregroundMark x1="4167" y1="64773" x2="4167" y2="64773"/>
                        <a14:foregroundMark x1="5556" y1="51136" x2="5556" y2="51136"/>
                        <a14:foregroundMark x1="2778" y1="57955" x2="2778" y2="57955"/>
                        <a14:foregroundMark x1="8333" y1="57955" x2="8333" y2="57955"/>
                        <a14:foregroundMark x1="5556" y1="37500" x2="5556" y2="37500"/>
                        <a14:foregroundMark x1="5556" y1="19318" x2="5556" y2="19318"/>
                        <a14:foregroundMark x1="2778" y1="28409" x2="2778" y2="28409"/>
                        <a14:foregroundMark x1="5556" y1="11364" x2="5556" y2="11364"/>
                        <a14:foregroundMark x1="5556" y1="7955" x2="5556" y2="7955"/>
                        <a14:foregroundMark x1="13889" y1="6818" x2="13889" y2="6818"/>
                        <a14:foregroundMark x1="25000" y1="6818" x2="25000" y2="6818"/>
                        <a14:foregroundMark x1="31944" y1="9091" x2="31944" y2="9091"/>
                        <a14:foregroundMark x1="31944" y1="4545" x2="31944" y2="4545"/>
                        <a14:foregroundMark x1="37500" y1="2273" x2="37500" y2="2273"/>
                        <a14:foregroundMark x1="43056" y1="9091" x2="43056" y2="9091"/>
                        <a14:foregroundMark x1="58333" y1="5682" x2="58333" y2="5682"/>
                        <a14:foregroundMark x1="68056" y1="4545" x2="68056" y2="4545"/>
                        <a14:foregroundMark x1="79167" y1="4545" x2="79167" y2="4545"/>
                        <a14:foregroundMark x1="75000" y1="5682" x2="75000" y2="5682"/>
                        <a14:foregroundMark x1="65278" y1="10227" x2="65278" y2="10227"/>
                        <a14:foregroundMark x1="88889" y1="4545" x2="88889" y2="4545"/>
                        <a14:foregroundMark x1="94444" y1="7955" x2="94444" y2="7955"/>
                        <a14:foregroundMark x1="94444" y1="14773" x2="94444" y2="14773"/>
                        <a14:foregroundMark x1="95833" y1="25000" x2="95833" y2="25000"/>
                        <a14:foregroundMark x1="90278" y1="21591" x2="90278" y2="21591"/>
                        <a14:foregroundMark x1="95833" y1="21591" x2="95833" y2="21591"/>
                        <a14:foregroundMark x1="94444" y1="34091" x2="94444" y2="34091"/>
                        <a14:foregroundMark x1="94444" y1="43182" x2="94444" y2="43182"/>
                        <a14:foregroundMark x1="93056" y1="52273" x2="93056" y2="52273"/>
                        <a14:foregroundMark x1="6944" y1="44318" x2="6944" y2="44318"/>
                        <a14:backgroundMark x1="93056" y1="90909" x2="93056" y2="90909"/>
                        <a14:backgroundMark x1="1389" y1="39773" x2="1389" y2="39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73" y="915566"/>
            <a:ext cx="1004143" cy="12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2" name="Picture 2" descr="C:\Users\capiA\Desktop\Cholula\Modificadas\logo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15566"/>
            <a:ext cx="1134402" cy="127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16860" y="1554775"/>
            <a:ext cx="3151084" cy="18810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CHOLULA</a:t>
            </a:r>
          </a:p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Ciudad Sagrada</a:t>
            </a:r>
          </a:p>
          <a:p>
            <a:pPr algn="ctr"/>
            <a:endParaRPr lang="es-ES" sz="5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3ª parte de 3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24930" name="Picture 2" descr="M:\()  Musica\[]  Musica gifs\Eaglenest vuelo derecho Transparente 003 - copia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875" y="123478"/>
            <a:ext cx="1311605" cy="45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8" name="7 CuadroTexto">
            <a:hlinkClick r:id="rId12" action="ppaction://hlinksldjump"/>
          </p:cNvPr>
          <p:cNvSpPr txBox="1"/>
          <p:nvPr/>
        </p:nvSpPr>
        <p:spPr>
          <a:xfrm>
            <a:off x="1259632" y="123478"/>
            <a:ext cx="2621552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>
                <a:ln w="3175">
                  <a:solidFill>
                    <a:srgbClr val="0000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ver presentación</a:t>
            </a:r>
          </a:p>
          <a:p>
            <a:pPr algn="ctr"/>
            <a:r>
              <a:rPr lang="es-ES_tradnl" b="1" dirty="0" smtClean="0">
                <a:ln w="31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Hacer </a:t>
            </a:r>
            <a:r>
              <a:rPr lang="es-ES_tradnl" b="1" dirty="0" err="1" smtClean="0">
                <a:ln w="31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click</a:t>
            </a:r>
            <a:r>
              <a:rPr lang="es-ES_tradnl" b="1" dirty="0" smtClean="0">
                <a:ln w="31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en la pantalla</a:t>
            </a:r>
            <a:endParaRPr lang="es-MX" b="1" dirty="0">
              <a:ln w="3175">
                <a:solidFill>
                  <a:srgbClr val="FF0000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CuadroTexto">
            <a:hlinkClick r:id="rId13" action="ppaction://hlinksldjump"/>
          </p:cNvPr>
          <p:cNvSpPr txBox="1"/>
          <p:nvPr/>
        </p:nvSpPr>
        <p:spPr>
          <a:xfrm>
            <a:off x="7141361" y="1925420"/>
            <a:ext cx="1783018" cy="1177958"/>
          </a:xfrm>
          <a:custGeom>
            <a:avLst/>
            <a:gdLst>
              <a:gd name="connsiteX0" fmla="*/ 0 w 1751120"/>
              <a:gd name="connsiteY0" fmla="*/ 0 h 646331"/>
              <a:gd name="connsiteX1" fmla="*/ 1751120 w 1751120"/>
              <a:gd name="connsiteY1" fmla="*/ 0 h 646331"/>
              <a:gd name="connsiteX2" fmla="*/ 1751120 w 1751120"/>
              <a:gd name="connsiteY2" fmla="*/ 646331 h 646331"/>
              <a:gd name="connsiteX3" fmla="*/ 0 w 1751120"/>
              <a:gd name="connsiteY3" fmla="*/ 646331 h 646331"/>
              <a:gd name="connsiteX4" fmla="*/ 0 w 1751120"/>
              <a:gd name="connsiteY4" fmla="*/ 0 h 646331"/>
              <a:gd name="connsiteX0" fmla="*/ 0 w 1772385"/>
              <a:gd name="connsiteY0" fmla="*/ 0 h 954675"/>
              <a:gd name="connsiteX1" fmla="*/ 1751120 w 1772385"/>
              <a:gd name="connsiteY1" fmla="*/ 0 h 954675"/>
              <a:gd name="connsiteX2" fmla="*/ 1772385 w 1772385"/>
              <a:gd name="connsiteY2" fmla="*/ 954675 h 954675"/>
              <a:gd name="connsiteX3" fmla="*/ 0 w 1772385"/>
              <a:gd name="connsiteY3" fmla="*/ 646331 h 954675"/>
              <a:gd name="connsiteX4" fmla="*/ 0 w 1772385"/>
              <a:gd name="connsiteY4" fmla="*/ 0 h 954675"/>
              <a:gd name="connsiteX0" fmla="*/ 0 w 1783018"/>
              <a:gd name="connsiteY0" fmla="*/ 0 h 1177958"/>
              <a:gd name="connsiteX1" fmla="*/ 1751120 w 1783018"/>
              <a:gd name="connsiteY1" fmla="*/ 0 h 1177958"/>
              <a:gd name="connsiteX2" fmla="*/ 1783018 w 1783018"/>
              <a:gd name="connsiteY2" fmla="*/ 1177958 h 1177958"/>
              <a:gd name="connsiteX3" fmla="*/ 0 w 1783018"/>
              <a:gd name="connsiteY3" fmla="*/ 646331 h 1177958"/>
              <a:gd name="connsiteX4" fmla="*/ 0 w 1783018"/>
              <a:gd name="connsiteY4" fmla="*/ 0 h 1177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3018" h="1177958">
                <a:moveTo>
                  <a:pt x="0" y="0"/>
                </a:moveTo>
                <a:lnTo>
                  <a:pt x="1751120" y="0"/>
                </a:lnTo>
                <a:lnTo>
                  <a:pt x="1783018" y="1177958"/>
                </a:lnTo>
                <a:lnTo>
                  <a:pt x="0" y="64633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>
                <a:ln w="3175">
                  <a:solidFill>
                    <a:srgbClr val="0000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ver Historia</a:t>
            </a:r>
          </a:p>
          <a:p>
            <a:pPr algn="ctr"/>
            <a:r>
              <a:rPr lang="es-ES_tradnl" b="1" dirty="0" smtClean="0">
                <a:ln w="31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Hacer </a:t>
            </a:r>
            <a:r>
              <a:rPr lang="es-ES_tradnl" b="1" dirty="0" err="1" smtClean="0">
                <a:ln w="31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click</a:t>
            </a:r>
            <a:r>
              <a:rPr lang="es-ES_tradnl" b="1" dirty="0" smtClean="0">
                <a:ln w="3175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aquí</a:t>
            </a:r>
            <a:endParaRPr lang="es-MX" b="1" dirty="0">
              <a:ln w="3175">
                <a:solidFill>
                  <a:srgbClr val="FF0000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344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  <p:sndAc>
          <p:stSnd>
            <p:snd r:embed="rId4" name="Ema - RapsodiaEnAzul(Final) 028-1 Eaglenest.wav"/>
          </p:stSnd>
        </p:sndAc>
      </p:transition>
    </mc:Choice>
    <mc:Fallback xmlns="">
      <p:transition spd="slow">
        <p:fade/>
        <p:sndAc>
          <p:stSnd>
            <p:snd r:embed="rId14" name="Ema - RapsodiaEnAzul(Final) 028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853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507854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Citadinos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0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ripple/>
        <p:sndAc>
          <p:stSnd>
            <p:snd r:embed="rId2" name="Eaglenest-Amor Eterno-2.wav"/>
          </p:stSnd>
        </p:sndAc>
      </p:transition>
    </mc:Choice>
    <mc:Fallback>
      <p:transition spd="slow" advTm="0">
        <p:fade/>
        <p:sndAc>
          <p:stSnd>
            <p:snd r:embed="rId2" name="Eaglenest-Amor Eterno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4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Cholula\Modificadas\calles_de_cholu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3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3478"/>
            <a:ext cx="4223792" cy="2448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5714" name="Picture 2" descr="C:\Users\capiA\Desktop\Cholula\Modificadas\full-Cholula's Road Kings - Felix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4689"/>
            <a:ext cx="4398039" cy="40832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imagesU2IZ0BD5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43758"/>
            <a:ext cx="4223792" cy="2411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C:\Users\capiA\Desktop\Cholula\Modificadas\ESTEBAN-Y-ZUATL-cholula-puebla-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70" y="771550"/>
            <a:ext cx="4337422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2" descr="C:\Users\capiA\Desktop\Cholula\Modificadas\calles_de_cholula6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19622"/>
            <a:ext cx="4367808" cy="29482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80" dir="5400000" sy="-100000" algn="bl" rotWithShape="0"/>
          </a:effectLst>
          <a:scene3d>
            <a:camera prst="orthographicFront"/>
            <a:lightRig rig="threePt" dir="t"/>
          </a:scene3d>
          <a:sp3d>
            <a:bevelB w="0" h="0"/>
          </a:sp3d>
          <a:extLst/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C:\Users\capiA\Desktop\Cholula\Modificadas\tiendas_de_artesanias_san_andres_cholula_puebl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1510"/>
            <a:ext cx="7200800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843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67544" y="494546"/>
            <a:ext cx="820891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DEMOGRAFÍA </a:t>
            </a: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municipio de San Pedro Cholula registra en el Censo de Población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Vivienda realizado en 2010 por el Instituto Nacional de Estadística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Geografía un total de 120 459 habitantes,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los que 57 578 son hombres y 62 881 son mujeres.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municipio de San Pedro Cholula se localizan un total de 17 localidades, siendo las principales y su población en 2010 las siguientes: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Localidad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Población Total Municipio 120 459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Cholula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de Rivadavia 87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897,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Santiago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Momoxoan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17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622, </a:t>
            </a: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San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Gregorio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Zacapechpan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6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959,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Santa María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Acuexcomac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4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432, </a:t>
            </a: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San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Francisco Coapa 2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637.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131161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2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9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3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8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9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8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:\Users\capiA\Desktop\Cholula\Modificadas\3853403250_df0a23deb5_z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039" y="267494"/>
            <a:ext cx="6829401" cy="4608512"/>
          </a:xfrm>
          <a:prstGeom prst="rect">
            <a:avLst/>
          </a:prstGeom>
          <a:ln w="127000" cap="rnd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4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capiA\Desktop\Cholula\Modificadas\cacao_de_chocolate_de_agu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9694"/>
            <a:ext cx="4392488" cy="316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En-Cholul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50385"/>
            <a:ext cx="4392488" cy="3081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42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C:\Users\capiA\Desktop\Cholula\Modificadas\Cholula-Caca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145" y="411510"/>
            <a:ext cx="4352351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DSC_03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51670"/>
            <a:ext cx="4331176" cy="28827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36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67544" y="822067"/>
            <a:ext cx="82089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FERIA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En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la época prehispánica Cholula era considerada un centro cultural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religioso tan importante como lo sería en la actualidad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err="1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Chalma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Juquila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o la Basílica de Guadalupe.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Los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Dioses que se veneraban eran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err="1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Quetzatcoatl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“Dios de los comerciantes y mercaderes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”</a:t>
            </a: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 err="1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Chiconauhquiauhitl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“Dios de las nueve </a:t>
            </a:r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lluvias”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269189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9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6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7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4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2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C:\Users\capiA\Desktop\Cholula\Modificadas\IMG_5772_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407398"/>
            <a:ext cx="4325963" cy="3244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salon-planta-baj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58214"/>
            <a:ext cx="4392488" cy="32737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19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Users\capiA\Desktop\Cholula\Modificadas\Fonda%20Cholula%20Tequila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38138"/>
            <a:ext cx="8128000" cy="444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5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Users\capiA\Desktop\Cholula\Modificadas\real-mariner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2224"/>
            <a:ext cx="4248472" cy="23897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apiA\Desktop\Cholula\Modificadas\filename-cholula-jpg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11510"/>
            <a:ext cx="4223792" cy="31678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62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67544" y="1419622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El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cual sustituyeron los frailes franciscanos por la Virgen de los Remedios quedando la fecha de celebración de fiesta en honor a ambos el mismo día, es decir el 8 de septiembre.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es-ES" sz="2000" b="1" dirty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Para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tal efecto se acostumbraba que los pueblos llegaran desde lejos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y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gracias a la importancia de dichos Dioses era necesario </a:t>
            </a:r>
            <a:endParaRPr lang="es-ES" sz="2000" b="1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20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que </a:t>
            </a:r>
            <a:r>
              <a:rPr lang="es-ES" sz="20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por lo menos una vez en su vida visitaran el lugar.</a:t>
            </a: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val="375614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7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9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91680" y="3435846"/>
            <a:ext cx="5760640" cy="14490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Portales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6427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rippl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1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Users\capiA\Desktop\Cholula\Modificadas\Cholulaa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3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4176464" cy="2413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san_pedro_cholul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3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3478"/>
            <a:ext cx="4223791" cy="2413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apiA\Desktop\Cholula\Modificadas\cholula-23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25756"/>
            <a:ext cx="5760640" cy="2394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78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Cholula\Modificadas\full-Portales - andreacano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9"/>
            <a:ext cx="7200800" cy="23727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Cholula\Modificadas\jpg_pueblos-magicos-cholula-puebla-plaza-concordia-ago1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11604"/>
            <a:ext cx="7200800" cy="2408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48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763688" y="415592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yTexto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Amor eterno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Raul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DiBlasio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4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43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14:ripple dir="r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4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alphaModFix amt="75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5000" contrast="15000"/>
                    </a14:imgEffect>
                  </a14:imgLayer>
                </a14:imgProps>
              </a:ext>
            </a:extLst>
          </a:blip>
          <a:srcRect/>
          <a:stretch>
            <a:fillRect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 rot="21401601">
            <a:off x="3604586" y="693030"/>
            <a:ext cx="2304256" cy="11521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Historia</a:t>
            </a:r>
            <a:endParaRPr lang="es-ES" sz="54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9523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/>
        <p:sndAc>
          <p:stSnd>
            <p:snd r:embed="rId2" name="Eaglenest-ROMANTIC LOVE SONGS-2.wav"/>
          </p:stSnd>
        </p:sndAc>
      </p:transition>
    </mc:Choice>
    <mc:Fallback>
      <p:transition spd="slow" advTm="0">
        <p:fade/>
        <p:sndAc>
          <p:stSnd>
            <p:snd r:embed="rId2" name="Eaglenest-ROMANTIC LOVE SONGS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35" presetClass="emph" presetSubtype="0" repeatCount="indefinite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740187"/>
            <a:ext cx="8643694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CHOLULA</a:t>
            </a:r>
          </a:p>
          <a:p>
            <a:pPr algn="ctr"/>
            <a:endParaRPr lang="es-MX" b="1" dirty="0">
              <a:latin typeface="Arial-BoldMT"/>
            </a:endParaRPr>
          </a:p>
          <a:p>
            <a:pPr algn="ctr"/>
            <a:r>
              <a:rPr lang="es-MX" dirty="0">
                <a:latin typeface="ArialMT"/>
              </a:rPr>
              <a:t>“La ciudad ceremonial de Cholula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encuentra ubicada en la zona centro </a:t>
            </a:r>
            <a:r>
              <a:rPr lang="es-MX" dirty="0" smtClean="0">
                <a:latin typeface="ArialMT"/>
              </a:rPr>
              <a:t>del estado </a:t>
            </a:r>
            <a:r>
              <a:rPr lang="es-MX" dirty="0">
                <a:latin typeface="ArialMT"/>
              </a:rPr>
              <a:t>de Puebla,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limitado </a:t>
            </a:r>
            <a:r>
              <a:rPr lang="es-MX" dirty="0">
                <a:latin typeface="ArialMT"/>
              </a:rPr>
              <a:t>por el estado de Tlaxcala y el distrito de </a:t>
            </a:r>
            <a:r>
              <a:rPr lang="es-MX" dirty="0" smtClean="0">
                <a:latin typeface="ArialMT"/>
              </a:rPr>
              <a:t>Huejotzingo al </a:t>
            </a:r>
            <a:r>
              <a:rPr lang="es-MX" dirty="0">
                <a:latin typeface="ArialMT"/>
              </a:rPr>
              <a:t>norte,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estado de México al oeste, los distritos de Puebla y </a:t>
            </a:r>
            <a:r>
              <a:rPr lang="es-MX" dirty="0" err="1">
                <a:latin typeface="ArialMT"/>
              </a:rPr>
              <a:t>Tecalli</a:t>
            </a:r>
            <a:r>
              <a:rPr lang="es-MX" dirty="0">
                <a:latin typeface="ArialMT"/>
              </a:rPr>
              <a:t>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este </a:t>
            </a:r>
            <a:r>
              <a:rPr lang="es-MX" dirty="0" smtClean="0">
                <a:latin typeface="ArialMT"/>
              </a:rPr>
              <a:t>Y al </a:t>
            </a:r>
            <a:r>
              <a:rPr lang="es-MX" dirty="0">
                <a:latin typeface="ArialMT"/>
              </a:rPr>
              <a:t>sur el distrito de Atlixco.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una ubicación de 19 grados, 03 minutos y </a:t>
            </a:r>
            <a:r>
              <a:rPr lang="es-MX" dirty="0" smtClean="0">
                <a:latin typeface="ArialMT"/>
              </a:rPr>
              <a:t>25 segundos </a:t>
            </a:r>
            <a:r>
              <a:rPr lang="es-MX" dirty="0">
                <a:latin typeface="ArialMT"/>
              </a:rPr>
              <a:t>de latitud norte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los </a:t>
            </a:r>
            <a:r>
              <a:rPr lang="es-MX" dirty="0" smtClean="0">
                <a:latin typeface="ArialMT"/>
              </a:rPr>
              <a:t>098 </a:t>
            </a:r>
            <a:r>
              <a:rPr lang="es-MX" dirty="0">
                <a:latin typeface="ArialMT"/>
              </a:rPr>
              <a:t>grados, 18 minutos y </a:t>
            </a:r>
            <a:r>
              <a:rPr lang="es-MX" dirty="0" smtClean="0">
                <a:latin typeface="ArialMT"/>
              </a:rPr>
              <a:t>06 </a:t>
            </a:r>
            <a:r>
              <a:rPr lang="es-MX" dirty="0">
                <a:latin typeface="ArialMT"/>
              </a:rPr>
              <a:t>segundos al oeste </a:t>
            </a:r>
            <a:r>
              <a:rPr lang="es-MX" dirty="0" smtClean="0">
                <a:latin typeface="ArialMT"/>
              </a:rPr>
              <a:t>del meridiano </a:t>
            </a:r>
            <a:r>
              <a:rPr lang="es-MX" dirty="0">
                <a:latin typeface="ArialMT"/>
              </a:rPr>
              <a:t>de Greenwich</a:t>
            </a:r>
            <a:r>
              <a:rPr lang="es-MX" dirty="0" smtClean="0">
                <a:latin typeface="ArialMT"/>
              </a:rPr>
              <a:t>,</a:t>
            </a:r>
          </a:p>
          <a:p>
            <a:pPr algn="ctr"/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Cholula </a:t>
            </a:r>
            <a:r>
              <a:rPr lang="es-MX" dirty="0">
                <a:latin typeface="ArialMT"/>
              </a:rPr>
              <a:t>tiene una altura de 2200 </a:t>
            </a:r>
            <a:r>
              <a:rPr lang="es-MX" dirty="0" err="1">
                <a:latin typeface="ArialMT"/>
              </a:rPr>
              <a:t>mts</a:t>
            </a:r>
            <a:r>
              <a:rPr lang="es-MX" dirty="0">
                <a:latin typeface="ArialMT"/>
              </a:rPr>
              <a:t>. sobre el </a:t>
            </a:r>
            <a:r>
              <a:rPr lang="es-MX" dirty="0" smtClean="0">
                <a:latin typeface="ArialMT"/>
              </a:rPr>
              <a:t>nivel medio del </a:t>
            </a:r>
            <a:r>
              <a:rPr lang="es-MX" dirty="0">
                <a:latin typeface="ArialMT"/>
              </a:rPr>
              <a:t>mar”. (Suarez, 1993</a:t>
            </a:r>
            <a:r>
              <a:rPr lang="es-MX" dirty="0" smtClean="0">
                <a:latin typeface="ArialMT"/>
              </a:rPr>
              <a:t>)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2131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9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6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2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3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4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87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843558"/>
            <a:ext cx="86436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Tiene </a:t>
            </a:r>
            <a:r>
              <a:rPr lang="es-MX" dirty="0">
                <a:latin typeface="ArialMT"/>
              </a:rPr>
              <a:t>por </a:t>
            </a:r>
            <a:r>
              <a:rPr lang="es-MX" dirty="0" smtClean="0">
                <a:latin typeface="ArialMT"/>
              </a:rPr>
              <a:t>vecinos. la </a:t>
            </a:r>
            <a:r>
              <a:rPr lang="es-MX" dirty="0">
                <a:latin typeface="ArialMT"/>
              </a:rPr>
              <a:t>montaña de la Malinche al este,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oeste la </a:t>
            </a:r>
            <a:r>
              <a:rPr lang="es-MX" dirty="0" smtClean="0">
                <a:latin typeface="ArialMT"/>
              </a:rPr>
              <a:t>sierra Nevada</a:t>
            </a:r>
            <a:r>
              <a:rPr lang="es-MX" dirty="0">
                <a:latin typeface="ArialMT"/>
              </a:rPr>
              <a:t>, la cuenca del río Atoyac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sur con la presa de </a:t>
            </a:r>
            <a:r>
              <a:rPr lang="es-MX" dirty="0" err="1">
                <a:latin typeface="ArialMT"/>
              </a:rPr>
              <a:t>Valsequillo</a:t>
            </a:r>
            <a:r>
              <a:rPr lang="es-MX" dirty="0">
                <a:latin typeface="ArialMT"/>
              </a:rPr>
              <a:t> y el cerro </a:t>
            </a:r>
            <a:r>
              <a:rPr lang="es-MX" dirty="0" smtClean="0">
                <a:latin typeface="ArialMT"/>
              </a:rPr>
              <a:t>de San </a:t>
            </a:r>
            <a:r>
              <a:rPr lang="es-MX" dirty="0">
                <a:latin typeface="ArialMT"/>
              </a:rPr>
              <a:t>Lorenzo al norte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Por lo regular, el clima que predomina en la ciudad es </a:t>
            </a:r>
            <a:r>
              <a:rPr lang="es-MX" dirty="0" err="1">
                <a:latin typeface="ArialMT"/>
              </a:rPr>
              <a:t>semi</a:t>
            </a:r>
            <a:r>
              <a:rPr lang="es-MX" dirty="0">
                <a:latin typeface="ArialMT"/>
              </a:rPr>
              <a:t>-seco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de influencia </a:t>
            </a:r>
            <a:r>
              <a:rPr lang="es-MX" dirty="0">
                <a:latin typeface="ArialMT"/>
              </a:rPr>
              <a:t>alpina en la zona montañosa.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Las </a:t>
            </a:r>
            <a:r>
              <a:rPr lang="es-MX" dirty="0">
                <a:latin typeface="ArialMT"/>
              </a:rPr>
              <a:t>lluvias son intensas al </a:t>
            </a:r>
            <a:r>
              <a:rPr lang="es-MX" dirty="0" smtClean="0">
                <a:latin typeface="ArialMT"/>
              </a:rPr>
              <a:t>comienzo del </a:t>
            </a:r>
            <a:r>
              <a:rPr lang="es-MX" dirty="0">
                <a:latin typeface="ArialMT"/>
              </a:rPr>
              <a:t>verano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frecuentes en los meses de Junio a Septiembre.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región es </a:t>
            </a:r>
            <a:r>
              <a:rPr lang="es-MX" dirty="0" smtClean="0">
                <a:latin typeface="ArialMT"/>
              </a:rPr>
              <a:t>fértil y </a:t>
            </a:r>
            <a:r>
              <a:rPr lang="es-MX" dirty="0">
                <a:latin typeface="ArialMT"/>
              </a:rPr>
              <a:t>se encuentran productos naturales como: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maíz</a:t>
            </a:r>
            <a:r>
              <a:rPr lang="es-MX" dirty="0">
                <a:latin typeface="ArialMT"/>
              </a:rPr>
              <a:t>, frijol, haba, trigo chile</a:t>
            </a:r>
            <a:r>
              <a:rPr lang="es-MX" dirty="0" smtClean="0">
                <a:latin typeface="ArialMT"/>
              </a:rPr>
              <a:t>, durazno</a:t>
            </a:r>
            <a:r>
              <a:rPr lang="es-MX" dirty="0">
                <a:latin typeface="ArialMT"/>
              </a:rPr>
              <a:t>, tejocote, membrillo, chabacano y aguacate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9348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6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3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7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4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7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92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1131590"/>
            <a:ext cx="86436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Actualmente, Cholula ocupa </a:t>
            </a:r>
            <a:r>
              <a:rPr lang="es-MX" dirty="0">
                <a:latin typeface="ArialMT"/>
              </a:rPr>
              <a:t>712.06 km2 de extensión territorial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El nombre de Cholula proviene de la etimología </a:t>
            </a:r>
            <a:r>
              <a:rPr lang="es-MX" dirty="0" err="1">
                <a:latin typeface="ArialMT"/>
              </a:rPr>
              <a:t>Choloan</a:t>
            </a:r>
            <a:r>
              <a:rPr lang="es-MX" dirty="0">
                <a:latin typeface="ArialMT"/>
              </a:rPr>
              <a:t>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significa 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MT"/>
              </a:rPr>
              <a:t>huida 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MT"/>
              </a:rPr>
              <a:t>o carrera</a:t>
            </a:r>
            <a:r>
              <a:rPr lang="es-MX" dirty="0">
                <a:latin typeface="ArialMT"/>
              </a:rPr>
              <a:t>, </a:t>
            </a:r>
            <a:r>
              <a:rPr lang="es-MX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Cholo – </a:t>
            </a:r>
            <a:r>
              <a:rPr lang="es-MX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llan</a:t>
            </a:r>
            <a:r>
              <a:rPr lang="es-MX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 = </a:t>
            </a:r>
            <a:r>
              <a:rPr lang="es-MX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lugar donde se corre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jeroglífico </a:t>
            </a:r>
            <a:r>
              <a:rPr lang="es-MX" dirty="0" smtClean="0">
                <a:latin typeface="ArialMT"/>
              </a:rPr>
              <a:t>representativo de </a:t>
            </a:r>
            <a:r>
              <a:rPr lang="es-MX" dirty="0">
                <a:latin typeface="ArialMT"/>
              </a:rPr>
              <a:t>la ciudad es un pie sobre un cerro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como </a:t>
            </a:r>
            <a:r>
              <a:rPr lang="es-MX" dirty="0">
                <a:latin typeface="ArialMT"/>
              </a:rPr>
              <a:t>remembranza de la partida </a:t>
            </a:r>
            <a:r>
              <a:rPr lang="es-MX" dirty="0" smtClean="0">
                <a:latin typeface="ArialMT"/>
              </a:rPr>
              <a:t>de </a:t>
            </a:r>
            <a:r>
              <a:rPr lang="es-MX" dirty="0" err="1" smtClean="0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otros autores Cholula significa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Agua </a:t>
            </a:r>
            <a:r>
              <a:rPr lang="es-MX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que cae en el lugar </a:t>
            </a:r>
            <a:r>
              <a:rPr lang="es-MX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de huida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esta </a:t>
            </a:r>
            <a:r>
              <a:rPr lang="es-MX" dirty="0">
                <a:latin typeface="ArialMT"/>
              </a:rPr>
              <a:t>definición se relaciona con la llegada de grupos toltecas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  <p:pic>
        <p:nvPicPr>
          <p:cNvPr id="5" name="Picture 3" descr="C:\Users\capiA\Desktop\72px-San_andres_cholula_escu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4444" y1="67045" x2="94444" y2="67045"/>
                        <a14:foregroundMark x1="93056" y1="75000" x2="93056" y2="75000"/>
                        <a14:foregroundMark x1="86111" y1="80682" x2="86111" y2="80682"/>
                        <a14:foregroundMark x1="80556" y1="88636" x2="80556" y2="88636"/>
                        <a14:foregroundMark x1="72222" y1="93182" x2="72222" y2="93182"/>
                        <a14:foregroundMark x1="65278" y1="95455" x2="65278" y2="95455"/>
                        <a14:foregroundMark x1="59722" y1="95455" x2="59722" y2="95455"/>
                        <a14:foregroundMark x1="30556" y1="92045" x2="30556" y2="92045"/>
                        <a14:foregroundMark x1="38889" y1="92045" x2="38889" y2="92045"/>
                        <a14:foregroundMark x1="22222" y1="81818" x2="22222" y2="81818"/>
                        <a14:foregroundMark x1="13889" y1="78409" x2="13889" y2="78409"/>
                        <a14:foregroundMark x1="23611" y1="87500" x2="23611" y2="87500"/>
                        <a14:foregroundMark x1="4167" y1="64773" x2="4167" y2="64773"/>
                        <a14:foregroundMark x1="5556" y1="51136" x2="5556" y2="51136"/>
                        <a14:foregroundMark x1="2778" y1="57955" x2="2778" y2="57955"/>
                        <a14:foregroundMark x1="8333" y1="57955" x2="8333" y2="57955"/>
                        <a14:foregroundMark x1="5556" y1="37500" x2="5556" y2="37500"/>
                        <a14:foregroundMark x1="5556" y1="19318" x2="5556" y2="19318"/>
                        <a14:foregroundMark x1="2778" y1="28409" x2="2778" y2="28409"/>
                        <a14:foregroundMark x1="5556" y1="11364" x2="5556" y2="11364"/>
                        <a14:foregroundMark x1="5556" y1="7955" x2="5556" y2="7955"/>
                        <a14:foregroundMark x1="13889" y1="6818" x2="13889" y2="6818"/>
                        <a14:foregroundMark x1="25000" y1="6818" x2="25000" y2="6818"/>
                        <a14:foregroundMark x1="31944" y1="9091" x2="31944" y2="9091"/>
                        <a14:foregroundMark x1="31944" y1="4545" x2="31944" y2="4545"/>
                        <a14:foregroundMark x1="37500" y1="2273" x2="37500" y2="2273"/>
                        <a14:foregroundMark x1="43056" y1="9091" x2="43056" y2="9091"/>
                        <a14:foregroundMark x1="58333" y1="5682" x2="58333" y2="5682"/>
                        <a14:foregroundMark x1="68056" y1="4545" x2="68056" y2="4545"/>
                        <a14:foregroundMark x1="79167" y1="4545" x2="79167" y2="4545"/>
                        <a14:foregroundMark x1="75000" y1="5682" x2="75000" y2="5682"/>
                        <a14:foregroundMark x1="65278" y1="10227" x2="65278" y2="10227"/>
                        <a14:foregroundMark x1="88889" y1="4545" x2="88889" y2="4545"/>
                        <a14:foregroundMark x1="94444" y1="7955" x2="94444" y2="7955"/>
                        <a14:foregroundMark x1="94444" y1="14773" x2="94444" y2="14773"/>
                        <a14:foregroundMark x1="95833" y1="25000" x2="95833" y2="25000"/>
                        <a14:foregroundMark x1="90278" y1="21591" x2="90278" y2="21591"/>
                        <a14:foregroundMark x1="95833" y1="21591" x2="95833" y2="21591"/>
                        <a14:foregroundMark x1="94444" y1="34091" x2="94444" y2="34091"/>
                        <a14:foregroundMark x1="94444" y1="43182" x2="94444" y2="43182"/>
                        <a14:foregroundMark x1="93056" y1="52273" x2="93056" y2="52273"/>
                        <a14:foregroundMark x1="6944" y1="44318" x2="6944" y2="44318"/>
                        <a14:backgroundMark x1="93056" y1="90909" x2="93056" y2="90909"/>
                        <a14:backgroundMark x1="1389" y1="39773" x2="1389" y2="39773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-1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345" y="1635646"/>
            <a:ext cx="1004143" cy="12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794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6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3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771550"/>
            <a:ext cx="864369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Al respecto </a:t>
            </a:r>
            <a:r>
              <a:rPr lang="es-MX" dirty="0" err="1" smtClean="0">
                <a:latin typeface="ArialMT"/>
              </a:rPr>
              <a:t>Walles</a:t>
            </a:r>
            <a:r>
              <a:rPr lang="es-MX" dirty="0" smtClean="0">
                <a:latin typeface="ArialMT"/>
              </a:rPr>
              <a:t> </a:t>
            </a:r>
            <a:r>
              <a:rPr lang="es-MX" dirty="0">
                <a:latin typeface="ArialMT"/>
              </a:rPr>
              <a:t>(1971) menciona: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Debemos recordar la tradición que dice que al </a:t>
            </a:r>
            <a:r>
              <a:rPr lang="es-MX" dirty="0" smtClean="0">
                <a:latin typeface="ArialMT"/>
              </a:rPr>
              <a:t>llegar los </a:t>
            </a:r>
            <a:r>
              <a:rPr lang="es-MX" dirty="0">
                <a:latin typeface="ArialMT"/>
              </a:rPr>
              <a:t>toltecas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donde </a:t>
            </a:r>
            <a:r>
              <a:rPr lang="es-MX" dirty="0">
                <a:latin typeface="ArialMT"/>
              </a:rPr>
              <a:t>ahora </a:t>
            </a:r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levanta San Juan </a:t>
            </a:r>
            <a:r>
              <a:rPr lang="es-MX" dirty="0" err="1">
                <a:latin typeface="ArialMT"/>
              </a:rPr>
              <a:t>Aquiahuac</a:t>
            </a:r>
            <a:r>
              <a:rPr lang="es-MX" dirty="0">
                <a:latin typeface="ArialMT"/>
              </a:rPr>
              <a:t>, precedidos por </a:t>
            </a:r>
            <a:r>
              <a:rPr lang="es-MX" dirty="0" smtClean="0">
                <a:latin typeface="ArialMT"/>
              </a:rPr>
              <a:t>el príncipe </a:t>
            </a:r>
            <a:r>
              <a:rPr lang="es-MX" dirty="0" err="1">
                <a:latin typeface="ArialMT"/>
              </a:rPr>
              <a:t>Itzcoalt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uno </a:t>
            </a:r>
            <a:r>
              <a:rPr lang="es-MX" dirty="0">
                <a:latin typeface="ArialMT"/>
              </a:rPr>
              <a:t>de los hijos del rey de Tula buscó agua </a:t>
            </a:r>
            <a:r>
              <a:rPr lang="es-MX" dirty="0" smtClean="0">
                <a:latin typeface="ArialMT"/>
              </a:rPr>
              <a:t>ansiosamente para </a:t>
            </a:r>
            <a:r>
              <a:rPr lang="es-MX" dirty="0">
                <a:latin typeface="ArialMT"/>
              </a:rPr>
              <a:t>apagar la sed y,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encontrar el manantial cristalino, exclamó con </a:t>
            </a:r>
            <a:r>
              <a:rPr lang="es-MX" dirty="0" smtClean="0">
                <a:latin typeface="ArialMT"/>
              </a:rPr>
              <a:t>sus hermanos</a:t>
            </a:r>
            <a:r>
              <a:rPr lang="es-MX" dirty="0">
                <a:latin typeface="ArialMT"/>
              </a:rPr>
              <a:t>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MT"/>
              </a:rPr>
              <a:t>¡ </a:t>
            </a:r>
            <a:r>
              <a:rPr lang="es-MX" sz="2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At </a:t>
            </a:r>
            <a:r>
              <a:rPr lang="es-MX" sz="28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cholollan</a:t>
            </a:r>
            <a:r>
              <a:rPr lang="es-MX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 ¡ </a:t>
            </a:r>
            <a:endParaRPr lang="es-MX" sz="2800" b="1" i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-ItalicMT"/>
            </a:endParaRPr>
          </a:p>
          <a:p>
            <a:pPr algn="ctr"/>
            <a:endParaRPr lang="es-MX" i="1" dirty="0">
              <a:latin typeface="Arial-Italic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aborígenes la llamaron </a:t>
            </a:r>
            <a:r>
              <a:rPr lang="es-MX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Lugar de huida </a:t>
            </a:r>
            <a:r>
              <a:rPr lang="es-MX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donde cae </a:t>
            </a:r>
            <a:r>
              <a:rPr lang="es-MX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ItalicMT"/>
              </a:rPr>
              <a:t>el agua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No se sabe a ciencia cierta quiénes fueron los primeros pobladores </a:t>
            </a:r>
            <a:r>
              <a:rPr lang="es-MX" dirty="0" smtClean="0">
                <a:latin typeface="ArialMT"/>
              </a:rPr>
              <a:t>de Cholula</a:t>
            </a:r>
            <a:r>
              <a:rPr lang="es-MX" dirty="0">
                <a:latin typeface="ArialMT"/>
              </a:rPr>
              <a:t>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leyenda atribuye la fundación de la ciudad a una raza primitiva </a:t>
            </a:r>
            <a:r>
              <a:rPr lang="es-MX" dirty="0" smtClean="0">
                <a:latin typeface="ArialMT"/>
              </a:rPr>
              <a:t>de gigantes </a:t>
            </a: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el historiador </a:t>
            </a:r>
            <a:r>
              <a:rPr lang="es-MX" dirty="0" err="1">
                <a:latin typeface="ArialMT"/>
              </a:rPr>
              <a:t>Veytia</a:t>
            </a:r>
            <a:r>
              <a:rPr lang="es-MX" dirty="0">
                <a:latin typeface="ArialMT"/>
              </a:rPr>
              <a:t> describe así</a:t>
            </a:r>
            <a:r>
              <a:rPr lang="es-MX" dirty="0" smtClean="0">
                <a:latin typeface="ArialMT"/>
              </a:rPr>
              <a:t>: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1384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3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9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5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3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843558"/>
            <a:ext cx="86436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Gigantes que vivían </a:t>
            </a:r>
            <a:r>
              <a:rPr lang="es-MX" dirty="0" smtClean="0">
                <a:latin typeface="ArialMT"/>
              </a:rPr>
              <a:t>como brutos… </a:t>
            </a:r>
            <a:r>
              <a:rPr lang="es-MX" dirty="0">
                <a:latin typeface="ArialMT"/>
              </a:rPr>
              <a:t>vivían </a:t>
            </a:r>
            <a:r>
              <a:rPr lang="es-MX" dirty="0" smtClean="0">
                <a:latin typeface="ArialMT"/>
              </a:rPr>
              <a:t>desnudos… </a:t>
            </a:r>
          </a:p>
          <a:p>
            <a:pPr algn="ctr"/>
            <a:r>
              <a:rPr lang="es-MX" dirty="0" smtClean="0">
                <a:latin typeface="ArialMT"/>
              </a:rPr>
              <a:t>sueltos </a:t>
            </a:r>
            <a:r>
              <a:rPr lang="es-MX" dirty="0">
                <a:latin typeface="ArialMT"/>
              </a:rPr>
              <a:t>y desgreñado el cabello, comiendo </a:t>
            </a:r>
            <a:r>
              <a:rPr lang="es-MX" dirty="0" smtClean="0">
                <a:latin typeface="ArialMT"/>
              </a:rPr>
              <a:t>carne cruda </a:t>
            </a:r>
            <a:r>
              <a:rPr lang="es-MX" dirty="0">
                <a:latin typeface="ArialMT"/>
              </a:rPr>
              <a:t>de aves y </a:t>
            </a:r>
            <a:r>
              <a:rPr lang="es-MX" dirty="0" smtClean="0">
                <a:latin typeface="ArialMT"/>
              </a:rPr>
              <a:t>fieras… </a:t>
            </a: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hierbas silvestres, cazando las aves con flechas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las fieras </a:t>
            </a:r>
            <a:r>
              <a:rPr lang="es-MX" dirty="0">
                <a:latin typeface="ArialMT"/>
              </a:rPr>
              <a:t>con gruesas porras de ramas que desgajaban de los árboles.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Eran crueles </a:t>
            </a:r>
            <a:r>
              <a:rPr lang="es-MX" dirty="0">
                <a:latin typeface="ArialMT"/>
              </a:rPr>
              <a:t>y soberbios y muy dados a la embriaguez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pues </a:t>
            </a:r>
            <a:r>
              <a:rPr lang="es-MX" dirty="0">
                <a:latin typeface="ArialMT"/>
              </a:rPr>
              <a:t>sabían sacar </a:t>
            </a:r>
            <a:r>
              <a:rPr lang="es-MX" dirty="0" smtClean="0">
                <a:latin typeface="ArialMT"/>
              </a:rPr>
              <a:t>de la planta </a:t>
            </a:r>
            <a:r>
              <a:rPr lang="es-MX" dirty="0">
                <a:latin typeface="ArialMT"/>
              </a:rPr>
              <a:t>del maguey el pulque”.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cree que llegaron los </a:t>
            </a:r>
            <a:r>
              <a:rPr lang="es-MX" dirty="0" smtClean="0">
                <a:latin typeface="ArialMT"/>
              </a:rPr>
              <a:t>zapotecas </a:t>
            </a:r>
            <a:r>
              <a:rPr lang="es-MX" dirty="0">
                <a:latin typeface="ArialMT"/>
              </a:rPr>
              <a:t>por mar y</a:t>
            </a:r>
            <a:r>
              <a:rPr lang="es-MX" dirty="0" smtClean="0">
                <a:latin typeface="ArialMT"/>
              </a:rPr>
              <a:t>, desembarcando </a:t>
            </a:r>
            <a:r>
              <a:rPr lang="es-MX" dirty="0">
                <a:latin typeface="ArialMT"/>
              </a:rPr>
              <a:t>en el Pánuco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gigantes o </a:t>
            </a:r>
            <a:r>
              <a:rPr lang="es-MX" dirty="0" err="1">
                <a:latin typeface="ArialMT"/>
              </a:rPr>
              <a:t>Quinametzin</a:t>
            </a:r>
            <a:r>
              <a:rPr lang="es-MX" dirty="0">
                <a:latin typeface="ArialMT"/>
              </a:rPr>
              <a:t> les </a:t>
            </a:r>
            <a:r>
              <a:rPr lang="es-MX" dirty="0" smtClean="0">
                <a:latin typeface="ArialMT"/>
              </a:rPr>
              <a:t>permitieron permanecer </a:t>
            </a:r>
            <a:r>
              <a:rPr lang="es-MX" dirty="0">
                <a:latin typeface="ArialMT"/>
              </a:rPr>
              <a:t>en sus tierras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pagando </a:t>
            </a:r>
            <a:r>
              <a:rPr lang="es-MX" dirty="0">
                <a:latin typeface="ArialMT"/>
              </a:rPr>
              <a:t>un alto tributo, hasta que un día</a:t>
            </a:r>
            <a:r>
              <a:rPr lang="es-MX" dirty="0" smtClean="0">
                <a:latin typeface="ArialMT"/>
              </a:rPr>
              <a:t>, aprovechándose </a:t>
            </a:r>
            <a:r>
              <a:rPr lang="es-MX" dirty="0">
                <a:latin typeface="ArialMT"/>
              </a:rPr>
              <a:t>de su embriaguez,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mataron a traición y se apoderaron </a:t>
            </a:r>
            <a:r>
              <a:rPr lang="es-MX" dirty="0" smtClean="0">
                <a:latin typeface="ArialMT"/>
              </a:rPr>
              <a:t>de sus </a:t>
            </a:r>
            <a:r>
              <a:rPr lang="es-MX" dirty="0">
                <a:latin typeface="ArialMT"/>
              </a:rPr>
              <a:t>tierras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18549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1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7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8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1282571"/>
            <a:ext cx="864369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err="1" smtClean="0">
                <a:latin typeface="ArialMT"/>
              </a:rPr>
              <a:t>Walles</a:t>
            </a:r>
            <a:r>
              <a:rPr lang="es-MX" dirty="0" smtClean="0">
                <a:latin typeface="ArialMT"/>
              </a:rPr>
              <a:t> </a:t>
            </a:r>
            <a:r>
              <a:rPr lang="es-MX" dirty="0">
                <a:latin typeface="ArialMT"/>
              </a:rPr>
              <a:t>(1971) menciona otras dos opiniones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respecto a la </a:t>
            </a:r>
            <a:r>
              <a:rPr lang="es-MX" dirty="0" smtClean="0">
                <a:latin typeface="ArialMT"/>
              </a:rPr>
              <a:t>fundación de </a:t>
            </a:r>
            <a:r>
              <a:rPr lang="es-MX" dirty="0">
                <a:latin typeface="ArialMT"/>
              </a:rPr>
              <a:t>la ciudad sagrada: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la primera es la de aquellos que afirman que los </a:t>
            </a:r>
            <a:r>
              <a:rPr lang="es-MX" dirty="0" err="1">
                <a:latin typeface="ArialMT"/>
              </a:rPr>
              <a:t>vixtoti</a:t>
            </a:r>
            <a:r>
              <a:rPr lang="es-MX" dirty="0" smtClean="0">
                <a:latin typeface="ArialMT"/>
              </a:rPr>
              <a:t>, </a:t>
            </a:r>
          </a:p>
          <a:p>
            <a:pPr algn="ctr"/>
            <a:r>
              <a:rPr lang="es-MX" dirty="0" smtClean="0">
                <a:latin typeface="ArialMT"/>
              </a:rPr>
              <a:t>procedentes </a:t>
            </a:r>
            <a:r>
              <a:rPr lang="es-MX" dirty="0">
                <a:latin typeface="ArialMT"/>
              </a:rPr>
              <a:t>del sur, fueron sus verdaderos fundadores.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Defienden </a:t>
            </a:r>
            <a:r>
              <a:rPr lang="es-MX" dirty="0">
                <a:latin typeface="ArialMT"/>
              </a:rPr>
              <a:t>su </a:t>
            </a:r>
            <a:r>
              <a:rPr lang="es-MX" dirty="0" smtClean="0">
                <a:latin typeface="ArialMT"/>
              </a:rPr>
              <a:t>opinión expresando </a:t>
            </a:r>
            <a:r>
              <a:rPr lang="es-MX" dirty="0">
                <a:latin typeface="ArialMT"/>
              </a:rPr>
              <a:t>que la pirámide </a:t>
            </a:r>
            <a:r>
              <a:rPr lang="es-MX" dirty="0" err="1">
                <a:latin typeface="ArialMT"/>
              </a:rPr>
              <a:t>cholulteca</a:t>
            </a:r>
            <a:r>
              <a:rPr lang="es-MX" dirty="0">
                <a:latin typeface="ArialMT"/>
              </a:rPr>
              <a:t> en su construcción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es </a:t>
            </a:r>
            <a:r>
              <a:rPr lang="es-MX" dirty="0">
                <a:latin typeface="ArialMT"/>
              </a:rPr>
              <a:t>reflejo de </a:t>
            </a:r>
            <a:r>
              <a:rPr lang="es-MX" dirty="0" smtClean="0">
                <a:latin typeface="ArialMT"/>
              </a:rPr>
              <a:t>la cultura </a:t>
            </a:r>
            <a:r>
              <a:rPr lang="es-MX" dirty="0">
                <a:latin typeface="ArialMT"/>
              </a:rPr>
              <a:t>maya, y que el gobierno teocrático de los antiguos moradores </a:t>
            </a:r>
            <a:r>
              <a:rPr lang="es-MX" dirty="0" smtClean="0">
                <a:latin typeface="ArialMT"/>
              </a:rPr>
              <a:t>de Cholula </a:t>
            </a:r>
            <a:r>
              <a:rPr lang="es-MX" dirty="0">
                <a:latin typeface="ArialMT"/>
              </a:rPr>
              <a:t>fue similar al maya quiché de </a:t>
            </a:r>
            <a:r>
              <a:rPr lang="es-MX" dirty="0" err="1">
                <a:latin typeface="ArialMT"/>
              </a:rPr>
              <a:t>Zamná</a:t>
            </a:r>
            <a:r>
              <a:rPr lang="es-MX" dirty="0">
                <a:latin typeface="ArialMT"/>
              </a:rPr>
              <a:t> y </a:t>
            </a:r>
            <a:r>
              <a:rPr lang="es-MX" dirty="0" err="1">
                <a:latin typeface="ArialMT"/>
              </a:rPr>
              <a:t>Votán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700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4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4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825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617656"/>
            <a:ext cx="86436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segunda </a:t>
            </a:r>
            <a:r>
              <a:rPr lang="es-MX" dirty="0" smtClean="0">
                <a:latin typeface="ArialMT"/>
              </a:rPr>
              <a:t>opinión sostiene </a:t>
            </a:r>
            <a:r>
              <a:rPr lang="es-MX" dirty="0">
                <a:latin typeface="ArialMT"/>
              </a:rPr>
              <a:t>que los </a:t>
            </a:r>
            <a:r>
              <a:rPr lang="es-MX" dirty="0" err="1">
                <a:latin typeface="ArialMT"/>
              </a:rPr>
              <a:t>vixtoti</a:t>
            </a:r>
            <a:r>
              <a:rPr lang="es-MX" dirty="0">
                <a:latin typeface="ArialMT"/>
              </a:rPr>
              <a:t> fueron precisamente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olmecas pobladores de la </a:t>
            </a:r>
            <a:r>
              <a:rPr lang="es-MX" dirty="0" smtClean="0">
                <a:latin typeface="ArialMT"/>
              </a:rPr>
              <a:t>mesa central </a:t>
            </a:r>
            <a:r>
              <a:rPr lang="es-MX" dirty="0">
                <a:latin typeface="ArialMT"/>
              </a:rPr>
              <a:t>mexicana,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después </a:t>
            </a:r>
            <a:r>
              <a:rPr lang="es-MX" dirty="0">
                <a:latin typeface="ArialMT"/>
              </a:rPr>
              <a:t>de haber desalojado a los chichimecas,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Quienes vivían </a:t>
            </a:r>
            <a:r>
              <a:rPr lang="es-MX" dirty="0">
                <a:latin typeface="ArialMT"/>
              </a:rPr>
              <a:t>en estado de salvajismo”.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Alva </a:t>
            </a:r>
            <a:r>
              <a:rPr lang="es-MX" dirty="0" err="1">
                <a:latin typeface="ArialMT"/>
              </a:rPr>
              <a:t>Ixtlilxochitl</a:t>
            </a:r>
            <a:r>
              <a:rPr lang="es-MX" dirty="0">
                <a:latin typeface="ArialMT"/>
              </a:rPr>
              <a:t>, uno de los primeros prehistoriadores</a:t>
            </a:r>
            <a:r>
              <a:rPr lang="es-MX" dirty="0" smtClean="0">
                <a:latin typeface="ArialMT"/>
              </a:rPr>
              <a:t>, menciona </a:t>
            </a: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los segundos pobladores fueron los toltecas, </a:t>
            </a:r>
            <a:r>
              <a:rPr lang="es-MX" dirty="0" smtClean="0">
                <a:latin typeface="ArialMT"/>
              </a:rPr>
              <a:t>y León </a:t>
            </a:r>
            <a:r>
              <a:rPr lang="es-MX" dirty="0">
                <a:latin typeface="ArialMT"/>
              </a:rPr>
              <a:t>Portilla escribe: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Quizá por no hacer frente a los nómadas del norte, </a:t>
            </a:r>
            <a:r>
              <a:rPr lang="es-MX" dirty="0" smtClean="0">
                <a:latin typeface="ArialMT"/>
              </a:rPr>
              <a:t>que seguían </a:t>
            </a:r>
            <a:r>
              <a:rPr lang="es-MX" dirty="0">
                <a:latin typeface="ArialMT"/>
              </a:rPr>
              <a:t>llegando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sin </a:t>
            </a:r>
            <a:r>
              <a:rPr lang="es-MX" dirty="0">
                <a:latin typeface="ArialMT"/>
              </a:rPr>
              <a:t>cesar, hacia el siglo XI, también Tula debió </a:t>
            </a:r>
            <a:r>
              <a:rPr lang="es-MX" dirty="0" smtClean="0">
                <a:latin typeface="ArialMT"/>
              </a:rPr>
              <a:t>ser abandonada </a:t>
            </a:r>
            <a:r>
              <a:rPr lang="es-MX" dirty="0">
                <a:latin typeface="ArialMT"/>
              </a:rPr>
              <a:t>por los toltecas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Algunos </a:t>
            </a:r>
            <a:r>
              <a:rPr lang="es-MX" dirty="0">
                <a:latin typeface="ArialMT"/>
              </a:rPr>
              <a:t>de ellos emigraron a Yucatán y a </a:t>
            </a:r>
            <a:r>
              <a:rPr lang="es-MX" dirty="0" smtClean="0">
                <a:latin typeface="ArialMT"/>
              </a:rPr>
              <a:t>Centro América</a:t>
            </a:r>
            <a:r>
              <a:rPr lang="es-MX" dirty="0">
                <a:latin typeface="ArialMT"/>
              </a:rPr>
              <a:t>, iniciando así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una </a:t>
            </a:r>
            <a:r>
              <a:rPr lang="es-MX" dirty="0">
                <a:latin typeface="ArialMT"/>
              </a:rPr>
              <a:t>nueva fusión de ideas y costumbres entre el </a:t>
            </a:r>
            <a:r>
              <a:rPr lang="es-MX" dirty="0" smtClean="0">
                <a:latin typeface="ArialMT"/>
              </a:rPr>
              <a:t>mundo Maya </a:t>
            </a: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el altiplano central de México.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14457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7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4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8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4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2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5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35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843558"/>
            <a:ext cx="86436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Algunos </a:t>
            </a:r>
            <a:r>
              <a:rPr lang="es-MX" dirty="0">
                <a:latin typeface="ArialMT"/>
              </a:rPr>
              <a:t>de estos emigrantes, </a:t>
            </a:r>
            <a:r>
              <a:rPr lang="es-MX" dirty="0" smtClean="0">
                <a:latin typeface="ArialMT"/>
              </a:rPr>
              <a:t>mezclados con </a:t>
            </a:r>
            <a:r>
              <a:rPr lang="es-MX" dirty="0">
                <a:latin typeface="ArialMT"/>
              </a:rPr>
              <a:t>los toltecas, dieron principio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nuevas ciudades como Cholula, </a:t>
            </a:r>
            <a:r>
              <a:rPr lang="es-MX" dirty="0" err="1">
                <a:latin typeface="ArialMT"/>
              </a:rPr>
              <a:t>Culhuacan</a:t>
            </a:r>
            <a:r>
              <a:rPr lang="es-MX" dirty="0" smtClean="0">
                <a:latin typeface="ArialMT"/>
              </a:rPr>
              <a:t>, </a:t>
            </a:r>
            <a:r>
              <a:rPr lang="es-MX" dirty="0" err="1" smtClean="0">
                <a:latin typeface="ArialMT"/>
              </a:rPr>
              <a:t>Coatilchan</a:t>
            </a:r>
            <a:r>
              <a:rPr lang="es-MX" dirty="0">
                <a:latin typeface="ArialMT"/>
              </a:rPr>
              <a:t>, etc</a:t>
            </a:r>
            <a:r>
              <a:rPr lang="es-MX" dirty="0" smtClean="0">
                <a:latin typeface="ArialMT"/>
              </a:rPr>
              <a:t>.”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Las primeras referencias escritas que se dan sobre Cholula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surgen </a:t>
            </a:r>
            <a:r>
              <a:rPr lang="es-MX" dirty="0">
                <a:latin typeface="ArialMT"/>
              </a:rPr>
              <a:t>a </a:t>
            </a:r>
            <a:r>
              <a:rPr lang="es-MX" dirty="0" smtClean="0">
                <a:latin typeface="ArialMT"/>
              </a:rPr>
              <a:t>partir del </a:t>
            </a:r>
            <a:r>
              <a:rPr lang="es-MX" dirty="0">
                <a:latin typeface="ArialMT"/>
              </a:rPr>
              <a:t>arribo de los españoles en Tlaxcala.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Buscando </a:t>
            </a:r>
            <a:r>
              <a:rPr lang="es-MX" dirty="0">
                <a:latin typeface="ArialMT"/>
              </a:rPr>
              <a:t>el mejor camino para llegar </a:t>
            </a:r>
            <a:r>
              <a:rPr lang="es-MX" dirty="0" smtClean="0">
                <a:latin typeface="ArialMT"/>
              </a:rPr>
              <a:t>a </a:t>
            </a:r>
            <a:r>
              <a:rPr lang="es-MX" dirty="0" err="1" smtClean="0">
                <a:latin typeface="ArialMT"/>
              </a:rPr>
              <a:t>Teotihuacan</a:t>
            </a:r>
            <a:r>
              <a:rPr lang="es-MX" dirty="0">
                <a:latin typeface="ArialMT"/>
              </a:rPr>
              <a:t>, visitan el lugar días después, describiéndola Cortés de esta forma</a:t>
            </a:r>
            <a:r>
              <a:rPr lang="es-MX" dirty="0" smtClean="0">
                <a:latin typeface="ArialMT"/>
              </a:rPr>
              <a:t>: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“Esta ciudad es muy fuerte de labranzas, porque tiene mucha tierra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se riega </a:t>
            </a:r>
            <a:r>
              <a:rPr lang="es-MX" dirty="0" smtClean="0">
                <a:latin typeface="ArialMT"/>
              </a:rPr>
              <a:t>la más </a:t>
            </a:r>
            <a:r>
              <a:rPr lang="es-MX" dirty="0">
                <a:latin typeface="ArialMT"/>
              </a:rPr>
              <a:t>parte de ella y aún es la parte más hermosa de fuera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hay en </a:t>
            </a:r>
            <a:r>
              <a:rPr lang="es-MX" dirty="0" smtClean="0">
                <a:latin typeface="ArialMT"/>
              </a:rPr>
              <a:t>España porque </a:t>
            </a:r>
            <a:r>
              <a:rPr lang="es-MX" dirty="0">
                <a:latin typeface="ArialMT"/>
              </a:rPr>
              <a:t>es muy torreada y llana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9750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9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6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3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822067"/>
            <a:ext cx="864369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Esta </a:t>
            </a:r>
            <a:r>
              <a:rPr lang="es-MX" dirty="0">
                <a:latin typeface="ArialMT"/>
              </a:rPr>
              <a:t>ciudad de </a:t>
            </a:r>
            <a:r>
              <a:rPr lang="es-MX" dirty="0" err="1">
                <a:latin typeface="ArialMT"/>
              </a:rPr>
              <a:t>Churultecatl</a:t>
            </a:r>
            <a:r>
              <a:rPr lang="es-MX" dirty="0">
                <a:latin typeface="ArialMT"/>
              </a:rPr>
              <a:t> está asentada en </a:t>
            </a:r>
            <a:r>
              <a:rPr lang="es-MX" dirty="0" smtClean="0">
                <a:latin typeface="ArialMT"/>
              </a:rPr>
              <a:t>un llano</a:t>
            </a:r>
            <a:r>
              <a:rPr lang="es-MX" dirty="0">
                <a:latin typeface="ArialMT"/>
              </a:rPr>
              <a:t>, y tiene hasta 20 mil casas dentro, en el cuerpo de la ciudad, y tiene </a:t>
            </a:r>
            <a:r>
              <a:rPr lang="es-MX" dirty="0" smtClean="0">
                <a:latin typeface="ArialMT"/>
              </a:rPr>
              <a:t>de arrabales </a:t>
            </a:r>
            <a:r>
              <a:rPr lang="es-MX" dirty="0">
                <a:latin typeface="ArialMT"/>
              </a:rPr>
              <a:t>otras tantas.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Es </a:t>
            </a:r>
            <a:r>
              <a:rPr lang="es-MX" dirty="0">
                <a:latin typeface="ArialMT"/>
              </a:rPr>
              <a:t>señorío por sí y tiene sus términos conocidos; </a:t>
            </a:r>
            <a:r>
              <a:rPr lang="es-MX" dirty="0" smtClean="0">
                <a:latin typeface="ArialMT"/>
              </a:rPr>
              <a:t>no obedece </a:t>
            </a:r>
            <a:r>
              <a:rPr lang="es-MX" dirty="0">
                <a:latin typeface="ArialMT"/>
              </a:rPr>
              <a:t>a señor ninguno, excepto que se gobierna como estos otros </a:t>
            </a:r>
            <a:r>
              <a:rPr lang="es-MX" dirty="0" smtClean="0">
                <a:latin typeface="ArialMT"/>
              </a:rPr>
              <a:t>de </a:t>
            </a:r>
            <a:r>
              <a:rPr lang="es-MX" dirty="0" err="1" smtClean="0">
                <a:latin typeface="ArialMT"/>
              </a:rPr>
              <a:t>Tascaltecatl</a:t>
            </a:r>
            <a:r>
              <a:rPr lang="es-MX" dirty="0" smtClean="0">
                <a:latin typeface="ArialMT"/>
              </a:rPr>
              <a:t>”.</a:t>
            </a:r>
          </a:p>
          <a:p>
            <a:pPr algn="ctr"/>
            <a:r>
              <a:rPr lang="es-MX" dirty="0" smtClean="0">
                <a:latin typeface="ArialMT"/>
              </a:rPr>
              <a:t>(</a:t>
            </a:r>
            <a:r>
              <a:rPr lang="es-MX" dirty="0">
                <a:latin typeface="ArialMT"/>
              </a:rPr>
              <a:t>Cortés, 1520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BREVE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RESEÑA </a:t>
            </a:r>
            <a:r>
              <a:rPr lang="es-MX" sz="2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HISTORICA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 DE LA CIUDAD DE </a:t>
            </a:r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CHOLULA</a:t>
            </a:r>
          </a:p>
          <a:p>
            <a:pPr algn="ctr"/>
            <a:endParaRPr lang="es-MX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-BoldMT"/>
            </a:endParaRPr>
          </a:p>
          <a:p>
            <a:pPr algn="ctr"/>
            <a:r>
              <a:rPr lang="es-MX" dirty="0">
                <a:latin typeface="ArialMT"/>
              </a:rPr>
              <a:t>Al igual que en la mayoría de las culturas mesoamericanas,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 err="1" smtClean="0">
                <a:latin typeface="ArialMT"/>
              </a:rPr>
              <a:t>cholultecas</a:t>
            </a:r>
            <a:r>
              <a:rPr lang="es-MX" dirty="0" smtClean="0">
                <a:latin typeface="ArialMT"/>
              </a:rPr>
              <a:t> tenían </a:t>
            </a:r>
            <a:r>
              <a:rPr lang="es-MX" dirty="0">
                <a:latin typeface="ArialMT"/>
              </a:rPr>
              <a:t>como base de su sociedad a la religión,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explicando </a:t>
            </a:r>
            <a:r>
              <a:rPr lang="es-MX" dirty="0">
                <a:latin typeface="ArialMT"/>
              </a:rPr>
              <a:t>así los </a:t>
            </a:r>
            <a:r>
              <a:rPr lang="es-MX" dirty="0" smtClean="0">
                <a:latin typeface="ArialMT"/>
              </a:rPr>
              <a:t>hechos por </a:t>
            </a:r>
            <a:r>
              <a:rPr lang="es-MX" dirty="0">
                <a:latin typeface="ArialMT"/>
              </a:rPr>
              <a:t>causas sobrenaturales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80617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9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9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7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07504" y="555526"/>
            <a:ext cx="88952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ciudad estaba dividida de manera interna </a:t>
            </a:r>
            <a:r>
              <a:rPr lang="es-MX" dirty="0" smtClean="0">
                <a:latin typeface="ArialMT"/>
              </a:rPr>
              <a:t>en parcialidades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tiempo después los españoles llamaron cabeceras.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Las divisiones </a:t>
            </a:r>
            <a:r>
              <a:rPr lang="es-MX" dirty="0">
                <a:latin typeface="ArialMT"/>
              </a:rPr>
              <a:t>eran territoriales y rodeaban lo que hoy es el centro de Cholula,</a:t>
            </a:r>
          </a:p>
          <a:p>
            <a:pPr algn="ctr"/>
            <a:r>
              <a:rPr lang="es-MX" dirty="0">
                <a:latin typeface="ArialMT"/>
              </a:rPr>
              <a:t>donde se encontraba el templo de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Las </a:t>
            </a:r>
            <a:r>
              <a:rPr lang="es-MX" dirty="0">
                <a:latin typeface="ArialMT"/>
              </a:rPr>
              <a:t>cabeceras </a:t>
            </a:r>
            <a:r>
              <a:rPr lang="es-MX" dirty="0" smtClean="0">
                <a:latin typeface="ArialMT"/>
              </a:rPr>
              <a:t>contaban con </a:t>
            </a:r>
            <a:r>
              <a:rPr lang="es-MX" dirty="0">
                <a:latin typeface="ArialMT"/>
              </a:rPr>
              <a:t>una subdivisión conocidos como </a:t>
            </a:r>
            <a:r>
              <a:rPr lang="es-MX" dirty="0" err="1">
                <a:latin typeface="ArialMT"/>
              </a:rPr>
              <a:t>Calpulis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eran grupos </a:t>
            </a:r>
            <a:r>
              <a:rPr lang="es-MX" dirty="0" smtClean="0">
                <a:latin typeface="ArialMT"/>
              </a:rPr>
              <a:t>de parientes </a:t>
            </a:r>
            <a:r>
              <a:rPr lang="es-MX" dirty="0">
                <a:latin typeface="ArialMT"/>
              </a:rPr>
              <a:t>que tenían tierras en común;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durante </a:t>
            </a:r>
            <a:r>
              <a:rPr lang="es-MX" dirty="0">
                <a:latin typeface="ArialMT"/>
              </a:rPr>
              <a:t>la época </a:t>
            </a:r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la conquista, </a:t>
            </a:r>
            <a:r>
              <a:rPr lang="es-MX" dirty="0" smtClean="0">
                <a:latin typeface="ArialMT"/>
              </a:rPr>
              <a:t>se conocían </a:t>
            </a:r>
            <a:r>
              <a:rPr lang="es-MX" dirty="0">
                <a:latin typeface="ArialMT"/>
              </a:rPr>
              <a:t>como barrios.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Existían </a:t>
            </a:r>
            <a:r>
              <a:rPr lang="es-MX" dirty="0">
                <a:latin typeface="ArialMT"/>
              </a:rPr>
              <a:t>grupos colegiados dentro de </a:t>
            </a:r>
            <a:r>
              <a:rPr lang="es-MX" dirty="0" smtClean="0">
                <a:latin typeface="ArialMT"/>
              </a:rPr>
              <a:t>las parcialidades</a:t>
            </a:r>
            <a:r>
              <a:rPr lang="es-MX" dirty="0">
                <a:latin typeface="ArialMT"/>
              </a:rPr>
              <a:t>, y las autoridades máximas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elegían sólo de una de ellas</a:t>
            </a:r>
            <a:r>
              <a:rPr lang="es-MX" dirty="0" smtClean="0">
                <a:latin typeface="ArialMT"/>
              </a:rPr>
              <a:t>; como </a:t>
            </a:r>
            <a:r>
              <a:rPr lang="es-MX" dirty="0">
                <a:latin typeface="ArialMT"/>
              </a:rPr>
              <a:t>la ciudad estaba dedicada principalmente </a:t>
            </a: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comercio, </a:t>
            </a:r>
            <a:r>
              <a:rPr lang="es-MX" dirty="0" smtClean="0">
                <a:latin typeface="ArialMT"/>
              </a:rPr>
              <a:t>los mercaderes </a:t>
            </a:r>
            <a:r>
              <a:rPr lang="es-MX" dirty="0">
                <a:latin typeface="ArialMT"/>
              </a:rPr>
              <a:t>de mayor riqueza podían alcanzar un rango más elevado</a:t>
            </a:r>
          </a:p>
          <a:p>
            <a:pPr algn="ctr"/>
            <a:r>
              <a:rPr lang="es-MX" dirty="0">
                <a:latin typeface="ArialMT"/>
              </a:rPr>
              <a:t>dentro de estas parcialidades aunque no fueran miembros de la nobleza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56723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1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9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65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4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76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Existía </a:t>
            </a:r>
            <a:r>
              <a:rPr lang="es-MX" dirty="0">
                <a:latin typeface="ArialMT"/>
              </a:rPr>
              <a:t>un rey que era absoluto.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el período tolteca </a:t>
            </a:r>
            <a:r>
              <a:rPr lang="es-MX" dirty="0" smtClean="0">
                <a:latin typeface="ArialMT"/>
              </a:rPr>
              <a:t>la duración </a:t>
            </a:r>
            <a:r>
              <a:rPr lang="es-MX" dirty="0">
                <a:latin typeface="ArialMT"/>
              </a:rPr>
              <a:t>del reinado era de 52 años; si el rey moría antes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ese plazo</a:t>
            </a:r>
            <a:r>
              <a:rPr lang="es-MX" dirty="0" smtClean="0">
                <a:latin typeface="ArialMT"/>
              </a:rPr>
              <a:t>, gobernaba </a:t>
            </a:r>
            <a:r>
              <a:rPr lang="es-MX" dirty="0">
                <a:latin typeface="ArialMT"/>
              </a:rPr>
              <a:t>una junta de nobles hasta que se encontraba el sucesor.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gobierno </a:t>
            </a:r>
            <a:r>
              <a:rPr lang="es-MX" dirty="0">
                <a:latin typeface="ArialMT"/>
              </a:rPr>
              <a:t>era teocrático y había dos jefes; el </a:t>
            </a:r>
            <a:r>
              <a:rPr lang="es-MX" dirty="0" err="1">
                <a:latin typeface="ArialMT"/>
              </a:rPr>
              <a:t>Aquiach</a:t>
            </a:r>
            <a:r>
              <a:rPr lang="es-MX" dirty="0">
                <a:latin typeface="ArialMT"/>
              </a:rPr>
              <a:t>, que se distinguía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la </a:t>
            </a:r>
            <a:r>
              <a:rPr lang="es-MX" dirty="0">
                <a:latin typeface="ArialMT"/>
              </a:rPr>
              <a:t>figura de un águila, conocido como sumo sacerdote;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el </a:t>
            </a:r>
            <a:r>
              <a:rPr lang="es-MX" dirty="0" err="1">
                <a:latin typeface="ArialMT"/>
              </a:rPr>
              <a:t>Tlachiach</a:t>
            </a:r>
            <a:r>
              <a:rPr lang="es-MX" dirty="0">
                <a:latin typeface="ArialMT"/>
              </a:rPr>
              <a:t>, </a:t>
            </a:r>
            <a:r>
              <a:rPr lang="es-MX" dirty="0" smtClean="0">
                <a:latin typeface="ArialMT"/>
              </a:rPr>
              <a:t>señor del </a:t>
            </a:r>
            <a:r>
              <a:rPr lang="es-MX" dirty="0">
                <a:latin typeface="ArialMT"/>
              </a:rPr>
              <a:t>pueblo representado por la figura de un tigre.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Las figuras representantes </a:t>
            </a:r>
            <a:r>
              <a:rPr lang="es-MX" dirty="0">
                <a:latin typeface="ArialMT"/>
              </a:rPr>
              <a:t>de los jefes eran el símbolo de dominio sobre aves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animales</a:t>
            </a:r>
            <a:r>
              <a:rPr lang="es-MX" dirty="0">
                <a:latin typeface="ArialMT"/>
              </a:rPr>
              <a:t>, y significaban el mando que tenían sobre el pueblo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0433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4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7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4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07504" y="771550"/>
            <a:ext cx="889521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Los jefes vivían </a:t>
            </a:r>
            <a:r>
              <a:rPr lang="es-MX" dirty="0">
                <a:latin typeface="ArialMT"/>
              </a:rPr>
              <a:t>en el templo dedicado a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deidad </a:t>
            </a:r>
            <a:r>
              <a:rPr lang="es-MX" dirty="0">
                <a:latin typeface="ArialMT"/>
              </a:rPr>
              <a:t>máxima </a:t>
            </a:r>
            <a:r>
              <a:rPr lang="es-MX" dirty="0" smtClean="0">
                <a:latin typeface="ArialMT"/>
              </a:rPr>
              <a:t>de los </a:t>
            </a:r>
            <a:r>
              <a:rPr lang="es-MX" dirty="0" err="1" smtClean="0">
                <a:latin typeface="ArialMT"/>
              </a:rPr>
              <a:t>cholultecas</a:t>
            </a:r>
            <a:r>
              <a:rPr lang="es-MX" dirty="0">
                <a:latin typeface="ArialMT"/>
              </a:rPr>
              <a:t>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este </a:t>
            </a:r>
            <a:r>
              <a:rPr lang="es-MX" dirty="0">
                <a:latin typeface="ArialMT"/>
              </a:rPr>
              <a:t>templo también fungía como convento, habitado </a:t>
            </a:r>
            <a:r>
              <a:rPr lang="es-MX" dirty="0" smtClean="0">
                <a:latin typeface="ArialMT"/>
              </a:rPr>
              <a:t>por religiosos </a:t>
            </a: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tenían </a:t>
            </a:r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pertenecer a la nobleza y entregaban la </a:t>
            </a:r>
            <a:r>
              <a:rPr lang="es-MX" dirty="0" smtClean="0">
                <a:latin typeface="ArialMT"/>
              </a:rPr>
              <a:t>mayoría de </a:t>
            </a:r>
            <a:r>
              <a:rPr lang="es-MX" dirty="0">
                <a:latin typeface="ArialMT"/>
              </a:rPr>
              <a:t>sus riquezas.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religiosos que eran casados regresaban a sus </a:t>
            </a:r>
            <a:r>
              <a:rPr lang="es-MX" dirty="0" smtClean="0">
                <a:latin typeface="ArialMT"/>
              </a:rPr>
              <a:t>casas por </a:t>
            </a:r>
            <a:r>
              <a:rPr lang="es-MX" dirty="0">
                <a:latin typeface="ArialMT"/>
              </a:rPr>
              <a:t>la noche,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escuchar el sonido de los caracoles.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Gabriel </a:t>
            </a:r>
            <a:r>
              <a:rPr lang="es-MX" dirty="0">
                <a:latin typeface="ArialMT"/>
              </a:rPr>
              <a:t>Rojas (1927</a:t>
            </a:r>
            <a:r>
              <a:rPr lang="es-MX" dirty="0" smtClean="0">
                <a:latin typeface="ArialMT"/>
              </a:rPr>
              <a:t>) relata</a:t>
            </a:r>
            <a:r>
              <a:rPr lang="es-MX" dirty="0">
                <a:latin typeface="ArialMT"/>
              </a:rPr>
              <a:t>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Existía un estricto rango entre los religiosos, mismos que podían </a:t>
            </a:r>
            <a:r>
              <a:rPr lang="es-MX" dirty="0" smtClean="0">
                <a:latin typeface="ArialMT"/>
              </a:rPr>
              <a:t>ir ascendiendo </a:t>
            </a:r>
            <a:r>
              <a:rPr lang="es-MX" dirty="0">
                <a:latin typeface="ArialMT"/>
              </a:rPr>
              <a:t>cada cuatro años hasta poder aspirar a ocupar los </a:t>
            </a:r>
            <a:r>
              <a:rPr lang="es-MX" dirty="0" smtClean="0">
                <a:latin typeface="ArialMT"/>
              </a:rPr>
              <a:t>puestos máximos </a:t>
            </a:r>
            <a:r>
              <a:rPr lang="es-MX" dirty="0">
                <a:latin typeface="ArialMT"/>
              </a:rPr>
              <a:t>de </a:t>
            </a:r>
            <a:r>
              <a:rPr lang="es-MX" dirty="0" err="1">
                <a:latin typeface="ArialMT"/>
              </a:rPr>
              <a:t>Aquiach</a:t>
            </a:r>
            <a:r>
              <a:rPr lang="es-MX" dirty="0">
                <a:latin typeface="ArialMT"/>
              </a:rPr>
              <a:t>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o </a:t>
            </a:r>
            <a:r>
              <a:rPr lang="es-MX" dirty="0" err="1">
                <a:latin typeface="ArialMT"/>
              </a:rPr>
              <a:t>Tlaquiach</a:t>
            </a:r>
            <a:r>
              <a:rPr lang="es-MX" dirty="0">
                <a:latin typeface="ArialMT"/>
              </a:rPr>
              <a:t>, adoptando los derechos y </a:t>
            </a:r>
            <a:r>
              <a:rPr lang="es-MX" dirty="0" smtClean="0">
                <a:latin typeface="ArialMT"/>
              </a:rPr>
              <a:t>obligaciones que </a:t>
            </a:r>
            <a:r>
              <a:rPr lang="es-MX" dirty="0">
                <a:latin typeface="ArialMT"/>
              </a:rPr>
              <a:t>ello implica,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entre las que se encuentran el gobierno de la República</a:t>
            </a:r>
            <a:r>
              <a:rPr lang="es-MX" dirty="0" smtClean="0">
                <a:latin typeface="ArialMT"/>
              </a:rPr>
              <a:t>,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975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9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4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1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7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9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0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3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55552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dar </a:t>
            </a:r>
            <a:r>
              <a:rPr lang="es-MX" dirty="0">
                <a:latin typeface="ArialMT"/>
              </a:rPr>
              <a:t>la confirmación de poder a los nuevos gobernantes de las provincias</a:t>
            </a:r>
          </a:p>
          <a:p>
            <a:pPr algn="ctr"/>
            <a:r>
              <a:rPr lang="es-MX" dirty="0">
                <a:latin typeface="ArialMT"/>
              </a:rPr>
              <a:t>vecinas, quienes a su vez llegaban con ofrendas para el templo</a:t>
            </a:r>
          </a:p>
          <a:p>
            <a:pPr algn="ctr"/>
            <a:r>
              <a:rPr lang="es-MX" dirty="0">
                <a:latin typeface="ArialMT"/>
              </a:rPr>
              <a:t>reconociendo con ello su autoridad, y tratar lo relacionado con el orden,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Las costumbres </a:t>
            </a:r>
            <a:r>
              <a:rPr lang="es-MX" dirty="0">
                <a:latin typeface="ArialMT"/>
              </a:rPr>
              <a:t>y las relaciones con los pobladores aledaños</a:t>
            </a:r>
            <a:r>
              <a:rPr lang="es-MX" dirty="0" smtClean="0">
                <a:latin typeface="ArialMT"/>
              </a:rPr>
              <a:t>” (</a:t>
            </a:r>
            <a:r>
              <a:rPr lang="es-MX" dirty="0">
                <a:latin typeface="ArialMT"/>
              </a:rPr>
              <a:t>Suárez,1993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Cuando morían, el </a:t>
            </a:r>
            <a:r>
              <a:rPr lang="es-MX" dirty="0" err="1">
                <a:latin typeface="ArialMT"/>
              </a:rPr>
              <a:t>Aquiach</a:t>
            </a:r>
            <a:r>
              <a:rPr lang="es-MX" dirty="0">
                <a:latin typeface="ArialMT"/>
              </a:rPr>
              <a:t> y el </a:t>
            </a:r>
            <a:r>
              <a:rPr lang="es-MX" dirty="0" err="1">
                <a:latin typeface="ArialMT"/>
              </a:rPr>
              <a:t>Tlachiach</a:t>
            </a:r>
            <a:r>
              <a:rPr lang="es-MX" dirty="0">
                <a:latin typeface="ArialMT"/>
              </a:rPr>
              <a:t> eran sucedidos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por </a:t>
            </a:r>
            <a:r>
              <a:rPr lang="es-MX" dirty="0">
                <a:latin typeface="ArialMT"/>
              </a:rPr>
              <a:t>los </a:t>
            </a:r>
            <a:r>
              <a:rPr lang="es-MX" dirty="0" smtClean="0">
                <a:latin typeface="ArialMT"/>
              </a:rPr>
              <a:t>dos religiosos más </a:t>
            </a:r>
            <a:r>
              <a:rPr lang="es-MX" dirty="0">
                <a:latin typeface="ArialMT"/>
              </a:rPr>
              <a:t>antiguos que portaran sus mismas insignias,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ya </a:t>
            </a:r>
            <a:r>
              <a:rPr lang="es-MX" dirty="0">
                <a:latin typeface="ArialMT"/>
              </a:rPr>
              <a:t>fuera </a:t>
            </a:r>
            <a:r>
              <a:rPr lang="es-MX" dirty="0" smtClean="0">
                <a:latin typeface="ArialMT"/>
              </a:rPr>
              <a:t>el águila </a:t>
            </a:r>
            <a:r>
              <a:rPr lang="es-MX" dirty="0">
                <a:latin typeface="ArialMT"/>
              </a:rPr>
              <a:t>o el tigre.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Contaban </a:t>
            </a:r>
            <a:r>
              <a:rPr lang="es-MX" dirty="0">
                <a:latin typeface="ArialMT"/>
              </a:rPr>
              <a:t>con atribuciones administrativas, religiosas</a:t>
            </a:r>
            <a:r>
              <a:rPr lang="es-MX" dirty="0" smtClean="0">
                <a:latin typeface="ArialMT"/>
              </a:rPr>
              <a:t>, judiciales </a:t>
            </a:r>
            <a:r>
              <a:rPr lang="es-MX" dirty="0">
                <a:latin typeface="ArialMT"/>
              </a:rPr>
              <a:t>y militares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A consecuencia de su ubicación geográfica,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Cholula </a:t>
            </a:r>
            <a:r>
              <a:rPr lang="es-MX" dirty="0">
                <a:latin typeface="ArialMT"/>
              </a:rPr>
              <a:t>formaba un </a:t>
            </a:r>
            <a:r>
              <a:rPr lang="es-MX" dirty="0" smtClean="0">
                <a:latin typeface="ArialMT"/>
              </a:rPr>
              <a:t>triángulo político </a:t>
            </a:r>
            <a:r>
              <a:rPr lang="es-MX" dirty="0">
                <a:latin typeface="ArialMT"/>
              </a:rPr>
              <a:t>con Tlaxcala y Huejotzingo;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algunas </a:t>
            </a:r>
            <a:r>
              <a:rPr lang="es-MX" dirty="0">
                <a:latin typeface="ArialMT"/>
              </a:rPr>
              <a:t>veces eran aliados en </a:t>
            </a:r>
            <a:r>
              <a:rPr lang="es-MX" dirty="0" smtClean="0">
                <a:latin typeface="ArialMT"/>
              </a:rPr>
              <a:t>peleas contra </a:t>
            </a:r>
            <a:r>
              <a:rPr lang="es-MX" dirty="0">
                <a:latin typeface="ArialMT"/>
              </a:rPr>
              <a:t>otros señoríos, o peleaban entre sí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727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5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5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9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725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caballeros </a:t>
            </a:r>
            <a:r>
              <a:rPr lang="es-MX" dirty="0" err="1">
                <a:latin typeface="ArialMT"/>
              </a:rPr>
              <a:t>Cuautli</a:t>
            </a:r>
            <a:r>
              <a:rPr lang="es-MX" dirty="0">
                <a:latin typeface="ArialMT"/>
              </a:rPr>
              <a:t>, que </a:t>
            </a:r>
            <a:r>
              <a:rPr lang="es-MX" dirty="0" smtClean="0">
                <a:latin typeface="ArialMT"/>
              </a:rPr>
              <a:t>significa águila</a:t>
            </a:r>
            <a:r>
              <a:rPr lang="es-MX" dirty="0">
                <a:latin typeface="ArialMT"/>
              </a:rPr>
              <a:t>, y los caballeros </a:t>
            </a:r>
            <a:r>
              <a:rPr lang="es-MX" dirty="0" err="1">
                <a:latin typeface="ArialMT"/>
              </a:rPr>
              <a:t>Océlotl</a:t>
            </a:r>
            <a:r>
              <a:rPr lang="es-MX" dirty="0">
                <a:latin typeface="ArialMT"/>
              </a:rPr>
              <a:t>, que significa tigre, eran los principales jefes </a:t>
            </a:r>
            <a:r>
              <a:rPr lang="es-MX" dirty="0" smtClean="0">
                <a:latin typeface="ArialMT"/>
              </a:rPr>
              <a:t>del ejercito </a:t>
            </a:r>
            <a:r>
              <a:rPr lang="es-MX" dirty="0" err="1">
                <a:latin typeface="ArialMT"/>
              </a:rPr>
              <a:t>cholulteca</a:t>
            </a:r>
            <a:r>
              <a:rPr lang="es-MX" dirty="0">
                <a:latin typeface="ArialMT"/>
              </a:rPr>
              <a:t>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primeros se encargaban de la técnica, y los segundos </a:t>
            </a:r>
            <a:r>
              <a:rPr lang="es-MX" dirty="0" smtClean="0">
                <a:latin typeface="ArialMT"/>
              </a:rPr>
              <a:t>de la </a:t>
            </a:r>
            <a:r>
              <a:rPr lang="es-MX" dirty="0">
                <a:latin typeface="ArialMT"/>
              </a:rPr>
              <a:t>tácticas del ejercito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Después del desembarco en Veracruz de Hernán Cortés,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el islote </a:t>
            </a:r>
            <a:r>
              <a:rPr lang="es-MX" dirty="0" smtClean="0">
                <a:latin typeface="ArialMT"/>
              </a:rPr>
              <a:t>de San </a:t>
            </a:r>
            <a:r>
              <a:rPr lang="es-MX" dirty="0">
                <a:latin typeface="ArialMT"/>
              </a:rPr>
              <a:t>Juan de </a:t>
            </a:r>
            <a:r>
              <a:rPr lang="es-MX" dirty="0" err="1">
                <a:latin typeface="ArialMT"/>
              </a:rPr>
              <a:t>Ulua</a:t>
            </a:r>
            <a:r>
              <a:rPr lang="es-MX" dirty="0">
                <a:latin typeface="ArialMT"/>
              </a:rPr>
              <a:t> el 21 de Abril de </a:t>
            </a:r>
            <a:r>
              <a:rPr lang="es-MX" dirty="0" err="1">
                <a:latin typeface="ArialMT"/>
              </a:rPr>
              <a:t>de</a:t>
            </a:r>
            <a:r>
              <a:rPr lang="es-MX" dirty="0">
                <a:latin typeface="ArialMT"/>
              </a:rPr>
              <a:t> 1519, llega a Tlaxcala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hace </a:t>
            </a:r>
            <a:r>
              <a:rPr lang="es-MX" dirty="0" smtClean="0">
                <a:latin typeface="ArialMT"/>
              </a:rPr>
              <a:t>amistad con </a:t>
            </a:r>
            <a:r>
              <a:rPr lang="es-MX" dirty="0" err="1">
                <a:latin typeface="ArialMT"/>
              </a:rPr>
              <a:t>Xicotencatl</a:t>
            </a:r>
            <a:r>
              <a:rPr lang="es-MX" dirty="0">
                <a:latin typeface="ArialMT"/>
              </a:rPr>
              <a:t>, quien le cuenta que la Ciudad de Cholula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es </a:t>
            </a:r>
            <a:r>
              <a:rPr lang="es-MX" dirty="0">
                <a:latin typeface="ArialMT"/>
              </a:rPr>
              <a:t>muy grande y </a:t>
            </a:r>
            <a:r>
              <a:rPr lang="es-MX" dirty="0" smtClean="0">
                <a:latin typeface="ArialMT"/>
              </a:rPr>
              <a:t>que de </a:t>
            </a:r>
            <a:r>
              <a:rPr lang="es-MX" dirty="0">
                <a:latin typeface="ArialMT"/>
              </a:rPr>
              <a:t>ahí habían recibido grandes traiciones y males.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Atraído </a:t>
            </a:r>
            <a:r>
              <a:rPr lang="es-MX" dirty="0">
                <a:latin typeface="ArialMT"/>
              </a:rPr>
              <a:t>por </a:t>
            </a:r>
            <a:r>
              <a:rPr lang="es-MX" dirty="0" smtClean="0">
                <a:latin typeface="ArialMT"/>
              </a:rPr>
              <a:t>las descripciones </a:t>
            </a:r>
            <a:r>
              <a:rPr lang="es-MX" dirty="0">
                <a:latin typeface="ArialMT"/>
              </a:rPr>
              <a:t>que se le habían dado sobre la ciudad,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Cortés </a:t>
            </a:r>
            <a:r>
              <a:rPr lang="es-MX" dirty="0">
                <a:latin typeface="ArialMT"/>
              </a:rPr>
              <a:t>decide tomar </a:t>
            </a:r>
            <a:r>
              <a:rPr lang="es-MX" dirty="0" smtClean="0">
                <a:latin typeface="ArialMT"/>
              </a:rPr>
              <a:t>el camino </a:t>
            </a:r>
            <a:r>
              <a:rPr lang="es-MX" dirty="0">
                <a:latin typeface="ArialMT"/>
              </a:rPr>
              <a:t>hacia Cholula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4449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9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8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3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2753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primera impresión que tuvieron los </a:t>
            </a:r>
            <a:r>
              <a:rPr lang="es-MX" dirty="0" err="1">
                <a:latin typeface="ArialMT"/>
              </a:rPr>
              <a:t>cholultecas</a:t>
            </a:r>
            <a:r>
              <a:rPr lang="es-MX" dirty="0">
                <a:latin typeface="ArialMT"/>
              </a:rPr>
              <a:t> de </a:t>
            </a:r>
            <a:r>
              <a:rPr lang="es-MX" dirty="0" smtClean="0">
                <a:latin typeface="ArialMT"/>
              </a:rPr>
              <a:t>los españoles </a:t>
            </a:r>
            <a:r>
              <a:rPr lang="es-MX" dirty="0">
                <a:latin typeface="ArialMT"/>
              </a:rPr>
              <a:t>a su llegada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no </a:t>
            </a:r>
            <a:r>
              <a:rPr lang="es-MX" dirty="0">
                <a:latin typeface="ArialMT"/>
              </a:rPr>
              <a:t>fue positiva, ya que entraron a la ciudad de </a:t>
            </a:r>
            <a:r>
              <a:rPr lang="es-MX" dirty="0" smtClean="0">
                <a:latin typeface="ArialMT"/>
              </a:rPr>
              <a:t>una manera </a:t>
            </a:r>
            <a:r>
              <a:rPr lang="es-MX" dirty="0">
                <a:latin typeface="ArialMT"/>
              </a:rPr>
              <a:t>presuntuosa,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acompañados </a:t>
            </a:r>
            <a:r>
              <a:rPr lang="es-MX" dirty="0">
                <a:latin typeface="ArialMT"/>
              </a:rPr>
              <a:t>por los tlaxcaltecas, que iban armados</a:t>
            </a:r>
            <a:r>
              <a:rPr lang="es-MX" dirty="0" smtClean="0">
                <a:latin typeface="ArialMT"/>
              </a:rPr>
              <a:t>, </a:t>
            </a:r>
          </a:p>
          <a:p>
            <a:pPr algn="ctr"/>
            <a:r>
              <a:rPr lang="es-MX" dirty="0" smtClean="0">
                <a:latin typeface="ArialMT"/>
              </a:rPr>
              <a:t>tomando </a:t>
            </a:r>
            <a:r>
              <a:rPr lang="es-MX" dirty="0">
                <a:latin typeface="ArialMT"/>
              </a:rPr>
              <a:t>así una actitud hostil con los extranjeros.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señores principales </a:t>
            </a:r>
            <a:r>
              <a:rPr lang="es-MX" dirty="0" smtClean="0">
                <a:latin typeface="ArialMT"/>
              </a:rPr>
              <a:t>de la </a:t>
            </a:r>
            <a:r>
              <a:rPr lang="es-MX" dirty="0">
                <a:latin typeface="ArialMT"/>
              </a:rPr>
              <a:t>ciudad no se acercaban a los españoles,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casi </a:t>
            </a:r>
            <a:r>
              <a:rPr lang="es-MX" dirty="0">
                <a:latin typeface="ArialMT"/>
              </a:rPr>
              <a:t>no los proveían de agua </a:t>
            </a:r>
            <a:r>
              <a:rPr lang="es-MX" dirty="0" smtClean="0">
                <a:latin typeface="ArialMT"/>
              </a:rPr>
              <a:t>y alimento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5 días no se les envió de comer, lo que acrecentó la ira de </a:t>
            </a:r>
            <a:r>
              <a:rPr lang="es-MX" dirty="0" smtClean="0">
                <a:latin typeface="ArialMT"/>
              </a:rPr>
              <a:t>los visitantes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por órdenes de Cortés mandaron llamar al patio del </a:t>
            </a:r>
            <a:r>
              <a:rPr lang="es-MX" dirty="0" smtClean="0">
                <a:latin typeface="ArialMT"/>
              </a:rPr>
              <a:t>templo principal </a:t>
            </a:r>
            <a:r>
              <a:rPr lang="es-MX" dirty="0">
                <a:latin typeface="ArialMT"/>
              </a:rPr>
              <a:t>a jefes, caudillos y gente del pueblo, se cerraron las entradas y </a:t>
            </a:r>
            <a:r>
              <a:rPr lang="es-MX" dirty="0" smtClean="0">
                <a:latin typeface="ArialMT"/>
              </a:rPr>
              <a:t>fueron asesinados </a:t>
            </a:r>
          </a:p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escopetazos y aplastados por </a:t>
            </a:r>
            <a:r>
              <a:rPr lang="es-MX" dirty="0" smtClean="0">
                <a:latin typeface="ArialMT"/>
              </a:rPr>
              <a:t>caballos… 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dice que fueron </a:t>
            </a:r>
            <a:r>
              <a:rPr lang="es-MX" dirty="0" smtClean="0">
                <a:latin typeface="ArialMT"/>
              </a:rPr>
              <a:t>más de </a:t>
            </a:r>
            <a:r>
              <a:rPr lang="es-MX" dirty="0">
                <a:latin typeface="ArialMT"/>
              </a:rPr>
              <a:t>3 mil hombres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6344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8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8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3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1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771550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españoles (que desde su entrada a la ciudad </a:t>
            </a:r>
            <a:r>
              <a:rPr lang="es-MX" dirty="0" smtClean="0">
                <a:latin typeface="ArialMT"/>
              </a:rPr>
              <a:t>se quedaron </a:t>
            </a:r>
            <a:r>
              <a:rPr lang="es-MX" dirty="0">
                <a:latin typeface="ArialMT"/>
              </a:rPr>
              <a:t>impresionados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por </a:t>
            </a:r>
            <a:r>
              <a:rPr lang="es-MX" dirty="0">
                <a:latin typeface="ArialMT"/>
              </a:rPr>
              <a:t>sus barrios, mercados y templos), se </a:t>
            </a:r>
            <a:r>
              <a:rPr lang="es-MX" dirty="0" smtClean="0">
                <a:latin typeface="ArialMT"/>
              </a:rPr>
              <a:t>habían percatado </a:t>
            </a:r>
            <a:r>
              <a:rPr lang="es-MX" dirty="0">
                <a:latin typeface="ArialMT"/>
              </a:rPr>
              <a:t>de su riqueza;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saquearon </a:t>
            </a:r>
            <a:r>
              <a:rPr lang="es-MX" dirty="0">
                <a:latin typeface="ArialMT"/>
              </a:rPr>
              <a:t>y quemaron las casas y templos </a:t>
            </a:r>
            <a:r>
              <a:rPr lang="es-MX" dirty="0" smtClean="0">
                <a:latin typeface="ArialMT"/>
              </a:rPr>
              <a:t>de Cholula… </a:t>
            </a:r>
          </a:p>
          <a:p>
            <a:pPr algn="ctr"/>
            <a:r>
              <a:rPr lang="es-MX" dirty="0" smtClean="0">
                <a:latin typeface="ArialMT"/>
              </a:rPr>
              <a:t>comenzando </a:t>
            </a:r>
            <a:r>
              <a:rPr lang="es-MX" dirty="0">
                <a:latin typeface="ArialMT"/>
              </a:rPr>
              <a:t>así la conquista de la ciudad sagrada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SINCRETISMO </a:t>
            </a:r>
            <a:r>
              <a:rPr lang="es-MX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DE LA </a:t>
            </a:r>
            <a:r>
              <a:rPr lang="es-MX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RELIGION</a:t>
            </a:r>
            <a:r>
              <a:rPr lang="es-MX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 </a:t>
            </a:r>
            <a:r>
              <a:rPr lang="es-MX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PREHISPANICA</a:t>
            </a:r>
            <a:r>
              <a:rPr lang="es-MX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 Y </a:t>
            </a:r>
            <a:r>
              <a:rPr lang="es-MX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-BoldMT"/>
              </a:rPr>
              <a:t>CRISTIANA</a:t>
            </a:r>
          </a:p>
          <a:p>
            <a:pPr algn="ctr"/>
            <a:endParaRPr lang="es-MX" b="1" dirty="0">
              <a:latin typeface="Arial-BoldMT"/>
            </a:endParaRPr>
          </a:p>
          <a:p>
            <a:pPr algn="ctr"/>
            <a:r>
              <a:rPr lang="es-MX" dirty="0">
                <a:latin typeface="ArialMT"/>
              </a:rPr>
              <a:t>“El sincretismo es un sistema filosófico o religioso que pretende conciliar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Varias doctrinas </a:t>
            </a:r>
            <a:r>
              <a:rPr lang="es-MX" dirty="0">
                <a:latin typeface="ArialMT"/>
              </a:rPr>
              <a:t>diferentes”.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( </a:t>
            </a:r>
            <a:r>
              <a:rPr lang="es-MX" dirty="0">
                <a:latin typeface="ArialMT"/>
              </a:rPr>
              <a:t>Castro, 2000).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la llegada de los españoles </a:t>
            </a:r>
            <a:r>
              <a:rPr lang="es-MX" dirty="0" smtClean="0">
                <a:latin typeface="ArialMT"/>
              </a:rPr>
              <a:t>a México</a:t>
            </a:r>
            <a:r>
              <a:rPr lang="es-MX" dirty="0">
                <a:latin typeface="ArialMT"/>
              </a:rPr>
              <a:t>, el sincretismo religioso resultó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una </a:t>
            </a:r>
            <a:r>
              <a:rPr lang="es-MX" dirty="0">
                <a:latin typeface="ArialMT"/>
              </a:rPr>
              <a:t>apertura para que tanto la </a:t>
            </a:r>
            <a:r>
              <a:rPr lang="es-MX" dirty="0" smtClean="0">
                <a:latin typeface="ArialMT"/>
              </a:rPr>
              <a:t>religión cristiana </a:t>
            </a:r>
            <a:r>
              <a:rPr lang="es-MX" dirty="0">
                <a:latin typeface="ArialMT"/>
              </a:rPr>
              <a:t>como la prehispánica convivieran</a:t>
            </a:r>
            <a:r>
              <a:rPr lang="es-MX" dirty="0" smtClean="0">
                <a:latin typeface="ArialMT"/>
              </a:rPr>
              <a:t>,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7956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4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4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1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3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2753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dando </a:t>
            </a:r>
            <a:r>
              <a:rPr lang="es-MX" dirty="0">
                <a:latin typeface="ArialMT"/>
              </a:rPr>
              <a:t>así una mezcla </a:t>
            </a:r>
            <a:r>
              <a:rPr lang="es-MX" dirty="0" smtClean="0">
                <a:latin typeface="ArialMT"/>
              </a:rPr>
              <a:t>de costumbres</a:t>
            </a:r>
            <a:r>
              <a:rPr lang="es-MX" dirty="0">
                <a:latin typeface="ArialMT"/>
              </a:rPr>
              <a:t>, ritos y tradiciones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dentro </a:t>
            </a:r>
            <a:r>
              <a:rPr lang="es-MX" dirty="0">
                <a:latin typeface="ArialMT"/>
              </a:rPr>
              <a:t>de un marco multicultural que </a:t>
            </a:r>
            <a:r>
              <a:rPr lang="es-MX" dirty="0" smtClean="0">
                <a:latin typeface="ArialMT"/>
              </a:rPr>
              <a:t>se preserva </a:t>
            </a:r>
            <a:r>
              <a:rPr lang="es-MX" dirty="0">
                <a:latin typeface="ArialMT"/>
              </a:rPr>
              <a:t>hasta nuestros días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La religión era el centro principal de la vida en Cholula, que no </a:t>
            </a:r>
            <a:r>
              <a:rPr lang="es-MX" dirty="0" smtClean="0">
                <a:latin typeface="ArialMT"/>
              </a:rPr>
              <a:t>se consideraba </a:t>
            </a:r>
          </a:p>
          <a:p>
            <a:pPr algn="ctr"/>
            <a:r>
              <a:rPr lang="es-MX" dirty="0" smtClean="0">
                <a:latin typeface="ArialMT"/>
              </a:rPr>
              <a:t>una </a:t>
            </a:r>
            <a:r>
              <a:rPr lang="es-MX" dirty="0">
                <a:latin typeface="ArialMT"/>
              </a:rPr>
              <a:t>ciudad común ya que, dentro de las culturas mesoamericanas</a:t>
            </a:r>
            <a:r>
              <a:rPr lang="es-MX" dirty="0" smtClean="0">
                <a:latin typeface="ArialMT"/>
              </a:rPr>
              <a:t>, </a:t>
            </a: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le conocía principalmente como un lugar santo y de adoración,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Principalmente al </a:t>
            </a:r>
            <a:r>
              <a:rPr lang="es-MX" dirty="0">
                <a:latin typeface="ArialMT"/>
              </a:rPr>
              <a:t>Dios </a:t>
            </a:r>
            <a:r>
              <a:rPr lang="es-MX" dirty="0" err="1">
                <a:latin typeface="ArialMT"/>
              </a:rPr>
              <a:t>Quetzalcoalt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r>
              <a:rPr lang="es-MX" dirty="0" smtClean="0">
                <a:latin typeface="ArialMT"/>
              </a:rPr>
              <a:t> </a:t>
            </a:r>
          </a:p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Esta fue ciudad santa de Anáhuac, como la Jerusalén </a:t>
            </a:r>
            <a:r>
              <a:rPr lang="es-MX" dirty="0" smtClean="0">
                <a:latin typeface="ArialMT"/>
              </a:rPr>
              <a:t>de los </a:t>
            </a:r>
            <a:r>
              <a:rPr lang="es-MX" dirty="0">
                <a:latin typeface="ArialMT"/>
              </a:rPr>
              <a:t>judíos y cristianos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la Meca de los musulmanes.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Venían </a:t>
            </a:r>
            <a:r>
              <a:rPr lang="es-MX" dirty="0">
                <a:latin typeface="ArialMT"/>
              </a:rPr>
              <a:t>a ella peregrinos </a:t>
            </a:r>
            <a:r>
              <a:rPr lang="es-MX" dirty="0" smtClean="0">
                <a:latin typeface="ArialMT"/>
              </a:rPr>
              <a:t>de lejanas </a:t>
            </a:r>
            <a:r>
              <a:rPr lang="es-MX" dirty="0">
                <a:latin typeface="ArialMT"/>
              </a:rPr>
              <a:t>tierras y desarrollaban una especie de novenas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oración a un </a:t>
            </a:r>
            <a:r>
              <a:rPr lang="es-MX" dirty="0" smtClean="0">
                <a:latin typeface="ArialMT"/>
              </a:rPr>
              <a:t>ídolo que </a:t>
            </a:r>
            <a:r>
              <a:rPr lang="es-MX" dirty="0">
                <a:latin typeface="ArialMT"/>
              </a:rPr>
              <a:t>era muy venerado</a:t>
            </a:r>
            <a:r>
              <a:rPr lang="es-MX" dirty="0" smtClean="0">
                <a:latin typeface="ArialMT"/>
              </a:rPr>
              <a:t>”.</a:t>
            </a:r>
          </a:p>
          <a:p>
            <a:pPr algn="ctr"/>
            <a:r>
              <a:rPr lang="es-MX" dirty="0" smtClean="0">
                <a:latin typeface="ArialMT"/>
              </a:rPr>
              <a:t>( </a:t>
            </a:r>
            <a:r>
              <a:rPr lang="es-MX" dirty="0">
                <a:latin typeface="ArialMT"/>
              </a:rPr>
              <a:t>Amaya, 1990</a:t>
            </a:r>
            <a:r>
              <a:rPr lang="es-MX" dirty="0" smtClean="0">
                <a:latin typeface="ArialMT"/>
              </a:rPr>
              <a:t>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7263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9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6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5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1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4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8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err="1" smtClean="0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, figura conocida con diferentes nombres y acepciones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e</a:t>
            </a:r>
            <a:r>
              <a:rPr lang="es-MX" dirty="0" smtClean="0">
                <a:latin typeface="ArialMT"/>
              </a:rPr>
              <a:t>n diversos </a:t>
            </a:r>
            <a:r>
              <a:rPr lang="es-MX" dirty="0">
                <a:latin typeface="ArialMT"/>
              </a:rPr>
              <a:t>pueblos prehispánicos, formaba parte de las diferentes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Explicaciones sobrenaturales </a:t>
            </a:r>
            <a:r>
              <a:rPr lang="es-MX" dirty="0">
                <a:latin typeface="ArialMT"/>
              </a:rPr>
              <a:t>que se daban a los hechos y a la vida.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Según las </a:t>
            </a:r>
            <a:r>
              <a:rPr lang="es-MX" dirty="0" smtClean="0">
                <a:latin typeface="ArialMT"/>
              </a:rPr>
              <a:t>cosmogonías más </a:t>
            </a:r>
            <a:r>
              <a:rPr lang="es-MX" dirty="0">
                <a:latin typeface="ArialMT"/>
              </a:rPr>
              <a:t>antiguas,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nació cuando no había Luz,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ni </a:t>
            </a:r>
            <a:r>
              <a:rPr lang="es-MX" dirty="0">
                <a:latin typeface="ArialMT"/>
              </a:rPr>
              <a:t>movimiento ni vida </a:t>
            </a:r>
            <a:r>
              <a:rPr lang="es-MX" dirty="0" smtClean="0">
                <a:latin typeface="ArialMT"/>
              </a:rPr>
              <a:t>en el </a:t>
            </a:r>
            <a:r>
              <a:rPr lang="es-MX" dirty="0">
                <a:latin typeface="ArialMT"/>
              </a:rPr>
              <a:t>mundo, e instauró un orden fundamental en el cosmos, separó el cielo de </a:t>
            </a:r>
            <a:r>
              <a:rPr lang="es-MX" dirty="0" smtClean="0">
                <a:latin typeface="ArialMT"/>
              </a:rPr>
              <a:t>la tierra </a:t>
            </a:r>
            <a:r>
              <a:rPr lang="es-MX" dirty="0">
                <a:latin typeface="ArialMT"/>
              </a:rPr>
              <a:t>y </a:t>
            </a:r>
            <a:r>
              <a:rPr lang="es-MX" dirty="0" err="1">
                <a:latin typeface="ArialMT"/>
              </a:rPr>
              <a:t>Quetzalcoalt</a:t>
            </a:r>
            <a:r>
              <a:rPr lang="es-MX" dirty="0">
                <a:latin typeface="ArialMT"/>
              </a:rPr>
              <a:t> se convirtió en uno de los árboles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la bóveda celeste</a:t>
            </a:r>
            <a:r>
              <a:rPr lang="es-MX" dirty="0" smtClean="0">
                <a:latin typeface="ArialMT"/>
              </a:rPr>
              <a:t>.” ( </a:t>
            </a:r>
            <a:r>
              <a:rPr lang="es-MX" dirty="0" err="1">
                <a:latin typeface="ArialMT"/>
              </a:rPr>
              <a:t>Florescano</a:t>
            </a:r>
            <a:r>
              <a:rPr lang="es-MX" dirty="0">
                <a:latin typeface="ArialMT"/>
              </a:rPr>
              <a:t>, 1996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En las diferentes regiones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asume diversas formas;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el </a:t>
            </a:r>
            <a:r>
              <a:rPr lang="es-MX" dirty="0" smtClean="0">
                <a:latin typeface="ArialMT"/>
              </a:rPr>
              <a:t>área de </a:t>
            </a:r>
            <a:r>
              <a:rPr lang="es-MX" dirty="0">
                <a:latin typeface="ArialMT"/>
              </a:rPr>
              <a:t>la costa del golfo de México es </a:t>
            </a:r>
            <a:r>
              <a:rPr lang="es-MX" dirty="0" err="1">
                <a:latin typeface="ArialMT"/>
              </a:rPr>
              <a:t>Ehécatl</a:t>
            </a:r>
            <a:r>
              <a:rPr lang="es-MX" dirty="0">
                <a:latin typeface="ArialMT"/>
              </a:rPr>
              <a:t>, el dios del viento.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Sus </a:t>
            </a:r>
            <a:r>
              <a:rPr lang="es-MX" dirty="0">
                <a:latin typeface="ArialMT"/>
              </a:rPr>
              <a:t>templos </a:t>
            </a:r>
            <a:r>
              <a:rPr lang="es-MX" dirty="0" smtClean="0">
                <a:latin typeface="ArialMT"/>
              </a:rPr>
              <a:t>eran redondos </a:t>
            </a:r>
            <a:r>
              <a:rPr lang="es-MX" dirty="0">
                <a:latin typeface="ArialMT"/>
              </a:rPr>
              <a:t>para ser recorridos por diferentes vientos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6527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9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9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4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2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3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1765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de la </a:t>
            </a:r>
            <a:r>
              <a:rPr lang="es-MX" dirty="0" smtClean="0">
                <a:latin typeface="ArialMT"/>
              </a:rPr>
              <a:t>zona centro</a:t>
            </a:r>
            <a:r>
              <a:rPr lang="es-MX" dirty="0">
                <a:latin typeface="ArialMT"/>
              </a:rPr>
              <a:t>, el venerado en Cholula,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era </a:t>
            </a:r>
            <a:r>
              <a:rPr lang="es-MX" dirty="0">
                <a:latin typeface="ArialMT"/>
              </a:rPr>
              <a:t>símbolo </a:t>
            </a:r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la estrella matutina y </a:t>
            </a:r>
            <a:r>
              <a:rPr lang="es-MX" dirty="0" smtClean="0">
                <a:latin typeface="ArialMT"/>
              </a:rPr>
              <a:t>vespertina que </a:t>
            </a:r>
            <a:r>
              <a:rPr lang="es-MX" dirty="0">
                <a:latin typeface="ArialMT"/>
              </a:rPr>
              <a:t>se usaba dependiendo de la región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Diversas </a:t>
            </a:r>
            <a:r>
              <a:rPr lang="es-MX" dirty="0">
                <a:latin typeface="ArialMT"/>
              </a:rPr>
              <a:t>representaciones de Venus</a:t>
            </a:r>
            <a:r>
              <a:rPr lang="es-MX" dirty="0" smtClean="0">
                <a:latin typeface="ArialMT"/>
              </a:rPr>
              <a:t>, como </a:t>
            </a:r>
            <a:r>
              <a:rPr lang="es-MX" dirty="0" err="1">
                <a:latin typeface="ArialMT"/>
              </a:rPr>
              <a:t>Xololt</a:t>
            </a:r>
            <a:r>
              <a:rPr lang="es-MX" dirty="0">
                <a:latin typeface="ArialMT"/>
              </a:rPr>
              <a:t> </a:t>
            </a:r>
            <a:r>
              <a:rPr lang="es-MX" dirty="0" err="1">
                <a:latin typeface="ArialMT"/>
              </a:rPr>
              <a:t>Thahuizcantecuntli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sumaron a la presencia de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“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se convirtió en la presencia más ubicua y carismática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la mitología </a:t>
            </a:r>
            <a:r>
              <a:rPr lang="es-MX" dirty="0">
                <a:latin typeface="ArialMT"/>
              </a:rPr>
              <a:t>mexicana.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Adquirió </a:t>
            </a:r>
            <a:r>
              <a:rPr lang="es-MX" dirty="0">
                <a:latin typeface="ArialMT"/>
              </a:rPr>
              <a:t>las cualidades de la metamorfosis,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resurrección y </a:t>
            </a:r>
            <a:r>
              <a:rPr lang="es-MX" dirty="0">
                <a:latin typeface="ArialMT"/>
              </a:rPr>
              <a:t>la multiplicación sin límites.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Su </a:t>
            </a:r>
            <a:r>
              <a:rPr lang="es-MX" dirty="0">
                <a:latin typeface="ArialMT"/>
              </a:rPr>
              <a:t>figura </a:t>
            </a:r>
            <a:r>
              <a:rPr lang="es-MX" dirty="0" err="1">
                <a:latin typeface="ArialMT"/>
              </a:rPr>
              <a:t>radiante,o</a:t>
            </a:r>
            <a:r>
              <a:rPr lang="es-MX" dirty="0">
                <a:latin typeface="ArialMT"/>
              </a:rPr>
              <a:t> premonitoria, pudo </a:t>
            </a:r>
            <a:r>
              <a:rPr lang="es-MX" dirty="0" smtClean="0">
                <a:latin typeface="ArialMT"/>
              </a:rPr>
              <a:t>atravesar simultáneamente </a:t>
            </a:r>
            <a:r>
              <a:rPr lang="es-MX" dirty="0">
                <a:latin typeface="ArialMT"/>
              </a:rPr>
              <a:t>diferentes tiempos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o </a:t>
            </a:r>
            <a:r>
              <a:rPr lang="es-MX" dirty="0">
                <a:latin typeface="ArialMT"/>
              </a:rPr>
              <a:t>viajar por múltiples espacios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534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1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4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8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2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9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los </a:t>
            </a:r>
            <a:r>
              <a:rPr lang="es-MX" dirty="0" smtClean="0">
                <a:latin typeface="ArialMT"/>
              </a:rPr>
              <a:t>años críticos </a:t>
            </a:r>
            <a:r>
              <a:rPr lang="es-MX" dirty="0">
                <a:latin typeface="ArialMT"/>
              </a:rPr>
              <a:t>o de quebranto asumió los rasgos de profeta: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anunció </a:t>
            </a:r>
            <a:r>
              <a:rPr lang="es-MX" dirty="0">
                <a:latin typeface="ArialMT"/>
              </a:rPr>
              <a:t>regresos </a:t>
            </a:r>
            <a:r>
              <a:rPr lang="es-MX" dirty="0" smtClean="0">
                <a:latin typeface="ArialMT"/>
              </a:rPr>
              <a:t>triunfales y </a:t>
            </a:r>
            <a:r>
              <a:rPr lang="es-MX" dirty="0">
                <a:latin typeface="ArialMT"/>
              </a:rPr>
              <a:t>la instalación de un nuevo reino.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las épocas de construcción y </a:t>
            </a:r>
            <a:r>
              <a:rPr lang="es-MX" dirty="0" smtClean="0">
                <a:latin typeface="ArialMT"/>
              </a:rPr>
              <a:t>estabilidad se </a:t>
            </a:r>
            <a:r>
              <a:rPr lang="es-MX" dirty="0">
                <a:latin typeface="ArialMT"/>
              </a:rPr>
              <a:t>convirtió en un símbolo de civilización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en el emblema de una </a:t>
            </a:r>
            <a:r>
              <a:rPr lang="es-MX" dirty="0" smtClean="0">
                <a:latin typeface="ArialMT"/>
              </a:rPr>
              <a:t>identidad ancestral</a:t>
            </a:r>
            <a:r>
              <a:rPr lang="es-MX" dirty="0">
                <a:latin typeface="ArialMT"/>
              </a:rPr>
              <a:t>”.(</a:t>
            </a:r>
            <a:r>
              <a:rPr lang="es-MX" dirty="0" err="1">
                <a:latin typeface="ArialMT"/>
              </a:rPr>
              <a:t>Florescano</a:t>
            </a:r>
            <a:r>
              <a:rPr lang="es-MX" dirty="0">
                <a:latin typeface="ArialMT"/>
              </a:rPr>
              <a:t>, 1996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Se describe a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como un hombre blanco y barbado, corpulento</a:t>
            </a:r>
            <a:r>
              <a:rPr lang="es-MX" dirty="0" smtClean="0">
                <a:latin typeface="ArialMT"/>
              </a:rPr>
              <a:t>, </a:t>
            </a:r>
          </a:p>
          <a:p>
            <a:pPr algn="ctr"/>
            <a:r>
              <a:rPr lang="es-MX" dirty="0" smtClean="0">
                <a:latin typeface="ArialMT"/>
              </a:rPr>
              <a:t>alto</a:t>
            </a:r>
            <a:r>
              <a:rPr lang="es-MX" dirty="0">
                <a:latin typeface="ArialMT"/>
              </a:rPr>
              <a:t>, </a:t>
            </a:r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frente ancha, ojos grandes, y cabello negro, que vestía de blanco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cruces </a:t>
            </a:r>
            <a:r>
              <a:rPr lang="es-MX" dirty="0">
                <a:latin typeface="ArialMT"/>
              </a:rPr>
              <a:t>rojas: la túnica era larga, como símbolo de su honestidad.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El Dios </a:t>
            </a:r>
            <a:r>
              <a:rPr lang="es-MX" dirty="0" smtClean="0">
                <a:latin typeface="ArialMT"/>
              </a:rPr>
              <a:t>se muestra </a:t>
            </a:r>
            <a:r>
              <a:rPr lang="es-MX" dirty="0">
                <a:latin typeface="ArialMT"/>
              </a:rPr>
              <a:t>adornado con joyas,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su </a:t>
            </a:r>
            <a:r>
              <a:rPr lang="es-MX" dirty="0">
                <a:latin typeface="ArialMT"/>
              </a:rPr>
              <a:t>capa y su penacho está hecho de plumas,</a:t>
            </a:r>
          </a:p>
          <a:p>
            <a:pPr algn="ctr"/>
            <a:r>
              <a:rPr lang="es-MX" dirty="0">
                <a:latin typeface="ArialMT"/>
              </a:rPr>
              <a:t>permanece en una postura que mitifica su rango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4087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6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9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1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3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05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su alrededor se arquea </a:t>
            </a:r>
            <a:r>
              <a:rPr lang="es-MX" dirty="0" smtClean="0">
                <a:latin typeface="ArialMT"/>
              </a:rPr>
              <a:t>una enorme </a:t>
            </a:r>
            <a:r>
              <a:rPr lang="es-MX" dirty="0">
                <a:latin typeface="ArialMT"/>
              </a:rPr>
              <a:t>serpiente emplumada,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es su símbolo y el de la tierra.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la serpiente </a:t>
            </a:r>
            <a:r>
              <a:rPr lang="es-MX" dirty="0">
                <a:latin typeface="ArialMT"/>
              </a:rPr>
              <a:t>se encuentra el pájaro </a:t>
            </a:r>
            <a:r>
              <a:rPr lang="es-MX" dirty="0" err="1">
                <a:latin typeface="ArialMT"/>
              </a:rPr>
              <a:t>muan</a:t>
            </a:r>
            <a:r>
              <a:rPr lang="es-MX" dirty="0">
                <a:latin typeface="ArialMT"/>
              </a:rPr>
              <a:t>, abriendo sus alas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símbolo </a:t>
            </a:r>
            <a:r>
              <a:rPr lang="es-MX" dirty="0">
                <a:latin typeface="ArialMT"/>
              </a:rPr>
              <a:t>del </a:t>
            </a:r>
            <a:r>
              <a:rPr lang="es-MX" dirty="0" smtClean="0">
                <a:latin typeface="ArialMT"/>
              </a:rPr>
              <a:t>planeta Venus”. </a:t>
            </a:r>
            <a:r>
              <a:rPr lang="es-MX" dirty="0">
                <a:latin typeface="ArialMT"/>
              </a:rPr>
              <a:t>( </a:t>
            </a:r>
            <a:r>
              <a:rPr lang="es-MX" dirty="0" err="1">
                <a:latin typeface="ArialMT"/>
              </a:rPr>
              <a:t>Burland</a:t>
            </a:r>
            <a:r>
              <a:rPr lang="es-MX" dirty="0">
                <a:latin typeface="ArialMT"/>
              </a:rPr>
              <a:t>, 1967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De diferentes regiones de </a:t>
            </a:r>
            <a:r>
              <a:rPr lang="es-MX" dirty="0" err="1">
                <a:latin typeface="ArialMT"/>
              </a:rPr>
              <a:t>mesoamérica</a:t>
            </a:r>
            <a:r>
              <a:rPr lang="es-MX" dirty="0">
                <a:latin typeface="ArialMT"/>
              </a:rPr>
              <a:t> llegaban peregrinaciones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rendir </a:t>
            </a:r>
            <a:r>
              <a:rPr lang="es-MX" dirty="0">
                <a:latin typeface="ArialMT"/>
              </a:rPr>
              <a:t>culto a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, “Cada cincuenta y dos años venían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ante los sacerdotes </a:t>
            </a:r>
            <a:r>
              <a:rPr lang="es-MX" dirty="0">
                <a:latin typeface="ArialMT"/>
              </a:rPr>
              <a:t>del templo de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, reyes, gobernantes, príncipes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sacerdotes </a:t>
            </a:r>
            <a:r>
              <a:rPr lang="es-MX" dirty="0">
                <a:latin typeface="ArialMT"/>
              </a:rPr>
              <a:t>de los demás templos, después de haber sido electos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sus </a:t>
            </a:r>
            <a:r>
              <a:rPr lang="es-MX" dirty="0" smtClean="0">
                <a:latin typeface="ArialMT"/>
              </a:rPr>
              <a:t>altos cargos </a:t>
            </a:r>
            <a:r>
              <a:rPr lang="es-MX" dirty="0">
                <a:latin typeface="ArialMT"/>
              </a:rPr>
              <a:t>en sus respectivos territorios, a rendir tributo a </a:t>
            </a:r>
            <a:r>
              <a:rPr lang="es-MX" dirty="0" err="1">
                <a:latin typeface="ArialMT"/>
              </a:rPr>
              <a:t>Quetzalcoalt</a:t>
            </a:r>
            <a:r>
              <a:rPr lang="es-MX" dirty="0">
                <a:latin typeface="ArialMT"/>
              </a:rPr>
              <a:t>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a </a:t>
            </a:r>
            <a:r>
              <a:rPr lang="es-MX" dirty="0" smtClean="0">
                <a:latin typeface="ArialMT"/>
              </a:rPr>
              <a:t>declarar pública </a:t>
            </a:r>
            <a:r>
              <a:rPr lang="es-MX" dirty="0">
                <a:latin typeface="ArialMT"/>
              </a:rPr>
              <a:t>obediencia a las sacerdotes a quienes ofrecían sus regalos”. (</a:t>
            </a:r>
            <a:r>
              <a:rPr lang="es-MX" dirty="0" err="1">
                <a:latin typeface="ArialMT"/>
              </a:rPr>
              <a:t>Walles</a:t>
            </a:r>
            <a:r>
              <a:rPr lang="es-MX" dirty="0" smtClean="0">
                <a:latin typeface="ArialMT"/>
              </a:rPr>
              <a:t>, 1971).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268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1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9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7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6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1765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Las ofrendas consistían en ricas ofrendas de plumas valiosas, </a:t>
            </a:r>
          </a:p>
          <a:p>
            <a:pPr algn="ctr"/>
            <a:r>
              <a:rPr lang="es-MX" dirty="0" smtClean="0">
                <a:latin typeface="ArialMT"/>
              </a:rPr>
              <a:t>Mantas curiosamente </a:t>
            </a:r>
            <a:r>
              <a:rPr lang="es-MX" dirty="0">
                <a:latin typeface="ArialMT"/>
              </a:rPr>
              <a:t>tejidas, artefactos de oro y plata y piedras preciosas: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Era Cholula la </a:t>
            </a:r>
            <a:r>
              <a:rPr lang="es-MX" dirty="0">
                <a:latin typeface="ArialMT"/>
              </a:rPr>
              <a:t>Meca Occidental”.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(</a:t>
            </a:r>
            <a:r>
              <a:rPr lang="es-MX" dirty="0">
                <a:latin typeface="ArialMT"/>
              </a:rPr>
              <a:t>Peñafiel, 1914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Los </a:t>
            </a:r>
            <a:r>
              <a:rPr lang="es-MX" dirty="0" err="1">
                <a:latin typeface="ArialMT"/>
              </a:rPr>
              <a:t>cholutecas</a:t>
            </a:r>
            <a:r>
              <a:rPr lang="es-MX" dirty="0">
                <a:latin typeface="ArialMT"/>
              </a:rPr>
              <a:t>, también tenían la costumbre de viajar por las regiones</a:t>
            </a:r>
          </a:p>
          <a:p>
            <a:pPr algn="ctr"/>
            <a:r>
              <a:rPr lang="es-MX" dirty="0">
                <a:latin typeface="ArialMT"/>
              </a:rPr>
              <a:t>que formaban el imperio mexicano; después de mal vivir y pasar privaciones</a:t>
            </a:r>
          </a:p>
          <a:p>
            <a:pPr algn="ctr"/>
            <a:r>
              <a:rPr lang="es-MX" dirty="0">
                <a:latin typeface="ArialMT"/>
              </a:rPr>
              <a:t>regresaban a la ciudad, donde le ofrecían una gran fiesta a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ceremonia </a:t>
            </a:r>
            <a:r>
              <a:rPr lang="es-MX" dirty="0">
                <a:latin typeface="ArialMT"/>
              </a:rPr>
              <a:t>se realizaba el 3 de febrero en el templo dedicado a este Dios. </a:t>
            </a:r>
            <a:endParaRPr lang="es-MX" dirty="0" smtClean="0">
              <a:latin typeface="ArialMT"/>
            </a:endParaRPr>
          </a:p>
          <a:p>
            <a:pPr algn="ctr"/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mercaderes </a:t>
            </a:r>
            <a:r>
              <a:rPr lang="es-MX" dirty="0">
                <a:latin typeface="ArialMT"/>
              </a:rPr>
              <a:t>también realizaban una gran ceremonia en honor de </a:t>
            </a:r>
            <a:r>
              <a:rPr lang="es-MX" i="1" dirty="0">
                <a:latin typeface="Arial-ItalicMT"/>
              </a:rPr>
              <a:t>La serpiente</a:t>
            </a:r>
          </a:p>
          <a:p>
            <a:pPr algn="ctr"/>
            <a:r>
              <a:rPr lang="es-MX" i="1" dirty="0">
                <a:latin typeface="Arial-ItalicMT"/>
              </a:rPr>
              <a:t>emplumada </a:t>
            </a:r>
            <a:r>
              <a:rPr lang="es-MX" dirty="0">
                <a:latin typeface="ArialMT"/>
              </a:rPr>
              <a:t>llamada </a:t>
            </a:r>
            <a:r>
              <a:rPr lang="es-MX" i="1" dirty="0" err="1">
                <a:latin typeface="Arial-ItalicMT"/>
              </a:rPr>
              <a:t>Neyolo</a:t>
            </a:r>
            <a:r>
              <a:rPr lang="es-MX" i="1" dirty="0">
                <a:latin typeface="Arial-ItalicMT"/>
              </a:rPr>
              <a:t> </a:t>
            </a:r>
            <a:r>
              <a:rPr lang="es-MX" i="1" dirty="0" err="1">
                <a:latin typeface="Arial-ItalicMT"/>
              </a:rPr>
              <a:t>Maxitl</a:t>
            </a:r>
            <a:r>
              <a:rPr lang="es-MX" i="1" dirty="0">
                <a:latin typeface="Arial-ItalicMT"/>
              </a:rPr>
              <a:t> </a:t>
            </a:r>
            <a:r>
              <a:rPr lang="es-MX" i="1" dirty="0" err="1">
                <a:latin typeface="Arial-ItalicMT"/>
              </a:rPr>
              <a:t>Lleztli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7943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9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3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2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65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evento comenzaba cuando </a:t>
            </a:r>
            <a:r>
              <a:rPr lang="es-MX" dirty="0" smtClean="0">
                <a:latin typeface="ArialMT"/>
              </a:rPr>
              <a:t>los comerciantes </a:t>
            </a:r>
            <a:r>
              <a:rPr lang="es-MX" dirty="0">
                <a:latin typeface="ArialMT"/>
              </a:rPr>
              <a:t>ofrecían un esclavo que representaba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Dios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</a:t>
            </a:r>
            <a:r>
              <a:rPr lang="es-MX" dirty="0" smtClean="0">
                <a:latin typeface="ArialMT"/>
              </a:rPr>
              <a:t>durante 40 </a:t>
            </a:r>
            <a:r>
              <a:rPr lang="es-MX" dirty="0">
                <a:latin typeface="ArialMT"/>
              </a:rPr>
              <a:t>días, en ese tiempo era alimentado como un rey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se le llenaba de placeres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Al culminar este lapso de tiempo se sacrificaba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se llevaba el cuerpo </a:t>
            </a:r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la </a:t>
            </a:r>
            <a:r>
              <a:rPr lang="es-MX" dirty="0" smtClean="0">
                <a:latin typeface="ArialMT"/>
              </a:rPr>
              <a:t>casa del </a:t>
            </a:r>
            <a:r>
              <a:rPr lang="es-MX" dirty="0">
                <a:latin typeface="ArialMT"/>
              </a:rPr>
              <a:t>mercader con más poder, </a:t>
            </a:r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ser cocinado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comido por los sacerdotes </a:t>
            </a:r>
            <a:r>
              <a:rPr lang="es-MX" dirty="0" smtClean="0">
                <a:latin typeface="ArialMT"/>
              </a:rPr>
              <a:t>Y comerciantes </a:t>
            </a:r>
            <a:r>
              <a:rPr lang="es-MX" dirty="0">
                <a:latin typeface="ArialMT"/>
              </a:rPr>
              <a:t>con más influencia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Independientemente de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, patrono principal de Cholula,</a:t>
            </a:r>
          </a:p>
          <a:p>
            <a:pPr algn="ctr"/>
            <a:r>
              <a:rPr lang="es-MX" dirty="0">
                <a:latin typeface="ArialMT"/>
              </a:rPr>
              <a:t>existían otras deidades como </a:t>
            </a:r>
            <a:r>
              <a:rPr lang="es-MX" dirty="0" err="1">
                <a:latin typeface="ArialMT"/>
              </a:rPr>
              <a:t>Chicohutl</a:t>
            </a:r>
            <a:r>
              <a:rPr lang="es-MX" dirty="0">
                <a:latin typeface="ArialMT"/>
              </a:rPr>
              <a:t>, el cual era adorado </a:t>
            </a:r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una </a:t>
            </a:r>
            <a:r>
              <a:rPr lang="es-MX" dirty="0" smtClean="0">
                <a:latin typeface="ArialMT"/>
              </a:rPr>
              <a:t>gran pirámide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(</a:t>
            </a:r>
            <a:r>
              <a:rPr lang="es-MX" dirty="0">
                <a:latin typeface="ArialMT"/>
              </a:rPr>
              <a:t>la cual estuvo por un tiempo abandonada</a:t>
            </a:r>
            <a:r>
              <a:rPr lang="es-MX" dirty="0" smtClean="0">
                <a:latin typeface="ArialMT"/>
              </a:rPr>
              <a:t>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282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4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9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7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5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92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Cuando </a:t>
            </a:r>
            <a:r>
              <a:rPr lang="es-MX" dirty="0">
                <a:latin typeface="ArialMT"/>
              </a:rPr>
              <a:t>había escasez </a:t>
            </a:r>
            <a:r>
              <a:rPr lang="es-MX" dirty="0" smtClean="0">
                <a:latin typeface="ArialMT"/>
              </a:rPr>
              <a:t>de agua</a:t>
            </a:r>
            <a:r>
              <a:rPr lang="es-MX" dirty="0">
                <a:latin typeface="ArialMT"/>
              </a:rPr>
              <a:t>, se realizaba una procesión a la pirámide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encabezada </a:t>
            </a:r>
            <a:r>
              <a:rPr lang="es-MX" dirty="0">
                <a:latin typeface="ArialMT"/>
              </a:rPr>
              <a:t>principalmente </a:t>
            </a:r>
            <a:r>
              <a:rPr lang="es-MX" dirty="0" smtClean="0">
                <a:latin typeface="ArialMT"/>
              </a:rPr>
              <a:t>por campesinos </a:t>
            </a:r>
            <a:r>
              <a:rPr lang="es-MX" dirty="0">
                <a:latin typeface="ArialMT"/>
              </a:rPr>
              <a:t>que cantaban y ofrecían en ceremonias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sacrificio de niños entre </a:t>
            </a:r>
            <a:r>
              <a:rPr lang="es-MX" dirty="0" smtClean="0">
                <a:latin typeface="ArialMT"/>
              </a:rPr>
              <a:t>6 y </a:t>
            </a:r>
            <a:r>
              <a:rPr lang="es-MX" dirty="0">
                <a:latin typeface="ArialMT"/>
              </a:rPr>
              <a:t>10 años para que fungieran de mensajeros con </a:t>
            </a:r>
            <a:r>
              <a:rPr lang="es-MX" dirty="0" err="1">
                <a:latin typeface="ArialMT"/>
              </a:rPr>
              <a:t>Chicohutl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A la llegada de los españoles, la conquista no sólo se llevo a cabo en </a:t>
            </a:r>
            <a:r>
              <a:rPr lang="es-MX" dirty="0" smtClean="0">
                <a:latin typeface="ArialMT"/>
              </a:rPr>
              <a:t>la usurpación </a:t>
            </a: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tierras, sino, también, en el cambio de costumbres y sobre </a:t>
            </a:r>
            <a:r>
              <a:rPr lang="es-MX" dirty="0" smtClean="0">
                <a:latin typeface="ArialMT"/>
              </a:rPr>
              <a:t>todo de </a:t>
            </a:r>
            <a:r>
              <a:rPr lang="es-MX" dirty="0">
                <a:latin typeface="ArialMT"/>
              </a:rPr>
              <a:t>la religión.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La conquista es la ocupación permanente de un territorio y </a:t>
            </a:r>
            <a:r>
              <a:rPr lang="es-MX" dirty="0" smtClean="0">
                <a:latin typeface="ArialMT"/>
              </a:rPr>
              <a:t>el dominio </a:t>
            </a:r>
          </a:p>
          <a:p>
            <a:pPr algn="ctr"/>
            <a:r>
              <a:rPr lang="es-MX" dirty="0" smtClean="0">
                <a:latin typeface="ArialMT"/>
              </a:rPr>
              <a:t>sobre </a:t>
            </a:r>
            <a:r>
              <a:rPr lang="es-MX" dirty="0">
                <a:latin typeface="ArialMT"/>
              </a:rPr>
              <a:t>su población, que puede ser por medio de la fuerza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o </a:t>
            </a:r>
            <a:r>
              <a:rPr lang="es-MX" dirty="0">
                <a:latin typeface="ArialMT"/>
              </a:rPr>
              <a:t>a través </a:t>
            </a:r>
            <a:r>
              <a:rPr lang="es-MX" dirty="0" smtClean="0">
                <a:latin typeface="ArialMT"/>
              </a:rPr>
              <a:t>de la </a:t>
            </a:r>
            <a:r>
              <a:rPr lang="es-MX" dirty="0">
                <a:latin typeface="ArialMT"/>
              </a:rPr>
              <a:t>imposición de una religión</a:t>
            </a:r>
            <a:r>
              <a:rPr lang="es-MX" dirty="0" smtClean="0">
                <a:latin typeface="ArialMT"/>
              </a:rPr>
              <a:t>” (</a:t>
            </a:r>
            <a:r>
              <a:rPr lang="es-MX" dirty="0" err="1">
                <a:latin typeface="ArialMT"/>
              </a:rPr>
              <a:t>Walles</a:t>
            </a:r>
            <a:r>
              <a:rPr lang="es-MX" dirty="0">
                <a:latin typeface="ArialMT"/>
              </a:rPr>
              <a:t>, 1971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i="1" dirty="0">
              <a:latin typeface="ArialMT"/>
            </a:endParaRPr>
          </a:p>
          <a:p>
            <a:pPr algn="ctr"/>
            <a:r>
              <a:rPr lang="es-MX" i="1" dirty="0" smtClean="0">
                <a:latin typeface="Arial-ItalicMT"/>
              </a:rPr>
              <a:t>Junto </a:t>
            </a:r>
            <a:r>
              <a:rPr lang="es-MX" i="1" dirty="0">
                <a:latin typeface="Arial-ItalicMT"/>
              </a:rPr>
              <a:t>a la espada vino la cruz </a:t>
            </a:r>
            <a:r>
              <a:rPr lang="es-MX" dirty="0" smtClean="0">
                <a:latin typeface="ArialMT"/>
              </a:rPr>
              <a:t>se dice </a:t>
            </a:r>
            <a:r>
              <a:rPr lang="es-MX" dirty="0">
                <a:latin typeface="ArialMT"/>
              </a:rPr>
              <a:t>con frecuencia al referirse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la conquista </a:t>
            </a:r>
            <a:r>
              <a:rPr lang="es-MX" dirty="0" smtClean="0">
                <a:latin typeface="ArialMT"/>
              </a:rPr>
              <a:t>de México, </a:t>
            </a:r>
            <a:r>
              <a:rPr lang="es-MX" dirty="0">
                <a:latin typeface="ArialMT"/>
              </a:rPr>
              <a:t>que la </a:t>
            </a:r>
            <a:r>
              <a:rPr lang="es-MX" dirty="0" smtClean="0">
                <a:latin typeface="ArialMT"/>
              </a:rPr>
              <a:t>evangelización fue </a:t>
            </a:r>
            <a:r>
              <a:rPr lang="es-MX" dirty="0">
                <a:latin typeface="ArialMT"/>
              </a:rPr>
              <a:t>una tarea perentoria,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0833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6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3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35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orientada </a:t>
            </a:r>
            <a:r>
              <a:rPr lang="es-MX" dirty="0">
                <a:latin typeface="ArialMT"/>
              </a:rPr>
              <a:t>a cambiar radicalmente el aspecto focal </a:t>
            </a:r>
            <a:r>
              <a:rPr lang="es-MX" dirty="0" smtClean="0">
                <a:latin typeface="ArialMT"/>
              </a:rPr>
              <a:t>de las </a:t>
            </a:r>
            <a:r>
              <a:rPr lang="es-MX" dirty="0">
                <a:latin typeface="ArialMT"/>
              </a:rPr>
              <a:t>culturas nativas de su religión”. ( </a:t>
            </a:r>
            <a:r>
              <a:rPr lang="es-MX" dirty="0" err="1">
                <a:latin typeface="ArialMT"/>
              </a:rPr>
              <a:t>Bofíl</a:t>
            </a:r>
            <a:r>
              <a:rPr lang="es-MX" dirty="0">
                <a:latin typeface="ArialMT"/>
              </a:rPr>
              <a:t>, 1973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La orden franciscana llegó a Cholula poco tiempo después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la visita </a:t>
            </a:r>
            <a:r>
              <a:rPr lang="es-MX" dirty="0" smtClean="0">
                <a:latin typeface="ArialMT"/>
              </a:rPr>
              <a:t>de Cortés </a:t>
            </a:r>
            <a:r>
              <a:rPr lang="es-MX" dirty="0">
                <a:latin typeface="ArialMT"/>
              </a:rPr>
              <a:t>y su ejército.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los frailes resulto muy difícil comenzar su trabajo </a:t>
            </a:r>
            <a:r>
              <a:rPr lang="es-MX" dirty="0" smtClean="0">
                <a:latin typeface="ArialMT"/>
              </a:rPr>
              <a:t>de evangelización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ya </a:t>
            </a:r>
            <a:r>
              <a:rPr lang="es-MX" dirty="0">
                <a:latin typeface="ArialMT"/>
              </a:rPr>
              <a:t>que la complejidad de la religión y su variedad de </a:t>
            </a:r>
            <a:r>
              <a:rPr lang="es-MX" dirty="0" smtClean="0">
                <a:latin typeface="ArialMT"/>
              </a:rPr>
              <a:t>dioses paganos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acompañados </a:t>
            </a:r>
            <a:r>
              <a:rPr lang="es-MX" dirty="0">
                <a:latin typeface="ArialMT"/>
              </a:rPr>
              <a:t>de sacrificios sangrientos, les parecían abominables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Debido al fervor de los indios por sus dioses paganos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complicaba más </a:t>
            </a:r>
            <a:r>
              <a:rPr lang="es-MX" dirty="0" smtClean="0">
                <a:latin typeface="ArialMT"/>
              </a:rPr>
              <a:t>el trabajo </a:t>
            </a:r>
            <a:r>
              <a:rPr lang="es-MX" dirty="0">
                <a:latin typeface="ArialMT"/>
              </a:rPr>
              <a:t>de los misioneros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309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1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2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8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Otro </a:t>
            </a:r>
            <a:r>
              <a:rPr lang="es-MX" dirty="0">
                <a:latin typeface="ArialMT"/>
              </a:rPr>
              <a:t>punto importante que complicó el trabajo evangelizador de los frailes</a:t>
            </a:r>
          </a:p>
          <a:p>
            <a:pPr algn="ctr"/>
            <a:r>
              <a:rPr lang="es-MX" dirty="0">
                <a:latin typeface="ArialMT"/>
              </a:rPr>
              <a:t>fue que, después de un tiempo, los indios parecían mostrar un gran fervor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con </a:t>
            </a:r>
            <a:r>
              <a:rPr lang="es-MX" dirty="0">
                <a:latin typeface="ArialMT"/>
              </a:rPr>
              <a:t>su nueva divinidad, pero cuando los misioneros no estaban presentes</a:t>
            </a:r>
          </a:p>
          <a:p>
            <a:pPr algn="ctr"/>
            <a:r>
              <a:rPr lang="es-MX" dirty="0">
                <a:latin typeface="ArialMT"/>
              </a:rPr>
              <a:t>regresaban a sus costumbres con sus dioses paganos.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escondidas </a:t>
            </a:r>
            <a:r>
              <a:rPr lang="es-MX" dirty="0" smtClean="0">
                <a:latin typeface="ArialMT"/>
              </a:rPr>
              <a:t>seguían adorando </a:t>
            </a:r>
            <a:r>
              <a:rPr lang="es-MX" dirty="0">
                <a:latin typeface="ArialMT"/>
              </a:rPr>
              <a:t>a sus antiguos ídolos,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llegaron a hacerlo tan evidente que </a:t>
            </a:r>
            <a:r>
              <a:rPr lang="es-MX" dirty="0" smtClean="0">
                <a:latin typeface="ArialMT"/>
              </a:rPr>
              <a:t>ocultaban la </a:t>
            </a:r>
            <a:r>
              <a:rPr lang="es-MX" dirty="0">
                <a:latin typeface="ArialMT"/>
              </a:rPr>
              <a:t>imagen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sus viejas deidades bajo las cruces de los templos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Al comenzar la misión evangelizadora, los frailes optaron por conocer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las costumbres </a:t>
            </a:r>
            <a:r>
              <a:rPr lang="es-MX" dirty="0">
                <a:latin typeface="ArialMT"/>
              </a:rPr>
              <a:t>religiosas de los indios y ocupar algunas de ellas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atraerlos </a:t>
            </a:r>
            <a:r>
              <a:rPr lang="es-MX" dirty="0" smtClean="0">
                <a:latin typeface="ArialMT"/>
              </a:rPr>
              <a:t>al cristianismo.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900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2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6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3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La actitud de los franciscanos ante el mundo religioso indígena</a:t>
            </a:r>
          </a:p>
          <a:p>
            <a:pPr algn="ctr"/>
            <a:r>
              <a:rPr lang="es-MX" dirty="0">
                <a:latin typeface="ArialMT"/>
              </a:rPr>
              <a:t>permitió incorporar dentro del ambiente litúrgico cristiano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no </a:t>
            </a:r>
            <a:r>
              <a:rPr lang="es-MX" dirty="0">
                <a:latin typeface="ArialMT"/>
              </a:rPr>
              <a:t>sólo el sentido </a:t>
            </a:r>
            <a:r>
              <a:rPr lang="es-MX" dirty="0" smtClean="0">
                <a:latin typeface="ArialMT"/>
              </a:rPr>
              <a:t>del espacio </a:t>
            </a:r>
            <a:r>
              <a:rPr lang="es-MX" dirty="0">
                <a:latin typeface="ArialMT"/>
              </a:rPr>
              <a:t>y algunos de sus simbolismos,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sino </a:t>
            </a:r>
            <a:r>
              <a:rPr lang="es-MX" dirty="0">
                <a:latin typeface="ArialMT"/>
              </a:rPr>
              <a:t>también gestos, danzas, cantos </a:t>
            </a:r>
            <a:r>
              <a:rPr lang="es-MX" dirty="0" smtClean="0">
                <a:latin typeface="ArialMT"/>
              </a:rPr>
              <a:t>e insignias </a:t>
            </a:r>
            <a:r>
              <a:rPr lang="es-MX" dirty="0">
                <a:latin typeface="ArialMT"/>
              </a:rPr>
              <a:t>de la antigua religión,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fuertemente </a:t>
            </a:r>
            <a:r>
              <a:rPr lang="es-MX" dirty="0">
                <a:latin typeface="ArialMT"/>
              </a:rPr>
              <a:t>relacionada </a:t>
            </a:r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la </a:t>
            </a:r>
            <a:r>
              <a:rPr lang="es-MX" dirty="0" smtClean="0">
                <a:latin typeface="ArialMT"/>
              </a:rPr>
              <a:t>identidad indígena</a:t>
            </a:r>
            <a:r>
              <a:rPr lang="es-MX" dirty="0">
                <a:latin typeface="ArialMT"/>
              </a:rPr>
              <a:t>”.(Portilla, 1996</a:t>
            </a:r>
            <a:r>
              <a:rPr lang="es-MX" dirty="0" smtClean="0">
                <a:latin typeface="ArialMT"/>
              </a:rPr>
              <a:t>.).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Siendo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el dios principal de Cholula,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misioneros optaron </a:t>
            </a:r>
            <a:r>
              <a:rPr lang="es-MX" dirty="0" smtClean="0">
                <a:latin typeface="ArialMT"/>
              </a:rPr>
              <a:t>por darle </a:t>
            </a:r>
            <a:r>
              <a:rPr lang="es-MX" dirty="0">
                <a:latin typeface="ArialMT"/>
              </a:rPr>
              <a:t>la imagen de un Mesías redentor.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misioneros cristianizaron </a:t>
            </a:r>
            <a:r>
              <a:rPr lang="es-MX" dirty="0" smtClean="0">
                <a:latin typeface="ArialMT"/>
              </a:rPr>
              <a:t>a </a:t>
            </a:r>
            <a:r>
              <a:rPr lang="es-MX" dirty="0" err="1" smtClean="0">
                <a:latin typeface="ArialMT"/>
              </a:rPr>
              <a:t>Quetzalcoatl</a:t>
            </a:r>
            <a:r>
              <a:rPr lang="es-MX" dirty="0" smtClean="0">
                <a:latin typeface="ArialMT"/>
              </a:rPr>
              <a:t> </a:t>
            </a:r>
            <a:r>
              <a:rPr lang="es-MX" dirty="0">
                <a:latin typeface="ArialMT"/>
              </a:rPr>
              <a:t>presentándolo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como </a:t>
            </a:r>
            <a:r>
              <a:rPr lang="es-MX" dirty="0">
                <a:latin typeface="ArialMT"/>
              </a:rPr>
              <a:t>un hombre honesto, de buen temple, </a:t>
            </a:r>
            <a:r>
              <a:rPr lang="es-MX" dirty="0" smtClean="0">
                <a:latin typeface="ArialMT"/>
              </a:rPr>
              <a:t>que hacía </a:t>
            </a:r>
            <a:r>
              <a:rPr lang="es-MX" dirty="0">
                <a:latin typeface="ArialMT"/>
              </a:rPr>
              <a:t>ayuno y penitencias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7303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5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4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2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8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97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Diego Durán escribe en su historia de las Indias </a:t>
            </a:r>
            <a:r>
              <a:rPr lang="es-MX" dirty="0" smtClean="0">
                <a:latin typeface="ArialMT"/>
              </a:rPr>
              <a:t>que </a:t>
            </a:r>
            <a:r>
              <a:rPr lang="es-MX" dirty="0" err="1" smtClean="0">
                <a:latin typeface="ArialMT"/>
              </a:rPr>
              <a:t>Quetzalcoatl</a:t>
            </a:r>
            <a:r>
              <a:rPr lang="es-MX" dirty="0" smtClean="0">
                <a:latin typeface="ArialMT"/>
              </a:rPr>
              <a:t> </a:t>
            </a:r>
          </a:p>
          <a:p>
            <a:pPr algn="ctr"/>
            <a:r>
              <a:rPr lang="es-MX" dirty="0" smtClean="0">
                <a:latin typeface="ArialMT"/>
              </a:rPr>
              <a:t>había </a:t>
            </a:r>
            <a:r>
              <a:rPr lang="es-MX" dirty="0">
                <a:latin typeface="ArialMT"/>
              </a:rPr>
              <a:t>sido en realidad un mensajero de Cristo, puesto que </a:t>
            </a:r>
            <a:r>
              <a:rPr lang="es-MX" dirty="0" smtClean="0">
                <a:latin typeface="ArialMT"/>
              </a:rPr>
              <a:t>había difundido </a:t>
            </a:r>
            <a:r>
              <a:rPr lang="es-MX" dirty="0">
                <a:latin typeface="ArialMT"/>
              </a:rPr>
              <a:t>los signos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la verdadera religión y había profetizado la llegada de </a:t>
            </a:r>
            <a:r>
              <a:rPr lang="es-MX" dirty="0" smtClean="0">
                <a:latin typeface="ArialMT"/>
              </a:rPr>
              <a:t>los españoles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Así</a:t>
            </a:r>
            <a:r>
              <a:rPr lang="es-MX" dirty="0">
                <a:latin typeface="ArialMT"/>
              </a:rPr>
              <a:t>, por medio de esa transmutación,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adquirió </a:t>
            </a:r>
            <a:r>
              <a:rPr lang="es-MX" dirty="0" smtClean="0">
                <a:latin typeface="ArialMT"/>
              </a:rPr>
              <a:t>los rasgos </a:t>
            </a:r>
            <a:r>
              <a:rPr lang="es-MX" dirty="0">
                <a:latin typeface="ArialMT"/>
              </a:rPr>
              <a:t>de un apóstol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Cristo, mientras que otros pensaron que Dios </a:t>
            </a:r>
            <a:r>
              <a:rPr lang="es-MX" dirty="0" smtClean="0">
                <a:latin typeface="ArialMT"/>
              </a:rPr>
              <a:t>había utilizado </a:t>
            </a:r>
            <a:r>
              <a:rPr lang="es-MX" dirty="0">
                <a:latin typeface="ArialMT"/>
              </a:rPr>
              <a:t>ese engaño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atraer a los indios a la verdadera fe”. (</a:t>
            </a:r>
            <a:r>
              <a:rPr lang="es-MX" dirty="0" err="1">
                <a:latin typeface="ArialMT"/>
              </a:rPr>
              <a:t>Florescano</a:t>
            </a:r>
            <a:r>
              <a:rPr lang="es-MX" dirty="0" smtClean="0">
                <a:latin typeface="ArialMT"/>
              </a:rPr>
              <a:t>, 1996).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Uno de los comienzos del sincretismo religioso fue el derribar templos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e</a:t>
            </a:r>
            <a:r>
              <a:rPr lang="es-MX" dirty="0" smtClean="0">
                <a:latin typeface="ArialMT"/>
              </a:rPr>
              <a:t> imágenes </a:t>
            </a:r>
            <a:r>
              <a:rPr lang="es-MX" dirty="0">
                <a:latin typeface="ArialMT"/>
              </a:rPr>
              <a:t>de los Dioses paganos,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ahí mismo levantar las nuevas Iglesias </a:t>
            </a:r>
            <a:r>
              <a:rPr lang="es-MX" dirty="0" smtClean="0">
                <a:latin typeface="ArialMT"/>
              </a:rPr>
              <a:t>para la </a:t>
            </a:r>
            <a:r>
              <a:rPr lang="es-MX" dirty="0">
                <a:latin typeface="ArialMT"/>
              </a:rPr>
              <a:t>veneración cristiana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866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3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2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4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“Sobre </a:t>
            </a:r>
            <a:r>
              <a:rPr lang="es-MX" dirty="0">
                <a:latin typeface="ArialMT"/>
              </a:rPr>
              <a:t>la gran pirámide primero se levantó una cruz, </a:t>
            </a:r>
            <a:r>
              <a:rPr lang="es-MX" dirty="0" smtClean="0">
                <a:latin typeface="ArialMT"/>
              </a:rPr>
              <a:t>y tiempo </a:t>
            </a:r>
            <a:r>
              <a:rPr lang="es-MX" dirty="0">
                <a:latin typeface="ArialMT"/>
              </a:rPr>
              <a:t>después se construyó una ermita en honor a la Virgen de los </a:t>
            </a:r>
            <a:r>
              <a:rPr lang="es-MX" dirty="0" smtClean="0">
                <a:latin typeface="ArialMT"/>
              </a:rPr>
              <a:t>Remedios, la </a:t>
            </a:r>
            <a:r>
              <a:rPr lang="es-MX" dirty="0">
                <a:latin typeface="ArialMT"/>
              </a:rPr>
              <a:t>que los españoles conocían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como </a:t>
            </a:r>
            <a:r>
              <a:rPr lang="es-MX" i="1" dirty="0">
                <a:latin typeface="Arial-ItalicMT"/>
              </a:rPr>
              <a:t>La Virgen Conquistadora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templo principal </a:t>
            </a:r>
            <a:r>
              <a:rPr lang="es-MX" dirty="0">
                <a:latin typeface="ArialMT"/>
              </a:rPr>
              <a:t>o de </a:t>
            </a:r>
            <a:r>
              <a:rPr lang="es-MX" dirty="0" err="1">
                <a:latin typeface="ArialMT"/>
              </a:rPr>
              <a:t>Quetzalcoatl</a:t>
            </a:r>
            <a:r>
              <a:rPr lang="es-MX" dirty="0">
                <a:latin typeface="ArialMT"/>
              </a:rPr>
              <a:t> también fue destruido y ahí los franciscanos</a:t>
            </a:r>
          </a:p>
          <a:p>
            <a:pPr algn="ctr"/>
            <a:r>
              <a:rPr lang="es-MX" dirty="0">
                <a:latin typeface="ArialMT"/>
              </a:rPr>
              <a:t>levantaron su convento y la capilla dedicada a </a:t>
            </a:r>
            <a:r>
              <a:rPr lang="es-MX" i="1" dirty="0">
                <a:latin typeface="Arial-ItalicMT"/>
              </a:rPr>
              <a:t>San Miguel Arcángel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Nada </a:t>
            </a:r>
            <a:r>
              <a:rPr lang="es-MX" dirty="0" smtClean="0">
                <a:latin typeface="ArialMT"/>
              </a:rPr>
              <a:t>más oportuno </a:t>
            </a:r>
            <a:r>
              <a:rPr lang="es-MX" dirty="0">
                <a:latin typeface="ArialMT"/>
              </a:rPr>
              <a:t>pareció al misionero,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edificar sobre esa misma construcción </a:t>
            </a:r>
            <a:r>
              <a:rPr lang="es-MX" dirty="0" smtClean="0">
                <a:latin typeface="ArialMT"/>
              </a:rPr>
              <a:t>su iglesia </a:t>
            </a:r>
            <a:r>
              <a:rPr lang="es-MX" dirty="0">
                <a:latin typeface="ArialMT"/>
              </a:rPr>
              <a:t>y convento.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Dos </a:t>
            </a:r>
            <a:r>
              <a:rPr lang="es-MX" dirty="0">
                <a:latin typeface="ArialMT"/>
              </a:rPr>
              <a:t>efectos se lograban con ello: desintegrar más el </a:t>
            </a:r>
            <a:r>
              <a:rPr lang="es-MX" dirty="0" smtClean="0">
                <a:latin typeface="ArialMT"/>
              </a:rPr>
              <a:t>viejo modo </a:t>
            </a:r>
            <a:r>
              <a:rPr lang="es-MX" dirty="0">
                <a:latin typeface="ArialMT"/>
              </a:rPr>
              <a:t>de vidas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sustituir un culto por otro culto. (Ricard,1986</a:t>
            </a:r>
            <a:r>
              <a:rPr lang="es-MX" dirty="0" smtClean="0">
                <a:latin typeface="ArialMT"/>
              </a:rPr>
              <a:t>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8269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2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1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4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4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4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misioneros permitieron que los indios ocuparan sus danzas, cantos,</a:t>
            </a:r>
          </a:p>
          <a:p>
            <a:pPr algn="ctr"/>
            <a:r>
              <a:rPr lang="es-MX" dirty="0">
                <a:latin typeface="ArialMT"/>
              </a:rPr>
              <a:t>máscaras y otros objetos de su antigua religión en ceremonias cristianas;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este </a:t>
            </a:r>
            <a:r>
              <a:rPr lang="es-MX" dirty="0">
                <a:latin typeface="ArialMT"/>
              </a:rPr>
              <a:t>modo les resultaría más fácil lograr un acercamiento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los naturales </a:t>
            </a:r>
            <a:r>
              <a:rPr lang="es-MX" dirty="0" smtClean="0">
                <a:latin typeface="ArialMT"/>
              </a:rPr>
              <a:t>Al cristianismo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un principio, las máximas autoridades religiosas prohibieron </a:t>
            </a:r>
            <a:r>
              <a:rPr lang="es-MX" dirty="0" smtClean="0">
                <a:latin typeface="ArialMT"/>
              </a:rPr>
              <a:t>a los </a:t>
            </a:r>
            <a:r>
              <a:rPr lang="es-MX" dirty="0">
                <a:latin typeface="ArialMT"/>
              </a:rPr>
              <a:t>hermanos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hicieran uso de las tradiciones prehispánicas dentro de </a:t>
            </a:r>
            <a:r>
              <a:rPr lang="es-MX" dirty="0" smtClean="0">
                <a:latin typeface="ArialMT"/>
              </a:rPr>
              <a:t>las ceremonias </a:t>
            </a: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no fomentar la idolatría, pero eso no pareció importarles a </a:t>
            </a:r>
            <a:r>
              <a:rPr lang="es-MX" dirty="0" smtClean="0">
                <a:latin typeface="ArialMT"/>
              </a:rPr>
              <a:t>los misioneros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ya </a:t>
            </a:r>
            <a:r>
              <a:rPr lang="es-MX" dirty="0">
                <a:latin typeface="ArialMT"/>
              </a:rPr>
              <a:t>que su táctica resulto exitosa y aún hasta nuestros días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Podemos contemplar</a:t>
            </a:r>
            <a:r>
              <a:rPr lang="es-MX" dirty="0">
                <a:latin typeface="ArialMT"/>
              </a:rPr>
              <a:t>, dentro de las ceremonias de la iglesia católica,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presencia de </a:t>
            </a:r>
            <a:r>
              <a:rPr lang="es-MX" dirty="0" smtClean="0">
                <a:latin typeface="ArialMT"/>
              </a:rPr>
              <a:t>la religión </a:t>
            </a:r>
            <a:r>
              <a:rPr lang="es-MX" dirty="0">
                <a:latin typeface="ArialMT"/>
              </a:rPr>
              <a:t>del México antiguo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2909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6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7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4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15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err="1" smtClean="0">
                <a:latin typeface="Arial-BoldMT"/>
              </a:rPr>
              <a:t>PRESERVACION</a:t>
            </a:r>
            <a:r>
              <a:rPr lang="es-MX" b="1" dirty="0" smtClean="0">
                <a:latin typeface="Arial-BoldMT"/>
              </a:rPr>
              <a:t> </a:t>
            </a:r>
            <a:r>
              <a:rPr lang="es-MX" b="1" dirty="0">
                <a:latin typeface="Arial-BoldMT"/>
              </a:rPr>
              <a:t>DE LAS TRADICIONES HASTA NUESTROS </a:t>
            </a:r>
            <a:r>
              <a:rPr lang="es-MX" b="1" dirty="0" err="1" smtClean="0">
                <a:latin typeface="Arial-BoldMT"/>
              </a:rPr>
              <a:t>DIAS</a:t>
            </a:r>
            <a:endParaRPr lang="es-MX" b="1" dirty="0" smtClean="0">
              <a:latin typeface="Arial-BoldMT"/>
            </a:endParaRPr>
          </a:p>
          <a:p>
            <a:pPr algn="ctr"/>
            <a:endParaRPr lang="es-MX" b="1" dirty="0">
              <a:latin typeface="Arial-BoldMT"/>
            </a:endParaRPr>
          </a:p>
          <a:p>
            <a:pPr algn="ctr"/>
            <a:r>
              <a:rPr lang="es-MX" dirty="0">
                <a:latin typeface="ArialMT"/>
              </a:rPr>
              <a:t>Los españoles aprovecharon la organización con la que contaba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ciudad de </a:t>
            </a:r>
            <a:r>
              <a:rPr lang="es-MX" dirty="0">
                <a:latin typeface="ArialMT"/>
              </a:rPr>
              <a:t>Cholula para su nuevo régimen.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Como </a:t>
            </a:r>
            <a:r>
              <a:rPr lang="es-MX" dirty="0">
                <a:latin typeface="ArialMT"/>
              </a:rPr>
              <a:t>se mencionó anteriormente, en </a:t>
            </a:r>
            <a:r>
              <a:rPr lang="es-MX" dirty="0" smtClean="0">
                <a:latin typeface="ArialMT"/>
              </a:rPr>
              <a:t>un principio </a:t>
            </a:r>
            <a:r>
              <a:rPr lang="es-MX" dirty="0">
                <a:latin typeface="ArialMT"/>
              </a:rPr>
              <a:t>Cholula se encontraba organizada por cabeceras, que a su vez </a:t>
            </a:r>
            <a:r>
              <a:rPr lang="es-MX" dirty="0" smtClean="0">
                <a:latin typeface="ArialMT"/>
              </a:rPr>
              <a:t>se dividían </a:t>
            </a:r>
            <a:r>
              <a:rPr lang="es-MX" dirty="0">
                <a:latin typeface="ArialMT"/>
              </a:rPr>
              <a:t>en </a:t>
            </a:r>
            <a:r>
              <a:rPr lang="es-MX" dirty="0" err="1">
                <a:latin typeface="ArialMT"/>
              </a:rPr>
              <a:t>calpulis</a:t>
            </a:r>
            <a:r>
              <a:rPr lang="es-MX" dirty="0">
                <a:latin typeface="ArialMT"/>
              </a:rPr>
              <a:t>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(</a:t>
            </a:r>
            <a:r>
              <a:rPr lang="es-MX" dirty="0">
                <a:latin typeface="ArialMT"/>
              </a:rPr>
              <a:t>que eran pedazos de tierra que compartían grupos </a:t>
            </a:r>
            <a:r>
              <a:rPr lang="es-MX" dirty="0" smtClean="0">
                <a:latin typeface="ArialMT"/>
              </a:rPr>
              <a:t>del mismo </a:t>
            </a:r>
            <a:r>
              <a:rPr lang="es-MX" dirty="0">
                <a:latin typeface="ArialMT"/>
              </a:rPr>
              <a:t>parentesco);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la época de la conquista las cabeceras se transformaron</a:t>
            </a:r>
          </a:p>
          <a:p>
            <a:pPr algn="ctr"/>
            <a:r>
              <a:rPr lang="es-MX" dirty="0">
                <a:latin typeface="ArialMT"/>
              </a:rPr>
              <a:t>en lo que hasta la fecha conocemos como </a:t>
            </a:r>
            <a:r>
              <a:rPr lang="es-MX" i="1" dirty="0">
                <a:latin typeface="Arial-ItalicMT"/>
              </a:rPr>
              <a:t>barrios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Los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resultaron indispensables no sólo para la organización política</a:t>
            </a:r>
          </a:p>
          <a:p>
            <a:pPr algn="ctr"/>
            <a:r>
              <a:rPr lang="es-MX" dirty="0">
                <a:latin typeface="ArialMT"/>
              </a:rPr>
              <a:t>y económica de la época de la colonia, sino, también, para la </a:t>
            </a:r>
            <a:r>
              <a:rPr lang="es-MX" dirty="0" smtClean="0">
                <a:latin typeface="ArialMT"/>
              </a:rPr>
              <a:t>tarea evangelizadora</a:t>
            </a:r>
            <a:r>
              <a:rPr lang="es-MX" dirty="0">
                <a:latin typeface="ArialMT"/>
              </a:rPr>
              <a:t>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5618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9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3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5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987574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franciscanos se aprovecharon de los indios gentiles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tenían </a:t>
            </a:r>
            <a:r>
              <a:rPr lang="es-MX" dirty="0">
                <a:latin typeface="ArialMT"/>
              </a:rPr>
              <a:t>cierta autoridad sobre el pueblo, dándoles una jerarquía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pidiéndoles ayuda </a:t>
            </a:r>
            <a:r>
              <a:rPr lang="es-MX" dirty="0">
                <a:latin typeface="ArialMT"/>
              </a:rPr>
              <a:t>para catequizar a niños y jóvenes pertenecientes a sus </a:t>
            </a:r>
            <a:r>
              <a:rPr lang="es-MX" i="1" dirty="0">
                <a:latin typeface="Arial-ItalicMT"/>
              </a:rPr>
              <a:t>barrios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Actualmente, son 10 los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que existen en la ciudad de Cholula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que llevan </a:t>
            </a:r>
            <a:r>
              <a:rPr lang="es-MX" dirty="0">
                <a:latin typeface="ArialMT"/>
              </a:rPr>
              <a:t>el nombre del Santo Patrón que los hermanos franciscanos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les asignaron en </a:t>
            </a:r>
            <a:r>
              <a:rPr lang="es-MX" dirty="0">
                <a:latin typeface="ArialMT"/>
              </a:rPr>
              <a:t>la época de la colonia.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tiempos actuales, los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son </a:t>
            </a:r>
            <a:r>
              <a:rPr lang="es-MX" dirty="0" smtClean="0">
                <a:latin typeface="ArialMT"/>
              </a:rPr>
              <a:t>organizaciones sociales </a:t>
            </a: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dan vida </a:t>
            </a:r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las manifestaciones religiosas de la ciudad,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preservando sus </a:t>
            </a:r>
            <a:r>
              <a:rPr lang="es-MX" dirty="0">
                <a:latin typeface="ArialMT"/>
              </a:rPr>
              <a:t>jerarquías </a:t>
            </a:r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ritos del pasado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62109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1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2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4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1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“ </a:t>
            </a:r>
            <a:r>
              <a:rPr lang="es-MX" dirty="0">
                <a:latin typeface="ArialMT"/>
              </a:rPr>
              <a:t>La estructura medular, el eje principal </a:t>
            </a:r>
            <a:r>
              <a:rPr lang="es-MX" dirty="0" smtClean="0">
                <a:latin typeface="ArialMT"/>
              </a:rPr>
              <a:t>de los </a:t>
            </a:r>
            <a:r>
              <a:rPr lang="es-MX" i="1" dirty="0">
                <a:latin typeface="Arial-ItalicMT"/>
              </a:rPr>
              <a:t>barrio</a:t>
            </a:r>
            <a:r>
              <a:rPr lang="es-MX" dirty="0">
                <a:latin typeface="ArialMT"/>
              </a:rPr>
              <a:t>s, está formado por un sistema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cargos religiosos, en torno al </a:t>
            </a:r>
            <a:r>
              <a:rPr lang="es-MX" dirty="0" smtClean="0">
                <a:latin typeface="ArialMT"/>
              </a:rPr>
              <a:t>cual gira </a:t>
            </a:r>
            <a:r>
              <a:rPr lang="es-MX" dirty="0">
                <a:latin typeface="ArialMT"/>
              </a:rPr>
              <a:t>la vida ceremonial de cada </a:t>
            </a:r>
            <a:r>
              <a:rPr lang="es-MX" i="1" dirty="0">
                <a:latin typeface="Arial-ItalicMT"/>
              </a:rPr>
              <a:t>barrio </a:t>
            </a:r>
            <a:endParaRPr lang="es-MX" i="1" dirty="0" smtClean="0">
              <a:latin typeface="Arial-Italic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de la ciudad en su conjunto.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barrios reconocen </a:t>
            </a:r>
            <a:r>
              <a:rPr lang="es-MX" dirty="0">
                <a:latin typeface="ArialMT"/>
              </a:rPr>
              <a:t>siempre como punto central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templo dedicado al Santo </a:t>
            </a:r>
            <a:r>
              <a:rPr lang="es-MX" dirty="0" smtClean="0">
                <a:latin typeface="ArialMT"/>
              </a:rPr>
              <a:t>Patrono correspondiente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sistema de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exige relaciones de reciprocidad, </a:t>
            </a:r>
            <a:r>
              <a:rPr lang="es-MX" dirty="0" smtClean="0">
                <a:latin typeface="ArialMT"/>
              </a:rPr>
              <a:t>también </a:t>
            </a:r>
            <a:r>
              <a:rPr lang="es-MX" dirty="0" err="1" smtClean="0">
                <a:latin typeface="ArialMT"/>
              </a:rPr>
              <a:t>ritualizadas</a:t>
            </a:r>
            <a:r>
              <a:rPr lang="es-MX" dirty="0" smtClean="0">
                <a:latin typeface="ArialMT"/>
              </a:rPr>
              <a:t> </a:t>
            </a:r>
          </a:p>
          <a:p>
            <a:pPr algn="ctr"/>
            <a:r>
              <a:rPr lang="es-MX" dirty="0" smtClean="0">
                <a:latin typeface="ArialMT"/>
              </a:rPr>
              <a:t>entre </a:t>
            </a:r>
            <a:r>
              <a:rPr lang="es-MX" dirty="0">
                <a:latin typeface="ArialMT"/>
              </a:rPr>
              <a:t>unidades sociales que son en muchos aspectos diferentes.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 nivel </a:t>
            </a:r>
            <a:r>
              <a:rPr lang="es-MX" dirty="0">
                <a:latin typeface="ArialMT"/>
              </a:rPr>
              <a:t>de </a:t>
            </a:r>
            <a:r>
              <a:rPr lang="es-MX" i="1" dirty="0">
                <a:latin typeface="Arial-ItalicMT"/>
              </a:rPr>
              <a:t>barrio </a:t>
            </a:r>
            <a:r>
              <a:rPr lang="es-MX" dirty="0">
                <a:latin typeface="ArialMT"/>
              </a:rPr>
              <a:t>se divide lo homogéneo,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la relación entre los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se </a:t>
            </a:r>
            <a:r>
              <a:rPr lang="es-MX" dirty="0" smtClean="0">
                <a:latin typeface="ArialMT"/>
              </a:rPr>
              <a:t>unifica lo </a:t>
            </a:r>
            <a:r>
              <a:rPr lang="es-MX" dirty="0">
                <a:latin typeface="ArialMT"/>
              </a:rPr>
              <a:t>diverso”. ( Bonfil,1973</a:t>
            </a:r>
            <a:r>
              <a:rPr lang="es-MX" dirty="0" smtClean="0">
                <a:latin typeface="ArialMT"/>
              </a:rPr>
              <a:t>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19241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4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9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7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6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3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8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Dentro </a:t>
            </a:r>
            <a:r>
              <a:rPr lang="es-MX" dirty="0">
                <a:latin typeface="ArialMT"/>
              </a:rPr>
              <a:t>de las jerarquías que se manejan dentro los </a:t>
            </a:r>
            <a:r>
              <a:rPr lang="es-MX" i="1" dirty="0">
                <a:latin typeface="Arial-ItalicMT"/>
              </a:rPr>
              <a:t>barrios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los individuos cuentan </a:t>
            </a:r>
            <a:r>
              <a:rPr lang="es-MX" dirty="0">
                <a:latin typeface="ArialMT"/>
              </a:rPr>
              <a:t>con cierto estatus que les da el cargo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desempeñan dentro de </a:t>
            </a:r>
            <a:r>
              <a:rPr lang="es-MX" dirty="0" smtClean="0">
                <a:latin typeface="ArialMT"/>
              </a:rPr>
              <a:t>su </a:t>
            </a:r>
            <a:r>
              <a:rPr lang="es-MX" i="1" dirty="0" smtClean="0">
                <a:latin typeface="Arial-ItalicMT"/>
              </a:rPr>
              <a:t>barrio</a:t>
            </a:r>
            <a:r>
              <a:rPr lang="es-MX" i="1" dirty="0">
                <a:latin typeface="Arial-ItalicMT"/>
              </a:rPr>
              <a:t>, </a:t>
            </a:r>
            <a:r>
              <a:rPr lang="es-MX" dirty="0">
                <a:latin typeface="ArialMT"/>
              </a:rPr>
              <a:t>y que es anual y nominal.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El </a:t>
            </a:r>
            <a:r>
              <a:rPr lang="es-MX" dirty="0">
                <a:latin typeface="ArialMT"/>
              </a:rPr>
              <a:t>cargo con más peso es el de </a:t>
            </a:r>
            <a:r>
              <a:rPr lang="es-MX" i="1" dirty="0">
                <a:latin typeface="Arial-ItalicMT"/>
              </a:rPr>
              <a:t>Mayordomo </a:t>
            </a:r>
            <a:r>
              <a:rPr lang="es-MX" dirty="0" smtClean="0">
                <a:latin typeface="ArialMT"/>
              </a:rPr>
              <a:t>del Santo </a:t>
            </a:r>
            <a:r>
              <a:rPr lang="es-MX" dirty="0">
                <a:latin typeface="ArialMT"/>
              </a:rPr>
              <a:t>Patrón, al cual,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inicio de su función, se le entrega un plato y un cetro </a:t>
            </a:r>
            <a:r>
              <a:rPr lang="es-MX" dirty="0" smtClean="0">
                <a:latin typeface="ArialMT"/>
              </a:rPr>
              <a:t>de plata </a:t>
            </a:r>
          </a:p>
          <a:p>
            <a:pPr algn="ctr"/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la imagen de su santo Patrón,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adquiere diversas </a:t>
            </a:r>
            <a:r>
              <a:rPr lang="es-MX" dirty="0" smtClean="0">
                <a:latin typeface="ArialMT"/>
              </a:rPr>
              <a:t>responsabilidades como:</a:t>
            </a:r>
          </a:p>
          <a:p>
            <a:pPr algn="ctr"/>
            <a:endParaRPr lang="es-MX" dirty="0">
              <a:latin typeface="ArialMT"/>
            </a:endParaRPr>
          </a:p>
          <a:p>
            <a:pPr marL="342900" indent="-342900" algn="ctr">
              <a:buAutoNum type="arabicPeriod"/>
            </a:pPr>
            <a:r>
              <a:rPr lang="es-MX" dirty="0" smtClean="0">
                <a:latin typeface="ArialMT"/>
              </a:rPr>
              <a:t>Es </a:t>
            </a:r>
            <a:r>
              <a:rPr lang="es-MX" dirty="0">
                <a:latin typeface="ArialMT"/>
              </a:rPr>
              <a:t>responsable del templo y de todo lo que se encuentra dentro de </a:t>
            </a:r>
            <a:r>
              <a:rPr lang="es-MX" dirty="0" smtClean="0">
                <a:latin typeface="ArialMT"/>
              </a:rPr>
              <a:t>él.</a:t>
            </a:r>
          </a:p>
          <a:p>
            <a:pPr algn="ctr"/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2</a:t>
            </a:r>
            <a:r>
              <a:rPr lang="es-MX" dirty="0">
                <a:latin typeface="ArialMT"/>
              </a:rPr>
              <a:t>. Honrar al Santo Patrón y organizar su fiesta como la </a:t>
            </a:r>
            <a:r>
              <a:rPr lang="es-MX" dirty="0" smtClean="0">
                <a:latin typeface="ArialMT"/>
              </a:rPr>
              <a:t>costumbre manda.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3465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7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4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7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3</a:t>
            </a:r>
            <a:r>
              <a:rPr lang="es-MX" dirty="0">
                <a:latin typeface="ArialMT"/>
              </a:rPr>
              <a:t>. Organizar al </a:t>
            </a:r>
            <a:r>
              <a:rPr lang="es-MX" i="1" dirty="0">
                <a:latin typeface="Arial-ItalicMT"/>
              </a:rPr>
              <a:t>barrio </a:t>
            </a:r>
            <a:r>
              <a:rPr lang="es-MX" dirty="0">
                <a:latin typeface="ArialMT"/>
              </a:rPr>
              <a:t>para que participe en fiestas conjuntas con </a:t>
            </a:r>
            <a:r>
              <a:rPr lang="es-MX" dirty="0" smtClean="0">
                <a:latin typeface="ArialMT"/>
              </a:rPr>
              <a:t>otros </a:t>
            </a:r>
            <a:r>
              <a:rPr lang="es-MX" i="1" dirty="0" smtClean="0">
                <a:latin typeface="Arial-ItalicMT"/>
              </a:rPr>
              <a:t>barrios.</a:t>
            </a:r>
          </a:p>
          <a:p>
            <a:pPr algn="ctr"/>
            <a:endParaRPr lang="es-MX" i="1" dirty="0">
              <a:latin typeface="Arial-ItalicMT"/>
            </a:endParaRPr>
          </a:p>
          <a:p>
            <a:pPr algn="ctr"/>
            <a:r>
              <a:rPr lang="es-MX" dirty="0">
                <a:latin typeface="ArialMT"/>
              </a:rPr>
              <a:t>4. Representar a </a:t>
            </a:r>
            <a:r>
              <a:rPr lang="es-MX" i="1" dirty="0">
                <a:latin typeface="Arial-ItalicMT"/>
              </a:rPr>
              <a:t>su barrio </a:t>
            </a:r>
            <a:r>
              <a:rPr lang="es-MX" dirty="0">
                <a:latin typeface="ArialMT"/>
              </a:rPr>
              <a:t>ante las autoridades eclesiásticas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ante </a:t>
            </a:r>
            <a:r>
              <a:rPr lang="es-MX" dirty="0" smtClean="0">
                <a:latin typeface="ArialMT"/>
              </a:rPr>
              <a:t>los demás </a:t>
            </a:r>
            <a:r>
              <a:rPr lang="es-MX" i="1" dirty="0" smtClean="0">
                <a:latin typeface="Arial-ItalicMT"/>
              </a:rPr>
              <a:t>barrios.</a:t>
            </a:r>
          </a:p>
          <a:p>
            <a:pPr algn="ctr"/>
            <a:endParaRPr lang="es-MX" i="1" dirty="0">
              <a:latin typeface="Arial-ItalicMT"/>
            </a:endParaRPr>
          </a:p>
          <a:p>
            <a:pPr algn="ctr"/>
            <a:r>
              <a:rPr lang="es-MX" dirty="0">
                <a:latin typeface="ArialMT"/>
              </a:rPr>
              <a:t>5. Recoger cuotas y </a:t>
            </a:r>
            <a:r>
              <a:rPr lang="es-MX" dirty="0" smtClean="0">
                <a:latin typeface="ArialMT"/>
              </a:rPr>
              <a:t>limosnas.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Existen otros </a:t>
            </a:r>
            <a:r>
              <a:rPr lang="es-MX" i="1" dirty="0">
                <a:latin typeface="Arial-ItalicMT"/>
              </a:rPr>
              <a:t>mayordomos </a:t>
            </a:r>
            <a:r>
              <a:rPr lang="es-MX" dirty="0">
                <a:latin typeface="ArialMT"/>
              </a:rPr>
              <a:t>que sólo cuentan con la responsabilidad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organizar </a:t>
            </a:r>
            <a:r>
              <a:rPr lang="es-MX" dirty="0">
                <a:latin typeface="ArialMT"/>
              </a:rPr>
              <a:t>una celebración muy específica y tienen a su cuidado un Santo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que no es </a:t>
            </a:r>
            <a:r>
              <a:rPr lang="es-MX" dirty="0">
                <a:latin typeface="ArialMT"/>
              </a:rPr>
              <a:t>el patrono del </a:t>
            </a:r>
            <a:r>
              <a:rPr lang="es-MX" i="1" dirty="0">
                <a:latin typeface="Arial-ItalicMT"/>
              </a:rPr>
              <a:t>barrio, </a:t>
            </a:r>
            <a:r>
              <a:rPr lang="es-MX" dirty="0">
                <a:latin typeface="ArialMT"/>
              </a:rPr>
              <a:t>pero al cual también se le tiene cierta veneración;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algunos </a:t>
            </a:r>
            <a:r>
              <a:rPr lang="es-MX" dirty="0">
                <a:latin typeface="ArialMT"/>
              </a:rPr>
              <a:t>b</a:t>
            </a:r>
            <a:r>
              <a:rPr lang="es-MX" i="1" dirty="0">
                <a:latin typeface="Arial-ItalicMT"/>
              </a:rPr>
              <a:t>arrios </a:t>
            </a:r>
            <a:r>
              <a:rPr lang="es-MX" dirty="0">
                <a:latin typeface="ArialMT"/>
              </a:rPr>
              <a:t>existe lo que se conoce como el </a:t>
            </a:r>
            <a:r>
              <a:rPr lang="es-MX" i="1" dirty="0" err="1">
                <a:latin typeface="Arial-ItalicMT"/>
              </a:rPr>
              <a:t>Xochimayordomo</a:t>
            </a:r>
            <a:r>
              <a:rPr lang="es-MX" i="1" dirty="0">
                <a:latin typeface="Arial-ItalicMT"/>
              </a:rPr>
              <a:t>, </a:t>
            </a:r>
            <a:endParaRPr lang="es-MX" i="1" dirty="0" smtClean="0">
              <a:latin typeface="Arial-ItalicMT"/>
            </a:endParaRP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es </a:t>
            </a:r>
            <a:r>
              <a:rPr lang="es-MX" dirty="0" smtClean="0">
                <a:latin typeface="ArialMT"/>
              </a:rPr>
              <a:t>el encargado </a:t>
            </a:r>
            <a:r>
              <a:rPr lang="es-MX" dirty="0">
                <a:latin typeface="ArialMT"/>
              </a:rPr>
              <a:t>del arreglo floral del templo en la fiesta patronal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340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1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3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2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4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56708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Los </a:t>
            </a:r>
            <a:r>
              <a:rPr lang="es-MX" dirty="0">
                <a:latin typeface="ArialMT"/>
              </a:rPr>
              <a:t>cargos </a:t>
            </a:r>
            <a:r>
              <a:rPr lang="es-MX" dirty="0" smtClean="0">
                <a:latin typeface="ArialMT"/>
              </a:rPr>
              <a:t>más bajos </a:t>
            </a:r>
            <a:r>
              <a:rPr lang="es-MX" dirty="0">
                <a:latin typeface="ArialMT"/>
              </a:rPr>
              <a:t>son el de Auxiliar de </a:t>
            </a:r>
            <a:r>
              <a:rPr lang="es-MX" i="1" dirty="0">
                <a:latin typeface="Arial-ItalicMT"/>
              </a:rPr>
              <a:t>mayordomo </a:t>
            </a:r>
            <a:r>
              <a:rPr lang="es-MX" dirty="0">
                <a:latin typeface="ArialMT"/>
              </a:rPr>
              <a:t>o </a:t>
            </a:r>
            <a:r>
              <a:rPr lang="es-MX" i="1" dirty="0">
                <a:latin typeface="Arial-ItalicMT"/>
              </a:rPr>
              <a:t>menor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conocido </a:t>
            </a:r>
            <a:r>
              <a:rPr lang="es-MX" dirty="0">
                <a:latin typeface="ArialMT"/>
              </a:rPr>
              <a:t>como </a:t>
            </a:r>
            <a:r>
              <a:rPr lang="es-MX" i="1" dirty="0">
                <a:latin typeface="Arial-ItalicMT"/>
              </a:rPr>
              <a:t>diputad</a:t>
            </a:r>
            <a:r>
              <a:rPr lang="es-MX" dirty="0">
                <a:latin typeface="ArialMT"/>
              </a:rPr>
              <a:t>o </a:t>
            </a:r>
            <a:r>
              <a:rPr lang="es-MX" dirty="0" smtClean="0">
                <a:latin typeface="ArialMT"/>
              </a:rPr>
              <a:t>o </a:t>
            </a:r>
            <a:r>
              <a:rPr lang="es-MX" i="1" dirty="0" smtClean="0">
                <a:latin typeface="Arial-ItalicMT"/>
              </a:rPr>
              <a:t>mandón</a:t>
            </a:r>
            <a:r>
              <a:rPr lang="es-MX" dirty="0">
                <a:latin typeface="ArialMT"/>
              </a:rPr>
              <a:t>, el cual le ayuda en algunas tareas al </a:t>
            </a:r>
            <a:r>
              <a:rPr lang="es-MX" i="1" dirty="0">
                <a:latin typeface="Arial-ItalicMT"/>
              </a:rPr>
              <a:t>mayordomo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como </a:t>
            </a:r>
            <a:r>
              <a:rPr lang="es-MX" dirty="0">
                <a:latin typeface="ArialMT"/>
              </a:rPr>
              <a:t>en </a:t>
            </a:r>
            <a:r>
              <a:rPr lang="es-MX" dirty="0" smtClean="0">
                <a:latin typeface="ArialMT"/>
              </a:rPr>
              <a:t>la recolección </a:t>
            </a:r>
            <a:r>
              <a:rPr lang="es-MX" dirty="0">
                <a:latin typeface="ArialMT"/>
              </a:rPr>
              <a:t>de las limosnas.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Cabe </a:t>
            </a:r>
            <a:r>
              <a:rPr lang="es-MX" dirty="0">
                <a:latin typeface="ArialMT"/>
              </a:rPr>
              <a:t>mencionar que en la mayoría de </a:t>
            </a:r>
            <a:r>
              <a:rPr lang="es-MX" dirty="0" smtClean="0">
                <a:latin typeface="ArialMT"/>
              </a:rPr>
              <a:t>las celebraciones </a:t>
            </a:r>
            <a:r>
              <a:rPr lang="es-MX" dirty="0">
                <a:latin typeface="ArialMT"/>
              </a:rPr>
              <a:t>los </a:t>
            </a:r>
            <a:r>
              <a:rPr lang="es-MX" i="1" dirty="0">
                <a:latin typeface="Arial-ItalicMT"/>
              </a:rPr>
              <a:t>mayordomos </a:t>
            </a:r>
            <a:r>
              <a:rPr lang="es-MX" dirty="0">
                <a:latin typeface="ArialMT"/>
              </a:rPr>
              <a:t>también cargan con la </a:t>
            </a:r>
            <a:r>
              <a:rPr lang="es-MX" dirty="0" smtClean="0">
                <a:latin typeface="ArialMT"/>
              </a:rPr>
              <a:t>responsabilidad económica </a:t>
            </a:r>
            <a:r>
              <a:rPr lang="es-MX" dirty="0">
                <a:latin typeface="ArialMT"/>
              </a:rPr>
              <a:t>de la fiesta, tanto litúrgicamente hablando como en cuestiones </a:t>
            </a:r>
            <a:r>
              <a:rPr lang="es-MX" dirty="0" smtClean="0">
                <a:latin typeface="ArialMT"/>
              </a:rPr>
              <a:t>de </a:t>
            </a:r>
            <a:r>
              <a:rPr lang="es-MX" i="1" dirty="0" smtClean="0">
                <a:latin typeface="Arial-ItalicMT"/>
              </a:rPr>
              <a:t>convite</a:t>
            </a:r>
            <a:r>
              <a:rPr lang="es-MX" i="1" dirty="0">
                <a:latin typeface="Arial-ItalicMT"/>
              </a:rPr>
              <a:t>; </a:t>
            </a:r>
            <a:r>
              <a:rPr lang="es-MX" dirty="0">
                <a:latin typeface="ArialMT"/>
              </a:rPr>
              <a:t>es decir, comida y bebida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para </a:t>
            </a:r>
            <a:r>
              <a:rPr lang="es-MX" dirty="0">
                <a:latin typeface="ArialMT"/>
              </a:rPr>
              <a:t>los participantes de las celebraciones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Por otra parte existen los </a:t>
            </a:r>
            <a:r>
              <a:rPr lang="es-MX" i="1" dirty="0">
                <a:latin typeface="Arial-ItalicMT"/>
              </a:rPr>
              <a:t>hijos del </a:t>
            </a:r>
            <a:r>
              <a:rPr lang="es-MX" i="1" dirty="0" err="1">
                <a:latin typeface="Arial-ItalicMT"/>
              </a:rPr>
              <a:t>barrio</a:t>
            </a:r>
            <a:r>
              <a:rPr lang="es-MX" dirty="0" err="1">
                <a:latin typeface="ArialMT"/>
              </a:rPr>
              <a:t>,que</a:t>
            </a:r>
            <a:r>
              <a:rPr lang="es-MX" dirty="0">
                <a:latin typeface="ArialMT"/>
              </a:rPr>
              <a:t> son aquellos que no tienen</a:t>
            </a:r>
          </a:p>
          <a:p>
            <a:pPr algn="ctr"/>
            <a:r>
              <a:rPr lang="es-MX" dirty="0">
                <a:latin typeface="ArialMT"/>
              </a:rPr>
              <a:t>ningún cargo pero que en algún momento han prestado servicio al templo.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No es suficiente </a:t>
            </a:r>
            <a:r>
              <a:rPr lang="es-MX" dirty="0">
                <a:latin typeface="ArialMT"/>
              </a:rPr>
              <a:t>haber nacido en </a:t>
            </a:r>
            <a:r>
              <a:rPr lang="es-MX" i="1" dirty="0">
                <a:latin typeface="Arial-ItalicMT"/>
              </a:rPr>
              <a:t>el barrio </a:t>
            </a:r>
            <a:r>
              <a:rPr lang="es-MX" dirty="0">
                <a:latin typeface="ArialMT"/>
              </a:rPr>
              <a:t>para ser un </a:t>
            </a:r>
            <a:r>
              <a:rPr lang="es-MX" i="1" dirty="0">
                <a:latin typeface="Arial-ItalicMT"/>
              </a:rPr>
              <a:t>hijo de barrio </a:t>
            </a:r>
            <a:endParaRPr lang="es-MX" i="1" dirty="0" smtClean="0">
              <a:latin typeface="Arial-ItalicMT"/>
            </a:endParaRPr>
          </a:p>
          <a:p>
            <a:pPr algn="ctr"/>
            <a:r>
              <a:rPr lang="es-MX" dirty="0" smtClean="0">
                <a:latin typeface="ArialMT"/>
              </a:rPr>
              <a:t>o </a:t>
            </a:r>
            <a:r>
              <a:rPr lang="es-MX" dirty="0">
                <a:latin typeface="ArialMT"/>
              </a:rPr>
              <a:t>ser sólo vecino</a:t>
            </a:r>
            <a:r>
              <a:rPr lang="es-MX" dirty="0" smtClean="0">
                <a:latin typeface="ArialMT"/>
              </a:rPr>
              <a:t>, se </a:t>
            </a:r>
            <a:r>
              <a:rPr lang="es-MX" dirty="0">
                <a:latin typeface="ArialMT"/>
              </a:rPr>
              <a:t>requiere de una participación activa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02473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8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8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3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Por </a:t>
            </a:r>
            <a:r>
              <a:rPr lang="es-MX" dirty="0">
                <a:latin typeface="ArialMT"/>
              </a:rPr>
              <a:t>lo regular son sólo los </a:t>
            </a:r>
            <a:r>
              <a:rPr lang="es-MX" dirty="0" smtClean="0">
                <a:latin typeface="ArialMT"/>
              </a:rPr>
              <a:t>hombres casados </a:t>
            </a:r>
            <a:r>
              <a:rPr lang="es-MX" dirty="0">
                <a:latin typeface="ArialMT"/>
              </a:rPr>
              <a:t>a los que se les da este título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en un futuro tienen derecho a aspirar </a:t>
            </a:r>
            <a:r>
              <a:rPr lang="es-MX" dirty="0" smtClean="0">
                <a:latin typeface="ArialMT"/>
              </a:rPr>
              <a:t>a cualquier </a:t>
            </a:r>
            <a:r>
              <a:rPr lang="es-MX" dirty="0">
                <a:latin typeface="ArialMT"/>
              </a:rPr>
              <a:t>cargo.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Tanto </a:t>
            </a:r>
            <a:r>
              <a:rPr lang="es-MX" dirty="0">
                <a:latin typeface="ArialMT"/>
              </a:rPr>
              <a:t>las mujeres esposas de un hombre con un cargo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Como las </a:t>
            </a:r>
            <a:r>
              <a:rPr lang="es-MX" dirty="0">
                <a:latin typeface="ArialMT"/>
              </a:rPr>
              <a:t>de </a:t>
            </a:r>
            <a:r>
              <a:rPr lang="es-MX" i="1" dirty="0">
                <a:latin typeface="Arial-ItalicMT"/>
              </a:rPr>
              <a:t>hijo de barrio </a:t>
            </a:r>
            <a:r>
              <a:rPr lang="es-MX" dirty="0">
                <a:latin typeface="ArialMT"/>
              </a:rPr>
              <a:t>reciben el mismo estatus que su marido;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en </a:t>
            </a:r>
            <a:r>
              <a:rPr lang="es-MX" dirty="0" smtClean="0">
                <a:latin typeface="ArialMT"/>
              </a:rPr>
              <a:t>algunos </a:t>
            </a:r>
            <a:r>
              <a:rPr lang="es-MX" i="1" dirty="0" smtClean="0">
                <a:latin typeface="Arial-ItalicMT"/>
              </a:rPr>
              <a:t>barrio</a:t>
            </a:r>
            <a:r>
              <a:rPr lang="es-MX" dirty="0" smtClean="0">
                <a:latin typeface="ArialMT"/>
              </a:rPr>
              <a:t>s </a:t>
            </a:r>
            <a:r>
              <a:rPr lang="es-MX" dirty="0">
                <a:latin typeface="ArialMT"/>
              </a:rPr>
              <a:t>existen cargos específicos para las mujeres,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pero </a:t>
            </a:r>
            <a:r>
              <a:rPr lang="es-MX" dirty="0">
                <a:latin typeface="ArialMT"/>
              </a:rPr>
              <a:t>realmente son </a:t>
            </a:r>
            <a:r>
              <a:rPr lang="es-MX" dirty="0" smtClean="0">
                <a:latin typeface="ArialMT"/>
              </a:rPr>
              <a:t>muy pocos.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Dentro de los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también existen algunas organizaciones </a:t>
            </a:r>
            <a:r>
              <a:rPr lang="es-MX" dirty="0" smtClean="0">
                <a:latin typeface="ArialMT"/>
              </a:rPr>
              <a:t>o hermandades </a:t>
            </a: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son de utilidad para las celebraciones principales, un ejemplo</a:t>
            </a:r>
          </a:p>
          <a:p>
            <a:pPr algn="ctr"/>
            <a:r>
              <a:rPr lang="es-MX" dirty="0">
                <a:latin typeface="ArialMT"/>
              </a:rPr>
              <a:t>es la </a:t>
            </a:r>
            <a:r>
              <a:rPr lang="es-MX" i="1" dirty="0">
                <a:latin typeface="Arial-ItalicMT"/>
              </a:rPr>
              <a:t>hermandad de cargadores</a:t>
            </a:r>
            <a:r>
              <a:rPr lang="es-MX" dirty="0">
                <a:latin typeface="ArialMT"/>
              </a:rPr>
              <a:t>, que en su mayoría existe en todos los barrios</a:t>
            </a:r>
            <a:r>
              <a:rPr lang="es-MX" dirty="0" smtClean="0">
                <a:latin typeface="ArialMT"/>
              </a:rPr>
              <a:t>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Su misión es llevar a cuestas a los santos cuando les toca salir a peregrinar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8954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2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4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9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9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4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8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699542"/>
            <a:ext cx="9144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Al </a:t>
            </a:r>
            <a:r>
              <a:rPr lang="es-MX" dirty="0">
                <a:latin typeface="ArialMT"/>
              </a:rPr>
              <a:t>termino de su cargo, los </a:t>
            </a:r>
            <a:r>
              <a:rPr lang="es-MX" i="1" dirty="0">
                <a:latin typeface="Arial-ItalicMT"/>
              </a:rPr>
              <a:t>mayordomos </a:t>
            </a:r>
            <a:r>
              <a:rPr lang="es-MX" dirty="0">
                <a:latin typeface="ArialMT"/>
              </a:rPr>
              <a:t>pasan a formar parte de </a:t>
            </a:r>
            <a:r>
              <a:rPr lang="es-MX" dirty="0" smtClean="0">
                <a:latin typeface="ArialMT"/>
              </a:rPr>
              <a:t>un grupo</a:t>
            </a:r>
            <a:r>
              <a:rPr lang="es-MX" dirty="0">
                <a:latin typeface="ArialMT"/>
              </a:rPr>
              <a:t>;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se </a:t>
            </a:r>
            <a:r>
              <a:rPr lang="es-MX" dirty="0">
                <a:latin typeface="ArialMT"/>
              </a:rPr>
              <a:t>les conoce como </a:t>
            </a:r>
            <a:r>
              <a:rPr lang="es-MX" i="1" dirty="0">
                <a:latin typeface="Arial-ItalicMT"/>
              </a:rPr>
              <a:t>Principales</a:t>
            </a:r>
            <a:r>
              <a:rPr lang="es-MX" dirty="0">
                <a:latin typeface="ArialMT"/>
              </a:rPr>
              <a:t>; se les considera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máxima autoridad </a:t>
            </a:r>
            <a:r>
              <a:rPr lang="es-MX" dirty="0" smtClean="0">
                <a:latin typeface="ArialMT"/>
              </a:rPr>
              <a:t>de la </a:t>
            </a:r>
            <a:r>
              <a:rPr lang="es-MX" dirty="0">
                <a:latin typeface="ArialMT"/>
              </a:rPr>
              <a:t>organización dentro de</a:t>
            </a:r>
            <a:r>
              <a:rPr lang="es-MX" i="1" dirty="0">
                <a:latin typeface="Arial-ItalicMT"/>
              </a:rPr>
              <a:t>l barrio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Son </a:t>
            </a:r>
            <a:r>
              <a:rPr lang="es-MX" dirty="0">
                <a:latin typeface="ArialMT"/>
              </a:rPr>
              <a:t>ellos los que deciden si un aspirante a </a:t>
            </a:r>
            <a:r>
              <a:rPr lang="es-MX" dirty="0" smtClean="0">
                <a:latin typeface="ArialMT"/>
              </a:rPr>
              <a:t>un cargo </a:t>
            </a:r>
            <a:r>
              <a:rPr lang="es-MX" dirty="0">
                <a:latin typeface="ArialMT"/>
              </a:rPr>
              <a:t>lo merece o no,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tienen la posibilidad de llegar a ser </a:t>
            </a:r>
            <a:r>
              <a:rPr lang="es-MX" i="1" dirty="0">
                <a:latin typeface="Arial-ItalicMT"/>
              </a:rPr>
              <a:t>mayordomos </a:t>
            </a:r>
            <a:r>
              <a:rPr lang="es-MX" dirty="0">
                <a:latin typeface="ArialMT"/>
              </a:rPr>
              <a:t>de </a:t>
            </a:r>
            <a:r>
              <a:rPr lang="es-MX" dirty="0" smtClean="0">
                <a:latin typeface="ArialMT"/>
              </a:rPr>
              <a:t>la </a:t>
            </a:r>
            <a:r>
              <a:rPr lang="es-MX" i="1" dirty="0" smtClean="0">
                <a:latin typeface="Arial-ItalicMT"/>
              </a:rPr>
              <a:t>circula</a:t>
            </a:r>
            <a:r>
              <a:rPr lang="es-MX" dirty="0" smtClean="0">
                <a:latin typeface="ArialMT"/>
              </a:rPr>
              <a:t>r</a:t>
            </a:r>
            <a:r>
              <a:rPr lang="es-MX" dirty="0">
                <a:latin typeface="ArialMT"/>
              </a:rPr>
              <a:t>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Tres </a:t>
            </a:r>
            <a:r>
              <a:rPr lang="es-MX" i="1" dirty="0">
                <a:latin typeface="Arial-ItalicMT"/>
              </a:rPr>
              <a:t>mayordomos </a:t>
            </a:r>
            <a:r>
              <a:rPr lang="es-MX" dirty="0">
                <a:latin typeface="ArialMT"/>
              </a:rPr>
              <a:t>encargados de organizar y costear las </a:t>
            </a:r>
            <a:r>
              <a:rPr lang="es-MX" dirty="0" smtClean="0">
                <a:latin typeface="ArialMT"/>
              </a:rPr>
              <a:t>fiestas religiosas </a:t>
            </a:r>
          </a:p>
          <a:p>
            <a:pPr algn="ctr"/>
            <a:r>
              <a:rPr lang="es-MX" dirty="0" smtClean="0">
                <a:latin typeface="ArialMT"/>
              </a:rPr>
              <a:t>que </a:t>
            </a:r>
            <a:r>
              <a:rPr lang="es-MX" dirty="0">
                <a:latin typeface="ArialMT"/>
              </a:rPr>
              <a:t>los b</a:t>
            </a:r>
            <a:r>
              <a:rPr lang="es-MX" i="1" dirty="0">
                <a:latin typeface="Arial-ItalicMT"/>
              </a:rPr>
              <a:t>arrios </a:t>
            </a:r>
            <a:r>
              <a:rPr lang="es-MX" dirty="0">
                <a:latin typeface="ArialMT"/>
              </a:rPr>
              <a:t>en conjunto celebran en homenaje a San Pedro </a:t>
            </a:r>
            <a:r>
              <a:rPr lang="es-MX" dirty="0" smtClean="0">
                <a:latin typeface="ArialMT"/>
              </a:rPr>
              <a:t>de Ánimas</a:t>
            </a:r>
            <a:r>
              <a:rPr lang="es-MX" dirty="0">
                <a:latin typeface="ArialMT"/>
              </a:rPr>
              <a:t>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virgen de los Remedios y de Guadalupe. </a:t>
            </a:r>
            <a:endParaRPr lang="es-MX" dirty="0" smtClean="0">
              <a:latin typeface="ArialMT"/>
            </a:endParaRP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Cada </a:t>
            </a:r>
            <a:r>
              <a:rPr lang="es-MX" dirty="0">
                <a:latin typeface="ArialMT"/>
              </a:rPr>
              <a:t>año los </a:t>
            </a:r>
            <a:r>
              <a:rPr lang="es-MX" dirty="0" smtClean="0">
                <a:latin typeface="ArialMT"/>
              </a:rPr>
              <a:t>3 </a:t>
            </a:r>
            <a:r>
              <a:rPr lang="es-MX" i="1" dirty="0" smtClean="0">
                <a:latin typeface="Arial-ItalicMT"/>
              </a:rPr>
              <a:t>mayordomos </a:t>
            </a:r>
            <a:r>
              <a:rPr lang="es-MX" dirty="0">
                <a:latin typeface="ArialMT"/>
              </a:rPr>
              <a:t>se escogen de un </a:t>
            </a:r>
            <a:r>
              <a:rPr lang="es-MX" i="1" dirty="0">
                <a:latin typeface="Arial-ItalicMT"/>
              </a:rPr>
              <a:t>barrio </a:t>
            </a:r>
            <a:r>
              <a:rPr lang="es-MX" dirty="0">
                <a:latin typeface="ArialMT"/>
              </a:rPr>
              <a:t>diferente; de acuerdo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el </a:t>
            </a:r>
            <a:r>
              <a:rPr lang="es-MX" dirty="0" smtClean="0">
                <a:latin typeface="ArialMT"/>
              </a:rPr>
              <a:t>ordenamiento tradicional</a:t>
            </a:r>
            <a:r>
              <a:rPr lang="es-MX" dirty="0">
                <a:latin typeface="ArialMT"/>
              </a:rPr>
              <a:t>, se forma así un circuito que se cierra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cuando </a:t>
            </a:r>
            <a:r>
              <a:rPr lang="es-MX" dirty="0">
                <a:latin typeface="ArialMT"/>
              </a:rPr>
              <a:t>los </a:t>
            </a:r>
            <a:r>
              <a:rPr lang="es-MX" i="1" dirty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vuelven </a:t>
            </a:r>
            <a:r>
              <a:rPr lang="es-MX" dirty="0" smtClean="0">
                <a:latin typeface="ArialMT"/>
              </a:rPr>
              <a:t>al cargo </a:t>
            </a:r>
            <a:r>
              <a:rPr lang="es-MX" dirty="0">
                <a:latin typeface="ArialMT"/>
              </a:rPr>
              <a:t>inicial</a:t>
            </a:r>
            <a:r>
              <a:rPr lang="es-MX" dirty="0" smtClean="0">
                <a:latin typeface="ArialMT"/>
              </a:rPr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8536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9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7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2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6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88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325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19000" contras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843558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ese carácter cíclico deben estas </a:t>
            </a:r>
            <a:r>
              <a:rPr lang="es-MX" i="1" dirty="0">
                <a:latin typeface="Arial-ItalicMT"/>
              </a:rPr>
              <a:t>mayordomías </a:t>
            </a:r>
            <a:r>
              <a:rPr lang="es-MX" dirty="0">
                <a:latin typeface="ArialMT"/>
              </a:rPr>
              <a:t>el nombre </a:t>
            </a:r>
            <a:r>
              <a:rPr lang="es-MX" dirty="0" smtClean="0">
                <a:latin typeface="ArialMT"/>
              </a:rPr>
              <a:t>de </a:t>
            </a:r>
            <a:r>
              <a:rPr lang="es-MX" i="1" dirty="0" smtClean="0">
                <a:latin typeface="Arial-ItalicMT"/>
              </a:rPr>
              <a:t>circulares </a:t>
            </a:r>
          </a:p>
          <a:p>
            <a:pPr algn="ctr"/>
            <a:r>
              <a:rPr lang="es-MX" dirty="0" smtClean="0">
                <a:latin typeface="ArialMT"/>
              </a:rPr>
              <a:t>con </a:t>
            </a:r>
            <a:r>
              <a:rPr lang="es-MX" dirty="0">
                <a:latin typeface="ArialMT"/>
              </a:rPr>
              <a:t>que se les designa comúnmente”. (Bonfil,1973</a:t>
            </a:r>
            <a:r>
              <a:rPr lang="es-MX" dirty="0" smtClean="0">
                <a:latin typeface="ArialMT"/>
              </a:rPr>
              <a:t>).</a:t>
            </a:r>
          </a:p>
          <a:p>
            <a:pPr algn="ctr"/>
            <a:endParaRPr lang="es-MX" dirty="0">
              <a:latin typeface="ArialMT"/>
            </a:endParaRPr>
          </a:p>
          <a:p>
            <a:pPr algn="ctr"/>
            <a:r>
              <a:rPr lang="es-MX" dirty="0">
                <a:latin typeface="ArialMT"/>
              </a:rPr>
              <a:t>Como se puede notar, el pueblo </a:t>
            </a:r>
            <a:r>
              <a:rPr lang="es-MX" dirty="0" err="1">
                <a:latin typeface="ArialMT"/>
              </a:rPr>
              <a:t>cholulteca</a:t>
            </a:r>
            <a:r>
              <a:rPr lang="es-MX" dirty="0">
                <a:latin typeface="ArialMT"/>
              </a:rPr>
              <a:t> trata de guardar </a:t>
            </a:r>
            <a:r>
              <a:rPr lang="es-MX" dirty="0" smtClean="0">
                <a:latin typeface="ArialMT"/>
              </a:rPr>
              <a:t>de una manera </a:t>
            </a:r>
            <a:r>
              <a:rPr lang="es-MX" dirty="0">
                <a:latin typeface="ArialMT"/>
              </a:rPr>
              <a:t>arraigada </a:t>
            </a:r>
            <a:r>
              <a:rPr lang="es-MX" dirty="0" smtClean="0">
                <a:latin typeface="ArialMT"/>
              </a:rPr>
              <a:t>l </a:t>
            </a:r>
            <a:r>
              <a:rPr lang="es-MX" dirty="0">
                <a:latin typeface="ArialMT"/>
              </a:rPr>
              <a:t>legado de sus antepasados, y aunque el sincretismo </a:t>
            </a:r>
            <a:r>
              <a:rPr lang="es-MX" dirty="0" smtClean="0">
                <a:latin typeface="ArialMT"/>
              </a:rPr>
              <a:t>de la religión </a:t>
            </a:r>
            <a:r>
              <a:rPr lang="es-MX" dirty="0">
                <a:latin typeface="ArialMT"/>
              </a:rPr>
              <a:t>prehispánica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y </a:t>
            </a:r>
            <a:r>
              <a:rPr lang="es-MX" dirty="0">
                <a:latin typeface="ArialMT"/>
              </a:rPr>
              <a:t>cristiana es muy notoria, hay rasgos que muestran </a:t>
            </a:r>
            <a:r>
              <a:rPr lang="es-MX" dirty="0" smtClean="0">
                <a:latin typeface="ArialMT"/>
              </a:rPr>
              <a:t>Lo apegado </a:t>
            </a:r>
            <a:r>
              <a:rPr lang="es-MX" dirty="0">
                <a:latin typeface="ArialMT"/>
              </a:rPr>
              <a:t>de este pueblo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a </a:t>
            </a:r>
            <a:r>
              <a:rPr lang="es-MX" dirty="0">
                <a:latin typeface="ArialMT"/>
              </a:rPr>
              <a:t>las costumbres del México Antiguo, </a:t>
            </a:r>
            <a:r>
              <a:rPr lang="es-MX" dirty="0" smtClean="0">
                <a:latin typeface="ArialMT"/>
              </a:rPr>
              <a:t>Mostrándonos semejanzas </a:t>
            </a:r>
          </a:p>
          <a:p>
            <a:pPr algn="ctr"/>
            <a:r>
              <a:rPr lang="es-MX" dirty="0" smtClean="0">
                <a:latin typeface="ArialMT"/>
              </a:rPr>
              <a:t>entre </a:t>
            </a:r>
            <a:r>
              <a:rPr lang="es-MX" dirty="0">
                <a:latin typeface="ArialMT"/>
              </a:rPr>
              <a:t>sus ritos actuales y los del pasado: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“</a:t>
            </a:r>
            <a:r>
              <a:rPr lang="es-MX" dirty="0">
                <a:latin typeface="ArialMT"/>
              </a:rPr>
              <a:t>La abundancia </a:t>
            </a:r>
            <a:r>
              <a:rPr lang="es-MX" dirty="0" smtClean="0">
                <a:latin typeface="ArialMT"/>
              </a:rPr>
              <a:t>y diversidad </a:t>
            </a:r>
            <a:r>
              <a:rPr lang="es-MX" dirty="0">
                <a:latin typeface="ArialMT"/>
              </a:rPr>
              <a:t>de las entidades a las que se rinde culto,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la </a:t>
            </a:r>
            <a:r>
              <a:rPr lang="es-MX" dirty="0">
                <a:latin typeface="ArialMT"/>
              </a:rPr>
              <a:t>simple revisión </a:t>
            </a:r>
            <a:r>
              <a:rPr lang="es-MX" dirty="0" smtClean="0">
                <a:latin typeface="ArialMT"/>
              </a:rPr>
              <a:t>del calendario </a:t>
            </a:r>
            <a:r>
              <a:rPr lang="es-MX" dirty="0">
                <a:latin typeface="ArialMT"/>
              </a:rPr>
              <a:t>ceremonial y una ligera hojeada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de </a:t>
            </a:r>
            <a:r>
              <a:rPr lang="es-MX" dirty="0">
                <a:latin typeface="ArialMT"/>
              </a:rPr>
              <a:t>la organización tradicional de </a:t>
            </a:r>
            <a:r>
              <a:rPr lang="es-MX" dirty="0" smtClean="0">
                <a:latin typeface="ArialMT"/>
              </a:rPr>
              <a:t>los </a:t>
            </a:r>
            <a:r>
              <a:rPr lang="es-MX" i="1" dirty="0" smtClean="0">
                <a:latin typeface="Arial-ItalicMT"/>
              </a:rPr>
              <a:t>barrios </a:t>
            </a:r>
            <a:r>
              <a:rPr lang="es-MX" dirty="0">
                <a:latin typeface="ArialMT"/>
              </a:rPr>
              <a:t>mueven a pensar </a:t>
            </a:r>
            <a:endParaRPr lang="es-MX" dirty="0" smtClean="0">
              <a:latin typeface="ArialMT"/>
            </a:endParaRPr>
          </a:p>
          <a:p>
            <a:pPr algn="ctr"/>
            <a:r>
              <a:rPr lang="es-MX" dirty="0" smtClean="0">
                <a:latin typeface="ArialMT"/>
              </a:rPr>
              <a:t>en </a:t>
            </a:r>
            <a:r>
              <a:rPr lang="es-MX" dirty="0">
                <a:latin typeface="ArialMT"/>
              </a:rPr>
              <a:t>el antecedente politeísta de la religión </a:t>
            </a:r>
            <a:r>
              <a:rPr lang="es-MX" dirty="0" err="1">
                <a:latin typeface="ArialMT"/>
              </a:rPr>
              <a:t>cholulteca</a:t>
            </a:r>
            <a:r>
              <a:rPr lang="es-MX" dirty="0" smtClean="0">
                <a:latin typeface="ArialMT"/>
              </a:rPr>
              <a:t>”. (</a:t>
            </a:r>
            <a:r>
              <a:rPr lang="es-MX" dirty="0">
                <a:latin typeface="ArialMT"/>
              </a:rPr>
              <a:t>Bonfil,1973</a:t>
            </a:r>
            <a:r>
              <a:rPr lang="es-MX" dirty="0" smtClean="0">
                <a:latin typeface="ArialMT"/>
              </a:rPr>
              <a:t>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7067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5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2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5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1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15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763688" y="415592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1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Recopilació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de texto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Anonimo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Romantic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love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songs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Maximo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Spodek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39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4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9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ripple dir="r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4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3118</TotalTime>
  <Words>4754</Words>
  <Application>Microsoft Office PowerPoint</Application>
  <PresentationFormat>Presentación en pantalla (16:9)</PresentationFormat>
  <Paragraphs>609</Paragraphs>
  <Slides>60</Slides>
  <Notes>0</Notes>
  <HiddenSlides>41</HiddenSlides>
  <MMClips>3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60</vt:i4>
      </vt:variant>
    </vt:vector>
  </HeadingPairs>
  <TitlesOfParts>
    <vt:vector size="63" baseType="lpstr">
      <vt:lpstr>1_Diseño predeterminado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Cholula... Ciudad sagrada  3ª parte de 3</dc:title>
  <dc:creator>Eaglenest</dc:creator>
  <cp:keywords>Cholula Ciudad Sagrada 3ª parte de 3</cp:keywords>
  <cp:lastModifiedBy>Eaglenest</cp:lastModifiedBy>
  <cp:revision>274</cp:revision>
  <dcterms:created xsi:type="dcterms:W3CDTF">2015-03-21T13:32:37Z</dcterms:created>
  <dcterms:modified xsi:type="dcterms:W3CDTF">2015-07-30T13:34:52Z</dcterms:modified>
</cp:coreProperties>
</file>