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6"/>
  </p:notesMasterIdLst>
  <p:handoutMasterIdLst>
    <p:handoutMasterId r:id="rId57"/>
  </p:handoutMasterIdLst>
  <p:sldIdLst>
    <p:sldId id="344" r:id="rId3"/>
    <p:sldId id="270" r:id="rId4"/>
    <p:sldId id="345" r:id="rId5"/>
    <p:sldId id="347" r:id="rId6"/>
    <p:sldId id="346" r:id="rId7"/>
    <p:sldId id="336" r:id="rId8"/>
    <p:sldId id="339" r:id="rId9"/>
    <p:sldId id="356" r:id="rId10"/>
    <p:sldId id="364" r:id="rId11"/>
    <p:sldId id="280" r:id="rId12"/>
    <p:sldId id="348" r:id="rId13"/>
    <p:sldId id="279" r:id="rId14"/>
    <p:sldId id="360" r:id="rId15"/>
    <p:sldId id="365" r:id="rId16"/>
    <p:sldId id="349" r:id="rId17"/>
    <p:sldId id="371" r:id="rId18"/>
    <p:sldId id="355" r:id="rId19"/>
    <p:sldId id="366" r:id="rId20"/>
    <p:sldId id="353" r:id="rId21"/>
    <p:sldId id="383" r:id="rId22"/>
    <p:sldId id="350" r:id="rId23"/>
    <p:sldId id="373" r:id="rId24"/>
    <p:sldId id="363" r:id="rId25"/>
    <p:sldId id="358" r:id="rId26"/>
    <p:sldId id="357" r:id="rId27"/>
    <p:sldId id="354" r:id="rId28"/>
    <p:sldId id="361" r:id="rId29"/>
    <p:sldId id="362" r:id="rId30"/>
    <p:sldId id="384" r:id="rId31"/>
    <p:sldId id="387" r:id="rId32"/>
    <p:sldId id="385" r:id="rId33"/>
    <p:sldId id="386" r:id="rId34"/>
    <p:sldId id="370" r:id="rId35"/>
    <p:sldId id="372" r:id="rId36"/>
    <p:sldId id="352" r:id="rId37"/>
    <p:sldId id="382" r:id="rId38"/>
    <p:sldId id="367" r:id="rId39"/>
    <p:sldId id="368" r:id="rId40"/>
    <p:sldId id="369" r:id="rId41"/>
    <p:sldId id="351" r:id="rId42"/>
    <p:sldId id="377" r:id="rId43"/>
    <p:sldId id="379" r:id="rId44"/>
    <p:sldId id="388" r:id="rId45"/>
    <p:sldId id="374" r:id="rId46"/>
    <p:sldId id="375" r:id="rId47"/>
    <p:sldId id="378" r:id="rId48"/>
    <p:sldId id="376" r:id="rId49"/>
    <p:sldId id="359" r:id="rId50"/>
    <p:sldId id="380" r:id="rId51"/>
    <p:sldId id="381" r:id="rId52"/>
    <p:sldId id="271" r:id="rId53"/>
    <p:sldId id="273" r:id="rId54"/>
    <p:sldId id="274" r:id="rId55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GixFC0AtUwmRUiZt1CU/Q==" hashData="/6EQ/uASFnWdbVePoXWTc+vbbplCHZcu6AHs6nJ4hoSzMTFtQ22PO4hsR2nowKFGi/w3jcuflzLDXb6u02WyC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A20000"/>
    <a:srgbClr val="8A0000"/>
    <a:srgbClr val="009BD2"/>
    <a:srgbClr val="009AD0"/>
    <a:srgbClr val="0094C8"/>
    <a:srgbClr val="000000"/>
    <a:srgbClr val="0A0C10"/>
    <a:srgbClr val="1C222C"/>
    <a:srgbClr val="0F12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401" autoAdjust="0"/>
    <p:restoredTop sz="94322" autoAdjust="0"/>
  </p:normalViewPr>
  <p:slideViewPr>
    <p:cSldViewPr snapToGrid="0" showGuides="1">
      <p:cViewPr varScale="1">
        <p:scale>
          <a:sx n="65" d="100"/>
          <a:sy n="65" d="100"/>
        </p:scale>
        <p:origin x="336" y="5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86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handoutMaster" Target="handoutMasters/handoutMaster1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18/03/2018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1218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4732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6768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8788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3027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6626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2662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0041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83969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3975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0645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6067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6538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957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4279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1410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4930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32674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7459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0584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805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87097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74533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5896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4945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17570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40995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97852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99771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7808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012829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76265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70647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14555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69539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66149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10997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93329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45442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49030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09926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69982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87305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18402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60768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79827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12278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50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733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5440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3905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5760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5440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698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2432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0163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0266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8071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403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7090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545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g"/><Relationship Id="rId4" Type="http://schemas.microsoft.com/office/2007/relationships/hdphoto" Target="../media/hdphoto2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png"/><Relationship Id="rId5" Type="http://schemas.openxmlformats.org/officeDocument/2006/relationships/image" Target="../media/image57.png"/><Relationship Id="rId4" Type="http://schemas.openxmlformats.org/officeDocument/2006/relationships/image" Target="../media/image56.jp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45000">
              <a:schemeClr val="bg1"/>
            </a:gs>
            <a:gs pos="63000">
              <a:schemeClr val="bg1"/>
            </a:gs>
            <a:gs pos="100000">
              <a:srgbClr val="C00000"/>
            </a:gs>
          </a:gsLst>
          <a:lin ang="1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0D1B4CAD-9B78-4B02-A4F7-C5F8A3C0D0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508" b="97487" l="2353" r="94706">
                        <a14:foregroundMark x1="2353" y1="24623" x2="2353" y2="24623"/>
                        <a14:foregroundMark x1="10000" y1="24121" x2="10000" y2="24121"/>
                        <a14:foregroundMark x1="18824" y1="23618" x2="18824" y2="23618"/>
                        <a14:foregroundMark x1="22353" y1="32663" x2="22353" y2="32663"/>
                        <a14:foregroundMark x1="17059" y1="31658" x2="17059" y2="31658"/>
                        <a14:foregroundMark x1="15294" y1="19598" x2="15294" y2="19598"/>
                        <a14:foregroundMark x1="21176" y1="17588" x2="21176" y2="17588"/>
                        <a14:foregroundMark x1="23529" y1="17085" x2="23529" y2="17085"/>
                        <a14:foregroundMark x1="30000" y1="13065" x2="30000" y2="13065"/>
                        <a14:foregroundMark x1="34706" y1="19095" x2="34706" y2="19095"/>
                        <a14:foregroundMark x1="40588" y1="18593" x2="40588" y2="18593"/>
                        <a14:foregroundMark x1="48235" y1="16080" x2="48235" y2="16080"/>
                        <a14:foregroundMark x1="42941" y1="12563" x2="42941" y2="12563"/>
                        <a14:foregroundMark x1="34118" y1="11055" x2="34118" y2="11055"/>
                        <a14:foregroundMark x1="38235" y1="8543" x2="38235" y2="8543"/>
                        <a14:foregroundMark x1="44706" y1="8543" x2="44706" y2="8543"/>
                        <a14:foregroundMark x1="48824" y1="6533" x2="48824" y2="6533"/>
                        <a14:foregroundMark x1="49412" y1="10553" x2="49412" y2="10553"/>
                        <a14:foregroundMark x1="58824" y1="8040" x2="58824" y2="8040"/>
                        <a14:foregroundMark x1="54118" y1="6533" x2="54118" y2="6533"/>
                        <a14:foregroundMark x1="62941" y1="13065" x2="62941" y2="13065"/>
                        <a14:foregroundMark x1="68824" y1="7035" x2="68824" y2="7035"/>
                        <a14:foregroundMark x1="51176" y1="2010" x2="51176" y2="2010"/>
                        <a14:foregroundMark x1="95882" y1="25628" x2="95882" y2="25628"/>
                        <a14:foregroundMark x1="95882" y1="64824" x2="95882" y2="64824"/>
                        <a14:foregroundMark x1="67059" y1="93467" x2="67059" y2="93467"/>
                        <a14:foregroundMark x1="50000" y1="97487" x2="50000" y2="97487"/>
                        <a14:foregroundMark x1="27647" y1="48744" x2="27647" y2="48744"/>
                        <a14:foregroundMark x1="30000" y1="40201" x2="30000" y2="40201"/>
                        <a14:foregroundMark x1="31176" y1="47739" x2="31176" y2="47739"/>
                        <a14:foregroundMark x1="70588" y1="47236" x2="70588" y2="47236"/>
                        <a14:foregroundMark x1="70588" y1="41206" x2="70588" y2="41206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bright="15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0452" y="939704"/>
            <a:ext cx="4277032" cy="5006644"/>
          </a:xfrm>
          <a:prstGeom prst="rect">
            <a:avLst/>
          </a:prstGeom>
        </p:spPr>
      </p:pic>
      <p:sp>
        <p:nvSpPr>
          <p:cNvPr id="8" name="1 Rectángulo">
            <a:extLst>
              <a:ext uri="{FF2B5EF4-FFF2-40B4-BE49-F238E27FC236}">
                <a16:creationId xmlns:a16="http://schemas.microsoft.com/office/drawing/2014/main" id="{D5AA11C6-D6F1-4E1D-8EB6-5D2DCAFBA16E}"/>
              </a:ext>
            </a:extLst>
          </p:cNvPr>
          <p:cNvSpPr/>
          <p:nvPr/>
        </p:nvSpPr>
        <p:spPr>
          <a:xfrm>
            <a:off x="352893" y="845275"/>
            <a:ext cx="6711584" cy="441943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554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  <a:defRPr/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Puebla </a:t>
            </a:r>
          </a:p>
          <a:p>
            <a:pPr algn="ctr" defTabSz="1219170">
              <a:lnSpc>
                <a:spcPts val="5000"/>
              </a:lnSpc>
              <a:defRPr/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 los </a:t>
            </a:r>
            <a:r>
              <a:rPr lang="es-MX" sz="6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á</a:t>
            </a: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ngeles México  </a:t>
            </a:r>
            <a:endParaRPr lang="es-ES" sz="4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pic>
        <p:nvPicPr>
          <p:cNvPr id="9" name="Picture 2" descr="C:\Users\capiA\Desktop\Eaglenest 767.png">
            <a:extLst>
              <a:ext uri="{FF2B5EF4-FFF2-40B4-BE49-F238E27FC236}">
                <a16:creationId xmlns:a16="http://schemas.microsoft.com/office/drawing/2014/main" id="{5EF88F0B-0484-48D7-B43A-6F2C1B9ED3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1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>
            <a:extLst>
              <a:ext uri="{FF2B5EF4-FFF2-40B4-BE49-F238E27FC236}">
                <a16:creationId xmlns:a16="http://schemas.microsoft.com/office/drawing/2014/main" id="{A13FC03E-B31C-4346-9141-9ADA578F2A7F}"/>
              </a:ext>
            </a:extLst>
          </p:cNvPr>
          <p:cNvSpPr txBox="1"/>
          <p:nvPr/>
        </p:nvSpPr>
        <p:spPr>
          <a:xfrm>
            <a:off x="74674" y="84464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78">
              <a:defRPr/>
            </a:pPr>
            <a:r>
              <a:rPr lang="es-MX" sz="14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eaglenest8@hotmail.com</a:t>
            </a:r>
          </a:p>
        </p:txBody>
      </p:sp>
    </p:spTree>
    <p:extLst>
      <p:ext uri="{BB962C8B-B14F-4D97-AF65-F5344CB8AC3E}">
        <p14:creationId xmlns:p14="http://schemas.microsoft.com/office/powerpoint/2010/main" val="246230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7000">
        <p14:vortex dir="r"/>
        <p:sndAc>
          <p:stSnd>
            <p:snd r:embed="rId3" name="QuechulaesPuebla  - Eaglenest 1.wav"/>
          </p:stSnd>
        </p:sndAc>
      </p:transition>
    </mc:Choice>
    <mc:Fallback xmlns="">
      <p:transition spd="slow" advClick="0" advTm="7000">
        <p:fade/>
        <p:sndAc>
          <p:stSnd>
            <p:snd r:embed="rId7" name="QuechulaesPuebla 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cielo, edificio, exterior, grande&#10;&#10;Descripción generada con confianza muy alta">
            <a:extLst>
              <a:ext uri="{FF2B5EF4-FFF2-40B4-BE49-F238E27FC236}">
                <a16:creationId xmlns:a16="http://schemas.microsoft.com/office/drawing/2014/main" id="{9A94E2D9-7CA8-4EA7-BA33-16348716FF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99"/>
            <a:ext cx="12192000" cy="6846672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335280" y="563879"/>
            <a:ext cx="11567096" cy="164692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554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  <a:defRPr/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Puebla de los </a:t>
            </a:r>
            <a:r>
              <a:rPr lang="es-MX" sz="60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angeles</a:t>
            </a: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  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8243888" y="2185975"/>
            <a:ext cx="3514730" cy="189304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554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Relicario </a:t>
            </a:r>
          </a:p>
          <a:p>
            <a:pPr algn="ctr" defTabSz="1219170">
              <a:lnSpc>
                <a:spcPts val="5000"/>
              </a:lnSpc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 </a:t>
            </a:r>
          </a:p>
          <a:p>
            <a:pPr algn="ctr" defTabSz="1219170">
              <a:lnSpc>
                <a:spcPts val="5000"/>
              </a:lnSpc>
            </a:pPr>
            <a:r>
              <a:rPr lang="es-MX" sz="60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America</a:t>
            </a:r>
            <a:endParaRPr lang="es-ES" sz="6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784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5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7" grpId="0"/>
      <p:bldP spid="17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59000">
              <a:srgbClr val="0A0C1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exterior, edificio, cielo, reloj&#10;&#10;Descripción generada con confianza muy alta">
            <a:extLst>
              <a:ext uri="{FF2B5EF4-FFF2-40B4-BE49-F238E27FC236}">
                <a16:creationId xmlns:a16="http://schemas.microsoft.com/office/drawing/2014/main" id="{60A79FC6-7792-4A54-A5C8-AD6C585FCD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2469"/>
            <a:ext cx="12192000" cy="55930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15240" y="572655"/>
            <a:ext cx="12161520" cy="377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Textos: </a:t>
            </a:r>
            <a:r>
              <a:rPr lang="es-MX" sz="2400" dirty="0" err="1">
                <a:solidFill>
                  <a:schemeClr val="bg1"/>
                </a:solidFill>
                <a:latin typeface="CommercialScript" pitchFamily="2" charset="0"/>
              </a:rPr>
              <a:t>Angel</a:t>
            </a:r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 Gallegos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692CD7A-DAB4-4D90-9FE7-2AFB4127D20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3378216-9676-4330-ACD0-BFC12C3B4D23}"/>
              </a:ext>
            </a:extLst>
          </p:cNvPr>
          <p:cNvSpPr/>
          <p:nvPr/>
        </p:nvSpPr>
        <p:spPr>
          <a:xfrm>
            <a:off x="6858000" y="1010829"/>
            <a:ext cx="5334000" cy="889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Editor de </a:t>
            </a:r>
            <a:r>
              <a:rPr lang="es-MX" sz="2400" dirty="0" err="1">
                <a:solidFill>
                  <a:schemeClr val="bg1"/>
                </a:solidFill>
                <a:latin typeface="CommercialScript" pitchFamily="2" charset="0"/>
              </a:rPr>
              <a:t>Mexico</a:t>
            </a:r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 desconocido.com, </a:t>
            </a:r>
          </a:p>
          <a:p>
            <a:pPr algn="ctr">
              <a:lnSpc>
                <a:spcPts val="2000"/>
              </a:lnSpc>
            </a:pPr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guía de turistas especializado </a:t>
            </a:r>
          </a:p>
          <a:p>
            <a:pPr algn="ctr">
              <a:lnSpc>
                <a:spcPts val="2000"/>
              </a:lnSpc>
            </a:pPr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y experto en cultura Mexica. </a:t>
            </a:r>
          </a:p>
        </p:txBody>
      </p:sp>
    </p:spTree>
    <p:extLst>
      <p:ext uri="{BB962C8B-B14F-4D97-AF65-F5344CB8AC3E}">
        <p14:creationId xmlns:p14="http://schemas.microsoft.com/office/powerpoint/2010/main" val="219357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 isContent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37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cielo, exterior, edificio, montaña&#10;&#10;Descripción generada con confianza muy alta">
            <a:extLst>
              <a:ext uri="{FF2B5EF4-FFF2-40B4-BE49-F238E27FC236}">
                <a16:creationId xmlns:a16="http://schemas.microsoft.com/office/drawing/2014/main" id="{CC746EA9-8DE7-4519-8F83-DFA3D98CBDE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0"/>
          <a:stretch/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2" y="140577"/>
            <a:ext cx="121920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La Heroica Puebla de Zaragoza, a un par de horas de la Ciudad de México, </a:t>
            </a:r>
          </a:p>
          <a:p>
            <a:pPr algn="ctr"/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compite con la capital del país por el cariño y tiempo de los turistas.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91B2592-32DF-4AAD-85AB-21484C0D3F80}"/>
              </a:ext>
            </a:extLst>
          </p:cNvPr>
          <p:cNvSpPr/>
          <p:nvPr/>
        </p:nvSpPr>
        <p:spPr>
          <a:xfrm>
            <a:off x="-1" y="1007787"/>
            <a:ext cx="121919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Tiene con qué ganar: </a:t>
            </a:r>
          </a:p>
          <a:p>
            <a:pPr algn="ctr"/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sus calles son adoquinadas, con edificios coloniales cuya fachada está adornada de talavera, </a:t>
            </a:r>
          </a:p>
          <a:p>
            <a:pPr algn="ctr"/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además de los más de 200 templos por toda la ciudad.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4878B91-2C79-4DCE-8FAA-DAFB86989408}"/>
              </a:ext>
            </a:extLst>
          </p:cNvPr>
          <p:cNvSpPr/>
          <p:nvPr/>
        </p:nvSpPr>
        <p:spPr>
          <a:xfrm>
            <a:off x="3137724" y="2332015"/>
            <a:ext cx="88772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Por si esto fuera poco, la ciudad está rodeada de dos volcanes,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el </a:t>
            </a:r>
            <a:r>
              <a:rPr lang="es-MX" sz="2400" dirty="0" err="1">
                <a:solidFill>
                  <a:schemeClr val="bg1"/>
                </a:solidFill>
                <a:latin typeface="CommercialScript" pitchFamily="2" charset="0"/>
              </a:rPr>
              <a:t>Popocatepetl</a:t>
            </a:r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…                    y                        el </a:t>
            </a:r>
            <a:r>
              <a:rPr lang="es-MX" sz="2400" dirty="0" err="1">
                <a:solidFill>
                  <a:schemeClr val="bg1"/>
                </a:solidFill>
                <a:latin typeface="CommercialScript" pitchFamily="2" charset="0"/>
              </a:rPr>
              <a:t>Iztaccihuatl</a:t>
            </a:r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,</a:t>
            </a:r>
          </a:p>
          <a:p>
            <a:pPr algn="ctr"/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así como una montaña,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la majestuosa Malinche</a:t>
            </a:r>
            <a:r>
              <a:rPr lang="es-MX" sz="2400" dirty="0">
                <a:latin typeface="CommercialScript" pitchFamily="2" charset="0"/>
              </a:rPr>
              <a:t>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FCE318A-414B-4F34-9FAA-CA484ADC6BE0}"/>
              </a:ext>
            </a:extLst>
          </p:cNvPr>
          <p:cNvSpPr/>
          <p:nvPr/>
        </p:nvSpPr>
        <p:spPr>
          <a:xfrm>
            <a:off x="1039092" y="3862680"/>
            <a:ext cx="100861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Pero antes de decirte que hacer en Puebla, empecemos con un poco de historia.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2767D60-2B07-4AE5-85B3-53E29ACB67CE}"/>
              </a:ext>
            </a:extLst>
          </p:cNvPr>
          <p:cNvSpPr/>
          <p:nvPr/>
        </p:nvSpPr>
        <p:spPr>
          <a:xfrm>
            <a:off x="6372222" y="4782277"/>
            <a:ext cx="571975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Puebla de los Ángeles fue fundada en 1531 por los españoles,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mientras que los frailes franciscanos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fueron los encargados de diseñar la ciudad.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57673FE-BE7C-488F-AF7C-E7C49E5B4DC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776826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3843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0" y="167857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La ciudad tenía como objetivo ser hogar de los migrantes españoles, es por eso que se convirtió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en la segunda ciudad más importante de la Nueva España.</a:t>
            </a:r>
          </a:p>
        </p:txBody>
      </p:sp>
      <p:pic>
        <p:nvPicPr>
          <p:cNvPr id="4" name="Imagen 3" descr="Imagen que contiene edificio, exterior, calle, camino&#10;&#10;Descripción generada con confianza muy alta">
            <a:extLst>
              <a:ext uri="{FF2B5EF4-FFF2-40B4-BE49-F238E27FC236}">
                <a16:creationId xmlns:a16="http://schemas.microsoft.com/office/drawing/2014/main" id="{EE3A5C9C-8329-4DC1-AE17-D5D43C6EFD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8337" y="1278084"/>
            <a:ext cx="5650779" cy="4312225"/>
          </a:xfrm>
          <a:prstGeom prst="snip2DiagRect">
            <a:avLst>
              <a:gd name="adj1" fmla="val 16064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C318367-4748-4C52-B721-719285F52764}"/>
              </a:ext>
            </a:extLst>
          </p:cNvPr>
          <p:cNvSpPr/>
          <p:nvPr/>
        </p:nvSpPr>
        <p:spPr>
          <a:xfrm>
            <a:off x="3575" y="1206095"/>
            <a:ext cx="630381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Desde sus orígenes, Puebla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siempre fue una ciudad importante,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aquí se vivió la famosa batalla del 05 de Mayo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1862 contra los franceses; durante el Porfiriato,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se convirtió en un importante centro comercial gracias a la industria textil, lo que permitió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ser sede de estudio y espacios de esparcimiento.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38EAAB4-3F34-47E2-A1C7-E7C86E513FBA}"/>
              </a:ext>
            </a:extLst>
          </p:cNvPr>
          <p:cNvSpPr/>
          <p:nvPr/>
        </p:nvSpPr>
        <p:spPr>
          <a:xfrm>
            <a:off x="-21983" y="4258876"/>
            <a:ext cx="6310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A través de su arquitectura podrás observar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la influencia francesa y la influencia alemana presente sobre todo en la industria automotriz.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EA4BBA2-7B9E-47FA-AF4A-DEF3F2118C2A}"/>
              </a:ext>
            </a:extLst>
          </p:cNvPr>
          <p:cNvSpPr/>
          <p:nvPr/>
        </p:nvSpPr>
        <p:spPr>
          <a:xfrm>
            <a:off x="-19056" y="5740030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Bueno, ya que conoces un poco su contexto histórico, platiquemos sobre que hacer </a:t>
            </a:r>
          </a:p>
          <a:p>
            <a:pPr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durante tu visita a Puebla, capital reconocida como Patrimonio de la Humanidad.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BE1A74F-5793-4D25-B1FD-76E64DA73C4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8546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68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75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xterior, cielo, carretera, árbol&#10;&#10;Descripción generada con confianza muy alta">
            <a:extLst>
              <a:ext uri="{FF2B5EF4-FFF2-40B4-BE49-F238E27FC236}">
                <a16:creationId xmlns:a16="http://schemas.microsoft.com/office/drawing/2014/main" id="{9A9A2F1C-40BA-42E4-B168-FBC1A04420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44" y="1963089"/>
            <a:ext cx="5918448" cy="443345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6F4CCF76-1D42-443B-AD7E-6D192DC6CCF5}"/>
              </a:ext>
            </a:extLst>
          </p:cNvPr>
          <p:cNvSpPr/>
          <p:nvPr/>
        </p:nvSpPr>
        <p:spPr>
          <a:xfrm>
            <a:off x="1" y="1280223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Por todas sus calles encontrarás edificios que merecen algunos minutos de admiración.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5" y="167844"/>
            <a:ext cx="12205855" cy="77918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Centro Histórico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D4C147E-DE74-43DF-A961-4FF276DE363B}"/>
              </a:ext>
            </a:extLst>
          </p:cNvPr>
          <p:cNvSpPr/>
          <p:nvPr/>
        </p:nvSpPr>
        <p:spPr>
          <a:xfrm>
            <a:off x="5952717" y="2540134"/>
            <a:ext cx="624927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Empieza tu recorrido por la Catedral,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cuyas torres que alcanzan los 73 metros de altura (tienen recorridos guiados por su interior, acércate a la entrada para averiguar los horarios del día).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7E307E3-05AB-4625-8A69-D6E93886BB6A}"/>
              </a:ext>
            </a:extLst>
          </p:cNvPr>
          <p:cNvSpPr/>
          <p:nvPr/>
        </p:nvSpPr>
        <p:spPr>
          <a:xfrm>
            <a:off x="5962237" y="4969790"/>
            <a:ext cx="62492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Después quédate en una banca de la plazuela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y ve el ir y venir de los poblanos.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047CB8C7-131F-4684-AD16-1008FFF9C22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79353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82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800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7" grpId="0"/>
      <p:bldP spid="8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5" y="484777"/>
            <a:ext cx="12205855" cy="77918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Visita la Catedral.</a:t>
            </a:r>
          </a:p>
        </p:txBody>
      </p:sp>
      <p:pic>
        <p:nvPicPr>
          <p:cNvPr id="6" name="Imagen 5" descr="Imagen que contiene interior, pared, mesa, edificio&#10;&#10;Descripción generada con confianza muy alta">
            <a:extLst>
              <a:ext uri="{FF2B5EF4-FFF2-40B4-BE49-F238E27FC236}">
                <a16:creationId xmlns:a16="http://schemas.microsoft.com/office/drawing/2014/main" id="{E4A58817-E8CC-4AD5-AE03-5B823C2F4D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2884" y="1708458"/>
            <a:ext cx="6667500" cy="44386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72B6A815-DF87-4056-A6F9-AE424B94D52F}"/>
              </a:ext>
            </a:extLst>
          </p:cNvPr>
          <p:cNvSpPr/>
          <p:nvPr/>
        </p:nvSpPr>
        <p:spPr>
          <a:xfrm>
            <a:off x="-6085" y="1800957"/>
            <a:ext cx="53253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Comenzada a construir entre 1536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y 1539 por iniciativa del obispo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Tlaxcala, fray Julián Garcés,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la Catedral de la ciudad de Puebla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es uno de los edificios religiosos más bellos no sólo de México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sino de América Latina.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C4535E4-94C9-48F8-AEAA-B5B78BF30F9C}"/>
              </a:ext>
            </a:extLst>
          </p:cNvPr>
          <p:cNvSpPr/>
          <p:nvPr/>
        </p:nvSpPr>
        <p:spPr>
          <a:xfrm>
            <a:off x="-6095" y="5100995"/>
            <a:ext cx="53253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800" dirty="0">
                <a:solidFill>
                  <a:srgbClr val="C00000"/>
                </a:solidFill>
                <a:latin typeface="CommercialScript" pitchFamily="2" charset="0"/>
              </a:rPr>
              <a:t>¡No dejes de admirar su altar mayor diseñado por el gran escultor </a:t>
            </a:r>
          </a:p>
          <a:p>
            <a:pPr lvl="0" algn="ctr"/>
            <a:r>
              <a:rPr lang="es-MX" sz="2800" dirty="0">
                <a:solidFill>
                  <a:srgbClr val="C00000"/>
                </a:solidFill>
                <a:latin typeface="CommercialScript" pitchFamily="2" charset="0"/>
              </a:rPr>
              <a:t>Manuel Tolsá!</a:t>
            </a:r>
            <a:endParaRPr lang="es-419" sz="2800" dirty="0">
              <a:solidFill>
                <a:srgbClr val="C00000"/>
              </a:solidFill>
              <a:latin typeface="CommercialScript" pitchFamily="2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19EC073-C33B-4D9A-AE0E-E4D1828DF90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62043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2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972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ielo, exterior, edificio, carretera&#10;&#10;Descripción generada con confianza muy alta">
            <a:extLst>
              <a:ext uri="{FF2B5EF4-FFF2-40B4-BE49-F238E27FC236}">
                <a16:creationId xmlns:a16="http://schemas.microsoft.com/office/drawing/2014/main" id="{513817AB-3418-4CBC-9221-F737294426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95" y="1827490"/>
            <a:ext cx="7509165" cy="430203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7481452" y="2521386"/>
            <a:ext cx="444731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Ahí podrás descubrir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las oficinas donde despacha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casi toda la administración pública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la ciudad de Puebla,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así como su estupendo balcón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donde el Gobernador del estado </a:t>
            </a:r>
          </a:p>
          <a:p>
            <a:pPr algn="ctr"/>
            <a:r>
              <a:rPr lang="es-MX" sz="2400" dirty="0" err="1">
                <a:latin typeface="CommercialScript" pitchFamily="2" charset="0"/>
              </a:rPr>
              <a:t>dá</a:t>
            </a:r>
            <a:r>
              <a:rPr lang="es-MX" sz="2400" dirty="0">
                <a:latin typeface="CommercialScript" pitchFamily="2" charset="0"/>
              </a:rPr>
              <a:t> “el Grito” en la noche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cada 15 de septiembre.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3C12C54-5B3A-494E-AB93-FF56B21B5B40}"/>
              </a:ext>
            </a:extLst>
          </p:cNvPr>
          <p:cNvSpPr/>
          <p:nvPr/>
        </p:nvSpPr>
        <p:spPr>
          <a:xfrm>
            <a:off x="5228072" y="261449"/>
            <a:ext cx="6467399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Palacio Municipal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B7F812C-2D0C-477F-BEFB-F70B671F0869}"/>
              </a:ext>
            </a:extLst>
          </p:cNvPr>
          <p:cNvSpPr/>
          <p:nvPr/>
        </p:nvSpPr>
        <p:spPr>
          <a:xfrm rot="344014">
            <a:off x="1094506" y="1078430"/>
            <a:ext cx="5943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Ubicado justo enfrente de la Plaza de Armas.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FF47A38-A499-43E9-896A-F32B82BAAD5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60674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964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5" y="817276"/>
            <a:ext cx="382385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En la calle 3 Oriente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esquina con 2 Sur,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conoce la Casa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del que mató al animal,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decorada con dos relieves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en los que se pueden apreciar escenas de cacería.</a:t>
            </a:r>
          </a:p>
        </p:txBody>
      </p:sp>
      <p:pic>
        <p:nvPicPr>
          <p:cNvPr id="4" name="Imagen 3" descr="Imagen que contiene edificio, exterior, cielo, carretera&#10;&#10;Descripción generada con confianza muy alta">
            <a:extLst>
              <a:ext uri="{FF2B5EF4-FFF2-40B4-BE49-F238E27FC236}">
                <a16:creationId xmlns:a16="http://schemas.microsoft.com/office/drawing/2014/main" id="{7EFD23E2-463C-456F-972C-F2DC4D8699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647700"/>
            <a:ext cx="8160337" cy="5957046"/>
          </a:xfrm>
          <a:prstGeom prst="rect">
            <a:avLst/>
          </a:prstGeom>
          <a:ln w="127000" cap="rnd">
            <a:solidFill>
              <a:schemeClr val="accent2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99D078F4-8868-4EB1-812B-83FD732A3282}"/>
              </a:ext>
            </a:extLst>
          </p:cNvPr>
          <p:cNvSpPr/>
          <p:nvPr/>
        </p:nvSpPr>
        <p:spPr>
          <a:xfrm>
            <a:off x="3810001" y="-85365"/>
            <a:ext cx="8160336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la Casa del que mató al animal 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D685945-A78E-426C-865F-D898A6EC8608}"/>
              </a:ext>
            </a:extLst>
          </p:cNvPr>
          <p:cNvSpPr/>
          <p:nvPr/>
        </p:nvSpPr>
        <p:spPr>
          <a:xfrm>
            <a:off x="-5" y="3740587"/>
            <a:ext cx="382385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De acuerdo con la leyenda, don Pedro Carvajal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regaló esta propiedad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al novio plebeyo de su hija, quien lo salvó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del ataque de un lobo.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A184279-11C8-4522-BF59-61F75D50D00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66622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250" accel="50000" fill="hold">
                                          <p:stCondLst>
                                            <p:cond delay="1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250" accel="50000" fill="hold">
                                          <p:stCondLst>
                                            <p:cond delay="1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54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8218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08974463-BA26-47B8-A3C4-5E4221C14B90}"/>
              </a:ext>
            </a:extLst>
          </p:cNvPr>
          <p:cNvSpPr/>
          <p:nvPr/>
        </p:nvSpPr>
        <p:spPr>
          <a:xfrm>
            <a:off x="1" y="415500"/>
            <a:ext cx="121919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Caminando por la calle 3 Oriente, rumbo al Callejón de los Sapos, sorpréndete al descubrir,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muy cerca de la jardinera, una placa dedicada al músico John Lennon,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uno de los pocos reconocimientos al autor de Imagine fuera del territorio británico.</a:t>
            </a:r>
            <a:endParaRPr lang="es-MX" sz="2400" dirty="0">
              <a:latin typeface="CommercialScript" pitchFamily="2" charset="0"/>
            </a:endParaRPr>
          </a:p>
        </p:txBody>
      </p:sp>
      <p:pic>
        <p:nvPicPr>
          <p:cNvPr id="4" name="Imagen 3" descr="Imagen que contiene texto, edificio, placa, exterior&#10;&#10;Descripción generada con confianza alta">
            <a:extLst>
              <a:ext uri="{FF2B5EF4-FFF2-40B4-BE49-F238E27FC236}">
                <a16:creationId xmlns:a16="http://schemas.microsoft.com/office/drawing/2014/main" id="{6EC19CEA-61E8-4D59-A38E-A3D46BB025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064" y="1673633"/>
            <a:ext cx="6885701" cy="4561777"/>
          </a:xfrm>
          <a:prstGeom prst="rect">
            <a:avLst/>
          </a:prstGeom>
          <a:ln w="127000" cap="rnd">
            <a:solidFill>
              <a:schemeClr val="accent2">
                <a:lumMod val="5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BD71E02E-BD93-45A8-9A50-355D5008401F}"/>
              </a:ext>
            </a:extLst>
          </p:cNvPr>
          <p:cNvSpPr/>
          <p:nvPr/>
        </p:nvSpPr>
        <p:spPr>
          <a:xfrm>
            <a:off x="1" y="6317541"/>
            <a:ext cx="121919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Todo amante de su música o de los Beatles ¡debe tomarse una foto ahí!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36E457D-70E6-43BE-B31E-463714A55E9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13912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155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351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5" y="41422"/>
            <a:ext cx="12205855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Camina por el Callejón de los Sapos.</a:t>
            </a:r>
          </a:p>
        </p:txBody>
      </p:sp>
      <p:pic>
        <p:nvPicPr>
          <p:cNvPr id="3" name="Imagen 2" descr="Imagen que contiene exterior, edificio, cielo, calle&#10;&#10;Descripción generada con confianza muy alta">
            <a:extLst>
              <a:ext uri="{FF2B5EF4-FFF2-40B4-BE49-F238E27FC236}">
                <a16:creationId xmlns:a16="http://schemas.microsoft.com/office/drawing/2014/main" id="{C22A9576-AC9E-427E-85BC-AC6E40F5FB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98" y="1648697"/>
            <a:ext cx="6687127" cy="501534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CEB13D3C-A75E-4677-BD34-63B419BF4BD3}"/>
              </a:ext>
            </a:extLst>
          </p:cNvPr>
          <p:cNvSpPr/>
          <p:nvPr/>
        </p:nvSpPr>
        <p:spPr>
          <a:xfrm>
            <a:off x="-13855" y="748147"/>
            <a:ext cx="122058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Ahí encontrarás toda clase de muebles y antigüedades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ideales para decorar tu hogar o cualquier rincón de tu oficina.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E8FA3F8-01A0-42F6-9C43-055B63CEA50F}"/>
              </a:ext>
            </a:extLst>
          </p:cNvPr>
          <p:cNvSpPr/>
          <p:nvPr/>
        </p:nvSpPr>
        <p:spPr>
          <a:xfrm>
            <a:off x="6931735" y="2466114"/>
            <a:ext cx="52601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No pierdas detalle de los originales hoteles boutique que, de modo increíble,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ofrecen a la venta ¡casi todo su mobiliario!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E37EC83-31D7-4EF6-ADAC-BC9B14082CF9}"/>
              </a:ext>
            </a:extLst>
          </p:cNvPr>
          <p:cNvSpPr/>
          <p:nvPr/>
        </p:nvSpPr>
        <p:spPr>
          <a:xfrm>
            <a:off x="6931730" y="4378056"/>
            <a:ext cx="526010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El mejor día para visitarlo es el domingo, además de las tiendas de antigüedades encontrarás muebles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y variedad de artesanía.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6ED567F-6D6A-4A1B-B635-9BC7071BE0C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912328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8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154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9359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suelo, interior, edificio, mesa&#10;&#10;Descripción generada con confianza muy alta">
            <a:extLst>
              <a:ext uri="{FF2B5EF4-FFF2-40B4-BE49-F238E27FC236}">
                <a16:creationId xmlns:a16="http://schemas.microsoft.com/office/drawing/2014/main" id="{571BBD89-0D0D-4E77-9D84-EC7433D97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179" y="910878"/>
            <a:ext cx="8662554" cy="51413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0E46C86-5292-4AF0-910C-22061443F593}"/>
              </a:ext>
            </a:extLst>
          </p:cNvPr>
          <p:cNvSpPr/>
          <p:nvPr/>
        </p:nvSpPr>
        <p:spPr>
          <a:xfrm>
            <a:off x="-15" y="13882"/>
            <a:ext cx="121920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No tengo un lugar en específico por recomendar,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pero la caminata y la variedad de objetos extraños que encuentras a tu paso vale la pena.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B463FE2-F962-4341-BF4F-04E9A425C0ED}"/>
              </a:ext>
            </a:extLst>
          </p:cNvPr>
          <p:cNvSpPr/>
          <p:nvPr/>
        </p:nvSpPr>
        <p:spPr>
          <a:xfrm>
            <a:off x="-15" y="955993"/>
            <a:ext cx="121920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En el barrio de Los Sapos, no puedes dejar de conocer la tienda La Pasita, con sabor a antaño.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3E92AB2-B57D-46B3-AC09-9925FB5F7ECF}"/>
              </a:ext>
            </a:extLst>
          </p:cNvPr>
          <p:cNvSpPr/>
          <p:nvPr/>
        </p:nvSpPr>
        <p:spPr>
          <a:xfrm>
            <a:off x="890" y="2163575"/>
            <a:ext cx="306185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Ahí, los propietarios ofrecen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sus famosos tragos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con nombres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muy particulares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que aluden a los efectos beneficiosos (o no)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que se pueden lograr con tan sólo probarlos.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3BB2124-A971-4470-A514-D8FE5FB24991}"/>
              </a:ext>
            </a:extLst>
          </p:cNvPr>
          <p:cNvSpPr/>
          <p:nvPr/>
        </p:nvSpPr>
        <p:spPr>
          <a:xfrm>
            <a:off x="1428421" y="6066059"/>
            <a:ext cx="36663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MX" sz="3200" dirty="0">
                <a:solidFill>
                  <a:schemeClr val="accent2">
                    <a:lumMod val="50000"/>
                  </a:schemeClr>
                </a:solidFill>
                <a:latin typeface="CommercialScript" pitchFamily="2" charset="0"/>
              </a:rPr>
              <a:t>¡Anímate a visitarla!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EEF247E4-E909-4028-B966-3527A056446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11210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94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324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521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dificio, exterior, amarillo, calle&#10;&#10;Descripción generada con confianza muy alta">
            <a:extLst>
              <a:ext uri="{FF2B5EF4-FFF2-40B4-BE49-F238E27FC236}">
                <a16:creationId xmlns:a16="http://schemas.microsoft.com/office/drawing/2014/main" id="{2171C9D6-678B-42EC-83E6-DB2CC276C3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7924800" y="304667"/>
            <a:ext cx="42672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dirty="0">
                <a:latin typeface="CommercialScript" pitchFamily="2" charset="0"/>
              </a:rPr>
              <a:t>         Alojado en un bello edificio </a:t>
            </a:r>
          </a:p>
          <a:p>
            <a:pPr algn="ctr">
              <a:lnSpc>
                <a:spcPts val="2400"/>
              </a:lnSpc>
            </a:pPr>
            <a:r>
              <a:rPr lang="es-MX" sz="2400" dirty="0">
                <a:latin typeface="CommercialScript" pitchFamily="2" charset="0"/>
              </a:rPr>
              <a:t>          de 1580, </a:t>
            </a:r>
          </a:p>
          <a:p>
            <a:pPr algn="ctr">
              <a:lnSpc>
                <a:spcPts val="2400"/>
              </a:lnSpc>
            </a:pPr>
            <a:r>
              <a:rPr lang="es-MX" sz="2400" dirty="0">
                <a:latin typeface="CommercialScript" pitchFamily="2" charset="0"/>
              </a:rPr>
              <a:t>            obra del arquitecto </a:t>
            </a:r>
          </a:p>
          <a:p>
            <a:pPr algn="ctr">
              <a:lnSpc>
                <a:spcPts val="2400"/>
              </a:lnSpc>
            </a:pPr>
            <a:r>
              <a:rPr lang="es-MX" sz="2400" dirty="0">
                <a:latin typeface="CommercialScript" pitchFamily="2" charset="0"/>
              </a:rPr>
              <a:t>            Francisco de Becerra </a:t>
            </a:r>
          </a:p>
          <a:p>
            <a:pPr algn="ctr">
              <a:lnSpc>
                <a:spcPts val="2400"/>
              </a:lnSpc>
            </a:pPr>
            <a:r>
              <a:rPr lang="es-MX" sz="2400" dirty="0">
                <a:latin typeface="CommercialScript" pitchFamily="2" charset="0"/>
              </a:rPr>
              <a:t>             para servir de residencia </a:t>
            </a:r>
          </a:p>
          <a:p>
            <a:pPr algn="ctr">
              <a:lnSpc>
                <a:spcPts val="2400"/>
              </a:lnSpc>
            </a:pPr>
            <a:r>
              <a:rPr lang="es-MX" sz="2400" dirty="0">
                <a:latin typeface="CommercialScript" pitchFamily="2" charset="0"/>
              </a:rPr>
              <a:t>             al deán de la Catedral,</a:t>
            </a:r>
          </a:p>
          <a:p>
            <a:pPr algn="ctr">
              <a:lnSpc>
                <a:spcPts val="2400"/>
              </a:lnSpc>
            </a:pPr>
            <a:r>
              <a:rPr lang="es-MX" sz="2400" dirty="0">
                <a:latin typeface="CommercialScript" pitchFamily="2" charset="0"/>
              </a:rPr>
              <a:t>              resguarda una increíble</a:t>
            </a:r>
          </a:p>
          <a:p>
            <a:pPr algn="ctr">
              <a:lnSpc>
                <a:spcPts val="2400"/>
              </a:lnSpc>
            </a:pPr>
            <a:r>
              <a:rPr lang="es-MX" sz="2400" dirty="0">
                <a:latin typeface="CommercialScript" pitchFamily="2" charset="0"/>
              </a:rPr>
              <a:t>                 colección de pinturas</a:t>
            </a:r>
          </a:p>
          <a:p>
            <a:pPr algn="ctr">
              <a:lnSpc>
                <a:spcPts val="2400"/>
              </a:lnSpc>
            </a:pPr>
            <a:r>
              <a:rPr lang="es-MX" sz="2400" dirty="0">
                <a:latin typeface="CommercialScript" pitchFamily="2" charset="0"/>
              </a:rPr>
              <a:t> descubiertas por casualidad </a:t>
            </a:r>
          </a:p>
          <a:p>
            <a:pPr algn="ctr">
              <a:lnSpc>
                <a:spcPts val="2400"/>
              </a:lnSpc>
            </a:pPr>
            <a:r>
              <a:rPr lang="es-MX" sz="2400" dirty="0">
                <a:latin typeface="CommercialScript" pitchFamily="2" charset="0"/>
              </a:rPr>
              <a:t>en 1953,</a:t>
            </a:r>
          </a:p>
          <a:p>
            <a:pPr algn="ctr">
              <a:lnSpc>
                <a:spcPts val="2400"/>
              </a:lnSpc>
            </a:pPr>
            <a:r>
              <a:rPr lang="es-MX" sz="2400" dirty="0">
                <a:latin typeface="CommercialScript" pitchFamily="2" charset="0"/>
              </a:rPr>
              <a:t>debajo de un antiguo tapiz. </a:t>
            </a:r>
          </a:p>
          <a:p>
            <a:pPr algn="ctr">
              <a:lnSpc>
                <a:spcPts val="2400"/>
              </a:lnSpc>
            </a:pPr>
            <a:endParaRPr lang="es-MX" sz="2400" dirty="0">
              <a:latin typeface="CommercialScript" pitchFamily="2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7C30E14-F652-4346-97CA-E6E6D0600C4F}"/>
              </a:ext>
            </a:extLst>
          </p:cNvPr>
          <p:cNvSpPr/>
          <p:nvPr/>
        </p:nvSpPr>
        <p:spPr>
          <a:xfrm>
            <a:off x="10244138" y="4157640"/>
            <a:ext cx="1923529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¡Tienes </a:t>
            </a:r>
          </a:p>
          <a:p>
            <a:pPr lvl="0" algn="ctr">
              <a:lnSpc>
                <a:spcPts val="2400"/>
              </a:lnSpc>
            </a:pPr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que admirarlas!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7CBBFC1-6CBB-4B54-B277-E8549A157984}"/>
              </a:ext>
            </a:extLst>
          </p:cNvPr>
          <p:cNvSpPr/>
          <p:nvPr/>
        </p:nvSpPr>
        <p:spPr>
          <a:xfrm>
            <a:off x="1199363" y="3031930"/>
            <a:ext cx="3098925" cy="140551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Casa </a:t>
            </a:r>
          </a:p>
          <a:p>
            <a:pPr algn="ctr" defTabSz="1219170">
              <a:lnSpc>
                <a:spcPts val="5000"/>
              </a:lnSpc>
            </a:pP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del Deán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BB7BB1E-440B-4DE0-A3A8-9AC17ED8C53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39416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9687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697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dificio, exterior, cielo, iglesia&#10;&#10;Descripción generada con confianza muy alta">
            <a:extLst>
              <a:ext uri="{FF2B5EF4-FFF2-40B4-BE49-F238E27FC236}">
                <a16:creationId xmlns:a16="http://schemas.microsoft.com/office/drawing/2014/main" id="{6C06670C-A1CD-41B4-BBAD-3CA83F913E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73" y="1032158"/>
            <a:ext cx="7287492" cy="54656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7509165" y="775727"/>
            <a:ext cx="46828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Es otro estupendo edificio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que no puedes dejar de conocer durante tu visita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a la capital poblana.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8EEED22-3CE0-4029-8ED5-A14FE9834D84}"/>
              </a:ext>
            </a:extLst>
          </p:cNvPr>
          <p:cNvSpPr/>
          <p:nvPr/>
        </p:nvSpPr>
        <p:spPr>
          <a:xfrm>
            <a:off x="2580676" y="11628"/>
            <a:ext cx="7058343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La Iglesia de la Compañía de Jesús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E1CD6AB-59C2-494F-8486-FA872325D837}"/>
              </a:ext>
            </a:extLst>
          </p:cNvPr>
          <p:cNvSpPr/>
          <p:nvPr/>
        </p:nvSpPr>
        <p:spPr>
          <a:xfrm>
            <a:off x="7509165" y="2549112"/>
            <a:ext cx="46828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Levantado hacia el último tercio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del siglo </a:t>
            </a:r>
            <a:r>
              <a:rPr lang="es-MX" sz="1600" dirty="0">
                <a:latin typeface="Alamo SSi" panose="020B0500000000000000" pitchFamily="34" charset="0"/>
              </a:rPr>
              <a:t>XVI</a:t>
            </a:r>
            <a:r>
              <a:rPr lang="es-MX" sz="2400" dirty="0">
                <a:latin typeface="CommercialScript" pitchFamily="2" charset="0"/>
              </a:rPr>
              <a:t>,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396879F-1A1F-40EA-8675-3BAFE346F0C0}"/>
              </a:ext>
            </a:extLst>
          </p:cNvPr>
          <p:cNvSpPr/>
          <p:nvPr/>
        </p:nvSpPr>
        <p:spPr>
          <a:xfrm>
            <a:off x="7523015" y="3657478"/>
            <a:ext cx="468283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La Compañía posee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una curiosa fachada “bicolor”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que alterna la cantera gris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con una bella composición decorativa que parece recrear un encaje blanco en la parte superior. </a:t>
            </a:r>
          </a:p>
          <a:p>
            <a:pPr algn="ctr"/>
            <a:endParaRPr lang="es-MX" sz="2400" dirty="0">
              <a:latin typeface="CommercialScript" pitchFamily="2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18A7D0B-1F20-4DA9-ACC6-95374F311F3C}"/>
              </a:ext>
            </a:extLst>
          </p:cNvPr>
          <p:cNvSpPr/>
          <p:nvPr/>
        </p:nvSpPr>
        <p:spPr>
          <a:xfrm>
            <a:off x="9428831" y="6232316"/>
            <a:ext cx="25891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MX" sz="3200" dirty="0">
                <a:solidFill>
                  <a:srgbClr val="C00000"/>
                </a:solidFill>
                <a:latin typeface="CommercialScript" pitchFamily="2" charset="0"/>
              </a:rPr>
              <a:t>¡Te encantará!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47445B4F-9F4D-4C72-B828-5284928B856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49808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483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4134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7708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5" y="4587915"/>
            <a:ext cx="47105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Entrar a esta biblioteca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es entrar a otro mundo,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un mundo lleno de conocimiento, literatura y antigüedad.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2DDCF68-B580-4900-9D70-4FCCC70F99C5}"/>
              </a:ext>
            </a:extLst>
          </p:cNvPr>
          <p:cNvSpPr/>
          <p:nvPr/>
        </p:nvSpPr>
        <p:spPr>
          <a:xfrm>
            <a:off x="4696692" y="205583"/>
            <a:ext cx="7245920" cy="75790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Biblioteca Palafoxiana</a:t>
            </a:r>
          </a:p>
        </p:txBody>
      </p:sp>
      <p:pic>
        <p:nvPicPr>
          <p:cNvPr id="5" name="Imagen 4" descr="Imagen que contiene interior, edificio, mesa, antiguo&#10;&#10;Descripción generada con confianza alta">
            <a:extLst>
              <a:ext uri="{FF2B5EF4-FFF2-40B4-BE49-F238E27FC236}">
                <a16:creationId xmlns:a16="http://schemas.microsoft.com/office/drawing/2014/main" id="{E6D10158-AF17-4BE2-8B7F-D6284718F5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691" y="1135207"/>
            <a:ext cx="7245920" cy="4836651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9D47A3BF-49CE-457E-AA77-627D9213FD61}"/>
              </a:ext>
            </a:extLst>
          </p:cNvPr>
          <p:cNvSpPr/>
          <p:nvPr/>
        </p:nvSpPr>
        <p:spPr>
          <a:xfrm>
            <a:off x="-27716" y="6250470"/>
            <a:ext cx="122197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Es considerada la primer biblioteca pública en América. 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32E0807-F608-499F-89D7-BD48ED2130B3}"/>
              </a:ext>
            </a:extLst>
          </p:cNvPr>
          <p:cNvSpPr/>
          <p:nvPr/>
        </p:nvSpPr>
        <p:spPr>
          <a:xfrm>
            <a:off x="-15" y="902599"/>
            <a:ext cx="47105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Dentro de la Casa de la Cultura, encontrarás un fantástico rincón poblano: la Biblioteca Palafoxiana que aloja más de 43,000 obras,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78726CD-8816-402D-AB0D-7AEE760C519C}"/>
              </a:ext>
            </a:extLst>
          </p:cNvPr>
          <p:cNvSpPr/>
          <p:nvPr/>
        </p:nvSpPr>
        <p:spPr>
          <a:xfrm>
            <a:off x="-27720" y="2579013"/>
            <a:ext cx="50153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incluyendo los 6,000 volúmenes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que conformaban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la colección particular del obispo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Juan de Palafox y Mendoza,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a quien el espacio debe su nombre.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12F39230-5631-41BE-98C5-579A0E96B04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5103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996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9879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5" y="1868068"/>
            <a:ext cx="544310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Si eres amante de la arquitectura,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no puedes dejar de conocer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el Museo Poblano de Arte Virreinal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con su sorprendente patio interior,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el segundo más amplio de Puebla,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decorado con una fina y elegante arquería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que “anuncia” los pasillos que conducen hacia las diferentes habitaciones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del recinto.</a:t>
            </a:r>
          </a:p>
        </p:txBody>
      </p:sp>
      <p:pic>
        <p:nvPicPr>
          <p:cNvPr id="4" name="Imagen 3" descr="Imagen que contiene edificio, exterior, carretera, calle&#10;&#10;Descripción generada con confianza muy alta">
            <a:extLst>
              <a:ext uri="{FF2B5EF4-FFF2-40B4-BE49-F238E27FC236}">
                <a16:creationId xmlns:a16="http://schemas.microsoft.com/office/drawing/2014/main" id="{F16AE55B-8226-4C00-A954-C947A72E2C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9112" y="833436"/>
            <a:ext cx="7405681" cy="49340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9BD2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AB8E11E-51E0-4012-8077-5E3F70138833}"/>
              </a:ext>
            </a:extLst>
          </p:cNvPr>
          <p:cNvSpPr/>
          <p:nvPr/>
        </p:nvSpPr>
        <p:spPr>
          <a:xfrm>
            <a:off x="2792851" y="-73689"/>
            <a:ext cx="6606296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Museo Poblano de Arte Virreinal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F49BA2C-1BBE-4653-991A-E877894157D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71539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8319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7802788" y="1496158"/>
            <a:ext cx="43918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Adquiere lo mejor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del arte popular poblano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y de México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a muy buenos precios.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F643CCF-7843-40D3-9142-E9C2B65EEF30}"/>
              </a:ext>
            </a:extLst>
          </p:cNvPr>
          <p:cNvSpPr/>
          <p:nvPr/>
        </p:nvSpPr>
        <p:spPr>
          <a:xfrm>
            <a:off x="1676409" y="-2234"/>
            <a:ext cx="8847715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Mercado artesanal conocido como el Parián</a:t>
            </a:r>
          </a:p>
        </p:txBody>
      </p:sp>
      <p:pic>
        <p:nvPicPr>
          <p:cNvPr id="5" name="Imagen 4" descr="Imagen que contiene edificio, cielo, suelo&#10;&#10;Descripción generada con confianza alta">
            <a:extLst>
              <a:ext uri="{FF2B5EF4-FFF2-40B4-BE49-F238E27FC236}">
                <a16:creationId xmlns:a16="http://schemas.microsoft.com/office/drawing/2014/main" id="{E2E21D03-B780-42F7-80FE-FD5BA8BED4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49" y="838204"/>
            <a:ext cx="7620000" cy="5724525"/>
          </a:xfrm>
          <a:prstGeom prst="snip2DiagRect">
            <a:avLst>
              <a:gd name="adj1" fmla="val 16699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16DEED6C-EDCE-4F2D-8877-5D518EBBB85D}"/>
              </a:ext>
            </a:extLst>
          </p:cNvPr>
          <p:cNvSpPr/>
          <p:nvPr/>
        </p:nvSpPr>
        <p:spPr>
          <a:xfrm>
            <a:off x="7816638" y="3283403"/>
            <a:ext cx="439189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Dulces típicos, juguetes de madera y todo tipo de textiles provenientes de las diferentes poblaciones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que rodean a la ciudad de Puebla, </a:t>
            </a:r>
          </a:p>
          <a:p>
            <a:pPr algn="ctr"/>
            <a:endParaRPr lang="es-MX" sz="2400" dirty="0">
              <a:latin typeface="CommercialScript" pitchFamily="2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44B100F-4072-4183-BEB8-41B6EE65F1FA}"/>
              </a:ext>
            </a:extLst>
          </p:cNvPr>
          <p:cNvSpPr/>
          <p:nvPr/>
        </p:nvSpPr>
        <p:spPr>
          <a:xfrm>
            <a:off x="8905050" y="5262505"/>
            <a:ext cx="22012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¡te conquistarán!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BD9239B-4F12-4639-AE29-71C42735377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242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7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424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356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24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A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dificio, cielo, exterior, antiguo&#10;&#10;Descripción generada con confianza muy alta">
            <a:extLst>
              <a:ext uri="{FF2B5EF4-FFF2-40B4-BE49-F238E27FC236}">
                <a16:creationId xmlns:a16="http://schemas.microsoft.com/office/drawing/2014/main" id="{52434B56-8BC8-4B4D-9956-B97ACF1B18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33055"/>
            <a:ext cx="12192001" cy="5613328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B684044A-78CD-4A4C-9DC7-B1C3F90B1BB5}"/>
              </a:ext>
            </a:extLst>
          </p:cNvPr>
          <p:cNvSpPr/>
          <p:nvPr/>
        </p:nvSpPr>
        <p:spPr>
          <a:xfrm>
            <a:off x="-5770" y="11617"/>
            <a:ext cx="6281879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La Casa de los Muñecos 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5" y="789574"/>
            <a:ext cx="1220585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Decorada con un curioso grupo de 16 figuras, realizadas en azulejos de talavera,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se dice que este conjunto era una especie de burla para los funcionarios que, en 1792, no dejaban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al propietario tener un edificio más alto que aquellos destinados al orden público de la ciudad.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9440F85-A77C-4535-B8B3-77343A4F27D8}"/>
              </a:ext>
            </a:extLst>
          </p:cNvPr>
          <p:cNvSpPr/>
          <p:nvPr/>
        </p:nvSpPr>
        <p:spPr>
          <a:xfrm>
            <a:off x="6145894" y="205583"/>
            <a:ext cx="60516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Admira la fachada de la Casa de los Muñecos.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E5ECA4F-2923-4D69-8717-A99C723DADF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49328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4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66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261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4" y="955833"/>
            <a:ext cx="52231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¿Listo para un mini postre?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3BAA013-F6EC-456C-A558-8ED269A8763D}"/>
              </a:ext>
            </a:extLst>
          </p:cNvPr>
          <p:cNvSpPr/>
          <p:nvPr/>
        </p:nvSpPr>
        <p:spPr>
          <a:xfrm>
            <a:off x="6234552" y="-43802"/>
            <a:ext cx="4512731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Calle de los dulces</a:t>
            </a:r>
          </a:p>
        </p:txBody>
      </p:sp>
      <p:pic>
        <p:nvPicPr>
          <p:cNvPr id="5" name="Imagen 4" descr="Imagen que contiene exterior, edificio, automóvil, calle&#10;&#10;Descripción generada con confianza muy alta">
            <a:extLst>
              <a:ext uri="{FF2B5EF4-FFF2-40B4-BE49-F238E27FC236}">
                <a16:creationId xmlns:a16="http://schemas.microsoft.com/office/drawing/2014/main" id="{C7F2294C-82C6-442A-9122-7E579020DF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635" y="821312"/>
            <a:ext cx="7620000" cy="50768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5F76536B-5F29-456D-8575-C337E8BC6F78}"/>
              </a:ext>
            </a:extLst>
          </p:cNvPr>
          <p:cNvSpPr/>
          <p:nvPr/>
        </p:nvSpPr>
        <p:spPr>
          <a:xfrm>
            <a:off x="-4" y="1787113"/>
            <a:ext cx="52231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Esta calle también es conocida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como la calle Santa Clara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y es perfecta para darse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un pequeño break.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8CF1020-E154-4843-89BA-8A6826C0E46A}"/>
              </a:ext>
            </a:extLst>
          </p:cNvPr>
          <p:cNvSpPr/>
          <p:nvPr/>
        </p:nvSpPr>
        <p:spPr>
          <a:xfrm>
            <a:off x="-27719" y="4003864"/>
            <a:ext cx="52231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Los dulces típicos de la región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son los camotes, las tortitas Santa Clara y los muéganos.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CFA2ED9-6468-4FAA-A4BB-59B84564B27D}"/>
              </a:ext>
            </a:extLst>
          </p:cNvPr>
          <p:cNvSpPr/>
          <p:nvPr/>
        </p:nvSpPr>
        <p:spPr>
          <a:xfrm>
            <a:off x="-13854" y="5541718"/>
            <a:ext cx="85205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Caminando por la calle 6 Oriente descubrirás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numerosas tiendas en las que se ofrece lo mejor de la repostería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y dulcería poblanas.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5B5A9266-7202-4C88-971C-1167047D5C7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76240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147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1608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6164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5" y="41422"/>
            <a:ext cx="122058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En ellas encontrarás camotes, borrachitos, galletas (tortitas de Santa Clara),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garapiñados, rompope, dulces de leche entre otras delicias, ¡a muy buenos precios!</a:t>
            </a:r>
            <a:endParaRPr lang="es-MX" sz="2400" dirty="0">
              <a:latin typeface="CommercialScript" pitchFamily="2" charset="0"/>
            </a:endParaRPr>
          </a:p>
        </p:txBody>
      </p:sp>
      <p:pic>
        <p:nvPicPr>
          <p:cNvPr id="4" name="Imagen 3" descr="Imagen que contiene interior, escena, comida, edificio&#10;&#10;Descripción generada con confianza alta">
            <a:extLst>
              <a:ext uri="{FF2B5EF4-FFF2-40B4-BE49-F238E27FC236}">
                <a16:creationId xmlns:a16="http://schemas.microsoft.com/office/drawing/2014/main" id="{42B17535-7F6C-4345-B68D-CD88832638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45" y="1112261"/>
            <a:ext cx="11277600" cy="4665085"/>
          </a:xfrm>
          <a:prstGeom prst="rect">
            <a:avLst/>
          </a:prstGeom>
          <a:ln w="228600" cap="sq" cmpd="thickThin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13999B68-669B-4CA9-ABAC-66A5D89D246D}"/>
              </a:ext>
            </a:extLst>
          </p:cNvPr>
          <p:cNvSpPr/>
          <p:nvPr/>
        </p:nvSpPr>
        <p:spPr>
          <a:xfrm>
            <a:off x="1" y="5998870"/>
            <a:ext cx="12191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Si no conoces ninguno, te recomiendo entrar a cualquier local y pedir una sola pieza,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ya si te gusta puedes comprar para llevar a casa.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6B49E6D-8E7C-462B-A360-79446C253B3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1890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54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cielo, edificio, exterior, árbol&#10;&#10;Descripción generada con confianza muy alta">
            <a:extLst>
              <a:ext uri="{FF2B5EF4-FFF2-40B4-BE49-F238E27FC236}">
                <a16:creationId xmlns:a16="http://schemas.microsoft.com/office/drawing/2014/main" id="{7BC2E85B-366E-4398-98C3-90F50411DA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15000" contras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1" y="263241"/>
            <a:ext cx="5888180" cy="331210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2">
                <a:lumMod val="75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6" y="4377895"/>
            <a:ext cx="60959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Admira su hermosa fachada de estilo barroco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del siglo </a:t>
            </a:r>
            <a:r>
              <a:rPr lang="es-MX" sz="1600" dirty="0">
                <a:latin typeface="Alamo SSi" panose="020B0500000000000000" pitchFamily="34" charset="0"/>
              </a:rPr>
              <a:t>XVIII</a:t>
            </a:r>
            <a:r>
              <a:rPr lang="es-MX" sz="2400" dirty="0">
                <a:latin typeface="CommercialScript" pitchFamily="2" charset="0"/>
              </a:rPr>
              <a:t> y conoce la historia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San Sebastián de Aparicio,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patrono de los transportistas,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914B629-FE06-4D76-8BEA-AAB8C6432611}"/>
              </a:ext>
            </a:extLst>
          </p:cNvPr>
          <p:cNvSpPr/>
          <p:nvPr/>
        </p:nvSpPr>
        <p:spPr>
          <a:xfrm>
            <a:off x="6096000" y="205587"/>
            <a:ext cx="6095999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Templo de San Francisco.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11BD526-D9AE-4530-AD70-74224F17C4E2}"/>
              </a:ext>
            </a:extLst>
          </p:cNvPr>
          <p:cNvSpPr/>
          <p:nvPr/>
        </p:nvSpPr>
        <p:spPr>
          <a:xfrm>
            <a:off x="6082132" y="1232916"/>
            <a:ext cx="6109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 muy venerado por cientos de fieles, </a:t>
            </a:r>
          </a:p>
          <a:p>
            <a:pPr lvl="0" algn="ctr"/>
            <a:r>
              <a:rPr lang="es-MX" sz="2400" dirty="0">
                <a:latin typeface="CommercialScript" pitchFamily="2" charset="0"/>
              </a:rPr>
              <a:t>y cuyo cuerpo incorrupto se puede apreciar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dentro de una hermosa urna de plata</a:t>
            </a:r>
          </a:p>
        </p:txBody>
      </p:sp>
      <p:pic>
        <p:nvPicPr>
          <p:cNvPr id="7" name="Imagen 6" descr="Imagen que contiene interior, tarta&#10;&#10;Descripción generada con confianza muy alta">
            <a:extLst>
              <a:ext uri="{FF2B5EF4-FFF2-40B4-BE49-F238E27FC236}">
                <a16:creationId xmlns:a16="http://schemas.microsoft.com/office/drawing/2014/main" id="{AA86AC03-1800-45EB-B22C-2023C3D1B2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772" y="2881746"/>
            <a:ext cx="5650268" cy="3722114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419A8B14-3B32-4135-8F4E-342B25B0AF1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1555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476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3644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7143750" y="1353723"/>
            <a:ext cx="50482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Conoce las instalaciones del estupendo hotel La Purificadora,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obra del reconocido arquitecto mexicano Ricardo Legorreta.</a:t>
            </a:r>
          </a:p>
        </p:txBody>
      </p:sp>
      <p:pic>
        <p:nvPicPr>
          <p:cNvPr id="4" name="Imagen 3" descr="Imagen que contiene edificio, agua, cielo, barco&#10;&#10;Descripción generada con confianza alta">
            <a:extLst>
              <a:ext uri="{FF2B5EF4-FFF2-40B4-BE49-F238E27FC236}">
                <a16:creationId xmlns:a16="http://schemas.microsoft.com/office/drawing/2014/main" id="{E2FA4411-D291-4DC2-BF2B-1FCBCE38C0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0" y="1166821"/>
            <a:ext cx="7620000" cy="523875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53B69E9E-6F45-41FD-A3A9-4F9B92000BEF}"/>
              </a:ext>
            </a:extLst>
          </p:cNvPr>
          <p:cNvSpPr/>
          <p:nvPr/>
        </p:nvSpPr>
        <p:spPr>
          <a:xfrm rot="521950">
            <a:off x="1737957" y="323003"/>
            <a:ext cx="5454527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Hotel La Purificadora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7A77E16-5326-474A-85DB-FD12FBB1EFE1}"/>
              </a:ext>
            </a:extLst>
          </p:cNvPr>
          <p:cNvSpPr/>
          <p:nvPr/>
        </p:nvSpPr>
        <p:spPr>
          <a:xfrm>
            <a:off x="7153586" y="3177599"/>
            <a:ext cx="504825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El moderno complejo de descanso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y sus cuartos decorados al estilo lounge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se levantaron sobre el predio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que antaño ocupara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la vieja purificadora de aguas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la ciudad de Puebla.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4508C75-095D-4F1C-A06F-5E3F44690193}"/>
              </a:ext>
            </a:extLst>
          </p:cNvPr>
          <p:cNvSpPr/>
          <p:nvPr/>
        </p:nvSpPr>
        <p:spPr>
          <a:xfrm>
            <a:off x="8138409" y="5897123"/>
            <a:ext cx="3365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3600" dirty="0">
                <a:solidFill>
                  <a:schemeClr val="accent2">
                    <a:lumMod val="50000"/>
                  </a:schemeClr>
                </a:solidFill>
                <a:latin typeface="CommercialScript" pitchFamily="2" charset="0"/>
              </a:rPr>
              <a:t>¡Te impactará!...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8B5E1A4-FE73-42A2-8268-72D7FA4A6AF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57610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6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602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6277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3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ielo, exterior, edificio, carretera&#10;&#10;Descripción generada con confianza muy alta">
            <a:extLst>
              <a:ext uri="{FF2B5EF4-FFF2-40B4-BE49-F238E27FC236}">
                <a16:creationId xmlns:a16="http://schemas.microsoft.com/office/drawing/2014/main" id="{E7B9491F-C0AF-4BAD-9174-9C7E89BC3A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5783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5" y="2743072"/>
            <a:ext cx="122058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dirty="0">
                <a:solidFill>
                  <a:srgbClr val="C00000"/>
                </a:solidFill>
                <a:latin typeface="CommercialScript" pitchFamily="2" charset="0"/>
              </a:rPr>
              <a:t>¡Visítalo!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B5E6432-50C9-40CD-A2AB-F53034BBBE63}"/>
              </a:ext>
            </a:extLst>
          </p:cNvPr>
          <p:cNvSpPr/>
          <p:nvPr/>
        </p:nvSpPr>
        <p:spPr>
          <a:xfrm>
            <a:off x="1548588" y="149719"/>
            <a:ext cx="9099755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Centro de Convenciones 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3A6F880-E588-4D2D-A8BC-73EA18A625CC}"/>
              </a:ext>
            </a:extLst>
          </p:cNvPr>
          <p:cNvSpPr/>
          <p:nvPr/>
        </p:nvSpPr>
        <p:spPr>
          <a:xfrm>
            <a:off x="-13860" y="581758"/>
            <a:ext cx="1220585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2400" dirty="0">
              <a:solidFill>
                <a:srgbClr val="FFFF00"/>
              </a:solidFill>
              <a:latin typeface="CommercialScript" pitchFamily="2" charset="0"/>
            </a:endParaRPr>
          </a:p>
          <a:p>
            <a:pPr algn="ctr"/>
            <a:r>
              <a:rPr lang="es-MX" sz="2400" dirty="0">
                <a:solidFill>
                  <a:srgbClr val="FFFF00"/>
                </a:solidFill>
                <a:latin typeface="CommercialScript" pitchFamily="2" charset="0"/>
              </a:rPr>
              <a:t>Ubicado a un costado del </a:t>
            </a:r>
            <a:r>
              <a:rPr lang="es-MX" sz="2400" dirty="0">
                <a:solidFill>
                  <a:schemeClr val="accent5">
                    <a:lumMod val="50000"/>
                  </a:schemeClr>
                </a:solidFill>
                <a:latin typeface="CommercialScript" pitchFamily="2" charset="0"/>
              </a:rPr>
              <a:t>Templo de San </a:t>
            </a:r>
            <a:r>
              <a:rPr lang="es-MX" sz="2400" dirty="0">
                <a:solidFill>
                  <a:srgbClr val="FFFF00"/>
                </a:solidFill>
                <a:latin typeface="CommercialScript" pitchFamily="2" charset="0"/>
              </a:rPr>
              <a:t>Francisco, el Centro de Convenciones es un moderno complejo donde lo mismo </a:t>
            </a:r>
            <a:r>
              <a:rPr lang="es-MX" sz="2400" dirty="0">
                <a:solidFill>
                  <a:schemeClr val="accent5">
                    <a:lumMod val="50000"/>
                  </a:schemeClr>
                </a:solidFill>
                <a:latin typeface="CommercialScript" pitchFamily="2" charset="0"/>
              </a:rPr>
              <a:t>se pueden enc</a:t>
            </a:r>
            <a:r>
              <a:rPr lang="es-MX" sz="2400" dirty="0">
                <a:solidFill>
                  <a:srgbClr val="FFFF00"/>
                </a:solidFill>
                <a:latin typeface="CommercialScript" pitchFamily="2" charset="0"/>
              </a:rPr>
              <a:t>ontrar boutiques de reconocidas marcas, restaurantes </a:t>
            </a:r>
          </a:p>
          <a:p>
            <a:pPr algn="ctr"/>
            <a:r>
              <a:rPr lang="es-MX" sz="2400" dirty="0">
                <a:solidFill>
                  <a:srgbClr val="FFFF00"/>
                </a:solidFill>
                <a:latin typeface="CommercialScript" pitchFamily="2" charset="0"/>
              </a:rPr>
              <a:t>y cafés, así como verdes jar</a:t>
            </a:r>
            <a:r>
              <a:rPr lang="es-MX" sz="2400" dirty="0">
                <a:solidFill>
                  <a:schemeClr val="accent5">
                    <a:lumMod val="50000"/>
                  </a:schemeClr>
                </a:solidFill>
                <a:latin typeface="CommercialScript" pitchFamily="2" charset="0"/>
              </a:rPr>
              <a:t>dines ideales pa</a:t>
            </a:r>
            <a:r>
              <a:rPr lang="es-MX" sz="2400" dirty="0">
                <a:solidFill>
                  <a:srgbClr val="FFFF00"/>
                </a:solidFill>
                <a:latin typeface="CommercialScript" pitchFamily="2" charset="0"/>
              </a:rPr>
              <a:t>ra recorrer en compañía de los amigos o de la familia.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E325089-6B2B-4396-B55A-555691EB924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5977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486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837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ielo, exterior, edificio, carretera&#10;&#10;Descripción generada con confianza muy alta">
            <a:extLst>
              <a:ext uri="{FF2B5EF4-FFF2-40B4-BE49-F238E27FC236}">
                <a16:creationId xmlns:a16="http://schemas.microsoft.com/office/drawing/2014/main" id="{36DD3020-B033-40F6-AAB9-42CA1E5BD0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7554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5" y="125445"/>
            <a:ext cx="12205855" cy="10849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5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Admira la curiosa fachada del Museo Regional </a:t>
            </a:r>
          </a:p>
          <a:p>
            <a:pPr algn="ctr" defTabSz="1219170">
              <a:lnSpc>
                <a:spcPts val="2500"/>
              </a:lnSpc>
            </a:pPr>
            <a:endParaRPr 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defTabSz="1219170">
              <a:lnSpc>
                <a:spcPts val="25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      o Casa de Alfeñique.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D5D3849-D3AD-4AA9-8966-D9DD76E277EA}"/>
              </a:ext>
            </a:extLst>
          </p:cNvPr>
          <p:cNvSpPr/>
          <p:nvPr/>
        </p:nvSpPr>
        <p:spPr>
          <a:xfrm>
            <a:off x="-398201" y="1198959"/>
            <a:ext cx="61929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Sus remates arquitectónicos parecen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estar recubiertos por azúcar, de donde deriva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su popular sobrenombre.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970C8BF-415C-4EAC-A7E1-DEFA7607C03A}"/>
              </a:ext>
            </a:extLst>
          </p:cNvPr>
          <p:cNvSpPr/>
          <p:nvPr/>
        </p:nvSpPr>
        <p:spPr>
          <a:xfrm>
            <a:off x="7578436" y="771252"/>
            <a:ext cx="46135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En su interior “el Alfeñique”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aloja fotografías y documentos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que narran la historia de la ciudad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y sus alrededores.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107194B-8E66-4291-B882-7AD3D206771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8825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367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519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8766268" y="1288337"/>
            <a:ext cx="34257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llamada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“el relicario de América” por S.S. Juan Pablo </a:t>
            </a:r>
            <a:r>
              <a:rPr lang="es-MX" sz="2400" dirty="0">
                <a:latin typeface="Alamo SSi" panose="020B0500000000000000" pitchFamily="34" charset="0"/>
              </a:rPr>
              <a:t>II</a:t>
            </a:r>
            <a:r>
              <a:rPr lang="es-MX" sz="2400" dirty="0">
                <a:latin typeface="CommercialScript" pitchFamily="2" charset="0"/>
              </a:rPr>
              <a:t>.</a:t>
            </a:r>
          </a:p>
        </p:txBody>
      </p:sp>
      <p:pic>
        <p:nvPicPr>
          <p:cNvPr id="4" name="Imagen 3" descr="Imagen que contiene pared, interior, sala, edificio&#10;&#10;Descripción generada con confianza muy alta">
            <a:extLst>
              <a:ext uri="{FF2B5EF4-FFF2-40B4-BE49-F238E27FC236}">
                <a16:creationId xmlns:a16="http://schemas.microsoft.com/office/drawing/2014/main" id="{10086070-9029-4F7F-AF1C-498FCD6AA0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18" y="813949"/>
            <a:ext cx="8558450" cy="56699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7EBD6DD-3B03-4E20-98EC-EFDB15E05BBF}"/>
              </a:ext>
            </a:extLst>
          </p:cNvPr>
          <p:cNvSpPr/>
          <p:nvPr/>
        </p:nvSpPr>
        <p:spPr>
          <a:xfrm>
            <a:off x="3799810" y="53185"/>
            <a:ext cx="4606855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Capilla del Rosario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EC0EFD4-C18C-4A1F-A8E8-D7EA2EB5B366}"/>
              </a:ext>
            </a:extLst>
          </p:cNvPr>
          <p:cNvSpPr/>
          <p:nvPr/>
        </p:nvSpPr>
        <p:spPr>
          <a:xfrm>
            <a:off x="8780117" y="2756925"/>
            <a:ext cx="341188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Este magnífico santuario poblano es uno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los mejores ejemplos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del barroco novohispano.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7720856-C449-4868-9769-78887C932A86}"/>
              </a:ext>
            </a:extLst>
          </p:cNvPr>
          <p:cNvSpPr/>
          <p:nvPr/>
        </p:nvSpPr>
        <p:spPr>
          <a:xfrm>
            <a:off x="8780117" y="4558014"/>
            <a:ext cx="34257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Durante tu visita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no dejará de sorprenderte con sus hermosos rincones y altares recubiertos en oro.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2715DA5A-1DE0-491E-972E-F55800F4E08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72755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69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326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6456217" y="1939507"/>
            <a:ext cx="573578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En este escenario tuvo lugar el primer tiroteo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la Revolución Mexicana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en noviembre de 1910.</a:t>
            </a:r>
          </a:p>
        </p:txBody>
      </p:sp>
      <p:pic>
        <p:nvPicPr>
          <p:cNvPr id="4" name="Imagen 3" descr="Imagen que contiene edificio, exterior, cielo&#10;&#10;Descripción generada con confianza muy alta">
            <a:extLst>
              <a:ext uri="{FF2B5EF4-FFF2-40B4-BE49-F238E27FC236}">
                <a16:creationId xmlns:a16="http://schemas.microsoft.com/office/drawing/2014/main" id="{76C2B413-084E-45BF-9330-1E84163CBC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632" b="98063" l="364" r="97818">
                        <a14:foregroundMark x1="32727" y1="8232" x2="32727" y2="8232"/>
                        <a14:foregroundMark x1="30000" y1="17433" x2="30000" y2="17433"/>
                        <a14:foregroundMark x1="34182" y1="21065" x2="34182" y2="21065"/>
                        <a14:foregroundMark x1="68909" y1="38015" x2="68909" y2="38015"/>
                        <a14:foregroundMark x1="31455" y1="85472" x2="31455" y2="85472"/>
                        <a14:foregroundMark x1="14909" y1="83293" x2="14909" y2="83293"/>
                        <a14:foregroundMark x1="23455" y1="81356" x2="23455" y2="81356"/>
                        <a14:foregroundMark x1="21455" y1="78692" x2="21455" y2="78692"/>
                        <a14:foregroundMark x1="14000" y1="73608" x2="14000" y2="73608"/>
                        <a14:foregroundMark x1="12909" y1="55206" x2="12909" y2="55206"/>
                        <a14:foregroundMark x1="4000" y1="52542" x2="4000" y2="52542"/>
                        <a14:foregroundMark x1="727" y1="39709" x2="727" y2="39709"/>
                        <a14:foregroundMark x1="3273" y1="15254" x2="3273" y2="15254"/>
                        <a14:foregroundMark x1="7636" y1="3874" x2="7636" y2="3874"/>
                        <a14:foregroundMark x1="5636" y1="7022" x2="5636" y2="7022"/>
                        <a14:foregroundMark x1="10545" y1="96368" x2="10545" y2="96368"/>
                        <a14:foregroundMark x1="7455" y1="98547" x2="7455" y2="98547"/>
                        <a14:foregroundMark x1="22182" y1="96368" x2="22182" y2="96368"/>
                        <a14:foregroundMark x1="25455" y1="86925" x2="25455" y2="86925"/>
                        <a14:foregroundMark x1="27091" y1="87409" x2="27091" y2="87409"/>
                        <a14:foregroundMark x1="45091" y1="90557" x2="45091" y2="90557"/>
                        <a14:foregroundMark x1="39455" y1="92978" x2="39455" y2="92978"/>
                        <a14:foregroundMark x1="53636" y1="77240" x2="53636" y2="77240"/>
                        <a14:foregroundMark x1="50000" y1="79903" x2="50000" y2="79903"/>
                        <a14:foregroundMark x1="50727" y1="86441" x2="50727" y2="86441"/>
                        <a14:foregroundMark x1="46909" y1="89831" x2="46909" y2="89831"/>
                        <a14:foregroundMark x1="52364" y1="91283" x2="52364" y2="91283"/>
                        <a14:foregroundMark x1="60182" y1="92010" x2="60182" y2="92010"/>
                        <a14:foregroundMark x1="64545" y1="90799" x2="64545" y2="90799"/>
                        <a14:foregroundMark x1="66182" y1="81114" x2="66182" y2="81114"/>
                        <a14:foregroundMark x1="63818" y1="67070" x2="63818" y2="67070"/>
                        <a14:foregroundMark x1="63273" y1="75787" x2="63273" y2="75787"/>
                        <a14:foregroundMark x1="64000" y1="86441" x2="64000" y2="86441"/>
                        <a14:foregroundMark x1="58909" y1="92252" x2="58909" y2="92252"/>
                        <a14:foregroundMark x1="10000" y1="95400" x2="10000" y2="95400"/>
                        <a14:foregroundMark x1="1818" y1="93947" x2="1818" y2="93947"/>
                        <a14:foregroundMark x1="67455" y1="92494" x2="67455" y2="92494"/>
                        <a14:foregroundMark x1="83091" y1="90073" x2="83091" y2="90073"/>
                        <a14:foregroundMark x1="78364" y1="81840" x2="78364" y2="81840"/>
                        <a14:foregroundMark x1="78727" y1="87167" x2="78727" y2="87167"/>
                        <a14:foregroundMark x1="74364" y1="88862" x2="74364" y2="88862"/>
                        <a14:foregroundMark x1="82727" y1="98063" x2="82727" y2="98063"/>
                        <a14:foregroundMark x1="89818" y1="97579" x2="89818" y2="97579"/>
                        <a14:foregroundMark x1="91091" y1="92252" x2="91091" y2="92252"/>
                        <a14:foregroundMark x1="87818" y1="91283" x2="87818" y2="91283"/>
                        <a14:foregroundMark x1="92545" y1="85714" x2="92545" y2="85714"/>
                        <a14:foregroundMark x1="96182" y1="83535" x2="96182" y2="83535"/>
                        <a14:foregroundMark x1="97818" y1="80872" x2="97818" y2="80872"/>
                        <a14:foregroundMark x1="94182" y1="65375" x2="94182" y2="65375"/>
                        <a14:foregroundMark x1="97273" y1="61985" x2="97273" y2="61985"/>
                        <a14:foregroundMark x1="96000" y1="57143" x2="96000" y2="57143"/>
                        <a14:foregroundMark x1="91818" y1="53753" x2="91818" y2="53753"/>
                        <a14:foregroundMark x1="1091" y1="52058" x2="1091" y2="52058"/>
                        <a14:foregroundMark x1="59455" y1="78692" x2="59455" y2="78692"/>
                      </a14:backgroundRemoval>
                    </a14:imgEffect>
                    <a14:imgEffect>
                      <a14:brightnessContrast bright="3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07" y="797074"/>
            <a:ext cx="7739344" cy="5811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A7713E2-35A7-4ED2-B8B2-93D317FFC478}"/>
              </a:ext>
            </a:extLst>
          </p:cNvPr>
          <p:cNvSpPr/>
          <p:nvPr/>
        </p:nvSpPr>
        <p:spPr>
          <a:xfrm>
            <a:off x="2901890" y="287368"/>
            <a:ext cx="9073798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Museo Casa de los Serdán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81416EC-B385-44FD-9576-98A9B439438C}"/>
              </a:ext>
            </a:extLst>
          </p:cNvPr>
          <p:cNvSpPr/>
          <p:nvPr/>
        </p:nvSpPr>
        <p:spPr>
          <a:xfrm>
            <a:off x="5448002" y="1424791"/>
            <a:ext cx="45656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Alojado en una casona del siglo </a:t>
            </a:r>
            <a:r>
              <a:rPr lang="es-MX" sz="1600" dirty="0">
                <a:solidFill>
                  <a:prstClr val="black"/>
                </a:solidFill>
                <a:latin typeface="Alamo SSi" panose="020B0500000000000000" pitchFamily="34" charset="0"/>
              </a:rPr>
              <a:t>XIX</a:t>
            </a:r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DC085E8-967C-4F96-B5A1-B5C52144182E}"/>
              </a:ext>
            </a:extLst>
          </p:cNvPr>
          <p:cNvSpPr/>
          <p:nvPr/>
        </p:nvSpPr>
        <p:spPr>
          <a:xfrm>
            <a:off x="7928055" y="4377907"/>
            <a:ext cx="426394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En la fachada podrás observar las marcas de las balas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y en uno de sus cuartos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un espejo roto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durante este enfrentamiento.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77E794C-1A19-4870-8350-EADEFD0A215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97896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296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799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dificio, interior, suelo, sala&#10;&#10;Descripción generada con confianza muy alta">
            <a:extLst>
              <a:ext uri="{FF2B5EF4-FFF2-40B4-BE49-F238E27FC236}">
                <a16:creationId xmlns:a16="http://schemas.microsoft.com/office/drawing/2014/main" id="{580DC23B-43B0-4F0D-B6F7-DCE22B032F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3271838" y="5039902"/>
            <a:ext cx="79867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srgbClr val="FFFF00"/>
                </a:solidFill>
                <a:latin typeface="CommercialScript" pitchFamily="2" charset="0"/>
              </a:rPr>
              <a:t>Uno de los ejemplos más bellos de estas cocinas virreinales </a:t>
            </a:r>
          </a:p>
          <a:p>
            <a:pPr lvl="0" algn="ctr"/>
            <a:r>
              <a:rPr lang="es-MX" sz="2400" dirty="0">
                <a:solidFill>
                  <a:srgbClr val="FFFF00"/>
                </a:solidFill>
                <a:latin typeface="CommercialScript" pitchFamily="2" charset="0"/>
              </a:rPr>
              <a:t>se encuentra en el Ex Convento de Santa Rosa.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BA332E0-A380-4EA0-A74A-5AE40C063770}"/>
              </a:ext>
            </a:extLst>
          </p:cNvPr>
          <p:cNvSpPr/>
          <p:nvPr/>
        </p:nvSpPr>
        <p:spPr>
          <a:xfrm>
            <a:off x="3086099" y="1083600"/>
            <a:ext cx="5643564" cy="137384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3200" b="1" kern="0" dirty="0">
                <a:ln>
                  <a:solidFill>
                    <a:srgbClr val="000000"/>
                  </a:solidFill>
                </a:ln>
                <a:solidFill>
                  <a:schemeClr val="bg1"/>
                </a:solidFill>
                <a:latin typeface="Arial"/>
                <a:cs typeface="Arial"/>
              </a:rPr>
              <a:t>Ex Convento de Santa Rosa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DBD1533-20FD-4CE3-A04E-264E791012D3}"/>
              </a:ext>
            </a:extLst>
          </p:cNvPr>
          <p:cNvSpPr/>
          <p:nvPr/>
        </p:nvSpPr>
        <p:spPr>
          <a:xfrm>
            <a:off x="9182851" y="6141406"/>
            <a:ext cx="14558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MX" sz="2400" dirty="0">
                <a:solidFill>
                  <a:srgbClr val="FFFF00"/>
                </a:solidFill>
                <a:latin typeface="CommercialScript" pitchFamily="2" charset="0"/>
              </a:rPr>
              <a:t>¡Conócelo!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8F97894-0E25-4CCC-BA31-222A584779C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73769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23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45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4" y="1180543"/>
            <a:ext cx="358832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2400" dirty="0">
              <a:latin typeface="CommercialScript" pitchFamily="2" charset="0"/>
            </a:endParaRPr>
          </a:p>
          <a:p>
            <a:pPr algn="ctr"/>
            <a:r>
              <a:rPr lang="es-MX" sz="2400" dirty="0">
                <a:latin typeface="CommercialScript" pitchFamily="2" charset="0"/>
              </a:rPr>
              <a:t>Uno de los tesoros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más valiosos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la capital poblana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es sin duda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su rica tradición gastronómica,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la cual se originó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en las cocinas de la Colonia al mezclar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 ingredientes nativos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con los traídos de Europa.</a:t>
            </a:r>
          </a:p>
        </p:txBody>
      </p:sp>
      <p:pic>
        <p:nvPicPr>
          <p:cNvPr id="4" name="Imagen 3" descr="Imagen que contiene comida, plato, mesa, interior&#10;&#10;Descripción generada con confianza muy alta">
            <a:extLst>
              <a:ext uri="{FF2B5EF4-FFF2-40B4-BE49-F238E27FC236}">
                <a16:creationId xmlns:a16="http://schemas.microsoft.com/office/drawing/2014/main" id="{49B1C9D6-DFB4-40AD-82D4-70141FA65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473" y="719139"/>
            <a:ext cx="8427027" cy="5762999"/>
          </a:xfrm>
          <a:prstGeom prst="rect">
            <a:avLst/>
          </a:prstGeom>
          <a:ln w="127000" cap="rnd">
            <a:solidFill>
              <a:schemeClr val="accent2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0709C1F2-5F50-484F-B6F6-567E721BAE04}"/>
              </a:ext>
            </a:extLst>
          </p:cNvPr>
          <p:cNvSpPr/>
          <p:nvPr/>
        </p:nvSpPr>
        <p:spPr>
          <a:xfrm>
            <a:off x="3574473" y="45677"/>
            <a:ext cx="8427027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Gastronomia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82FD917-BDEC-447B-AFE3-9FAF7DC11D3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8" name="Imagen 7" descr="Imagen que contiene comida, plato, mesa, interior&#10;&#10;Descripción generada con confianza muy alta">
            <a:extLst>
              <a:ext uri="{FF2B5EF4-FFF2-40B4-BE49-F238E27FC236}">
                <a16:creationId xmlns:a16="http://schemas.microsoft.com/office/drawing/2014/main" id="{BB45CE98-31E6-44B8-B899-FEF1B41245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393" y="753555"/>
            <a:ext cx="8427027" cy="5762999"/>
          </a:xfrm>
          <a:prstGeom prst="rect">
            <a:avLst/>
          </a:prstGeom>
          <a:ln w="127000" cap="rnd">
            <a:solidFill>
              <a:schemeClr val="accent2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8750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2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826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9102437" y="474056"/>
            <a:ext cx="308956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Saborea unos exquisitos chilaquiles con mole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en el Hotel Royalty, ubicado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en pleno corazón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de la capital poblana,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a un costado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de la Plaza de Armas y teniendo como fondo la imponente imagen de la Catedral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de la ciudad.</a:t>
            </a:r>
          </a:p>
        </p:txBody>
      </p:sp>
      <p:pic>
        <p:nvPicPr>
          <p:cNvPr id="4" name="Imagen 3" descr="Imagen que contiene plato, comida, mesa, interior&#10;&#10;Descripción generada con confianza muy alta">
            <a:extLst>
              <a:ext uri="{FF2B5EF4-FFF2-40B4-BE49-F238E27FC236}">
                <a16:creationId xmlns:a16="http://schemas.microsoft.com/office/drawing/2014/main" id="{8A54EA4E-FA27-4E49-87F3-3CF57BB60C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09" y="714622"/>
            <a:ext cx="8922328" cy="570040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087DCABA-F74C-4DCA-99CA-EF026595DE03}"/>
              </a:ext>
            </a:extLst>
          </p:cNvPr>
          <p:cNvSpPr/>
          <p:nvPr/>
        </p:nvSpPr>
        <p:spPr>
          <a:xfrm>
            <a:off x="9102436" y="5096163"/>
            <a:ext cx="30895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¡Te aseguramos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que son de los más ricos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de la “chula Puebla”!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BB0CCF2-961D-4A61-80A9-38BDBC37192D}"/>
              </a:ext>
            </a:extLst>
          </p:cNvPr>
          <p:cNvSpPr/>
          <p:nvPr/>
        </p:nvSpPr>
        <p:spPr>
          <a:xfrm>
            <a:off x="180109" y="-10734"/>
            <a:ext cx="8922327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Chilaquiles con mole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AC2D181-EAAB-4A6F-9821-EFC990428E8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53004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613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6516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3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221677" y="116948"/>
            <a:ext cx="8492837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Mole Poblano</a:t>
            </a:r>
          </a:p>
        </p:txBody>
      </p:sp>
      <p:pic>
        <p:nvPicPr>
          <p:cNvPr id="4" name="Imagen 3" descr="Imagen que contiene mesa, plato, comida, interior&#10;&#10;Descripción generada con confianza muy alta">
            <a:extLst>
              <a:ext uri="{FF2B5EF4-FFF2-40B4-BE49-F238E27FC236}">
                <a16:creationId xmlns:a16="http://schemas.microsoft.com/office/drawing/2014/main" id="{09426237-3627-4FE3-B817-568BFDE65F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79" y="835607"/>
            <a:ext cx="8492837" cy="56583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1C248428-3A96-486B-8E70-74D4416749FB}"/>
              </a:ext>
            </a:extLst>
          </p:cNvPr>
          <p:cNvSpPr/>
          <p:nvPr/>
        </p:nvSpPr>
        <p:spPr>
          <a:xfrm>
            <a:off x="8714516" y="32589"/>
            <a:ext cx="347748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rgbClr val="222222"/>
                </a:solidFill>
                <a:latin typeface="CommercialScript" pitchFamily="2" charset="0"/>
              </a:rPr>
              <a:t>el mole no es producto </a:t>
            </a:r>
          </a:p>
          <a:p>
            <a:pPr algn="ctr"/>
            <a:r>
              <a:rPr lang="es-MX" sz="2400" dirty="0">
                <a:solidFill>
                  <a:srgbClr val="222222"/>
                </a:solidFill>
                <a:latin typeface="CommercialScript" pitchFamily="2" charset="0"/>
              </a:rPr>
              <a:t>de la casualidad, </a:t>
            </a:r>
          </a:p>
          <a:p>
            <a:pPr algn="ctr"/>
            <a:r>
              <a:rPr lang="es-MX" sz="2400" dirty="0">
                <a:solidFill>
                  <a:srgbClr val="222222"/>
                </a:solidFill>
                <a:latin typeface="CommercialScript" pitchFamily="2" charset="0"/>
              </a:rPr>
              <a:t>sino el resultado </a:t>
            </a:r>
          </a:p>
          <a:p>
            <a:pPr algn="ctr"/>
            <a:r>
              <a:rPr lang="es-MX" sz="2400" dirty="0">
                <a:solidFill>
                  <a:srgbClr val="222222"/>
                </a:solidFill>
                <a:latin typeface="CommercialScript" pitchFamily="2" charset="0"/>
              </a:rPr>
              <a:t>de un lento proceso culinario iniciado desde </a:t>
            </a:r>
          </a:p>
          <a:p>
            <a:pPr algn="ctr"/>
            <a:r>
              <a:rPr lang="es-MX" sz="2400" dirty="0">
                <a:solidFill>
                  <a:srgbClr val="222222"/>
                </a:solidFill>
                <a:latin typeface="CommercialScript" pitchFamily="2" charset="0"/>
              </a:rPr>
              <a:t>la época prehispánica </a:t>
            </a:r>
          </a:p>
          <a:p>
            <a:pPr algn="ctr"/>
            <a:r>
              <a:rPr lang="es-MX" sz="2400" dirty="0">
                <a:solidFill>
                  <a:srgbClr val="222222"/>
                </a:solidFill>
                <a:latin typeface="CommercialScript" pitchFamily="2" charset="0"/>
              </a:rPr>
              <a:t>y perfeccionado </a:t>
            </a:r>
          </a:p>
          <a:p>
            <a:pPr algn="ctr"/>
            <a:r>
              <a:rPr lang="es-MX" sz="2400" dirty="0">
                <a:solidFill>
                  <a:srgbClr val="222222"/>
                </a:solidFill>
                <a:latin typeface="CommercialScript" pitchFamily="2" charset="0"/>
              </a:rPr>
              <a:t>en la Colonia, cuando </a:t>
            </a:r>
          </a:p>
          <a:p>
            <a:pPr algn="ctr"/>
            <a:r>
              <a:rPr lang="es-MX" sz="2400" dirty="0">
                <a:solidFill>
                  <a:srgbClr val="222222"/>
                </a:solidFill>
                <a:latin typeface="CommercialScript" pitchFamily="2" charset="0"/>
              </a:rPr>
              <a:t>la cocina mexicana </a:t>
            </a:r>
          </a:p>
          <a:p>
            <a:pPr algn="ctr"/>
            <a:r>
              <a:rPr lang="es-MX" sz="2400" dirty="0">
                <a:solidFill>
                  <a:srgbClr val="222222"/>
                </a:solidFill>
                <a:latin typeface="CommercialScript" pitchFamily="2" charset="0"/>
              </a:rPr>
              <a:t>se enriqueció </a:t>
            </a:r>
          </a:p>
          <a:p>
            <a:pPr algn="ctr"/>
            <a:r>
              <a:rPr lang="es-MX" sz="2400" dirty="0">
                <a:solidFill>
                  <a:srgbClr val="222222"/>
                </a:solidFill>
                <a:latin typeface="CommercialScript" pitchFamily="2" charset="0"/>
              </a:rPr>
              <a:t>con elementos asiáticos </a:t>
            </a:r>
          </a:p>
          <a:p>
            <a:pPr algn="ctr"/>
            <a:r>
              <a:rPr lang="es-MX" sz="2400" dirty="0">
                <a:solidFill>
                  <a:srgbClr val="222222"/>
                </a:solidFill>
                <a:latin typeface="CommercialScript" pitchFamily="2" charset="0"/>
              </a:rPr>
              <a:t>y europeos.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9009C90-905B-4CDE-9292-463D7D16D2E5}"/>
              </a:ext>
            </a:extLst>
          </p:cNvPr>
          <p:cNvSpPr/>
          <p:nvPr/>
        </p:nvSpPr>
        <p:spPr>
          <a:xfrm>
            <a:off x="8714514" y="4588279"/>
            <a:ext cx="34774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srgbClr val="222222"/>
                </a:solidFill>
                <a:latin typeface="CommercialScript" pitchFamily="2" charset="0"/>
              </a:rPr>
              <a:t>México es un país </a:t>
            </a:r>
          </a:p>
          <a:p>
            <a:pPr lvl="0" algn="ctr"/>
            <a:r>
              <a:rPr lang="es-MX" sz="2400" dirty="0">
                <a:solidFill>
                  <a:srgbClr val="222222"/>
                </a:solidFill>
                <a:latin typeface="CommercialScript" pitchFamily="2" charset="0"/>
              </a:rPr>
              <a:t>en el que existen diversas culturas y por lo tanto</a:t>
            </a:r>
          </a:p>
          <a:p>
            <a:pPr lvl="0" algn="ctr"/>
            <a:r>
              <a:rPr lang="es-MX" sz="2400" dirty="0">
                <a:solidFill>
                  <a:srgbClr val="222222"/>
                </a:solidFill>
                <a:latin typeface="CommercialScript" pitchFamily="2" charset="0"/>
              </a:rPr>
              <a:t> gran variedad </a:t>
            </a:r>
          </a:p>
          <a:p>
            <a:pPr lvl="0" algn="ctr"/>
            <a:r>
              <a:rPr lang="es-MX" sz="2400" dirty="0">
                <a:solidFill>
                  <a:srgbClr val="222222"/>
                </a:solidFill>
                <a:latin typeface="CommercialScript" pitchFamily="2" charset="0"/>
              </a:rPr>
              <a:t>de platillos culinarios </a:t>
            </a:r>
          </a:p>
          <a:p>
            <a:pPr lvl="0" algn="ctr"/>
            <a:r>
              <a:rPr lang="es-MX" sz="2400" dirty="0">
                <a:solidFill>
                  <a:srgbClr val="222222"/>
                </a:solidFill>
                <a:latin typeface="CommercialScript" pitchFamily="2" charset="0"/>
              </a:rPr>
              <a:t>como es el caso del mole</a:t>
            </a:r>
            <a:endParaRPr lang="es-MX" sz="2400" dirty="0">
              <a:solidFill>
                <a:prstClr val="black"/>
              </a:solidFill>
              <a:latin typeface="CommercialScript" pitchFamily="2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80CDCE0-1F44-4B53-9D64-DA34FC7819D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55841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898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3307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3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5" y="1094377"/>
            <a:ext cx="52647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Si visitas la capital poblana de Junio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a Septiembre no te puedes ir sin probar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al menos uno de sus mejores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chiles en nogada.</a:t>
            </a:r>
            <a:endParaRPr lang="es-MX" sz="2400" dirty="0">
              <a:latin typeface="CommercialScript" pitchFamily="2" charset="0"/>
            </a:endParaRPr>
          </a:p>
        </p:txBody>
      </p:sp>
      <p:pic>
        <p:nvPicPr>
          <p:cNvPr id="4" name="Imagen 3" descr="Imagen que contiene plato, mesa, comida, interior&#10;&#10;Descripción generada con confianza muy alta">
            <a:extLst>
              <a:ext uri="{FF2B5EF4-FFF2-40B4-BE49-F238E27FC236}">
                <a16:creationId xmlns:a16="http://schemas.microsoft.com/office/drawing/2014/main" id="{E85518DB-A34F-4749-AF75-1E3C5E19EE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0873" y="786240"/>
            <a:ext cx="6640218" cy="44350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7604350A-272C-47C4-9C86-F278105EC730}"/>
              </a:ext>
            </a:extLst>
          </p:cNvPr>
          <p:cNvSpPr/>
          <p:nvPr/>
        </p:nvSpPr>
        <p:spPr>
          <a:xfrm>
            <a:off x="0" y="-89920"/>
            <a:ext cx="12191999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Prueba un chile en nogada ¡El platillo típico de la región!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DD9D1A4-2C06-4A2D-9A91-69A3C2E72D6F}"/>
              </a:ext>
            </a:extLst>
          </p:cNvPr>
          <p:cNvSpPr/>
          <p:nvPr/>
        </p:nvSpPr>
        <p:spPr>
          <a:xfrm>
            <a:off x="-5" y="2812345"/>
            <a:ext cx="525087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Para los que no lo conozcan, el chile en nogada es un chile verde relleno de carne y fruta seca, bañado en una salsa de nuez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y decorado con granada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(en su versión simple) pero cada lugar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le agrega su toque y sazón especial.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C59731D-1017-4B07-9F0D-6C279079460D}"/>
              </a:ext>
            </a:extLst>
          </p:cNvPr>
          <p:cNvSpPr/>
          <p:nvPr/>
        </p:nvSpPr>
        <p:spPr>
          <a:xfrm>
            <a:off x="-10" y="5320015"/>
            <a:ext cx="121919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Se dice que el chile en nogada fue creado para simbolizar los colores de la bandera mexicana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y aunque su historia tiene varias versiones, la más conocida es que las Monjas Agustinas,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del Convento de Santa Mónica en Puebla,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inventaron este platillo para celebrar el santo del entonces emperador Agustín de Iturbide.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FD7E4D2-90BE-4306-A4FC-C2195580C1B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0056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37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8233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807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6636327" y="346227"/>
            <a:ext cx="555567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Comer en un mercado siempre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es una experiencia,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comer en Las Poblanitas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una típica cemita lo es aún más.</a:t>
            </a:r>
            <a:endParaRPr lang="es-MX" sz="2400" dirty="0">
              <a:latin typeface="CommercialScript" pitchFamily="2" charset="0"/>
            </a:endParaRPr>
          </a:p>
        </p:txBody>
      </p:sp>
      <p:pic>
        <p:nvPicPr>
          <p:cNvPr id="4" name="Imagen 3" descr="Imagen que contiene comida, plato, sándwich, tentempié&#10;&#10;Descripción generada con confianza muy alta">
            <a:extLst>
              <a:ext uri="{FF2B5EF4-FFF2-40B4-BE49-F238E27FC236}">
                <a16:creationId xmlns:a16="http://schemas.microsoft.com/office/drawing/2014/main" id="{4242A92D-C624-4C26-81A4-72BB8A3D9A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3" y="1056112"/>
            <a:ext cx="6239562" cy="46796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13B1DD38-181C-4764-8500-6CB14D0D8113}"/>
              </a:ext>
            </a:extLst>
          </p:cNvPr>
          <p:cNvSpPr/>
          <p:nvPr/>
        </p:nvSpPr>
        <p:spPr>
          <a:xfrm rot="21257548">
            <a:off x="222566" y="292743"/>
            <a:ext cx="6096000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Las Poblanitas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2FE543D-A46F-4D99-B704-21A0A1EAC276}"/>
              </a:ext>
            </a:extLst>
          </p:cNvPr>
          <p:cNvSpPr/>
          <p:nvPr/>
        </p:nvSpPr>
        <p:spPr>
          <a:xfrm>
            <a:off x="6636322" y="2133478"/>
            <a:ext cx="555567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Debes esperar paciente a que te asignen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una mesa o si tienes prisa comer parado, cuando por fin te sientas te toman la orden al segundo…   así que más vale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que ya sepas que pedir.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B909477-B988-4C6B-BC9B-88A906013A6C}"/>
              </a:ext>
            </a:extLst>
          </p:cNvPr>
          <p:cNvSpPr/>
          <p:nvPr/>
        </p:nvSpPr>
        <p:spPr>
          <a:xfrm>
            <a:off x="6636317" y="4308650"/>
            <a:ext cx="555567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El menú es sencillo…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solo hay tres tipos de cemitas y refrescos, algunos citadinos piden  de entrada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unas verduras en escabeche que pican brutal.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53DD1F2-14BC-4084-88FC-BD112D005F33}"/>
              </a:ext>
            </a:extLst>
          </p:cNvPr>
          <p:cNvSpPr/>
          <p:nvPr/>
        </p:nvSpPr>
        <p:spPr>
          <a:xfrm>
            <a:off x="0" y="6172337"/>
            <a:ext cx="1219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3200" dirty="0"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¡Bon </a:t>
            </a:r>
            <a:r>
              <a:rPr lang="es-MX" sz="3200" dirty="0" err="1"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appétit</a:t>
            </a:r>
            <a:r>
              <a:rPr lang="es-MX" sz="3200" dirty="0">
                <a:solidFill>
                  <a:schemeClr val="accent6">
                    <a:lumMod val="50000"/>
                  </a:schemeClr>
                </a:solidFill>
                <a:latin typeface="CommercialScript" pitchFamily="2" charset="0"/>
              </a:rPr>
              <a:t> y no olvides ponerle a tu cemita unas hojas de pápalo!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DE566B07-D5DC-47A5-B21C-773ABDAFB9E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851369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615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149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1109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9597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dificio, exterior, cielo, iglesia&#10;&#10;Descripción generada con confianza muy alta">
            <a:extLst>
              <a:ext uri="{FF2B5EF4-FFF2-40B4-BE49-F238E27FC236}">
                <a16:creationId xmlns:a16="http://schemas.microsoft.com/office/drawing/2014/main" id="{AFF5C7A6-7228-4B93-8DF5-C45F8847EF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3929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368710" y="596479"/>
            <a:ext cx="50605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En la calle 11 Norte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esquina con 10 Poniente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encontrarás un museo dedicado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al medio de transporte “protagonista” durante la época del Porfiriato: </a:t>
            </a:r>
          </a:p>
          <a:p>
            <a:pPr algn="ctr"/>
            <a:r>
              <a:rPr lang="es-MX" sz="3600" dirty="0">
                <a:solidFill>
                  <a:srgbClr val="FFFF00"/>
                </a:solidFill>
                <a:latin typeface="CommercialScript" pitchFamily="2" charset="0"/>
              </a:rPr>
              <a:t>el ferrocarril.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2C7B688-0DF1-43C6-AA3D-14626E4DB269}"/>
              </a:ext>
            </a:extLst>
          </p:cNvPr>
          <p:cNvSpPr/>
          <p:nvPr/>
        </p:nvSpPr>
        <p:spPr>
          <a:xfrm>
            <a:off x="5354617" y="183951"/>
            <a:ext cx="6001643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Museo del ferrocarril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86B5665-6BCF-4DC5-B73A-E008A5429498}"/>
              </a:ext>
            </a:extLst>
          </p:cNvPr>
          <p:cNvSpPr/>
          <p:nvPr/>
        </p:nvSpPr>
        <p:spPr>
          <a:xfrm>
            <a:off x="5986470" y="1063207"/>
            <a:ext cx="52006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Aquí podrás admirar viejas máquinas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y vagones hoy convertidos en interesantes salas de exposición y bibliotecas infantiles.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63D259F-CB96-409C-A9EC-5C1EDB99AE1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98583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468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9254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4" y="1847324"/>
            <a:ext cx="405041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Si caminas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por la calle 18 Poniente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ubica su número 103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y visita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el Museo de Arte Religioso.</a:t>
            </a:r>
          </a:p>
        </p:txBody>
      </p:sp>
      <p:pic>
        <p:nvPicPr>
          <p:cNvPr id="4" name="Imagen 3" descr="Imagen que contiene edificio, cielo, exterior, edificio gubernamental&#10;&#10;Descripción generada con confianza muy alta">
            <a:extLst>
              <a:ext uri="{FF2B5EF4-FFF2-40B4-BE49-F238E27FC236}">
                <a16:creationId xmlns:a16="http://schemas.microsoft.com/office/drawing/2014/main" id="{830CF137-702E-4671-BDE9-EC275E3929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6555" y="902416"/>
            <a:ext cx="7967696" cy="38908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B3B63F62-E943-42BF-9DDD-A71DCC1881CB}"/>
              </a:ext>
            </a:extLst>
          </p:cNvPr>
          <p:cNvSpPr/>
          <p:nvPr/>
        </p:nvSpPr>
        <p:spPr>
          <a:xfrm>
            <a:off x="4036555" y="68739"/>
            <a:ext cx="7967696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Museo de Arte Religioso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A4FE32A-7A43-4F32-B21D-AFA97E1ED630}"/>
              </a:ext>
            </a:extLst>
          </p:cNvPr>
          <p:cNvSpPr/>
          <p:nvPr/>
        </p:nvSpPr>
        <p:spPr>
          <a:xfrm>
            <a:off x="1" y="5056330"/>
            <a:ext cx="1219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Ahí podrás admirar hermosos cuadros obra de los artistas Juan Correa y Miguel Cabrera,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entre otros, alojados en un estupendo edificio que funcionó como convento para las monjas agustinas recoletas de Santa Mónica, quienes pasaron muchos años inadvertidas a la ley de exclaustración, gracias a la protección otorgada por sus vecinos y allegados en la ciudad de Puebla.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D0DD055-EDA5-4AA4-88E9-51F0E541434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7032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600" decel="50000" fill="hold">
                                          <p:stCondLst>
                                            <p:cond delay="6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600" decel="50000" fill="hold">
                                          <p:stCondLst>
                                            <p:cond delay="6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578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4901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cielo, edificio, carretera, exterior&#10;&#10;Descripción generada con confianza muy alta">
            <a:extLst>
              <a:ext uri="{FF2B5EF4-FFF2-40B4-BE49-F238E27FC236}">
                <a16:creationId xmlns:a16="http://schemas.microsoft.com/office/drawing/2014/main" id="{B07DED0A-17B9-48E0-804C-262B4C911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57" y="1570793"/>
            <a:ext cx="7229846" cy="40667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7742903" y="554053"/>
            <a:ext cx="444909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Inaugurado en 1991,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este magnífico espacio aloja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una estupenda colección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piezas de arte prehispánico hasta lo más nuevo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las escuelas artísticas poblanas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y del país.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2450FE4-5522-4A51-B883-1B02EB4B464F}"/>
              </a:ext>
            </a:extLst>
          </p:cNvPr>
          <p:cNvSpPr/>
          <p:nvPr/>
        </p:nvSpPr>
        <p:spPr>
          <a:xfrm rot="21255070">
            <a:off x="124013" y="653076"/>
            <a:ext cx="7424503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Museo Amparo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FC130B3-5565-4A00-9697-119AC1ED3FEB}"/>
              </a:ext>
            </a:extLst>
          </p:cNvPr>
          <p:cNvSpPr/>
          <p:nvPr/>
        </p:nvSpPr>
        <p:spPr>
          <a:xfrm>
            <a:off x="7780438" y="3394245"/>
            <a:ext cx="44115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Admira su magnífica museografía, acompañada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modernos sistemas interactivos.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3C387C9-7133-4795-B5A4-79C0BAA73BC7}"/>
              </a:ext>
            </a:extLst>
          </p:cNvPr>
          <p:cNvSpPr/>
          <p:nvPr/>
        </p:nvSpPr>
        <p:spPr>
          <a:xfrm>
            <a:off x="7683909" y="4793561"/>
            <a:ext cx="43226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Este museo se aloja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en un edificio virreinal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y en sus tres pisos hay una mezcla de exposiciones de arte.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69F0FA2-CCB7-450A-B8A1-414237F10F0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6136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901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894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4642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F23268F2-4C43-4924-86BA-847706F2CC2E}"/>
              </a:ext>
            </a:extLst>
          </p:cNvPr>
          <p:cNvSpPr/>
          <p:nvPr/>
        </p:nvSpPr>
        <p:spPr>
          <a:xfrm>
            <a:off x="9324110" y="2147341"/>
            <a:ext cx="286789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No se dejen engañar,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el museo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es más grande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lo que se imaginan y de una sala a otra podrán descubrir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sus patios internos.</a:t>
            </a:r>
          </a:p>
        </p:txBody>
      </p:sp>
      <p:pic>
        <p:nvPicPr>
          <p:cNvPr id="5" name="Imagen 4" descr="Imagen que contiene edificio, mesa, cielo, exterior&#10;&#10;Descripción generada con confianza muy alta">
            <a:extLst>
              <a:ext uri="{FF2B5EF4-FFF2-40B4-BE49-F238E27FC236}">
                <a16:creationId xmlns:a16="http://schemas.microsoft.com/office/drawing/2014/main" id="{00A3D331-D434-45F6-941A-0BE2DED21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66" y="1219643"/>
            <a:ext cx="9157876" cy="38234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FCD33F18-B4C0-4726-88B1-49CF760D3493}"/>
              </a:ext>
            </a:extLst>
          </p:cNvPr>
          <p:cNvSpPr/>
          <p:nvPr/>
        </p:nvSpPr>
        <p:spPr>
          <a:xfrm>
            <a:off x="13840" y="5749545"/>
            <a:ext cx="121781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Lo que sin duda se lleva las palmas, es la terraza, donde disfrutar de un café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mientras admiras la ciudad se puede convertir en tu actividad favorita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2BB6E6A-FF67-4A54-9D8F-D9A161B78D1A}"/>
              </a:ext>
            </a:extLst>
          </p:cNvPr>
          <p:cNvSpPr/>
          <p:nvPr/>
        </p:nvSpPr>
        <p:spPr>
          <a:xfrm>
            <a:off x="13840" y="290843"/>
            <a:ext cx="121643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Este museo se aloja en un edificio virreinal y en sus tres pisos hay una mezcla de exposiciones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arte prehispánico, virreinal y contemporáneo que valen la pena recorrer.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268255A6-89EE-476F-8A9C-C831C8F556F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84756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1503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7697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20000"/>
                <a:lumOff val="80000"/>
              </a:schemeClr>
            </a:gs>
            <a:gs pos="60000">
              <a:schemeClr val="accent2">
                <a:lumMod val="60000"/>
                <a:lumOff val="40000"/>
              </a:schemeClr>
            </a:gs>
            <a:gs pos="83000">
              <a:srgbClr val="FFC000"/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5" y="983539"/>
            <a:ext cx="369916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En la esquina que conforman las calles 3 Sur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y 9 Poniente se levanta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el edificio de La Concordia, construido en 1676,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bajo el llamado estilo “barroco poblano”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que combina su portada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cantera con imágenes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santos realizadas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en mármol.</a:t>
            </a:r>
          </a:p>
        </p:txBody>
      </p:sp>
      <p:pic>
        <p:nvPicPr>
          <p:cNvPr id="4" name="Imagen 3" descr="Imagen que contiene árbol, exterior, edificio, cielo&#10;&#10;Descripción generada con confianza muy alta">
            <a:extLst>
              <a:ext uri="{FF2B5EF4-FFF2-40B4-BE49-F238E27FC236}">
                <a16:creationId xmlns:a16="http://schemas.microsoft.com/office/drawing/2014/main" id="{CD46157F-1D70-429B-98EE-225FDF5DEA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307" y="996682"/>
            <a:ext cx="8336479" cy="5598219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BDFE4F03-D738-4A62-B318-171617BFDACC}"/>
              </a:ext>
            </a:extLst>
          </p:cNvPr>
          <p:cNvSpPr/>
          <p:nvPr/>
        </p:nvSpPr>
        <p:spPr>
          <a:xfrm>
            <a:off x="3704976" y="241335"/>
            <a:ext cx="8316810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La Concordia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90D2708-EF6E-4B30-B512-66C60E6774C9}"/>
              </a:ext>
            </a:extLst>
          </p:cNvPr>
          <p:cNvSpPr/>
          <p:nvPr/>
        </p:nvSpPr>
        <p:spPr>
          <a:xfrm>
            <a:off x="5813" y="5383471"/>
            <a:ext cx="36991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Su patio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es uno de los más bellos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Puebla.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CACE722-8155-462B-BAC5-A663C187452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8" name="Imagen 7" descr="Imagen que contiene árbol, exterior, edificio, cielo&#10;&#10;Descripción generada con confianza muy alta">
            <a:extLst>
              <a:ext uri="{FF2B5EF4-FFF2-40B4-BE49-F238E27FC236}">
                <a16:creationId xmlns:a16="http://schemas.microsoft.com/office/drawing/2014/main" id="{4648F7A8-9F00-438D-9DCF-824C666667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975" y="1016350"/>
            <a:ext cx="8336479" cy="559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23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8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28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9102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42000">
              <a:srgbClr val="92D050"/>
            </a:gs>
            <a:gs pos="79000">
              <a:srgbClr val="00B050"/>
            </a:gs>
            <a:gs pos="100000">
              <a:schemeClr val="accent6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1" y="525037"/>
            <a:ext cx="1219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2400" dirty="0">
              <a:solidFill>
                <a:prstClr val="black"/>
              </a:solidFill>
              <a:latin typeface="CommercialScript" pitchFamily="2" charset="0"/>
            </a:endParaRPr>
          </a:p>
          <a:p>
            <a:pPr algn="ctr"/>
            <a:r>
              <a:rPr lang="es-MX" sz="2400" dirty="0">
                <a:latin typeface="CommercialScript" pitchFamily="2" charset="0"/>
              </a:rPr>
              <a:t>Sobre avenida Reforma, esquina con la calle 13 Sur, encontrarás un espectacular edificio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que durante muchos años fue la sede de la Penitenciaría del estado.</a:t>
            </a:r>
          </a:p>
        </p:txBody>
      </p:sp>
      <p:pic>
        <p:nvPicPr>
          <p:cNvPr id="4" name="Imagen 3" descr="Imagen que contiene exterior, edificio, árbol&#10;&#10;Descripción generada con confianza muy alta">
            <a:extLst>
              <a:ext uri="{FF2B5EF4-FFF2-40B4-BE49-F238E27FC236}">
                <a16:creationId xmlns:a16="http://schemas.microsoft.com/office/drawing/2014/main" id="{85BDF4E2-9219-4954-9B5D-B98094FD4E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625" y="1252537"/>
            <a:ext cx="7923175" cy="44666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7E1A62D5-7ABE-4179-B197-BBA7A78ADD20}"/>
              </a:ext>
            </a:extLst>
          </p:cNvPr>
          <p:cNvSpPr/>
          <p:nvPr/>
        </p:nvSpPr>
        <p:spPr>
          <a:xfrm>
            <a:off x="-1" y="181335"/>
            <a:ext cx="12192001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Centro Cultural Poblano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B7A2A23-1885-4DCE-B629-53B80433C092}"/>
              </a:ext>
            </a:extLst>
          </p:cNvPr>
          <p:cNvSpPr/>
          <p:nvPr/>
        </p:nvSpPr>
        <p:spPr>
          <a:xfrm>
            <a:off x="-1" y="5963823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Hoy, el lugar aloja al Centro Cultural Poblano y, en sus antiguos salones y celdas,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ahora se efectúan interesantes eventos culturales.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EA09FFF-FE65-4464-838B-BD529FBB61E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75650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497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8888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8601075" y="1167985"/>
            <a:ext cx="359092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Conoce la glorieta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la China poblana,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uno de los rincones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más famosos de la ciudad, decorada con la imagen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en bronce de esta mujer que, orgullosa, muestra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su colorida vestimenta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que con el paso de los años se ha convertido en uno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los símbolos emblemáticos de la entidad poblana.</a:t>
            </a:r>
          </a:p>
        </p:txBody>
      </p:sp>
      <p:pic>
        <p:nvPicPr>
          <p:cNvPr id="4" name="Imagen 3" descr="Imagen que contiene cielo, exterior, árbol, edificio&#10;&#10;Descripción generada con confianza muy alta">
            <a:extLst>
              <a:ext uri="{FF2B5EF4-FFF2-40B4-BE49-F238E27FC236}">
                <a16:creationId xmlns:a16="http://schemas.microsoft.com/office/drawing/2014/main" id="{FA9FED0A-7F39-48F5-B6D6-CC0CC7CA4A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12" y="901819"/>
            <a:ext cx="8386464" cy="561893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9BD2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97BA3905-1912-4F1F-B4C0-E781F5BEF960}"/>
              </a:ext>
            </a:extLst>
          </p:cNvPr>
          <p:cNvSpPr/>
          <p:nvPr/>
        </p:nvSpPr>
        <p:spPr>
          <a:xfrm>
            <a:off x="214611" y="112525"/>
            <a:ext cx="8386464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La China poblana</a:t>
            </a: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16C2DA9-0336-4BED-A8A5-98FE92E27A5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58218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814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9016757" y="1316051"/>
            <a:ext cx="317524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En ellos se desarrolló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la famosa Batalla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del 5 de mayo,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donde el general Ignacio Zaragoza, apoyado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por un valiente grupo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indígenas </a:t>
            </a:r>
            <a:r>
              <a:rPr lang="es-MX" sz="2400" dirty="0" err="1">
                <a:latin typeface="CommercialScript" pitchFamily="2" charset="0"/>
              </a:rPr>
              <a:t>zacapoaxtlas</a:t>
            </a:r>
            <a:r>
              <a:rPr lang="es-MX" sz="2400" dirty="0">
                <a:latin typeface="CommercialScript" pitchFamily="2" charset="0"/>
              </a:rPr>
              <a:t>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venció al poderoso ejército francés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la primavera de 1862.</a:t>
            </a:r>
          </a:p>
        </p:txBody>
      </p:sp>
      <p:pic>
        <p:nvPicPr>
          <p:cNvPr id="4" name="Imagen 3" descr="Imagen que contiene cielo, exterior, montaña, naturaleza&#10;&#10;Descripción generada con confianza muy alta">
            <a:extLst>
              <a:ext uri="{FF2B5EF4-FFF2-40B4-BE49-F238E27FC236}">
                <a16:creationId xmlns:a16="http://schemas.microsoft.com/office/drawing/2014/main" id="{AC74E17E-0D95-433E-AA1E-56AE7E2003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36069"/>
            <a:ext cx="9016757" cy="48352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57840824-BEB3-44C7-B37C-D629DF1AB6B1}"/>
              </a:ext>
            </a:extLst>
          </p:cNvPr>
          <p:cNvSpPr/>
          <p:nvPr/>
        </p:nvSpPr>
        <p:spPr>
          <a:xfrm>
            <a:off x="0" y="316716"/>
            <a:ext cx="12192000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los Fuertes de Loreto y Guadalupe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3EDB871-EC4A-4D80-A0E3-B520D7060854}"/>
              </a:ext>
            </a:extLst>
          </p:cNvPr>
          <p:cNvSpPr/>
          <p:nvPr/>
        </p:nvSpPr>
        <p:spPr>
          <a:xfrm>
            <a:off x="2562821" y="6060167"/>
            <a:ext cx="70663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MX" sz="3600" dirty="0">
                <a:solidFill>
                  <a:srgbClr val="C00000"/>
                </a:solidFill>
                <a:latin typeface="CommercialScript" pitchFamily="2" charset="0"/>
              </a:rPr>
              <a:t>¡La vista de la ciudad te sorprenderá!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8BCB0CD-5982-4319-9187-83855AAD907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3909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3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3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3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800" accel="100000" fill="hold">
                                          <p:stCondLst>
                                            <p:cond delay="23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800" accel="100000" fill="hold">
                                          <p:stCondLst>
                                            <p:cond delay="23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9794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591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ielo, exterior, carretera, suelo&#10;&#10;Descripción generada con confianza muy alta">
            <a:extLst>
              <a:ext uri="{FF2B5EF4-FFF2-40B4-BE49-F238E27FC236}">
                <a16:creationId xmlns:a16="http://schemas.microsoft.com/office/drawing/2014/main" id="{55DE0DF8-84E3-4971-9545-4F5951FB2C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2414589" y="1082250"/>
            <a:ext cx="97774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No soy fan del barroco, pero este museo es hermoso así que debes conocerlo.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748A206-D548-4060-BC3A-3C9E68B62A2F}"/>
              </a:ext>
            </a:extLst>
          </p:cNvPr>
          <p:cNvSpPr/>
          <p:nvPr/>
        </p:nvSpPr>
        <p:spPr>
          <a:xfrm>
            <a:off x="2862055" y="147322"/>
            <a:ext cx="6476492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Museo Barroco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903EAE6-AC51-4194-BE65-8076E408F977}"/>
              </a:ext>
            </a:extLst>
          </p:cNvPr>
          <p:cNvSpPr/>
          <p:nvPr/>
        </p:nvSpPr>
        <p:spPr>
          <a:xfrm>
            <a:off x="-1" y="5835246"/>
            <a:ext cx="121920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El MIB fue diseñado por el arquitecto japonés </a:t>
            </a:r>
            <a:r>
              <a:rPr lang="es-MX" sz="2400" dirty="0" err="1">
                <a:solidFill>
                  <a:schemeClr val="bg1"/>
                </a:solidFill>
                <a:latin typeface="CommercialScript" pitchFamily="2" charset="0"/>
              </a:rPr>
              <a:t>Toyo</a:t>
            </a:r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 </a:t>
            </a:r>
            <a:r>
              <a:rPr lang="es-MX" sz="2400" dirty="0" err="1">
                <a:solidFill>
                  <a:schemeClr val="bg1"/>
                </a:solidFill>
                <a:latin typeface="CommercialScript" pitchFamily="2" charset="0"/>
              </a:rPr>
              <a:t>Ito</a:t>
            </a:r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 y en él se muestra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la vinculación de México, sobre todo Puebla con este estilo en las artes, la música y la literatura.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F829555-F118-483E-9766-E85FF2A9F83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59022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507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174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5" y="1253708"/>
            <a:ext cx="597174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Aunque este recorrido muy pocas personas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lo recomiendan como </a:t>
            </a:r>
            <a:r>
              <a:rPr lang="es-MX" sz="2400">
                <a:latin typeface="CommercialScript" pitchFamily="2" charset="0"/>
              </a:rPr>
              <a:t>actividad en </a:t>
            </a:r>
            <a:r>
              <a:rPr lang="es-MX" sz="2400" dirty="0">
                <a:latin typeface="CommercialScript" pitchFamily="2" charset="0"/>
              </a:rPr>
              <a:t>Puebla</a:t>
            </a:r>
            <a:r>
              <a:rPr lang="es-MX" sz="2400">
                <a:latin typeface="CommercialScript" pitchFamily="2" charset="0"/>
              </a:rPr>
              <a:t>, </a:t>
            </a:r>
          </a:p>
          <a:p>
            <a:pPr algn="ctr"/>
            <a:r>
              <a:rPr lang="es-MX" sz="2400">
                <a:latin typeface="CommercialScript" pitchFamily="2" charset="0"/>
              </a:rPr>
              <a:t>sin </a:t>
            </a:r>
            <a:r>
              <a:rPr lang="es-MX" sz="2400" dirty="0">
                <a:latin typeface="CommercialScript" pitchFamily="2" charset="0"/>
              </a:rPr>
              <a:t>duda fue mi favorita,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por mostrar como una intervención artística puede generar un impacto positivo en un barrio.</a:t>
            </a:r>
          </a:p>
        </p:txBody>
      </p:sp>
      <p:pic>
        <p:nvPicPr>
          <p:cNvPr id="4" name="Imagen 3" descr="Imagen que contiene edificio, cielo, exterior, carretera&#10;&#10;Descripción generada con confianza muy alta">
            <a:extLst>
              <a:ext uri="{FF2B5EF4-FFF2-40B4-BE49-F238E27FC236}">
                <a16:creationId xmlns:a16="http://schemas.microsoft.com/office/drawing/2014/main" id="{08EF4AD4-59C6-4AF5-B791-48E7FE54174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55"/>
          <a:stretch/>
        </p:blipFill>
        <p:spPr>
          <a:xfrm>
            <a:off x="5110165" y="1093451"/>
            <a:ext cx="6858000" cy="48577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4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B9DEAACC-2013-49E3-BA0F-7D39FCDC121B}"/>
              </a:ext>
            </a:extLst>
          </p:cNvPr>
          <p:cNvSpPr/>
          <p:nvPr/>
        </p:nvSpPr>
        <p:spPr>
          <a:xfrm>
            <a:off x="9952" y="113647"/>
            <a:ext cx="12182047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Barrio de </a:t>
            </a:r>
            <a:r>
              <a:rPr lang="es-MX" sz="54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Xanenetla</a:t>
            </a:r>
            <a:endParaRPr lang="es-MX" sz="5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EFEEAC8-FC6C-45BD-B179-2884759233CD}"/>
              </a:ext>
            </a:extLst>
          </p:cNvPr>
          <p:cNvSpPr/>
          <p:nvPr/>
        </p:nvSpPr>
        <p:spPr>
          <a:xfrm>
            <a:off x="9953" y="3549244"/>
            <a:ext cx="597174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En este barrio, en la época colonial, 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se asentaron los indios traídos a la ciudad, alfareros y ladrilleros que ayudaban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a la construcción de la misma.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41BAF87-2019-422F-B9EB-666B79DEEBF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22518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076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38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7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cielo, exterior, suelo, texto&#10;&#10;Descripción generada con confianza muy alta">
            <a:extLst>
              <a:ext uri="{FF2B5EF4-FFF2-40B4-BE49-F238E27FC236}">
                <a16:creationId xmlns:a16="http://schemas.microsoft.com/office/drawing/2014/main" id="{2601620B-94E9-4067-831A-07F4E02593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98" y="1414472"/>
            <a:ext cx="8743965" cy="491289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5" y="267865"/>
            <a:ext cx="122058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Desde siempre fue un barrio marginado y ha sido escenario de mucha violencia,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algo que el Colectivo buscó cambiar.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E407494-76BD-4BAB-8766-C7CEE8F92D40}"/>
              </a:ext>
            </a:extLst>
          </p:cNvPr>
          <p:cNvSpPr/>
          <p:nvPr/>
        </p:nvSpPr>
        <p:spPr>
          <a:xfrm>
            <a:off x="8958263" y="1520407"/>
            <a:ext cx="3233737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Con pláticas y talleres donde los vecinos tomaron el rol principal, poco a poco se fueron limpiando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las calles empedradas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y los muros de las casas fueron adquiriendo color con murales que relatan la historia,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la lucha y la esperanza de los habitantes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del barrio.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4D23B3D7-84F0-433B-A2A3-CDEE6F34777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61239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28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9844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9015413" y="1082249"/>
            <a:ext cx="3176587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Si te gusta el futbol,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no puedes dejar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de asistir a un partido del equipo local,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los camoteros del Puebla, conocidos también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como el cuadro de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“La franja”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por su original uniforme el cual siempre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es atravesado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por una franja diagonal en color azul.</a:t>
            </a:r>
          </a:p>
        </p:txBody>
      </p:sp>
      <p:pic>
        <p:nvPicPr>
          <p:cNvPr id="4" name="Imagen 3" descr="Imagen que contiene edificio, cielo, exterior&#10;&#10;Descripción generada con confianza alta">
            <a:extLst>
              <a:ext uri="{FF2B5EF4-FFF2-40B4-BE49-F238E27FC236}">
                <a16:creationId xmlns:a16="http://schemas.microsoft.com/office/drawing/2014/main" id="{B3F1C03D-3A24-41E4-90FF-52D4941464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93" y="1300159"/>
            <a:ext cx="8781220" cy="44518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9D70677-F11C-4621-A1F7-DC6959A80DB6}"/>
              </a:ext>
            </a:extLst>
          </p:cNvPr>
          <p:cNvSpPr/>
          <p:nvPr/>
        </p:nvSpPr>
        <p:spPr>
          <a:xfrm rot="427646">
            <a:off x="368710" y="679402"/>
            <a:ext cx="8524567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Estadio Cuauhtémoc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A6E7535-1EA5-46B9-9922-346A56B423DA}"/>
              </a:ext>
            </a:extLst>
          </p:cNvPr>
          <p:cNvSpPr/>
          <p:nvPr/>
        </p:nvSpPr>
        <p:spPr>
          <a:xfrm>
            <a:off x="0" y="6071041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Su sede es el “</a:t>
            </a:r>
            <a:r>
              <a:rPr lang="es-MX" sz="2400" dirty="0" err="1">
                <a:solidFill>
                  <a:prstClr val="black"/>
                </a:solidFill>
                <a:latin typeface="CommercialScript" pitchFamily="2" charset="0"/>
              </a:rPr>
              <a:t>EstadioCuauhtémoc</a:t>
            </a:r>
            <a:r>
              <a:rPr lang="es-MX" sz="2400" dirty="0">
                <a:solidFill>
                  <a:prstClr val="black"/>
                </a:solidFill>
                <a:latin typeface="CommercialScript" pitchFamily="2" charset="0"/>
              </a:rPr>
              <a:t>”.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52D4213-0B19-48E1-80BA-029BB3D5276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42861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1288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6851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ielo, exterior, hierba, agua&#10;&#10;Descripción generada con confianza muy alta">
            <a:extLst>
              <a:ext uri="{FF2B5EF4-FFF2-40B4-BE49-F238E27FC236}">
                <a16:creationId xmlns:a16="http://schemas.microsoft.com/office/drawing/2014/main" id="{06A16732-F509-428C-94C3-C3DDB5A4CC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74062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5" y="1114977"/>
            <a:ext cx="528594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Para admirar la ciudad desde las alturas, no hay nada mejor que subirse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al Teleférico,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ubicado en la zona de Los Fuertes.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62370DE-EB69-4099-8C8A-9FFD0F98CD4C}"/>
              </a:ext>
            </a:extLst>
          </p:cNvPr>
          <p:cNvSpPr/>
          <p:nvPr/>
        </p:nvSpPr>
        <p:spPr>
          <a:xfrm>
            <a:off x="324465" y="190555"/>
            <a:ext cx="4365522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Teleférico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3CA6BA8-36B3-4779-8CCF-E51ACF39722B}"/>
              </a:ext>
            </a:extLst>
          </p:cNvPr>
          <p:cNvSpPr/>
          <p:nvPr/>
        </p:nvSpPr>
        <p:spPr>
          <a:xfrm>
            <a:off x="6095999" y="120218"/>
            <a:ext cx="597217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rgbClr val="FFFF00"/>
                </a:solidFill>
                <a:latin typeface="CommercialScript" pitchFamily="2" charset="0"/>
              </a:rPr>
              <a:t>Éste cuenta con dos estaciones, una de 58 m ubicada en el Centro Expositor y otra de 48 m, localizada a unos cuantos pasos </a:t>
            </a:r>
          </a:p>
          <a:p>
            <a:pPr algn="ctr"/>
            <a:r>
              <a:rPr lang="es-MX" sz="2400" dirty="0">
                <a:solidFill>
                  <a:srgbClr val="FFFF00"/>
                </a:solidFill>
                <a:latin typeface="CommercialScript" pitchFamily="2" charset="0"/>
              </a:rPr>
              <a:t>del Mausoleo a Zaragoza; </a:t>
            </a:r>
          </a:p>
          <a:p>
            <a:pPr algn="ctr"/>
            <a:r>
              <a:rPr lang="es-MX" sz="2400" dirty="0">
                <a:solidFill>
                  <a:srgbClr val="FFFF00"/>
                </a:solidFill>
                <a:latin typeface="CommercialScript" pitchFamily="2" charset="0"/>
              </a:rPr>
              <a:t>ambas permiten realizar un recorrido </a:t>
            </a:r>
          </a:p>
          <a:p>
            <a:pPr algn="ctr"/>
            <a:r>
              <a:rPr lang="es-MX" sz="2400" dirty="0">
                <a:solidFill>
                  <a:srgbClr val="FFFF00"/>
                </a:solidFill>
                <a:latin typeface="CommercialScript" pitchFamily="2" charset="0"/>
              </a:rPr>
              <a:t>de más de 680 m a bordo de cabinas ideales </a:t>
            </a:r>
          </a:p>
          <a:p>
            <a:pPr algn="ctr"/>
            <a:r>
              <a:rPr lang="es-MX" sz="2400" dirty="0">
                <a:solidFill>
                  <a:srgbClr val="FFFF00"/>
                </a:solidFill>
                <a:latin typeface="CommercialScript" pitchFamily="2" charset="0"/>
              </a:rPr>
              <a:t>para admirar, a todo lujo, </a:t>
            </a:r>
          </a:p>
          <a:p>
            <a:pPr algn="ctr"/>
            <a:r>
              <a:rPr lang="es-MX" sz="2400" dirty="0">
                <a:solidFill>
                  <a:srgbClr val="FFFF00"/>
                </a:solidFill>
                <a:latin typeface="CommercialScript" pitchFamily="2" charset="0"/>
              </a:rPr>
              <a:t>la “capital de los ángeles desde el cielo”.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2D26FC3-85D6-41A1-B169-488B0B1C413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99594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53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8037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ielo, exterior&#10;&#10;Descripción generada con confianza muy alta">
            <a:extLst>
              <a:ext uri="{FF2B5EF4-FFF2-40B4-BE49-F238E27FC236}">
                <a16:creationId xmlns:a16="http://schemas.microsoft.com/office/drawing/2014/main" id="{F3713889-6D9B-4FEE-BDCF-9E166C3026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72752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4429125" y="973019"/>
            <a:ext cx="77628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Desde que llegas a la ciudad este parque lineal que recorre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todo lo alto de la ciudad de Puebla, llama tu atención.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9219976-6E8A-4ECC-8A67-5D2BB59FFE11}"/>
              </a:ext>
            </a:extLst>
          </p:cNvPr>
          <p:cNvSpPr/>
          <p:nvPr/>
        </p:nvSpPr>
        <p:spPr>
          <a:xfrm>
            <a:off x="4424357" y="154919"/>
            <a:ext cx="7762875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Parque Lineal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088632C-CC80-47A7-942D-3A50AB40F15E}"/>
              </a:ext>
            </a:extLst>
          </p:cNvPr>
          <p:cNvSpPr/>
          <p:nvPr/>
        </p:nvSpPr>
        <p:spPr>
          <a:xfrm>
            <a:off x="4424357" y="1980377"/>
            <a:ext cx="77628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El recorrido es de 4.5 kilómetros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y conecta cuatro atractivos principales de la ciudad.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B1A26BB-E8A5-43A6-9194-A3907D4276D6}"/>
              </a:ext>
            </a:extLst>
          </p:cNvPr>
          <p:cNvSpPr/>
          <p:nvPr/>
        </p:nvSpPr>
        <p:spPr>
          <a:xfrm>
            <a:off x="6226035" y="5459294"/>
            <a:ext cx="50348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3600" dirty="0">
                <a:solidFill>
                  <a:srgbClr val="A20000"/>
                </a:solidFill>
                <a:latin typeface="CommercialScript" pitchFamily="2" charset="0"/>
              </a:rPr>
              <a:t>¿La mejor opción?...  </a:t>
            </a:r>
          </a:p>
          <a:p>
            <a:pPr lvl="0" algn="ctr"/>
            <a:r>
              <a:rPr lang="es-MX" sz="3600" dirty="0">
                <a:solidFill>
                  <a:srgbClr val="A20000"/>
                </a:solidFill>
                <a:latin typeface="CommercialScript" pitchFamily="2" charset="0"/>
              </a:rPr>
              <a:t>Recorrerlo en bici.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9221F4F-3605-4CD9-8CFD-D80FB1DCE5F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4593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251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712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386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ielo, exterior, naturaleza, puesta de sol&#10;&#10;Descripción generada con confianza muy alta">
            <a:extLst>
              <a:ext uri="{FF2B5EF4-FFF2-40B4-BE49-F238E27FC236}">
                <a16:creationId xmlns:a16="http://schemas.microsoft.com/office/drawing/2014/main" id="{1555F1F5-8A37-4B57-A5C1-C5B293C833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5" y="0"/>
            <a:ext cx="12205854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5" y="17608"/>
            <a:ext cx="122058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Otra muy buena opción es la Estrella de Puebla, colosal estructura de 80 m de altura,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conformada por 54 góndolas (para ocho personas cada una) que van subiendo,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a manera de rueda de la fortuna, hasta alcanzar el punto más alto,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en el que los principales edificios de la capital poblana y del cercano Pueblo Mágico de Cholula</a:t>
            </a:r>
          </a:p>
          <a:p>
            <a:r>
              <a:rPr lang="es-MX" sz="2400" dirty="0">
                <a:latin typeface="CommercialScript" pitchFamily="2" charset="0"/>
              </a:rPr>
              <a:t>                 con los volcanes al fondo-, quedarán a tus pies.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8A721B4-2647-4A25-952B-D6EC327EC572}"/>
              </a:ext>
            </a:extLst>
          </p:cNvPr>
          <p:cNvSpPr/>
          <p:nvPr/>
        </p:nvSpPr>
        <p:spPr>
          <a:xfrm>
            <a:off x="0" y="2162528"/>
            <a:ext cx="6666271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Estrella de Puebla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C1AA5F0-8855-46AE-A044-78AB155CE0A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96812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972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4" y="1357613"/>
            <a:ext cx="439188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Pocos kilómetros al sur de Puebla, rumbo a Valsequillo,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podrás conocer uno de los zoológicos más populares de México: Africam Safari,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cuya fama radica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en que muchos de sus animales deambulan libremente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por las instalaciones del parque.</a:t>
            </a:r>
          </a:p>
        </p:txBody>
      </p:sp>
      <p:pic>
        <p:nvPicPr>
          <p:cNvPr id="4" name="Imagen 3" descr="Imagen que contiene persona, árbol, exterior, suelo&#10;&#10;Descripción generada con confianza muy alta">
            <a:extLst>
              <a:ext uri="{FF2B5EF4-FFF2-40B4-BE49-F238E27FC236}">
                <a16:creationId xmlns:a16="http://schemas.microsoft.com/office/drawing/2014/main" id="{92F1BF3C-976E-410D-91F0-77F2A580B0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031" y="1250810"/>
            <a:ext cx="7620000" cy="50768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E1F658C2-3B4F-404B-8053-8841D93D3404}"/>
              </a:ext>
            </a:extLst>
          </p:cNvPr>
          <p:cNvSpPr/>
          <p:nvPr/>
        </p:nvSpPr>
        <p:spPr>
          <a:xfrm>
            <a:off x="-13853" y="262786"/>
            <a:ext cx="12205854" cy="764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Africam Safari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17A4A40-F01A-4A65-9114-823D9F7706B6}"/>
              </a:ext>
            </a:extLst>
          </p:cNvPr>
          <p:cNvSpPr/>
          <p:nvPr/>
        </p:nvSpPr>
        <p:spPr>
          <a:xfrm>
            <a:off x="-4" y="5015227"/>
            <a:ext cx="43918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rgbClr val="CC3300"/>
                </a:solidFill>
                <a:latin typeface="CommercialScript" pitchFamily="2" charset="0"/>
              </a:rPr>
              <a:t>¡Una experiencia </a:t>
            </a:r>
          </a:p>
          <a:p>
            <a:pPr algn="ctr"/>
            <a:r>
              <a:rPr lang="es-MX" sz="2400" dirty="0">
                <a:solidFill>
                  <a:srgbClr val="CC3300"/>
                </a:solidFill>
                <a:latin typeface="CommercialScript" pitchFamily="2" charset="0"/>
              </a:rPr>
              <a:t>para toda la familia </a:t>
            </a:r>
          </a:p>
          <a:p>
            <a:pPr algn="ctr"/>
            <a:r>
              <a:rPr lang="es-MX" sz="2400" dirty="0">
                <a:solidFill>
                  <a:srgbClr val="CC3300"/>
                </a:solidFill>
                <a:latin typeface="CommercialScript" pitchFamily="2" charset="0"/>
              </a:rPr>
              <a:t>que no puedes dejar de presenciar!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3508908-E9E5-4905-9F21-7D5C97F9F05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5018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836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8776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xterior, cielo, árbol, edificio&#10;&#10;Descripción generada con confianza muy alta">
            <a:extLst>
              <a:ext uri="{FF2B5EF4-FFF2-40B4-BE49-F238E27FC236}">
                <a16:creationId xmlns:a16="http://schemas.microsoft.com/office/drawing/2014/main" id="{4B3320D3-4CAD-4B61-A7D8-035FF862E8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73743" y="199185"/>
            <a:ext cx="120887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Dos o tres días son el tiempo   suficiente que necesitas para recorrer lo básico de la ciudad.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282C79C-2E09-4D5A-893A-AF8E1F8D8CB0}"/>
              </a:ext>
            </a:extLst>
          </p:cNvPr>
          <p:cNvSpPr/>
          <p:nvPr/>
        </p:nvSpPr>
        <p:spPr>
          <a:xfrm>
            <a:off x="663677" y="1059509"/>
            <a:ext cx="30971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Espero este artículo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te ayude a definir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que hacer en Puebla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en tu próxima visita.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C120B83-9A6E-418E-9B42-A5E11E9879F4}"/>
              </a:ext>
            </a:extLst>
          </p:cNvPr>
          <p:cNvSpPr/>
          <p:nvPr/>
        </p:nvSpPr>
        <p:spPr>
          <a:xfrm>
            <a:off x="7595421" y="1683859"/>
            <a:ext cx="455233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No olvides tomar el tiempo necesario para recorrer sus calles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sin mucha planeación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y descubrir por qué fue nombrada Patrimonio de la Humanidad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por la </a:t>
            </a:r>
            <a:r>
              <a:rPr lang="es-MX" sz="1600" dirty="0">
                <a:solidFill>
                  <a:schemeClr val="bg1"/>
                </a:solidFill>
                <a:latin typeface="Alamo SSi" panose="020B0500000000000000" pitchFamily="34" charset="0"/>
              </a:rPr>
              <a:t>UNESCO</a:t>
            </a:r>
            <a:r>
              <a:rPr lang="es-MX" sz="2400" dirty="0">
                <a:solidFill>
                  <a:schemeClr val="bg1"/>
                </a:solidFill>
                <a:latin typeface="CommercialScript" pitchFamily="2" charset="0"/>
              </a:rPr>
              <a:t>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7A11A73-5EDB-428A-8F7A-6238B7D3D36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8901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94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837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334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3C5C76-E9B3-479B-A694-45EDE944BB3C}"/>
              </a:ext>
            </a:extLst>
          </p:cNvPr>
          <p:cNvSpPr/>
          <p:nvPr/>
        </p:nvSpPr>
        <p:spPr>
          <a:xfrm>
            <a:off x="-13855" y="475261"/>
            <a:ext cx="122058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" pitchFamily="2" charset="0"/>
              </a:rPr>
              <a:t>Si te quedas más días en el lugar, puedes aprovechar para darte una vuelta </a:t>
            </a:r>
          </a:p>
          <a:p>
            <a:pPr algn="ctr"/>
            <a:r>
              <a:rPr lang="es-MX" sz="2400" dirty="0">
                <a:latin typeface="CommercialScript" pitchFamily="2" charset="0"/>
              </a:rPr>
              <a:t>a la Laguna de Alchichica, una laguna con hermosos tonos turquesas.</a:t>
            </a:r>
          </a:p>
        </p:txBody>
      </p:sp>
      <p:pic>
        <p:nvPicPr>
          <p:cNvPr id="4" name="Imagen 3" descr="Imagen que contiene montaña, naturaleza, cielo, exterior&#10;&#10;Descripción generada con confianza muy alta">
            <a:extLst>
              <a:ext uri="{FF2B5EF4-FFF2-40B4-BE49-F238E27FC236}">
                <a16:creationId xmlns:a16="http://schemas.microsoft.com/office/drawing/2014/main" id="{DD30A0F2-83D2-439C-A66A-3EEA7D4C13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30" y="1696065"/>
            <a:ext cx="12204630" cy="516193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D9377FFB-B886-435F-A992-6BDAD3F4D38D}"/>
              </a:ext>
            </a:extLst>
          </p:cNvPr>
          <p:cNvSpPr/>
          <p:nvPr/>
        </p:nvSpPr>
        <p:spPr>
          <a:xfrm>
            <a:off x="1" y="1660042"/>
            <a:ext cx="12192000" cy="140551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¿Qué otra actividad quieres hacer en Puebla?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B771EBB-7A75-4F2A-9C51-62B7C975A41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352169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859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259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Puebla de los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angeles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41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22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 descr="Imagen que contiene exterior, naturaleza, cielo, agua&#10;&#10;Descripción generada con confianza muy alta">
            <a:extLst>
              <a:ext uri="{FF2B5EF4-FFF2-40B4-BE49-F238E27FC236}">
                <a16:creationId xmlns:a16="http://schemas.microsoft.com/office/drawing/2014/main" id="{7C99827C-157C-4EF3-AEFD-301F9BD720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"/>
            <a:ext cx="12192001" cy="6843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07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14:window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14:vortex dir="r"/>
      </p:transition>
    </mc:Choice>
    <mc:Fallback xmlns="">
      <p:transition spd="slow" advClick="0" advTm="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2250</TotalTime>
  <Words>3302</Words>
  <Application>Microsoft Office PowerPoint</Application>
  <PresentationFormat>Panorámica</PresentationFormat>
  <Paragraphs>510</Paragraphs>
  <Slides>53</Slides>
  <Notes>48</Notes>
  <HiddenSlides>0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67" baseType="lpstr">
      <vt:lpstr>Alamo SSi</vt:lpstr>
      <vt:lpstr>Algerian</vt:lpstr>
      <vt:lpstr>Arial</vt:lpstr>
      <vt:lpstr>Arial Narrow</vt:lpstr>
      <vt:lpstr>Calibri</vt:lpstr>
      <vt:lpstr>Calibri Light</vt:lpstr>
      <vt:lpstr>CommercialScript</vt:lpstr>
      <vt:lpstr>Cooper Black</vt:lpstr>
      <vt:lpstr>Edwardian Script ITC</vt:lpstr>
      <vt:lpstr>Kristen ITC</vt:lpstr>
      <vt:lpstr>Times New Roman</vt:lpstr>
      <vt:lpstr>Verdana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Puebla de los Angeles Completa</dc:title>
  <dc:creator>Eagle's nest</dc:creator>
  <cp:lastModifiedBy>Eagle's nest</cp:lastModifiedBy>
  <cp:revision>166</cp:revision>
  <dcterms:created xsi:type="dcterms:W3CDTF">2018-02-11T10:42:39Z</dcterms:created>
  <dcterms:modified xsi:type="dcterms:W3CDTF">2018-03-19T04:53:27Z</dcterms:modified>
</cp:coreProperties>
</file>