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9"/>
  </p:notesMasterIdLst>
  <p:sldIdLst>
    <p:sldId id="256" r:id="rId3"/>
    <p:sldId id="257" r:id="rId4"/>
    <p:sldId id="275" r:id="rId5"/>
    <p:sldId id="368" r:id="rId6"/>
    <p:sldId id="337" r:id="rId7"/>
    <p:sldId id="338" r:id="rId8"/>
    <p:sldId id="276" r:id="rId9"/>
    <p:sldId id="277" r:id="rId10"/>
    <p:sldId id="278" r:id="rId11"/>
    <p:sldId id="280" r:id="rId12"/>
    <p:sldId id="367" r:id="rId13"/>
    <p:sldId id="281" r:id="rId14"/>
    <p:sldId id="282" r:id="rId15"/>
    <p:sldId id="370" r:id="rId16"/>
    <p:sldId id="373" r:id="rId17"/>
    <p:sldId id="387" r:id="rId18"/>
    <p:sldId id="376" r:id="rId19"/>
    <p:sldId id="345" r:id="rId20"/>
    <p:sldId id="402" r:id="rId21"/>
    <p:sldId id="399" r:id="rId22"/>
    <p:sldId id="375" r:id="rId23"/>
    <p:sldId id="371" r:id="rId24"/>
    <p:sldId id="372" r:id="rId25"/>
    <p:sldId id="393" r:id="rId26"/>
    <p:sldId id="340" r:id="rId27"/>
    <p:sldId id="284" r:id="rId28"/>
    <p:sldId id="285" r:id="rId29"/>
    <p:sldId id="286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6" r:id="rId38"/>
    <p:sldId id="297" r:id="rId39"/>
    <p:sldId id="298" r:id="rId40"/>
    <p:sldId id="400" r:id="rId41"/>
    <p:sldId id="401" r:id="rId42"/>
    <p:sldId id="378" r:id="rId43"/>
    <p:sldId id="300" r:id="rId44"/>
    <p:sldId id="302" r:id="rId45"/>
    <p:sldId id="304" r:id="rId46"/>
    <p:sldId id="377" r:id="rId47"/>
    <p:sldId id="346" r:id="rId48"/>
    <p:sldId id="391" r:id="rId49"/>
    <p:sldId id="306" r:id="rId50"/>
    <p:sldId id="305" r:id="rId51"/>
    <p:sldId id="342" r:id="rId52"/>
    <p:sldId id="308" r:id="rId53"/>
    <p:sldId id="341" r:id="rId54"/>
    <p:sldId id="309" r:id="rId55"/>
    <p:sldId id="310" r:id="rId56"/>
    <p:sldId id="315" r:id="rId57"/>
    <p:sldId id="316" r:id="rId58"/>
    <p:sldId id="317" r:id="rId59"/>
    <p:sldId id="318" r:id="rId60"/>
    <p:sldId id="319" r:id="rId61"/>
    <p:sldId id="356" r:id="rId62"/>
    <p:sldId id="395" r:id="rId63"/>
    <p:sldId id="357" r:id="rId64"/>
    <p:sldId id="358" r:id="rId65"/>
    <p:sldId id="320" r:id="rId66"/>
    <p:sldId id="321" r:id="rId67"/>
    <p:sldId id="353" r:id="rId68"/>
    <p:sldId id="383" r:id="rId69"/>
    <p:sldId id="382" r:id="rId70"/>
    <p:sldId id="380" r:id="rId71"/>
    <p:sldId id="403" r:id="rId72"/>
    <p:sldId id="331" r:id="rId73"/>
    <p:sldId id="384" r:id="rId74"/>
    <p:sldId id="332" r:id="rId75"/>
    <p:sldId id="390" r:id="rId76"/>
    <p:sldId id="360" r:id="rId77"/>
    <p:sldId id="333" r:id="rId78"/>
    <p:sldId id="361" r:id="rId79"/>
    <p:sldId id="334" r:id="rId80"/>
    <p:sldId id="336" r:id="rId81"/>
    <p:sldId id="258" r:id="rId82"/>
    <p:sldId id="266" r:id="rId83"/>
    <p:sldId id="267" r:id="rId84"/>
    <p:sldId id="351" r:id="rId85"/>
    <p:sldId id="362" r:id="rId86"/>
    <p:sldId id="363" r:id="rId87"/>
    <p:sldId id="392" r:id="rId88"/>
    <p:sldId id="347" r:id="rId89"/>
    <p:sldId id="348" r:id="rId90"/>
    <p:sldId id="349" r:id="rId91"/>
    <p:sldId id="350" r:id="rId92"/>
    <p:sldId id="364" r:id="rId93"/>
    <p:sldId id="365" r:id="rId94"/>
    <p:sldId id="268" r:id="rId95"/>
    <p:sldId id="386" r:id="rId96"/>
    <p:sldId id="397" r:id="rId97"/>
    <p:sldId id="398" r:id="rId9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lEGTMpdzDAHsyE7YKvQCw==" hashData="YO8pXNd08mwZlwCiNRAz4buGC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7CE723-0AE3-44BE-A57F-60E391F37ED2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9625D8-2FBB-4418-83B2-E4F6AB47E00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08011-0EA8-4DF2-9193-E439B8FAA4D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3C4DC-1B9B-48E9-A51A-326A2CA2EC1B}" type="datetimeFigureOut">
              <a:rPr lang="es-ES_tradnl" smtClean="0"/>
              <a:pPr/>
              <a:t>31/07/2013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C4BBD-0257-458C-A9FD-E6A7DE8FED4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63B355-CB8A-477D-8F1B-614BDEB416B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jpeg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8616" name="Picture 8" descr="http://www.moskou.nl/wp-content/blogs.dir/50/files/moskou/Moskou%20-%20Red%20Square.jpg"/>
          <p:cNvPicPr>
            <a:picLocks noChangeAspect="1" noChangeArrowheads="1"/>
          </p:cNvPicPr>
          <p:nvPr/>
        </p:nvPicPr>
        <p:blipFill>
          <a:blip r:embed="rId3" cstate="print"/>
          <a:srcRect l="10129" r="7013" b="14807"/>
          <a:stretch>
            <a:fillRect/>
          </a:stretch>
        </p:blipFill>
        <p:spPr bwMode="auto">
          <a:xfrm>
            <a:off x="0" y="-126000"/>
            <a:ext cx="9290160" cy="716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35716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pic>
        <p:nvPicPr>
          <p:cNvPr id="9" name="Picture 4" descr="http://2.bp.blogspot.com/-RfSTylK5dks/TWdwCV-76QI/AAAAAAAAAFk/T-0XP1vzZFo/s1600/mapa+rus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6075" y="285728"/>
            <a:ext cx="2447925" cy="244792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0" name="9 Rectángulo"/>
          <p:cNvSpPr/>
          <p:nvPr/>
        </p:nvSpPr>
        <p:spPr>
          <a:xfrm>
            <a:off x="285720" y="500042"/>
            <a:ext cx="346601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Rumbo a Rusia </a:t>
            </a:r>
            <a:r>
              <a:rPr lang="es-ES_tradnl" sz="40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_tradnl" sz="40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_tradnl" sz="40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“Moscú” </a:t>
            </a:r>
            <a:br>
              <a:rPr lang="es-ES_tradnl" sz="40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807274" y="5429264"/>
            <a:ext cx="18473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sz="1200" cap="none" spc="0" dirty="0">
              <a:ln w="50800"/>
              <a:effectLst/>
              <a:latin typeface="Blackadder ITC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25848" y="648866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  <p:sndAc>
      <p:stSnd>
        <p:snd r:embed="rId2" name="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esktop\RUSIA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40954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esktop\RUSIA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00430" y="214290"/>
            <a:ext cx="17726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Llegamos</a:t>
            </a:r>
            <a:endParaRPr lang="es-ES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098" name="Picture 2" descr="C:\Users\abuelitos\Desktop\V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43182"/>
            <a:ext cx="5224066" cy="392400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6869516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RUSIA\Viaje a Ru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868" y="214290"/>
            <a:ext cx="52864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/>
              <a:t>Con más de 11,98 millones de habitantes es la más poblada y la más cara del mundo por tercer año consecutivo,  la ciudad con mayor cantidad de personas con fortunas superiores a los 1.000 millones de dólares. </a:t>
            </a:r>
            <a:r>
              <a:rPr lang="es-ES" sz="2400" dirty="0" smtClean="0"/>
              <a:t>Moscú tiene la mayor comunidad de multimillonarios en el mundo.</a:t>
            </a:r>
            <a:endParaRPr lang="es-ES_tradnl" sz="2400" dirty="0"/>
          </a:p>
        </p:txBody>
      </p:sp>
      <p:sp>
        <p:nvSpPr>
          <p:cNvPr id="6" name="5 Rectángulo"/>
          <p:cNvSpPr/>
          <p:nvPr/>
        </p:nvSpPr>
        <p:spPr>
          <a:xfrm>
            <a:off x="2928926" y="5143512"/>
            <a:ext cx="5213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Centro Internacional de Negocios </a:t>
            </a:r>
            <a:endParaRPr lang="es-ES_tradnl" sz="2800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68724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RUSIA\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3047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428604"/>
            <a:ext cx="595509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Hotel 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Renaissance Moscow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54410" y="648866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RUSIA\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25848" y="648866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C:\Users\abuelitos\Desktop\RUSIA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86116" y="357166"/>
            <a:ext cx="23921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Ya instalados</a:t>
            </a:r>
            <a:endParaRPr lang="es-ES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074" name="Picture 2" descr="C:\Users\abuelitos\Desktop\Viaje a R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2433" y="3654000"/>
            <a:ext cx="4271567" cy="3204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1026" name="Picture 2" descr="C:\Users\abuelitos\Desktop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93233" y="214290"/>
            <a:ext cx="3450767" cy="259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725848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esktop\RUSIA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4410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5362" name="Picture 2" descr="C:\Users\abuelitos\Desktop\RUSIA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50006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428596" y="4786322"/>
            <a:ext cx="8286808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Lago de los Cisnes y Monasterio de Novodevitchiy.  Según se dice aquí se </a:t>
            </a:r>
            <a:r>
              <a:rPr lang="es-ES_tradnl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inspiró Piotr Ilich Chaikovski </a:t>
            </a:r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componer esta obra,  ahora solo hay patos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54410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C:\Users\abuelitos\Desktop\RUSIA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07371" y="428604"/>
            <a:ext cx="47542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“Nuestra Señora de Smolensk”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97286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RUSIA\Viaje a Rusia t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5848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C:\Users\abuelitos\Desktop\RUSIA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98078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C:\Users\abuelitos\Desktop\RUSIA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98078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RUSIA\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64068" y="428604"/>
            <a:ext cx="35414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Los constantes atascos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97286" y="592933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esktop\RUSIA\Viaje a Rusia (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057" y="0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5714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285720" y="78579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/>
              <a:t>Es la mayor y más antigua universidad de la actual Federación Rusa, fundada en 1755. Tiene 240 metros de altura, o sea 31 pisos. </a:t>
            </a:r>
            <a:endParaRPr lang="es-ES_tradnl" sz="2400" dirty="0"/>
          </a:p>
        </p:txBody>
      </p:sp>
      <p:sp>
        <p:nvSpPr>
          <p:cNvPr id="7" name="6 Rectángulo"/>
          <p:cNvSpPr/>
          <p:nvPr/>
        </p:nvSpPr>
        <p:spPr>
          <a:xfrm>
            <a:off x="3393133" y="214290"/>
            <a:ext cx="380463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“Universidad Estatal”</a:t>
            </a:r>
            <a:endParaRPr lang="es-ES_tradnl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5848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3970" name="Picture 2" descr="C:\Users\abuelitos\Desktop\Viaje a Ru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071934" y="1428736"/>
            <a:ext cx="46434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/>
              <a:t>Colina de la reverencia. En este preciso lugar Napoleón esperaba en vano las llaves de Moscú en el año 1812. </a:t>
            </a:r>
            <a:endParaRPr lang="es-ES_tradnl" sz="2400" dirty="0"/>
          </a:p>
        </p:txBody>
      </p:sp>
      <p:sp>
        <p:nvSpPr>
          <p:cNvPr id="7" name="6 Rectángulo"/>
          <p:cNvSpPr/>
          <p:nvPr/>
        </p:nvSpPr>
        <p:spPr>
          <a:xfrm>
            <a:off x="714348" y="357166"/>
            <a:ext cx="807260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“PLAZA VENCEDORES Y PARQUE VICTORIA”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655070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C:\Users\abuelitos\Desktop\RUSIA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98078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4994" name="Picture 2" descr="C:\Users\abuelitos\Desktop\Viaje a Rusi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57620" y="35716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/>
              <a:t>Con iluminación roja en la noche, susurran 1418 fuentes, justamente tantos fueron los días de incesantes combates y derramamiento de sangre. Su iluminación es roja por la sangre derramada.</a:t>
            </a:r>
            <a:endParaRPr lang="es-ES_tradnl" sz="2400" dirty="0"/>
          </a:p>
        </p:txBody>
      </p:sp>
      <p:sp>
        <p:nvSpPr>
          <p:cNvPr id="6" name="5 Rectángulo"/>
          <p:cNvSpPr/>
          <p:nvPr/>
        </p:nvSpPr>
        <p:spPr>
          <a:xfrm>
            <a:off x="725848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http://photos.streamphoto.ru/d/1/6/722fecaeb714ea8523469355a1e0c61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" y="0"/>
            <a:ext cx="9157127" cy="6876000"/>
          </a:xfrm>
          <a:prstGeom prst="rect">
            <a:avLst/>
          </a:prstGeom>
          <a:noFill/>
        </p:spPr>
      </p:pic>
      <p:pic>
        <p:nvPicPr>
          <p:cNvPr id="2052" name="Picture 4" descr="http://photos.streamphoto.ru/f/f/f/0f8bed4ef7f08b395cf688b222e57ff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53963" cy="6876000"/>
          </a:xfrm>
          <a:prstGeom prst="rect">
            <a:avLst/>
          </a:prstGeom>
          <a:noFill/>
        </p:spPr>
      </p:pic>
      <p:pic>
        <p:nvPicPr>
          <p:cNvPr id="2054" name="Picture 6" descr="http://guiamoscu.es/data/imagegallery/e00222b5-27b4-3440-8877-f289e7fdbf58/472f775e-fc41-104b-55c9-4527ee31e431.jpg"/>
          <p:cNvPicPr>
            <a:picLocks noChangeAspect="1" noChangeArrowheads="1"/>
          </p:cNvPicPr>
          <p:nvPr/>
        </p:nvPicPr>
        <p:blipFill>
          <a:blip r:embed="rId4" cstate="print"/>
          <a:srcRect b="3451"/>
          <a:stretch>
            <a:fillRect/>
          </a:stretch>
        </p:blipFill>
        <p:spPr bwMode="auto">
          <a:xfrm>
            <a:off x="785786" y="857232"/>
            <a:ext cx="7620000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1798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C00000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rgbClr val="C00000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8" name="Picture 2" descr="C:\Users\abuelitos\Desktop\RUSIA\dsc05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2972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RUSIA\nn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057" y="0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72765" y="357166"/>
            <a:ext cx="29959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“Entrada al metro”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98078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RUSIA\Vi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61534" y="285728"/>
            <a:ext cx="354661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Hasta 90 metros de 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profundidad, promedio 50</a:t>
            </a:r>
            <a:endParaRPr lang="es-E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726244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J:\HACER PPS\PERGAMINOS Y LIBROS\56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27" y="0"/>
            <a:ext cx="919850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1142984"/>
            <a:ext cx="67151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_tradnl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es-ES_tradnl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r>
              <a:rPr lang="es-ES_tradnl" sz="2400" dirty="0" smtClean="0"/>
              <a:t>Las estaciones del Metro, llamadas "los palacios subterráneos de Moscú", constituyen una de las principales atracciones de la ciudad. Las antesalas y salas se distinguen por su esplendor verdaderamente palaciego. Las estaciones estaban ideadas para servir de refugios nucleares en caso de surgir una guerra con Estados Unidos. </a:t>
            </a:r>
          </a:p>
          <a:p>
            <a:pPr algn="ctr"/>
            <a:endParaRPr lang="es-ES_tradnl" sz="2400" dirty="0" smtClean="0"/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6.5 a 9.000.000 millones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 pasajeros diarios</a:t>
            </a:r>
          </a:p>
          <a:p>
            <a:endParaRPr lang="es-ES_tradnl" sz="2400" dirty="0" smtClean="0">
              <a:solidFill>
                <a:srgbClr val="92D050"/>
              </a:solidFill>
            </a:endParaRPr>
          </a:p>
          <a:p>
            <a:endParaRPr lang="es-ES_tradnl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40888" y="600076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C:\Users\abuelitos\Desktop\RUSIA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RUSIA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57" cy="6876000"/>
          </a:xfrm>
          <a:prstGeom prst="rect">
            <a:avLst/>
          </a:prstGeom>
          <a:noFill/>
        </p:spPr>
      </p:pic>
      <p:pic>
        <p:nvPicPr>
          <p:cNvPr id="2052" name="Picture 4" descr="C:\Users\abuelitos\Desktop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655202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C:\Users\abuelitos\Desktop\RUSIA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98078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C:\Users\abuelitos\Desktop\RUSIA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83764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C:\Users\abuelitos\Desktop\RUSIA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57" cy="6876000"/>
          </a:xfrm>
          <a:prstGeom prst="rect">
            <a:avLst/>
          </a:prstGeom>
          <a:noFill/>
        </p:spPr>
      </p:pic>
      <p:pic>
        <p:nvPicPr>
          <p:cNvPr id="4098" name="Picture 2" descr="C:\Users\abuelitos\Desktop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54410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C:\Users\abuelitos\Desktop\RUSIA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pic>
        <p:nvPicPr>
          <p:cNvPr id="2050" name="Picture 2" descr="C:\Users\abuelitos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058" y="0"/>
            <a:ext cx="9263047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40954" y="648866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C:\Users\abuelitos\Desktop\RUSIA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55202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C:\Users\abuelitos\Desktop\RUSIA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26574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" name="Picture 2" descr="C:\Users\abuelitos\Desktop\RUSIA\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-1"/>
            <a:ext cx="5185502" cy="691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C:\Users\abuelitos\Desktop\RUSIA\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12590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011996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C:\Users\abuelitos\Desktop\RUSIA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940822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C:\Users\abuelitos\Desktop\RUSIA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0027496">
            <a:off x="6899552" y="3841503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C:\Users\abuelitos\Desktop\RUSIA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8146452">
            <a:off x="7587820" y="5099785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C:\Users\abuelitos\Desktop\RUSIA\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790801">
            <a:off x="665011" y="5457514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C:\Users\abuelitos\Desktop\RUSIA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8784626">
            <a:off x="7364958" y="4290224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5842" name="Picture 2" descr="C:\Users\abuelitos\Desktop\RUSIA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26640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69516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3" name="Picture 3" descr="C:\Users\abuelitos\Desktop\2.jpg"/>
          <p:cNvPicPr>
            <a:picLocks noChangeAspect="1" noChangeArrowheads="1"/>
          </p:cNvPicPr>
          <p:nvPr/>
        </p:nvPicPr>
        <p:blipFill>
          <a:blip r:embed="rId2" cstate="print"/>
          <a:srcRect r="12203" b="12212"/>
          <a:stretch>
            <a:fillRect/>
          </a:stretch>
        </p:blipFill>
        <p:spPr bwMode="auto">
          <a:xfrm>
            <a:off x="0" y="0"/>
            <a:ext cx="9144054" cy="6858001"/>
          </a:xfrm>
          <a:prstGeom prst="rect">
            <a:avLst/>
          </a:prstGeom>
          <a:noFill/>
        </p:spPr>
      </p:pic>
      <p:pic>
        <p:nvPicPr>
          <p:cNvPr id="7" name="Picture 2" descr="C:\Users\abuelitos\Desktop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057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54410" y="14285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esktop\RUSIA\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98012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C:\Users\abuelitos\Desktop\RUSIA\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0"/>
            <a:ext cx="5077470" cy="676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522023" y="6143644"/>
            <a:ext cx="71025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Escultura de Pushkin y su esposa Goncharova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69516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C:\Users\abuelitos\Desktop\RUSIA\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12326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C:\Users\abuelitos\Desktop\RUSIA\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69516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esktop\RUSIA\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2972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4034" name="Picture 2" descr="C:\Users\abuelitos\Desktop\RUSIA\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64291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343741" y="214290"/>
            <a:ext cx="47259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“Catedral Del Cristo Redentor”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54410" y="648866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7" name="Picture 3" descr="C:\Users\abuelitos\Desktop\Cathedral-of-Christ.jpg"/>
          <p:cNvPicPr>
            <a:picLocks noChangeAspect="1" noChangeArrowheads="1"/>
          </p:cNvPicPr>
          <p:nvPr/>
        </p:nvPicPr>
        <p:blipFill>
          <a:blip r:embed="rId2" cstate="print"/>
          <a:srcRect t="2720" b="8181"/>
          <a:stretch>
            <a:fillRect/>
          </a:stretch>
        </p:blipFill>
        <p:spPr bwMode="auto">
          <a:xfrm>
            <a:off x="2000232" y="-163662"/>
            <a:ext cx="7376430" cy="702166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4282" y="28572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smtClean="0"/>
              <a:t>En 1931 el templo fue destruido hasta los cimientos con explosivos, para dar lugar a la construcción del Palacio de los Sóviets. La iglesia fue reconstruida en la década de 1990 y volvió a ser consagrada en el año 2000.</a:t>
            </a:r>
            <a:r>
              <a:rPr lang="es-ES_tradnl" sz="2000" dirty="0" smtClean="0"/>
              <a:t> Esta considerada la principal de la ciudad. Es una reconstrucción </a:t>
            </a:r>
          </a:p>
          <a:p>
            <a:r>
              <a:rPr lang="es-ES_tradnl" sz="2000" dirty="0" smtClean="0"/>
              <a:t>exacta de la existente </a:t>
            </a:r>
          </a:p>
          <a:p>
            <a:r>
              <a:rPr lang="es-ES_tradnl" sz="2000" dirty="0" smtClean="0"/>
              <a:t>anteriormente.</a:t>
            </a:r>
            <a:endParaRPr lang="es-ES_tradnl" sz="2000" dirty="0"/>
          </a:p>
        </p:txBody>
      </p:sp>
      <p:sp>
        <p:nvSpPr>
          <p:cNvPr id="7" name="6 Rectángulo"/>
          <p:cNvSpPr/>
          <p:nvPr/>
        </p:nvSpPr>
        <p:spPr>
          <a:xfrm>
            <a:off x="428596" y="307181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582972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RUSIA\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4410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3011" name="Picture 3" descr="C:\Users\abuelitos\Desktop\RUSIA\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55202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C:\Users\abuelitos\Desktop\RUSIA\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68724" y="648866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C:\Users\abuelitos\Desktop\RUSIA\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7" y="-1"/>
            <a:ext cx="9249934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0690" y="6143644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C:\Users\abuelitos\Desktop\RUSIA\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940822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C:\Users\abuelitos\Desktop\RUSIA\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2972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C:\Users\abuelitos\Desktop\RUSIA\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26442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C:\Users\abuelitos\Desktop\RUSIA\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15180" y="285728"/>
            <a:ext cx="23910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“Panorámicas”</a:t>
            </a:r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68724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C:\Users\abuelitos\Desktop\RUSIA\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5848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C:\Users\abuelitos\Desktop\RUSIA\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4410" y="14285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C:\Users\abuelitos\Desktop\RUSIA\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4410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2" name="Picture 2" descr="C:\Users\abuelitos\Desktop\RUSIA\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2972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6258" name="Picture 2" descr="C:\Users\abuelitos\Desktop\RUSIA\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5848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4" name="Picture 4" descr="http://upload.wikimedia.org/wikipedia/commons/0/01/Moscow_July_2011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5850" y="-18000"/>
            <a:ext cx="10245934" cy="6876000"/>
          </a:xfrm>
          <a:prstGeom prst="rect">
            <a:avLst/>
          </a:prstGeom>
          <a:noFill/>
        </p:spPr>
      </p:pic>
      <p:pic>
        <p:nvPicPr>
          <p:cNvPr id="6" name="Picture 3" descr="C:\Users\abuelitos\Desktop\RUSIA\uuuuu.jpg"/>
          <p:cNvPicPr>
            <a:picLocks noChangeAspect="1" noChangeArrowheads="1"/>
          </p:cNvPicPr>
          <p:nvPr/>
        </p:nvPicPr>
        <p:blipFill>
          <a:blip r:embed="rId3" cstate="print"/>
          <a:srcRect l="14161" r="48908" b="4511"/>
          <a:stretch>
            <a:fillRect/>
          </a:stretch>
        </p:blipFill>
        <p:spPr bwMode="auto">
          <a:xfrm rot="21377362">
            <a:off x="2928926" y="357166"/>
            <a:ext cx="2357454" cy="4572008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786050" y="4929198"/>
            <a:ext cx="6357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400" dirty="0">
              <a:solidFill>
                <a:schemeClr val="bg1"/>
              </a:solidFill>
            </a:endParaRPr>
          </a:p>
        </p:txBody>
      </p:sp>
      <p:sp>
        <p:nvSpPr>
          <p:cNvPr id="9" name="8 Cinta perforada"/>
          <p:cNvSpPr/>
          <p:nvPr/>
        </p:nvSpPr>
        <p:spPr>
          <a:xfrm>
            <a:off x="3714744" y="4929198"/>
            <a:ext cx="4929222" cy="178595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rgbClr val="FF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929058" y="5357826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Es la torre más bella y esbelta del Kremlin,  al que sirve de puerta principal </a:t>
            </a:r>
            <a:r>
              <a:rPr lang="es-ES_tradnl" dirty="0" smtClean="0">
                <a:solidFill>
                  <a:srgbClr val="FFFF00"/>
                </a:solidFill>
              </a:rPr>
              <a:t>La torre mide 67,3 metros hasta la estrella y 71 metros con la suma de ella.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242353" y="214290"/>
            <a:ext cx="31999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“Torre del Salvador”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511930" y="4643446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7282" name="Picture 2" descr="C:\Users\abuelitos\Desktop\RUSIA\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99756" y="500042"/>
            <a:ext cx="20986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“San Basilio”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5848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C:\Users\abuelitos\Desktop\RUSIA\Viaje a Rusia (23 al 30 junio 2013) 335.JPG"/>
          <p:cNvPicPr>
            <a:picLocks noChangeAspect="1" noChangeArrowheads="1"/>
          </p:cNvPicPr>
          <p:nvPr/>
        </p:nvPicPr>
        <p:blipFill>
          <a:blip r:embed="rId2" cstate="print"/>
          <a:srcRect l="4495" t="14649" r="31583" b="20739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4410" y="357166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C:\Users\abuelitos\Desktop\RUSIA\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50004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654410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C:\Users\abuelitos\Desktop\RUSIA\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19458" name="Picture 2" descr="C:\Users\abuelitos\Desktop\RUSIA\Via.jpg"/>
          <p:cNvPicPr>
            <a:picLocks noChangeAspect="1" noChangeArrowheads="1"/>
          </p:cNvPicPr>
          <p:nvPr/>
        </p:nvPicPr>
        <p:blipFill>
          <a:blip r:embed="rId3" cstate="print"/>
          <a:srcRect b="11654"/>
          <a:stretch>
            <a:fillRect/>
          </a:stretch>
        </p:blipFill>
        <p:spPr bwMode="auto">
          <a:xfrm>
            <a:off x="0" y="285728"/>
            <a:ext cx="3940882" cy="464347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440360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1138" name="Picture 2" descr="http://upload.wikimedia.org/wikipedia/commons/thumb/b/b8/Plaza_Roja_(Mosc%C3%BA).JPG/1024px-Plaza_Roja_(Mosc%C3%BA).JPG"/>
          <p:cNvPicPr>
            <a:picLocks noChangeAspect="1" noChangeArrowheads="1"/>
          </p:cNvPicPr>
          <p:nvPr/>
        </p:nvPicPr>
        <p:blipFill>
          <a:blip r:embed="rId2" cstate="print"/>
          <a:srcRect l="5512" r="3537"/>
          <a:stretch>
            <a:fillRect/>
          </a:stretch>
        </p:blipFill>
        <p:spPr bwMode="auto">
          <a:xfrm>
            <a:off x="0" y="-54000"/>
            <a:ext cx="9429816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29758" y="500042"/>
            <a:ext cx="42968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“Museo Estatal de Historia”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C:\Users\abuelitos\Desktop\RUSIA\sj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2972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0114" name="Picture 2" descr="http://www.arqhys.com/wp-content/fotos/2012/06/Visitar-el-Museo-de-la-Historia-en-Rusia.jpg"/>
          <p:cNvPicPr>
            <a:picLocks noChangeAspect="1" noChangeArrowheads="1"/>
          </p:cNvPicPr>
          <p:nvPr/>
        </p:nvPicPr>
        <p:blipFill>
          <a:blip r:embed="rId2" cstate="print"/>
          <a:srcRect t="7115" b="1176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55202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esktop\RUSIA\nm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68922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5714" name="Picture 2" descr="C:\Users\abuelitos\Desktop\Vi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1214422"/>
            <a:ext cx="614366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/>
              <a:t>242 metros de fachada de tiendas ocupando un lado longitudinal de la Plaza Roja, convirtiéndose en los almacenes más grandes de Rusia. </a:t>
            </a:r>
          </a:p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1408427" y="285728"/>
            <a:ext cx="62791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“GUM - Principales Tiendas Universales” 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97286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C:\Users\abuelitos\Desktop\RUSIA\Viaje a Rusia (23 al 30 junio 2013) 347.JPG"/>
          <p:cNvPicPr>
            <a:picLocks noChangeAspect="1" noChangeArrowheads="1"/>
          </p:cNvPicPr>
          <p:nvPr/>
        </p:nvPicPr>
        <p:blipFill>
          <a:blip r:embed="rId2" cstate="print"/>
          <a:srcRect t="10714" r="21540" b="25362"/>
          <a:stretch>
            <a:fillRect/>
          </a:stretch>
        </p:blipFill>
        <p:spPr bwMode="auto">
          <a:xfrm>
            <a:off x="-2079654" y="0"/>
            <a:ext cx="11223654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940822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96532E-6 L 0.20035 -1.96532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C:\Users\abuelitos\Desktop\RUSIA\tn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40162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C:\Users\abuelitos\Desktop\RUSIA\cv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43504" y="857232"/>
            <a:ext cx="4000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/>
              <a:t>monumento de granito en la Plaza Roja, incorpora algunos elementos</a:t>
            </a:r>
          </a:p>
          <a:p>
            <a:r>
              <a:rPr lang="es-ES" sz="2000" dirty="0" smtClean="0"/>
              <a:t> de los mausoleos de la antigüedad. </a:t>
            </a:r>
            <a:endParaRPr lang="es-ES_tradnl" sz="2000" dirty="0"/>
          </a:p>
        </p:txBody>
      </p:sp>
      <p:sp>
        <p:nvSpPr>
          <p:cNvPr id="7" name="6 Rectángulo"/>
          <p:cNvSpPr/>
          <p:nvPr/>
        </p:nvSpPr>
        <p:spPr>
          <a:xfrm>
            <a:off x="2629757" y="357166"/>
            <a:ext cx="33217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“Mausoleo de Lenin”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512326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esktop\RUSIA\vvv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5848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9330" name="Picture 2" descr="C:\Users\abuelitos\Desktop\RUSIA\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4609" y="500042"/>
            <a:ext cx="17763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“Km. 0” 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97286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C:\Users\abuelitos\Desktop\RUSIA\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69516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0354" name="Picture 2" descr="C:\Users\abuelitos\Desktop\RUSIA\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11600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C:\Users\abuelitos\Desktop\RUSIA\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4410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8610" name="Picture 2" descr="C:\Users\abuelitos\Desktop\RUSIA\Viaje a Rusia (23 al 30 junio 2013) 358.JPG"/>
          <p:cNvPicPr>
            <a:picLocks noChangeAspect="1" noChangeArrowheads="1"/>
          </p:cNvPicPr>
          <p:nvPr/>
        </p:nvPicPr>
        <p:blipFill>
          <a:blip r:embed="rId2" cstate="print"/>
          <a:srcRect l="19476" t="22640" r="16602" b="134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68724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RUSIA\Viaje a Rusia (23 al 30 junio 2013) 222.JPG"/>
          <p:cNvPicPr>
            <a:picLocks noChangeAspect="1" noChangeArrowheads="1"/>
          </p:cNvPicPr>
          <p:nvPr/>
        </p:nvPicPr>
        <p:blipFill>
          <a:blip r:embed="rId2" cstate="print"/>
          <a:srcRect l="8583" t="5867" r="470" b="12769"/>
          <a:stretch>
            <a:fillRect/>
          </a:stretch>
        </p:blipFill>
        <p:spPr bwMode="auto">
          <a:xfrm>
            <a:off x="285720" y="914604"/>
            <a:ext cx="8858280" cy="59433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786050" y="64291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2486882" y="642918"/>
            <a:ext cx="37160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“Iglesia de San Simeón”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40162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RUSIA\Viaje a Rusia (23 al 30 junio 2013) 251.JPG"/>
          <p:cNvPicPr>
            <a:picLocks noChangeAspect="1" noChangeArrowheads="1"/>
          </p:cNvPicPr>
          <p:nvPr/>
        </p:nvPicPr>
        <p:blipFill>
          <a:blip r:embed="rId2" cstate="print"/>
          <a:srcRect l="29464" t="17313" r="6114" b="18763"/>
          <a:stretch>
            <a:fillRect/>
          </a:stretch>
        </p:blipFill>
        <p:spPr bwMode="auto">
          <a:xfrm>
            <a:off x="-71502" y="0"/>
            <a:ext cx="9215502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14428" y="714356"/>
            <a:ext cx="20009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“El Kremlin”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97286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RUSIA\Viaje a Rusia (23 al 30 junio 2013) 253.JPG"/>
          <p:cNvPicPr>
            <a:picLocks noChangeAspect="1" noChangeArrowheads="1"/>
          </p:cNvPicPr>
          <p:nvPr/>
        </p:nvPicPr>
        <p:blipFill>
          <a:blip r:embed="rId2" cstate="print"/>
          <a:srcRect l="1498" t="10654" r="33459" b="25422"/>
          <a:stretch>
            <a:fillRect/>
          </a:stretch>
        </p:blipFill>
        <p:spPr bwMode="auto">
          <a:xfrm>
            <a:off x="0" y="0"/>
            <a:ext cx="9304367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55136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9090" name="Picture 2" descr="C:\Users\abuelitos\Desktop\RUSIA\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44600" y="1428736"/>
            <a:ext cx="16546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“Entrada”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579828" y="1500174"/>
            <a:ext cx="28135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“La torre de </a:t>
            </a:r>
            <a:r>
              <a:rPr lang="es-ES" sz="24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Kutafia</a:t>
            </a:r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”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5848" y="628652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1378" name="Picture 2" descr="C:\Users\abuelitos\Desktop\RUSIA\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143240" y="214290"/>
            <a:ext cx="56084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cañón tiene un calibre de 890 mm. Pesa </a:t>
            </a:r>
          </a:p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40 toneladas y fue fundido en bronce en </a:t>
            </a:r>
          </a:p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1586. Las balas también parecen difícil</a:t>
            </a:r>
          </a:p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manejar.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69516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02" name="Picture 2" descr="C:\Users\abuelitos\Desktop\RUSIA\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102403" name="Picture 3" descr="C:\Users\abuelitos\Desktop\RUSIA\87.jpg"/>
          <p:cNvPicPr>
            <a:picLocks noChangeAspect="1" noChangeArrowheads="1"/>
          </p:cNvPicPr>
          <p:nvPr/>
        </p:nvPicPr>
        <p:blipFill>
          <a:blip r:embed="rId3" cstate="print"/>
          <a:srcRect r="12114"/>
          <a:stretch>
            <a:fillRect/>
          </a:stretch>
        </p:blipFill>
        <p:spPr bwMode="auto">
          <a:xfrm>
            <a:off x="0" y="2955925"/>
            <a:ext cx="4572032" cy="3902075"/>
          </a:xfrm>
          <a:prstGeom prst="round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1285852" y="34416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endParaRPr lang="es-ES_tradnl" dirty="0"/>
          </a:p>
        </p:txBody>
      </p:sp>
      <p:pic>
        <p:nvPicPr>
          <p:cNvPr id="10244" name="Picture 4" descr="Campana del Zar. Kremlin"/>
          <p:cNvPicPr>
            <a:picLocks noChangeAspect="1" noChangeArrowheads="1"/>
          </p:cNvPicPr>
          <p:nvPr/>
        </p:nvPicPr>
        <p:blipFill>
          <a:blip r:embed="rId4" cstate="print"/>
          <a:srcRect l="6777" t="10500" b="5499"/>
          <a:stretch>
            <a:fillRect/>
          </a:stretch>
        </p:blipFill>
        <p:spPr bwMode="auto">
          <a:xfrm>
            <a:off x="5929322" y="2857472"/>
            <a:ext cx="2947986" cy="4000528"/>
          </a:xfrm>
          <a:prstGeom prst="round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85720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0594" name="Picture 2" descr="J:\HACER PPS\PERGAMINOS Y LIBROS\56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8507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00166" y="1357298"/>
            <a:ext cx="642942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  <a:t>La campana que yace en el Kremlin, conocida como Tsar Kolokol es en realidad la última y más grande de una serie </a:t>
            </a:r>
          </a:p>
          <a:p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  <a:t>de cuatro extravagantes campanas que se crearon en Moscú entre los años 1599 y 1735.La campana mide 6,14 metros  </a:t>
            </a:r>
          </a:p>
          <a:p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  <a:t>de altura y pesa 210 toneladas</a:t>
            </a:r>
          </a:p>
          <a:p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  <a:t>Un gran incendio de 1737 se desató, e hizo arder todo el andamiaje sobre la nueva campana, que terminó cayendo sobre esta. Los trabajadores, en un intento de salvarla del fuego, comenzaron a echar agua sobre ella, provocando </a:t>
            </a:r>
          </a:p>
          <a:p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  <a:t>que finalmente el cambio de temperatura la agrietase provocando que un trozo de más de 12 toneladas cayera</a:t>
            </a:r>
          </a:p>
          <a:p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  <a:t> de la campana.</a:t>
            </a:r>
            <a:b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es-ES_tradnl" sz="2000" dirty="0" smtClean="0">
                <a:solidFill>
                  <a:schemeClr val="bg2">
                    <a:lumMod val="25000"/>
                  </a:schemeClr>
                </a:solidFill>
              </a:rPr>
            </a:br>
            <a:endParaRPr lang="es-ES_tradnl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es-ES_tradnl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</a:p>
          <a:p>
            <a:r>
              <a:rPr lang="es-ES_tradnl" dirty="0" smtClean="0">
                <a:solidFill>
                  <a:srgbClr val="FFFF00"/>
                </a:solidFill>
              </a:rPr>
              <a:t/>
            </a:r>
            <a:br>
              <a:rPr lang="es-ES_tradnl" dirty="0" smtClean="0">
                <a:solidFill>
                  <a:srgbClr val="FFFF00"/>
                </a:solidFill>
              </a:rPr>
            </a:br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5797946" y="5357826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6018" name="Picture 2" descr="C:\Users\abuelitos\Desktop\RUSIA\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768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7042" name="Picture 2" descr="C:\Users\abuelitos\Desktop\RUSIA\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57148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651134" y="714356"/>
            <a:ext cx="673402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“Sede oficial del Presidente de la Federación Rusa”.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69516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C:\Users\abuelitos\Desktop\RUSIA\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88067" name="Picture 3" descr="C:\Users\abuelitos\Desktop\RUSIA\93.jpg"/>
          <p:cNvPicPr>
            <a:picLocks noChangeAspect="1" noChangeArrowheads="1"/>
          </p:cNvPicPr>
          <p:nvPr/>
        </p:nvPicPr>
        <p:blipFill>
          <a:blip r:embed="rId3" cstate="print"/>
          <a:srcRect b="12431"/>
          <a:stretch>
            <a:fillRect/>
          </a:stretch>
        </p:blipFill>
        <p:spPr bwMode="auto">
          <a:xfrm>
            <a:off x="1714480" y="357166"/>
            <a:ext cx="5202237" cy="607223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270596" y="285728"/>
            <a:ext cx="380046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“La Catedral de la Asunción”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929454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3185" name="Picture 1" descr="C:\Users\abuelitos\Desktop\RUSIA\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57" cy="6876000"/>
          </a:xfrm>
          <a:prstGeom prst="rect">
            <a:avLst/>
          </a:prstGeom>
          <a:noFill/>
        </p:spPr>
      </p:pic>
      <p:pic>
        <p:nvPicPr>
          <p:cNvPr id="93186" name="Picture 2" descr="C:\Users\abuelitos\Desktop\RUSIA\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41763" y="2357430"/>
            <a:ext cx="5202237" cy="39020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357290" y="6215082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/>
              <a:t> </a:t>
            </a:r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2191675" y="6143644"/>
            <a:ext cx="48342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está situada en el centro del Kremlin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369450" y="357166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00034" y="428604"/>
            <a:ext cx="39476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“Plaza de las Catedrales” 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3426" name="Picture 2" descr="C:\Users\abuelitos\Desktop\RUSIA\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35716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1285852" y="6143644"/>
            <a:ext cx="5817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/>
              <a:t>Es uno de los templos más antiguos de Rusia</a:t>
            </a:r>
            <a:endParaRPr lang="es-ES_tradnl" sz="2400" dirty="0"/>
          </a:p>
        </p:txBody>
      </p:sp>
      <p:sp>
        <p:nvSpPr>
          <p:cNvPr id="7" name="6 Rectángulo"/>
          <p:cNvSpPr/>
          <p:nvPr/>
        </p:nvSpPr>
        <p:spPr>
          <a:xfrm>
            <a:off x="1843938" y="214290"/>
            <a:ext cx="47795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“Catedral del Arcángel Miguel”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143768" y="592933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4450" name="Picture 2" descr="C:\Users\abuelitos\Desktop\RUSIA\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5848" y="285728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RUSIA\Viaje a Rusia (23 al 30 junio 2013) 264.JPG"/>
          <p:cNvPicPr>
            <a:picLocks noChangeAspect="1" noChangeArrowheads="1"/>
          </p:cNvPicPr>
          <p:nvPr/>
        </p:nvPicPr>
        <p:blipFill>
          <a:blip r:embed="rId2" cstate="print"/>
          <a:srcRect l="7991" t="17979" r="28088" b="18096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43174" y="42860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6" name="Picture 2" descr="C:\Users\abuelitos\Desktop\Viaj.jpg"/>
          <p:cNvPicPr>
            <a:picLocks noChangeAspect="1" noChangeArrowheads="1"/>
          </p:cNvPicPr>
          <p:nvPr/>
        </p:nvPicPr>
        <p:blipFill>
          <a:blip r:embed="rId3" cstate="print"/>
          <a:srcRect t="15279" r="28364" b="10862"/>
          <a:stretch>
            <a:fillRect/>
          </a:stretch>
        </p:blipFill>
        <p:spPr bwMode="auto">
          <a:xfrm>
            <a:off x="806365" y="410066"/>
            <a:ext cx="8337635" cy="6447934"/>
          </a:xfrm>
          <a:prstGeom prst="round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500034" y="428604"/>
            <a:ext cx="22850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“Teatro </a:t>
            </a:r>
            <a:r>
              <a:rPr lang="es-ES" sz="24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Bolshói</a:t>
            </a:r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”</a:t>
            </a:r>
            <a:endParaRPr lang="es-ES_tradnl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369450" y="214290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RUSIA\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057" y="0"/>
            <a:ext cx="9167057" cy="6876000"/>
          </a:xfrm>
          <a:prstGeom prst="rect">
            <a:avLst/>
          </a:prstGeom>
          <a:noFill/>
        </p:spPr>
      </p:pic>
      <p:pic>
        <p:nvPicPr>
          <p:cNvPr id="1027" name="Picture 3" descr="C:\Users\abuelitos\Desktop\RUSIA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41763" y="214290"/>
            <a:ext cx="5202237" cy="39020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285728"/>
            <a:ext cx="50006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/>
              <a:t>En Rusia existe toda una «cultura de la dacha», ya que muchas personas lo toman como </a:t>
            </a:r>
            <a:r>
              <a:rPr lang="es-ES" sz="2000" i="1" dirty="0" smtClean="0"/>
              <a:t>hobby</a:t>
            </a:r>
            <a:r>
              <a:rPr lang="es-ES" sz="2000" dirty="0" smtClean="0"/>
              <a:t>, cuidan las cabañas y sus jardines. La huerta es una parte fundamental de la dacha, donde el urbanita pone en práctica el cultivo de alimentos sanos. A principios del siglo XXI, alrededor de 30 millones de ciudadanos rusos poseían una dacha. </a:t>
            </a:r>
            <a:r>
              <a:rPr lang="es-ES_tradnl" sz="2000" dirty="0" smtClean="0"/>
              <a:t>Para los jubilados son un medio de subsistencia</a:t>
            </a:r>
            <a:r>
              <a:rPr lang="es-ES" sz="2000" dirty="0" smtClean="0"/>
              <a:t> para complementar sus pensiones, venden los productos agrícolas que consiguen de sus pequeño terrenos.</a:t>
            </a:r>
            <a:endParaRPr lang="es-ES_tradnl" sz="2000" dirty="0"/>
          </a:p>
        </p:txBody>
      </p:sp>
      <p:sp>
        <p:nvSpPr>
          <p:cNvPr id="7" name="6 Rectángulo"/>
          <p:cNvSpPr/>
          <p:nvPr/>
        </p:nvSpPr>
        <p:spPr>
          <a:xfrm>
            <a:off x="4654938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5.jpg"/>
          <p:cNvPicPr>
            <a:picLocks noChangeAspect="1" noChangeArrowheads="1"/>
          </p:cNvPicPr>
          <p:nvPr/>
        </p:nvPicPr>
        <p:blipFill>
          <a:blip r:embed="rId2" cstate="print"/>
          <a:srcRect l="15807" t="2431" b="13385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58401" y="285728"/>
            <a:ext cx="23937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y Fotografías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(Excepto nocturnas)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 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54410" y="6215082"/>
            <a:ext cx="1654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fotografías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1843</TotalTime>
  <Words>1292</Words>
  <Application>Microsoft Office PowerPoint</Application>
  <PresentationFormat>Presentación en pantalla (4:3)</PresentationFormat>
  <Paragraphs>191</Paragraphs>
  <Slides>96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96</vt:i4>
      </vt:variant>
    </vt:vector>
  </HeadingPairs>
  <TitlesOfParts>
    <vt:vector size="9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609</cp:revision>
  <dcterms:created xsi:type="dcterms:W3CDTF">2013-07-17T14:52:18Z</dcterms:created>
  <dcterms:modified xsi:type="dcterms:W3CDTF">2013-07-31T11:53:38Z</dcterms:modified>
</cp:coreProperties>
</file>