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40" r:id="rId4"/>
    <p:sldId id="258" r:id="rId5"/>
    <p:sldId id="342" r:id="rId6"/>
    <p:sldId id="379" r:id="rId7"/>
    <p:sldId id="345" r:id="rId8"/>
    <p:sldId id="380" r:id="rId9"/>
    <p:sldId id="381" r:id="rId10"/>
    <p:sldId id="382" r:id="rId11"/>
    <p:sldId id="384" r:id="rId12"/>
    <p:sldId id="385" r:id="rId13"/>
    <p:sldId id="387" r:id="rId14"/>
    <p:sldId id="396" r:id="rId15"/>
    <p:sldId id="386" r:id="rId16"/>
    <p:sldId id="343" r:id="rId17"/>
    <p:sldId id="260" r:id="rId18"/>
    <p:sldId id="356" r:id="rId19"/>
    <p:sldId id="261" r:id="rId20"/>
    <p:sldId id="357" r:id="rId21"/>
    <p:sldId id="263" r:id="rId22"/>
    <p:sldId id="309" r:id="rId23"/>
    <p:sldId id="311" r:id="rId24"/>
    <p:sldId id="310" r:id="rId25"/>
    <p:sldId id="366" r:id="rId26"/>
    <p:sldId id="265" r:id="rId27"/>
    <p:sldId id="266" r:id="rId28"/>
    <p:sldId id="313" r:id="rId29"/>
    <p:sldId id="314" r:id="rId30"/>
    <p:sldId id="350" r:id="rId31"/>
    <p:sldId id="365" r:id="rId32"/>
    <p:sldId id="315" r:id="rId33"/>
    <p:sldId id="267" r:id="rId34"/>
    <p:sldId id="268" r:id="rId35"/>
    <p:sldId id="324" r:id="rId36"/>
    <p:sldId id="323" r:id="rId37"/>
    <p:sldId id="316" r:id="rId38"/>
    <p:sldId id="270" r:id="rId39"/>
    <p:sldId id="367" r:id="rId40"/>
    <p:sldId id="271" r:id="rId41"/>
    <p:sldId id="272" r:id="rId42"/>
    <p:sldId id="273" r:id="rId43"/>
    <p:sldId id="317" r:id="rId44"/>
    <p:sldId id="321" r:id="rId45"/>
    <p:sldId id="322" r:id="rId46"/>
    <p:sldId id="274" r:id="rId47"/>
    <p:sldId id="368" r:id="rId48"/>
    <p:sldId id="275" r:id="rId49"/>
    <p:sldId id="325" r:id="rId50"/>
    <p:sldId id="276" r:id="rId51"/>
    <p:sldId id="392" r:id="rId52"/>
    <p:sldId id="393" r:id="rId53"/>
    <p:sldId id="395" r:id="rId54"/>
    <p:sldId id="326" r:id="rId55"/>
    <p:sldId id="277" r:id="rId56"/>
    <p:sldId id="278" r:id="rId57"/>
    <p:sldId id="327" r:id="rId58"/>
    <p:sldId id="328" r:id="rId59"/>
    <p:sldId id="329" r:id="rId60"/>
    <p:sldId id="330" r:id="rId61"/>
    <p:sldId id="331" r:id="rId62"/>
    <p:sldId id="280" r:id="rId63"/>
    <p:sldId id="301" r:id="rId64"/>
    <p:sldId id="337" r:id="rId65"/>
    <p:sldId id="281" r:id="rId66"/>
    <p:sldId id="282" r:id="rId67"/>
    <p:sldId id="283" r:id="rId68"/>
    <p:sldId id="284" r:id="rId69"/>
    <p:sldId id="285" r:id="rId70"/>
    <p:sldId id="286" r:id="rId71"/>
    <p:sldId id="287" r:id="rId72"/>
    <p:sldId id="288" r:id="rId73"/>
    <p:sldId id="289" r:id="rId74"/>
    <p:sldId id="290" r:id="rId75"/>
    <p:sldId id="291" r:id="rId76"/>
    <p:sldId id="377" r:id="rId77"/>
    <p:sldId id="292" r:id="rId78"/>
    <p:sldId id="369" r:id="rId79"/>
    <p:sldId id="351" r:id="rId80"/>
    <p:sldId id="294" r:id="rId81"/>
    <p:sldId id="344" r:id="rId82"/>
    <p:sldId id="302" r:id="rId83"/>
    <p:sldId id="304" r:id="rId84"/>
    <p:sldId id="295" r:id="rId85"/>
    <p:sldId id="306" r:id="rId86"/>
    <p:sldId id="307" r:id="rId87"/>
    <p:sldId id="296" r:id="rId88"/>
    <p:sldId id="298" r:id="rId89"/>
    <p:sldId id="308" r:id="rId90"/>
    <p:sldId id="400" r:id="rId91"/>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dVvHCuR7OeT1m65smdnFQ==" hashData="pfmEydIv/igENfjmuz+z2vPWTR4="/>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3" d="100"/>
          <a:sy n="63" d="100"/>
        </p:scale>
        <p:origin x="-52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A47D50A9-F6E3-449E-9FD8-2F46E1336183}" type="datetimeFigureOut">
              <a:rPr lang="es-ES_tradnl" smtClean="0"/>
              <a:pPr/>
              <a:t>04/09/2014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C7BD3D0A-6962-4E03-B022-1C0FF852D527}"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A47D50A9-F6E3-449E-9FD8-2F46E1336183}" type="datetimeFigureOut">
              <a:rPr lang="es-ES_tradnl" smtClean="0"/>
              <a:pPr/>
              <a:t>04/09/2014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C7BD3D0A-6962-4E03-B022-1C0FF852D527}"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47D50A9-F6E3-449E-9FD8-2F46E1336183}" type="datetimeFigureOut">
              <a:rPr lang="es-ES_tradnl" smtClean="0"/>
              <a:pPr/>
              <a:t>04/09/2014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C7BD3D0A-6962-4E03-B022-1C0FF852D527}"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A47D50A9-F6E3-449E-9FD8-2F46E1336183}" type="datetimeFigureOut">
              <a:rPr lang="es-ES_tradnl" smtClean="0"/>
              <a:pPr/>
              <a:t>04/09/2014</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C7BD3D0A-6962-4E03-B022-1C0FF852D527}"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A47D50A9-F6E3-449E-9FD8-2F46E1336183}" type="datetimeFigureOut">
              <a:rPr lang="es-ES_tradnl" smtClean="0"/>
              <a:pPr/>
              <a:t>04/09/2014</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C7BD3D0A-6962-4E03-B022-1C0FF852D527}"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A47D50A9-F6E3-449E-9FD8-2F46E1336183}" type="datetimeFigureOut">
              <a:rPr lang="es-ES_tradnl" smtClean="0"/>
              <a:pPr/>
              <a:t>04/09/2014</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C7BD3D0A-6962-4E03-B022-1C0FF852D527}"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47D50A9-F6E3-449E-9FD8-2F46E1336183}" type="datetimeFigureOut">
              <a:rPr lang="es-ES_tradnl" smtClean="0"/>
              <a:pPr/>
              <a:t>04/09/2014</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C7BD3D0A-6962-4E03-B022-1C0FF852D527}"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47D50A9-F6E3-449E-9FD8-2F46E1336183}" type="datetimeFigureOut">
              <a:rPr lang="es-ES_tradnl" smtClean="0"/>
              <a:pPr/>
              <a:t>04/09/2014</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C7BD3D0A-6962-4E03-B022-1C0FF852D527}"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47D50A9-F6E3-449E-9FD8-2F46E1336183}" type="datetimeFigureOut">
              <a:rPr lang="es-ES_tradnl" smtClean="0"/>
              <a:pPr/>
              <a:t>04/09/2014</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C7BD3D0A-6962-4E03-B022-1C0FF852D527}"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A47D50A9-F6E3-449E-9FD8-2F46E1336183}" type="datetimeFigureOut">
              <a:rPr lang="es-ES_tradnl" smtClean="0"/>
              <a:pPr/>
              <a:t>04/09/2014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C7BD3D0A-6962-4E03-B022-1C0FF852D527}"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A47D50A9-F6E3-449E-9FD8-2F46E1336183}" type="datetimeFigureOut">
              <a:rPr lang="es-ES_tradnl" smtClean="0"/>
              <a:pPr/>
              <a:t>04/09/2014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C7BD3D0A-6962-4E03-B022-1C0FF852D527}"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F8799136-D75C-40C6-9713-2F2973F33627}"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7D50A9-F6E3-449E-9FD8-2F46E1336183}" type="datetimeFigureOut">
              <a:rPr lang="es-ES_tradnl" smtClean="0"/>
              <a:pPr/>
              <a:t>04/09/2014</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BD3D0A-6962-4E03-B022-1C0FF852D527}"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2023E8FB-262D-4BA4-9E8C-325AB6609E3F}"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0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0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0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71400"/>
            <a:ext cx="9144000" cy="7335400"/>
          </a:xfrm>
        </p:spPr>
        <p:style>
          <a:lnRef idx="0">
            <a:schemeClr val="accent4"/>
          </a:lnRef>
          <a:fillRef idx="3">
            <a:schemeClr val="accent4"/>
          </a:fillRef>
          <a:effectRef idx="3">
            <a:schemeClr val="accent4"/>
          </a:effectRef>
          <a:fontRef idx="minor">
            <a:schemeClr val="lt1"/>
          </a:fontRef>
        </p:style>
        <p:txBody>
          <a:bodyPr/>
          <a:lstStyle/>
          <a:p>
            <a:endParaRPr lang="es-ES_tradnl" dirty="0"/>
          </a:p>
        </p:txBody>
      </p:sp>
      <p:sp>
        <p:nvSpPr>
          <p:cNvPr id="3" name="2 Subtítulo"/>
          <p:cNvSpPr>
            <a:spLocks noGrp="1"/>
          </p:cNvSpPr>
          <p:nvPr>
            <p:ph type="subTitle" idx="1"/>
          </p:nvPr>
        </p:nvSpPr>
        <p:spPr/>
        <p:txBody>
          <a:bodyPr/>
          <a:lstStyle/>
          <a:p>
            <a:r>
              <a:rPr lang="es-ES_tradnl" dirty="0" smtClean="0"/>
              <a:t>Mis vacaciones 2014</a:t>
            </a:r>
          </a:p>
          <a:p>
            <a:r>
              <a:rPr lang="es-ES_tradnl" dirty="0" smtClean="0"/>
              <a:t> 1ª parte </a:t>
            </a:r>
          </a:p>
          <a:p>
            <a:r>
              <a:rPr lang="es-ES_tradnl" dirty="0" smtClean="0"/>
              <a:t>Desde Madrid a Estambul</a:t>
            </a:r>
          </a:p>
        </p:txBody>
      </p:sp>
      <p:pic>
        <p:nvPicPr>
          <p:cNvPr id="4" name="Picture 8" descr="http://www.consejosparaviajar.es/wp-content/uploads/2013/04/PVESTAMBUL2jpg_506ca23990fe5.jpg"/>
          <p:cNvPicPr>
            <a:picLocks noChangeAspect="1" noChangeArrowheads="1"/>
          </p:cNvPicPr>
          <p:nvPr/>
        </p:nvPicPr>
        <p:blipFill>
          <a:blip r:embed="rId3" cstate="print"/>
          <a:srcRect/>
          <a:stretch>
            <a:fillRect/>
          </a:stretch>
        </p:blipFill>
        <p:spPr bwMode="auto">
          <a:xfrm>
            <a:off x="5256001" y="1052736"/>
            <a:ext cx="3887999" cy="2916000"/>
          </a:xfrm>
          <a:prstGeom prst="rect">
            <a:avLst/>
          </a:prstGeom>
          <a:noFill/>
          <a:effectLst>
            <a:softEdge rad="635000"/>
          </a:effectLst>
        </p:spPr>
      </p:pic>
      <p:pic>
        <p:nvPicPr>
          <p:cNvPr id="86018" name="Picture 2" descr="http://aff.bstatic.com/images/hotel/max500/100/10033703.jpg"/>
          <p:cNvPicPr>
            <a:picLocks noChangeAspect="1" noChangeArrowheads="1"/>
          </p:cNvPicPr>
          <p:nvPr/>
        </p:nvPicPr>
        <p:blipFill>
          <a:blip r:embed="rId4" cstate="print"/>
          <a:srcRect/>
          <a:stretch>
            <a:fillRect/>
          </a:stretch>
        </p:blipFill>
        <p:spPr bwMode="auto">
          <a:xfrm>
            <a:off x="0" y="0"/>
            <a:ext cx="4554215" cy="3024000"/>
          </a:xfrm>
          <a:prstGeom prst="rect">
            <a:avLst/>
          </a:prstGeom>
          <a:noFill/>
          <a:effectLst>
            <a:softEdge rad="635000"/>
          </a:effectLst>
        </p:spPr>
      </p:pic>
      <p:pic>
        <p:nvPicPr>
          <p:cNvPr id="86026" name="Picture 10" descr="http://www.paginasprodigy.com.mx/israel_mueblesymudanzas/imagenes/avion.gif"/>
          <p:cNvPicPr>
            <a:picLocks noChangeAspect="1" noChangeArrowheads="1"/>
          </p:cNvPicPr>
          <p:nvPr/>
        </p:nvPicPr>
        <p:blipFill>
          <a:blip r:embed="rId5" cstate="print"/>
          <a:srcRect/>
          <a:stretch>
            <a:fillRect/>
          </a:stretch>
        </p:blipFill>
        <p:spPr bwMode="auto">
          <a:xfrm flipH="1">
            <a:off x="2987824" y="1052736"/>
            <a:ext cx="2728828" cy="1008000"/>
          </a:xfrm>
          <a:prstGeom prst="rect">
            <a:avLst/>
          </a:prstGeom>
          <a:noFill/>
        </p:spPr>
      </p:pic>
    </p:spTree>
  </p:cSld>
  <p:clrMapOvr>
    <a:masterClrMapping/>
  </p:clrMapOvr>
  <p:transition spd="slow" advTm="5000">
    <p:fade thruBlk="1"/>
    <p:sndAc>
      <p:stSnd>
        <p:snd r:embed="rId2" name="Música Turc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0354" name="Picture 2" descr="C:\Users\abuelitos\Pictures\2013-07-05 Viaje a Rusia (23 al 30 junio 2013)\Viaje a Rusia (23 al 30 junio 2013) 012.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5" name="Picture 2" descr="C:\Users\abuelitos\Pictures\2013-07-05 Viaje a Rusia (23 al 30 junio 2013)\Viaje a Rusia (23 al 30 junio 2013) 007.JPG"/>
          <p:cNvPicPr>
            <a:picLocks noChangeAspect="1" noChangeArrowheads="1"/>
          </p:cNvPicPr>
          <p:nvPr/>
        </p:nvPicPr>
        <p:blipFill>
          <a:blip r:embed="rId3" cstate="print"/>
          <a:srcRect/>
          <a:stretch>
            <a:fillRect/>
          </a:stretch>
        </p:blipFill>
        <p:spPr bwMode="auto">
          <a:xfrm>
            <a:off x="0" y="0"/>
            <a:ext cx="9168000" cy="6876000"/>
          </a:xfrm>
          <a:prstGeom prst="rect">
            <a:avLst/>
          </a:prstGeom>
          <a:noFill/>
        </p:spPr>
      </p:pic>
      <p:sp>
        <p:nvSpPr>
          <p:cNvPr id="6" name="5 Rectángulo"/>
          <p:cNvSpPr/>
          <p:nvPr/>
        </p:nvSpPr>
        <p:spPr>
          <a:xfrm>
            <a:off x="683568" y="6237312"/>
            <a:ext cx="1499128" cy="307777"/>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1400" dirty="0" smtClean="0">
                <a:ln w="50800"/>
                <a:latin typeface="Blackadder ITC" pitchFamily="82" charset="0"/>
              </a:rPr>
              <a:t>Fotografía Mari Tere</a:t>
            </a:r>
            <a:endParaRPr lang="es-ES" sz="1400" cap="none" spc="0" dirty="0">
              <a:ln w="50800"/>
              <a:effectLst/>
              <a:latin typeface="Blackadder ITC" pitchFamily="82" charset="0"/>
            </a:endParaRPr>
          </a:p>
        </p:txBody>
      </p:sp>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esktop\MIS VAcaciones\Crucero Góndolas Venecianas II - 11 al 18 Agosto 2014 001.JPG"/>
          <p:cNvPicPr>
            <a:picLocks noChangeAspect="1" noChangeArrowheads="1"/>
          </p:cNvPicPr>
          <p:nvPr/>
        </p:nvPicPr>
        <p:blipFill>
          <a:blip r:embed="rId2" cstate="print"/>
          <a:srcRect/>
          <a:stretch>
            <a:fillRect/>
          </a:stretch>
        </p:blipFill>
        <p:spPr bwMode="auto">
          <a:xfrm>
            <a:off x="0" y="0"/>
            <a:ext cx="9168314" cy="6876000"/>
          </a:xfrm>
          <a:prstGeom prst="rect">
            <a:avLst/>
          </a:prstGeom>
          <a:noFill/>
        </p:spPr>
      </p:pic>
      <p:pic>
        <p:nvPicPr>
          <p:cNvPr id="5" name="Picture 2" descr="C:\Users\abuelitos\Desktop\MIS VAcaciones\Crucero Góndolas Venecianas II - 11 al 18 Agosto 2014 002.JPG"/>
          <p:cNvPicPr>
            <a:picLocks noChangeAspect="1" noChangeArrowheads="1"/>
          </p:cNvPicPr>
          <p:nvPr/>
        </p:nvPicPr>
        <p:blipFill>
          <a:blip r:embed="rId3" cstate="print"/>
          <a:srcRect/>
          <a:stretch>
            <a:fillRect/>
          </a:stretch>
        </p:blipFill>
        <p:spPr bwMode="auto">
          <a:xfrm>
            <a:off x="-24339" y="-18000"/>
            <a:ext cx="9168339" cy="6876000"/>
          </a:xfrm>
          <a:prstGeom prst="rect">
            <a:avLst/>
          </a:prstGeom>
          <a:noFill/>
        </p:spPr>
      </p:pic>
      <p:sp>
        <p:nvSpPr>
          <p:cNvPr id="6" name="5 Rectángulo"/>
          <p:cNvSpPr/>
          <p:nvPr/>
        </p:nvSpPr>
        <p:spPr>
          <a:xfrm rot="20398954">
            <a:off x="3833059" y="1034194"/>
            <a:ext cx="1499128" cy="307777"/>
          </a:xfrm>
          <a:prstGeom prst="rect">
            <a:avLst/>
          </a:prstGeom>
        </p:spPr>
        <p:txBody>
          <a:bodyPr wrap="none">
            <a:spAutoFit/>
          </a:bodyPr>
          <a:lstStyle/>
          <a:p>
            <a:pPr algn="ctr"/>
            <a:r>
              <a:rPr lang="es-ES" sz="1400" dirty="0" smtClean="0">
                <a:ln w="50800"/>
                <a:latin typeface="Blackadder ITC" pitchFamily="82" charset="0"/>
              </a:rPr>
              <a:t>Fotografía Mari Tere</a:t>
            </a:r>
            <a:endParaRPr lang="es-ES" sz="1400" dirty="0">
              <a:ln w="50800"/>
              <a:latin typeface="Blackadder ITC" pitchFamily="82"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6258" name="Picture 2" descr="http://estambul.hotelesyvacaciones.com/wp-content/uploads/2012/05/estambul.jpg"/>
          <p:cNvPicPr>
            <a:picLocks noChangeAspect="1" noChangeArrowheads="1"/>
          </p:cNvPicPr>
          <p:nvPr/>
        </p:nvPicPr>
        <p:blipFill>
          <a:blip r:embed="rId2" cstate="print"/>
          <a:srcRect/>
          <a:stretch>
            <a:fillRect/>
          </a:stretch>
        </p:blipFill>
        <p:spPr bwMode="auto">
          <a:xfrm>
            <a:off x="0" y="0"/>
            <a:ext cx="9264254" cy="6912000"/>
          </a:xfrm>
          <a:prstGeom prst="rect">
            <a:avLst/>
          </a:prstGeom>
          <a:noFill/>
        </p:spPr>
      </p:pic>
      <p:pic>
        <p:nvPicPr>
          <p:cNvPr id="100356" name="Picture 4" descr="http://www.paginasprodigy.com.mx/israel_mueblesymudanzas/imagenes/avion.gif"/>
          <p:cNvPicPr>
            <a:picLocks noChangeAspect="1" noChangeArrowheads="1"/>
          </p:cNvPicPr>
          <p:nvPr/>
        </p:nvPicPr>
        <p:blipFill>
          <a:blip r:embed="rId3" cstate="print"/>
          <a:srcRect/>
          <a:stretch>
            <a:fillRect/>
          </a:stretch>
        </p:blipFill>
        <p:spPr bwMode="auto">
          <a:xfrm rot="20932053">
            <a:off x="9191189" y="-324000"/>
            <a:ext cx="1633401" cy="648000"/>
          </a:xfrm>
          <a:prstGeom prst="rect">
            <a:avLst/>
          </a:prstGeom>
          <a:noFill/>
        </p:spPr>
      </p:pic>
      <p:pic>
        <p:nvPicPr>
          <p:cNvPr id="8" name="Picture 1" descr="C:\Users\abuelitos\Documents\IMAGENES PPS\FONDOS\jorge-carlos-[1].jpg"/>
          <p:cNvPicPr>
            <a:picLocks noChangeAspect="1" noChangeArrowheads="1"/>
          </p:cNvPicPr>
          <p:nvPr/>
        </p:nvPicPr>
        <p:blipFill>
          <a:blip r:embed="rId4" cstate="print"/>
          <a:srcRect/>
          <a:stretch>
            <a:fillRect/>
          </a:stretch>
        </p:blipFill>
        <p:spPr bwMode="auto">
          <a:xfrm>
            <a:off x="0" y="0"/>
            <a:ext cx="9268537" cy="6948000"/>
          </a:xfrm>
          <a:prstGeom prst="rect">
            <a:avLst/>
          </a:prstGeom>
          <a:noFill/>
        </p:spPr>
      </p:pic>
    </p:spTree>
  </p:cSld>
  <p:clrMapOvr>
    <a:masterClrMapping/>
  </p:clrMapOvr>
  <p:transition spd="slow" advTm="11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6" presetClass="emph" presetSubtype="0" fill="hold" nodeType="withEffect">
                                  <p:stCondLst>
                                    <p:cond delay="0"/>
                                  </p:stCondLst>
                                  <p:childTnLst>
                                    <p:animScale>
                                      <p:cBhvr>
                                        <p:cTn id="9" dur="5000" fill="hold"/>
                                        <p:tgtEl>
                                          <p:spTgt spid="96258"/>
                                        </p:tgtEl>
                                      </p:cBhvr>
                                      <p:by x="150000" y="150000"/>
                                    </p:animScale>
                                  </p:childTnLst>
                                </p:cTn>
                              </p:par>
                            </p:childTnLst>
                          </p:cTn>
                        </p:par>
                        <p:par>
                          <p:cTn id="10" fill="hold">
                            <p:stCondLst>
                              <p:cond delay="5000"/>
                            </p:stCondLst>
                            <p:childTnLst>
                              <p:par>
                                <p:cTn id="11" presetID="35" presetClass="path" presetSubtype="0" accel="50000" decel="50000" fill="hold" nodeType="afterEffect">
                                  <p:stCondLst>
                                    <p:cond delay="0"/>
                                  </p:stCondLst>
                                  <p:childTnLst>
                                    <p:animMotion origin="layout" path="M 0.21771 -0.10255 L -1.40555 0.81505 " pathEditMode="relative" rAng="0" ptsTypes="AA">
                                      <p:cBhvr>
                                        <p:cTn id="12" dur="5000" fill="hold"/>
                                        <p:tgtEl>
                                          <p:spTgt spid="100356"/>
                                        </p:tgtEl>
                                        <p:attrNameLst>
                                          <p:attrName>ppt_x</p:attrName>
                                          <p:attrName>ppt_y</p:attrName>
                                        </p:attrNameLst>
                                      </p:cBhvr>
                                      <p:rCtr x="-812" y="45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www.estambul.es/fotos/aeropuerto-ataturk.jpg"/>
          <p:cNvPicPr>
            <a:picLocks noChangeAspect="1" noChangeArrowheads="1"/>
          </p:cNvPicPr>
          <p:nvPr/>
        </p:nvPicPr>
        <p:blipFill>
          <a:blip r:embed="rId2" cstate="print"/>
          <a:srcRect r="11805"/>
          <a:stretch>
            <a:fillRect/>
          </a:stretch>
        </p:blipFill>
        <p:spPr bwMode="auto">
          <a:xfrm>
            <a:off x="0" y="0"/>
            <a:ext cx="9144000" cy="6912000"/>
          </a:xfrm>
          <a:prstGeom prst="rect">
            <a:avLst/>
          </a:prstGeom>
          <a:noFill/>
        </p:spPr>
      </p:pic>
      <p:pic>
        <p:nvPicPr>
          <p:cNvPr id="6" name="Picture 6" descr="http://www.pordescubrir.com/wp-content/uploads/2012/06/ataturk-600x450.jpg"/>
          <p:cNvPicPr>
            <a:picLocks noChangeAspect="1" noChangeArrowheads="1"/>
          </p:cNvPicPr>
          <p:nvPr/>
        </p:nvPicPr>
        <p:blipFill>
          <a:blip r:embed="rId3" cstate="print"/>
          <a:srcRect/>
          <a:stretch>
            <a:fillRect/>
          </a:stretch>
        </p:blipFill>
        <p:spPr bwMode="auto">
          <a:xfrm>
            <a:off x="0" y="0"/>
            <a:ext cx="9684568" cy="6912000"/>
          </a:xfrm>
          <a:prstGeom prst="rect">
            <a:avLst/>
          </a:prstGeom>
          <a:noFill/>
        </p:spPr>
      </p:pic>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0">
            <a:scrgbClr r="0" g="0" b="0"/>
          </a:lnRef>
          <a:fillRef idx="1001">
            <a:schemeClr val="dk2"/>
          </a:fillRef>
          <a:effectRef idx="0">
            <a:scrgbClr r="0" g="0" b="0"/>
          </a:effectRef>
          <a:fontRef idx="major"/>
        </p:style>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99332" name="Picture 4" descr="http://www.mujer.info/wp-content/uploads/2012/12/Crucero.jpg"/>
          <p:cNvPicPr>
            <a:picLocks noChangeAspect="1" noChangeArrowheads="1"/>
          </p:cNvPicPr>
          <p:nvPr/>
        </p:nvPicPr>
        <p:blipFill>
          <a:blip r:embed="rId2" cstate="print"/>
          <a:srcRect/>
          <a:stretch>
            <a:fillRect/>
          </a:stretch>
        </p:blipFill>
        <p:spPr bwMode="auto">
          <a:xfrm>
            <a:off x="0" y="404664"/>
            <a:ext cx="9131712" cy="6084000"/>
          </a:xfrm>
          <a:prstGeom prst="rect">
            <a:avLst/>
          </a:prstGeom>
          <a:noFill/>
          <a:effectLst>
            <a:softEdge rad="635000"/>
          </a:effectLst>
        </p:spPr>
      </p:pic>
      <p:pic>
        <p:nvPicPr>
          <p:cNvPr id="6" name="Picture 2" descr="http://www.shipfriends.gr/forum/galleryuploads/gallery/album_949/gallery_1850_949_159198.jpg"/>
          <p:cNvPicPr>
            <a:picLocks noChangeAspect="1" noChangeArrowheads="1"/>
          </p:cNvPicPr>
          <p:nvPr/>
        </p:nvPicPr>
        <p:blipFill>
          <a:blip r:embed="rId3" cstate="print"/>
          <a:srcRect/>
          <a:stretch>
            <a:fillRect/>
          </a:stretch>
        </p:blipFill>
        <p:spPr bwMode="auto">
          <a:xfrm>
            <a:off x="0" y="0"/>
            <a:ext cx="9239905" cy="6912000"/>
          </a:xfrm>
          <a:prstGeom prst="rect">
            <a:avLst/>
          </a:prstGeom>
          <a:noFill/>
        </p:spPr>
      </p:pic>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Nueva carpeta\Crucero Góndolas Venecianas II - 11 al 18 Agosto 2014 213.JPG"/>
          <p:cNvPicPr>
            <a:picLocks noChangeAspect="1" noChangeArrowheads="1"/>
          </p:cNvPicPr>
          <p:nvPr/>
        </p:nvPicPr>
        <p:blipFill>
          <a:blip r:embed="rId2" cstate="print"/>
          <a:srcRect/>
          <a:stretch>
            <a:fillRect/>
          </a:stretch>
        </p:blipFill>
        <p:spPr bwMode="auto">
          <a:xfrm>
            <a:off x="-72316" y="0"/>
            <a:ext cx="9216316" cy="6912000"/>
          </a:xfrm>
          <a:prstGeom prst="rect">
            <a:avLst/>
          </a:prstGeom>
          <a:noFill/>
        </p:spPr>
      </p:pic>
      <p:pic>
        <p:nvPicPr>
          <p:cNvPr id="5" name="Picture 2" descr="C:\Users\abuelitos\Desktop\Grecia\Crucero Góndolas Venecianas II - 11 al 18 Agosto 2014 571.JPG"/>
          <p:cNvPicPr>
            <a:picLocks noChangeAspect="1" noChangeArrowheads="1"/>
          </p:cNvPicPr>
          <p:nvPr/>
        </p:nvPicPr>
        <p:blipFill>
          <a:blip r:embed="rId3" cstate="print"/>
          <a:srcRect/>
          <a:stretch>
            <a:fillRect/>
          </a:stretch>
        </p:blipFill>
        <p:spPr bwMode="auto">
          <a:xfrm>
            <a:off x="-24000" y="0"/>
            <a:ext cx="9168000" cy="6876000"/>
          </a:xfrm>
          <a:prstGeom prst="rect">
            <a:avLst/>
          </a:prstGeom>
          <a:noFill/>
        </p:spPr>
      </p:pic>
      <p:pic>
        <p:nvPicPr>
          <p:cNvPr id="6" name="Picture 2" descr="C:\Users\abuelitos\Pictures\2014-08-19 Crucero Góndolas Venecianas II - 11 al 18 Agosto 2014\Crucero Góndolas Venecianas II - 11 al 18 Agosto 2014 574.JPG"/>
          <p:cNvPicPr>
            <a:picLocks noChangeAspect="1" noChangeArrowheads="1"/>
          </p:cNvPicPr>
          <p:nvPr/>
        </p:nvPicPr>
        <p:blipFill>
          <a:blip r:embed="rId4" cstate="print"/>
          <a:srcRect/>
          <a:stretch>
            <a:fillRect/>
          </a:stretch>
        </p:blipFill>
        <p:spPr bwMode="auto">
          <a:xfrm>
            <a:off x="-24000" y="-18000"/>
            <a:ext cx="9168000" cy="6876000"/>
          </a:xfrm>
          <a:prstGeom prst="rect">
            <a:avLst/>
          </a:prstGeom>
          <a:noFill/>
        </p:spPr>
      </p:pic>
      <p:sp>
        <p:nvSpPr>
          <p:cNvPr id="7" name="6 Rectángulo"/>
          <p:cNvSpPr/>
          <p:nvPr/>
        </p:nvSpPr>
        <p:spPr>
          <a:xfrm>
            <a:off x="586293" y="332656"/>
            <a:ext cx="1499128" cy="307777"/>
          </a:xfrm>
          <a:prstGeom prst="rect">
            <a:avLst/>
          </a:prstGeom>
        </p:spPr>
        <p:txBody>
          <a:bodyPr wrap="none">
            <a:spAutoFit/>
          </a:bodyPr>
          <a:lstStyle/>
          <a:p>
            <a:pPr algn="ctr"/>
            <a:r>
              <a:rPr lang="es-ES" sz="1400" dirty="0" smtClean="0">
                <a:ln w="50800"/>
                <a:latin typeface="Blackadder ITC" pitchFamily="82" charset="0"/>
              </a:rPr>
              <a:t>Fotografía Mari Tere</a:t>
            </a:r>
            <a:endParaRPr lang="es-ES" sz="1400" dirty="0">
              <a:ln w="50800"/>
              <a:latin typeface="Blackadder ITC" pitchFamily="82"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ppt_x</p:attrName>
                                        </p:attrNameLst>
                                      </p:cBhvr>
                                      <p:tavLst>
                                        <p:tav tm="0">
                                          <p:val>
                                            <p:strVal val="#ppt_x+#ppt_w/2"/>
                                          </p:val>
                                        </p:tav>
                                        <p:tav tm="100000">
                                          <p:val>
                                            <p:strVal val="#ppt_x"/>
                                          </p:val>
                                        </p:tav>
                                      </p:tavLst>
                                    </p:anim>
                                    <p:anim calcmode="lin" valueType="num">
                                      <p:cBhvr>
                                        <p:cTn id="8" dur="5000" fill="hold"/>
                                        <p:tgtEl>
                                          <p:spTgt spid="5"/>
                                        </p:tgtEl>
                                        <p:attrNameLst>
                                          <p:attrName>ppt_y</p:attrName>
                                        </p:attrNameLst>
                                      </p:cBhvr>
                                      <p:tavLst>
                                        <p:tav tm="0">
                                          <p:val>
                                            <p:strVal val="#ppt_y"/>
                                          </p:val>
                                        </p:tav>
                                        <p:tav tm="100000">
                                          <p:val>
                                            <p:strVal val="#ppt_y"/>
                                          </p:val>
                                        </p:tav>
                                      </p:tavLst>
                                    </p:anim>
                                    <p:anim calcmode="lin" valueType="num">
                                      <p:cBhvr>
                                        <p:cTn id="9" dur="5000" fill="hold"/>
                                        <p:tgtEl>
                                          <p:spTgt spid="5"/>
                                        </p:tgtEl>
                                        <p:attrNameLst>
                                          <p:attrName>ppt_w</p:attrName>
                                        </p:attrNameLst>
                                      </p:cBhvr>
                                      <p:tavLst>
                                        <p:tav tm="0">
                                          <p:val>
                                            <p:fltVal val="0"/>
                                          </p:val>
                                        </p:tav>
                                        <p:tav tm="100000">
                                          <p:val>
                                            <p:strVal val="#ppt_w"/>
                                          </p:val>
                                        </p:tav>
                                      </p:tavLst>
                                    </p:anim>
                                    <p:anim calcmode="lin" valueType="num">
                                      <p:cBhvr>
                                        <p:cTn id="10" dur="5000" fill="hold"/>
                                        <p:tgtEl>
                                          <p:spTgt spid="5"/>
                                        </p:tgtEl>
                                        <p:attrNameLst>
                                          <p:attrName>ppt_h</p:attrName>
                                        </p:attrNameLst>
                                      </p:cBhvr>
                                      <p:tavLst>
                                        <p:tav tm="0">
                                          <p:val>
                                            <p:strVal val="#ppt_h"/>
                                          </p:val>
                                        </p:tav>
                                        <p:tav tm="100000">
                                          <p:val>
                                            <p:strVal val="#ppt_h"/>
                                          </p:val>
                                        </p:tav>
                                      </p:tavLst>
                                    </p:anim>
                                  </p:childTnLst>
                                </p:cTn>
                              </p:par>
                            </p:childTnLst>
                          </p:cTn>
                        </p:par>
                        <p:par>
                          <p:cTn id="11" fill="hold">
                            <p:stCondLst>
                              <p:cond delay="5000"/>
                            </p:stCondLst>
                            <p:childTnLst>
                              <p:par>
                                <p:cTn id="12" presetID="17" presetClass="entr" presetSubtype="2"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0" fill="hold"/>
                                        <p:tgtEl>
                                          <p:spTgt spid="6"/>
                                        </p:tgtEl>
                                        <p:attrNameLst>
                                          <p:attrName>ppt_x</p:attrName>
                                        </p:attrNameLst>
                                      </p:cBhvr>
                                      <p:tavLst>
                                        <p:tav tm="0">
                                          <p:val>
                                            <p:strVal val="#ppt_x+#ppt_w/2"/>
                                          </p:val>
                                        </p:tav>
                                        <p:tav tm="100000">
                                          <p:val>
                                            <p:strVal val="#ppt_x"/>
                                          </p:val>
                                        </p:tav>
                                      </p:tavLst>
                                    </p:anim>
                                    <p:anim calcmode="lin" valueType="num">
                                      <p:cBhvr>
                                        <p:cTn id="15" dur="5000" fill="hold"/>
                                        <p:tgtEl>
                                          <p:spTgt spid="6"/>
                                        </p:tgtEl>
                                        <p:attrNameLst>
                                          <p:attrName>ppt_y</p:attrName>
                                        </p:attrNameLst>
                                      </p:cBhvr>
                                      <p:tavLst>
                                        <p:tav tm="0">
                                          <p:val>
                                            <p:strVal val="#ppt_y"/>
                                          </p:val>
                                        </p:tav>
                                        <p:tav tm="100000">
                                          <p:val>
                                            <p:strVal val="#ppt_y"/>
                                          </p:val>
                                        </p:tav>
                                      </p:tavLst>
                                    </p:anim>
                                    <p:anim calcmode="lin" valueType="num">
                                      <p:cBhvr>
                                        <p:cTn id="16" dur="5000" fill="hold"/>
                                        <p:tgtEl>
                                          <p:spTgt spid="6"/>
                                        </p:tgtEl>
                                        <p:attrNameLst>
                                          <p:attrName>ppt_w</p:attrName>
                                        </p:attrNameLst>
                                      </p:cBhvr>
                                      <p:tavLst>
                                        <p:tav tm="0">
                                          <p:val>
                                            <p:fltVal val="0"/>
                                          </p:val>
                                        </p:tav>
                                        <p:tav tm="100000">
                                          <p:val>
                                            <p:strVal val="#ppt_w"/>
                                          </p:val>
                                        </p:tav>
                                      </p:tavLst>
                                    </p:anim>
                                    <p:anim calcmode="lin" valueType="num">
                                      <p:cBhvr>
                                        <p:cTn id="17" dur="5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esktop\Nueva carpeta\Crucero Góndolas Venecianas II - 11 al 18 Agosto 2014 452.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7067013" y="476672"/>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Desktop\Nueva carpeta\Crucero Góndolas Venecianas II - 11 al 18 Agosto 2014 808.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rot="364575">
            <a:off x="551630" y="1491254"/>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C:\Users\abuelitos\Desktop\Nueva carpeta\Crucero Góndolas Venecianas II - 11 al 18 Agosto 2014 807.JPG"/>
          <p:cNvPicPr>
            <a:picLocks noChangeAspect="1" noChangeArrowheads="1"/>
          </p:cNvPicPr>
          <p:nvPr/>
        </p:nvPicPr>
        <p:blipFill>
          <a:blip r:embed="rId2" cstate="print"/>
          <a:srcRect/>
          <a:stretch>
            <a:fillRect/>
          </a:stretch>
        </p:blipFill>
        <p:spPr bwMode="auto">
          <a:xfrm>
            <a:off x="0" y="0"/>
            <a:ext cx="9216340" cy="6912000"/>
          </a:xfrm>
          <a:prstGeom prst="rect">
            <a:avLst/>
          </a:prstGeom>
          <a:noFill/>
        </p:spPr>
      </p:pic>
      <p:sp>
        <p:nvSpPr>
          <p:cNvPr id="5" name="4 Rectángulo"/>
          <p:cNvSpPr/>
          <p:nvPr/>
        </p:nvSpPr>
        <p:spPr>
          <a:xfrm>
            <a:off x="586293" y="260648"/>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Desktop\Nueva carpeta\Crucero Góndolas Venecianas II - 11 al 18 Agosto 2014 568.JPG"/>
          <p:cNvPicPr>
            <a:picLocks noChangeAspect="1" noChangeArrowheads="1"/>
          </p:cNvPicPr>
          <p:nvPr/>
        </p:nvPicPr>
        <p:blipFill>
          <a:blip r:embed="rId2" cstate="print"/>
          <a:srcRect/>
          <a:stretch>
            <a:fillRect/>
          </a:stretch>
        </p:blipFill>
        <p:spPr bwMode="auto">
          <a:xfrm>
            <a:off x="-72340" y="-54000"/>
            <a:ext cx="9216340" cy="6912000"/>
          </a:xfrm>
          <a:prstGeom prst="rect">
            <a:avLst/>
          </a:prstGeom>
          <a:noFill/>
        </p:spPr>
      </p:pic>
      <p:sp>
        <p:nvSpPr>
          <p:cNvPr id="5" name="4 Rectángulo"/>
          <p:cNvSpPr/>
          <p:nvPr/>
        </p:nvSpPr>
        <p:spPr>
          <a:xfrm rot="21412452">
            <a:off x="5659397" y="5845907"/>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 name="Picture 2" descr="C:\Users\abuelitos\Desktop\Nueva carpeta\Crucero Mediterraneo 27-4 al 4 -5  2013 070.JPG"/>
          <p:cNvPicPr>
            <a:picLocks noChangeAspect="1" noChangeArrowheads="1"/>
          </p:cNvPicPr>
          <p:nvPr/>
        </p:nvPicPr>
        <p:blipFill>
          <a:blip r:embed="rId2" cstate="print"/>
          <a:srcRect/>
          <a:stretch>
            <a:fillRect/>
          </a:stretch>
        </p:blipFill>
        <p:spPr bwMode="auto">
          <a:xfrm>
            <a:off x="0" y="0"/>
            <a:ext cx="9216340" cy="6912000"/>
          </a:xfrm>
          <a:prstGeom prst="rect">
            <a:avLst/>
          </a:prstGeom>
          <a:noFill/>
        </p:spPr>
      </p:pic>
      <p:sp>
        <p:nvSpPr>
          <p:cNvPr id="6" name="5 Rectángulo"/>
          <p:cNvSpPr/>
          <p:nvPr/>
        </p:nvSpPr>
        <p:spPr>
          <a:xfrm>
            <a:off x="539552" y="6237312"/>
            <a:ext cx="1880643" cy="369332"/>
          </a:xfrm>
          <a:prstGeom prst="rect">
            <a:avLst/>
          </a:prstGeom>
        </p:spPr>
        <p:txBody>
          <a:bodyPr wrap="none">
            <a:spAutoFit/>
          </a:bodyPr>
          <a:lstStyle/>
          <a:p>
            <a:pPr algn="ctr"/>
            <a:r>
              <a:rPr lang="es-ES" dirty="0" smtClean="0">
                <a:ln w="50800"/>
                <a:solidFill>
                  <a:schemeClr val="bg1"/>
                </a:solidFill>
                <a:latin typeface="Blackadder ITC" pitchFamily="82" charset="0"/>
              </a:rPr>
              <a:t>Fotografía Mari Tere</a:t>
            </a:r>
            <a:endParaRPr lang="es-ES"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457200" y="1600199"/>
            <a:ext cx="8229600" cy="4896000"/>
          </a:xfrm>
        </p:spPr>
        <p:txBody>
          <a:bodyPr/>
          <a:lstStyle/>
          <a:p>
            <a:endParaRPr lang="es-ES_tradnl" dirty="0"/>
          </a:p>
        </p:txBody>
      </p:sp>
      <p:pic>
        <p:nvPicPr>
          <p:cNvPr id="101378" name="Picture 2" descr="http://1.bp.blogspot.com/-0gnFftkgpcc/UmL_3wBgK3I/AAAAAAAAHco/0OmGWj6aK5g/s1600/001.jpg"/>
          <p:cNvPicPr>
            <a:picLocks noChangeAspect="1" noChangeArrowheads="1"/>
          </p:cNvPicPr>
          <p:nvPr/>
        </p:nvPicPr>
        <p:blipFill>
          <a:blip r:embed="rId2" cstate="print"/>
          <a:srcRect b="8021"/>
          <a:stretch>
            <a:fillRect/>
          </a:stretch>
        </p:blipFill>
        <p:spPr bwMode="auto">
          <a:xfrm>
            <a:off x="0" y="0"/>
            <a:ext cx="9236919" cy="6858000"/>
          </a:xfrm>
          <a:prstGeom prst="rect">
            <a:avLst/>
          </a:prstGeom>
          <a:noFill/>
        </p:spPr>
      </p:pic>
      <p:sp>
        <p:nvSpPr>
          <p:cNvPr id="5" name="4 Rectángulo"/>
          <p:cNvSpPr/>
          <p:nvPr/>
        </p:nvSpPr>
        <p:spPr>
          <a:xfrm>
            <a:off x="5914885" y="6237312"/>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Desktop\Nueva carpeta\Crucero Góndolas Venecianas II - 11 al 18 Agosto 2014 565.JPG"/>
          <p:cNvPicPr>
            <a:picLocks noChangeAspect="1" noChangeArrowheads="1"/>
          </p:cNvPicPr>
          <p:nvPr/>
        </p:nvPicPr>
        <p:blipFill>
          <a:blip r:embed="rId2" cstate="print"/>
          <a:srcRect/>
          <a:stretch>
            <a:fillRect/>
          </a:stretch>
        </p:blipFill>
        <p:spPr bwMode="auto">
          <a:xfrm>
            <a:off x="-72340" y="0"/>
            <a:ext cx="9216340" cy="6912000"/>
          </a:xfrm>
          <a:prstGeom prst="rect">
            <a:avLst/>
          </a:prstGeom>
          <a:noFill/>
        </p:spPr>
      </p:pic>
      <p:sp>
        <p:nvSpPr>
          <p:cNvPr id="5" name="4 Rectángulo"/>
          <p:cNvSpPr/>
          <p:nvPr/>
        </p:nvSpPr>
        <p:spPr>
          <a:xfrm>
            <a:off x="1738421" y="6237312"/>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4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8306" name="Picture 2" descr="http://www.estambul.es/fotos/barco-bosforo.jpg"/>
          <p:cNvPicPr>
            <a:picLocks noChangeAspect="1" noChangeArrowheads="1"/>
          </p:cNvPicPr>
          <p:nvPr/>
        </p:nvPicPr>
        <p:blipFill>
          <a:blip r:embed="rId2" cstate="print"/>
          <a:srcRect r="11806"/>
          <a:stretch>
            <a:fillRect/>
          </a:stretch>
        </p:blipFill>
        <p:spPr bwMode="auto">
          <a:xfrm>
            <a:off x="0" y="0"/>
            <a:ext cx="9144000" cy="6912000"/>
          </a:xfrm>
          <a:prstGeom prst="rect">
            <a:avLst/>
          </a:prstGeom>
          <a:noFill/>
        </p:spPr>
      </p:pic>
      <p:pic>
        <p:nvPicPr>
          <p:cNvPr id="8" name="Picture 4" descr="http://www.estambul.es/fotos/crucero-bosforo.jpg"/>
          <p:cNvPicPr>
            <a:picLocks noChangeAspect="1" noChangeArrowheads="1"/>
          </p:cNvPicPr>
          <p:nvPr/>
        </p:nvPicPr>
        <p:blipFill>
          <a:blip r:embed="rId3" cstate="print"/>
          <a:srcRect r="4539"/>
          <a:stretch>
            <a:fillRect/>
          </a:stretch>
        </p:blipFill>
        <p:spPr bwMode="auto">
          <a:xfrm>
            <a:off x="-1" y="0"/>
            <a:ext cx="9144001" cy="6912000"/>
          </a:xfrm>
          <a:prstGeom prst="rect">
            <a:avLst/>
          </a:prstGeom>
          <a:noFill/>
        </p:spPr>
      </p:pic>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5000"/>
                                        <p:tgtEl>
                                          <p:spTgt spid="8"/>
                                        </p:tgtEl>
                                        <p:attrNameLst>
                                          <p:attrName>ppt_w</p:attrName>
                                        </p:attrNameLst>
                                      </p:cBhvr>
                                      <p:tavLst>
                                        <p:tav tm="0">
                                          <p:val>
                                            <p:strVal val="ppt_w"/>
                                          </p:val>
                                        </p:tav>
                                        <p:tav tm="100000">
                                          <p:val>
                                            <p:strVal val="ppt_w+.3"/>
                                          </p:val>
                                        </p:tav>
                                      </p:tavLst>
                                    </p:anim>
                                    <p:anim calcmode="lin" valueType="num">
                                      <p:cBhvr>
                                        <p:cTn id="7" dur="5000"/>
                                        <p:tgtEl>
                                          <p:spTgt spid="8"/>
                                        </p:tgtEl>
                                        <p:attrNameLst>
                                          <p:attrName>ppt_h</p:attrName>
                                        </p:attrNameLst>
                                      </p:cBhvr>
                                      <p:tavLst>
                                        <p:tav tm="0">
                                          <p:val>
                                            <p:strVal val="ppt_h"/>
                                          </p:val>
                                        </p:tav>
                                        <p:tav tm="100000">
                                          <p:val>
                                            <p:strVal val="ppt_h"/>
                                          </p:val>
                                        </p:tav>
                                      </p:tavLst>
                                    </p:anim>
                                    <p:animEffect transition="out" filter="fade">
                                      <p:cBhvr>
                                        <p:cTn id="8" dur="5000"/>
                                        <p:tgtEl>
                                          <p:spTgt spid="8"/>
                                        </p:tgtEl>
                                      </p:cBhvr>
                                    </p:animEffect>
                                    <p:set>
                                      <p:cBhvr>
                                        <p:cTn id="9"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C:\Users\abuelitos\Desktop\MIS VAcaciones\Crucero Góndolas Venecianas II - 11 al 18 Agosto 2014 016.JPG"/>
          <p:cNvPicPr>
            <a:picLocks noChangeAspect="1" noChangeArrowheads="1"/>
          </p:cNvPicPr>
          <p:nvPr/>
        </p:nvPicPr>
        <p:blipFill>
          <a:blip r:embed="rId2" cstate="print"/>
          <a:srcRect/>
          <a:stretch>
            <a:fillRect/>
          </a:stretch>
        </p:blipFill>
        <p:spPr bwMode="auto">
          <a:xfrm>
            <a:off x="0" y="-18000"/>
            <a:ext cx="9168339" cy="6876000"/>
          </a:xfrm>
          <a:prstGeom prst="rect">
            <a:avLst/>
          </a:prstGeom>
          <a:noFill/>
        </p:spPr>
      </p:pic>
      <p:sp>
        <p:nvSpPr>
          <p:cNvPr id="5" name="4 Rectángulo"/>
          <p:cNvSpPr/>
          <p:nvPr/>
        </p:nvSpPr>
        <p:spPr>
          <a:xfrm>
            <a:off x="539552" y="548680"/>
            <a:ext cx="8136904" cy="4154984"/>
          </a:xfrm>
          <a:prstGeom prst="rect">
            <a:avLst/>
          </a:prstGeom>
        </p:spPr>
        <p:txBody>
          <a:bodyPr wrap="square">
            <a:spAutoFit/>
          </a:bodyPr>
          <a:lstStyle/>
          <a:p>
            <a:r>
              <a:rPr lang="es-ES_tradnl" sz="2400" b="1" dirty="0" smtClean="0">
                <a:solidFill>
                  <a:schemeClr val="bg1"/>
                </a:solidFill>
              </a:rPr>
              <a:t>Caótica y serena, con casi 15 millones de habitantes Estambul es la ciudad más grande de Turquía. Ningún visitante quedará indiferente con los contrastes de una ciudad demasiado oriental para ser europea y excesivamente occidental para ser asiática.  Ciudad situada entre dos mares, el Mar de </a:t>
            </a:r>
            <a:r>
              <a:rPr lang="es-ES_tradnl" sz="2400" b="1" dirty="0" err="1" smtClean="0">
                <a:solidFill>
                  <a:schemeClr val="bg1"/>
                </a:solidFill>
              </a:rPr>
              <a:t>Mármara</a:t>
            </a:r>
            <a:r>
              <a:rPr lang="es-ES_tradnl" sz="2400" b="1" dirty="0" smtClean="0">
                <a:solidFill>
                  <a:schemeClr val="bg1"/>
                </a:solidFill>
              </a:rPr>
              <a:t> y el Mar Negro; </a:t>
            </a:r>
            <a:r>
              <a:rPr lang="es-ES_tradnl" sz="2400" b="1" dirty="0" smtClean="0"/>
              <a:t> </a:t>
            </a:r>
            <a:r>
              <a:rPr lang="es-ES_tradnl" sz="2400" b="1" dirty="0" smtClean="0">
                <a:solidFill>
                  <a:schemeClr val="bg1"/>
                </a:solidFill>
              </a:rPr>
              <a:t>controla desde sus orillas el Estrecho del Bósforo y el Cuerno de Oro. Entre dos continentes, Europa y Asia. Está dividida por el Estrecho del Bósforo en dos partes, una en Asia y otra en Europa.</a:t>
            </a:r>
            <a:r>
              <a:rPr lang="es-ES_tradnl" sz="2400" b="1" dirty="0" smtClean="0"/>
              <a:t> </a:t>
            </a:r>
            <a:r>
              <a:rPr lang="es-ES_tradnl" sz="2400" b="1" dirty="0" smtClean="0">
                <a:solidFill>
                  <a:schemeClr val="bg1"/>
                </a:solidFill>
              </a:rPr>
              <a:t>Los barcos comunican la parte europea con la parte asiática, siendo una opción indispensable para muchos </a:t>
            </a:r>
            <a:r>
              <a:rPr lang="es-ES_tradnl" sz="2400" b="1" dirty="0" err="1" smtClean="0">
                <a:solidFill>
                  <a:schemeClr val="bg1"/>
                </a:solidFill>
              </a:rPr>
              <a:t>estambulitas</a:t>
            </a:r>
            <a:r>
              <a:rPr lang="es-ES_tradnl" sz="2400" b="1" dirty="0" smtClean="0">
                <a:solidFill>
                  <a:schemeClr val="bg1"/>
                </a:solidFill>
              </a:rPr>
              <a:t>.</a:t>
            </a:r>
            <a:endParaRPr lang="es-ES_tradnl" sz="2400" b="1" dirty="0">
              <a:solidFill>
                <a:schemeClr val="bg1"/>
              </a:solidFill>
            </a:endParaRPr>
          </a:p>
        </p:txBody>
      </p:sp>
      <p:sp>
        <p:nvSpPr>
          <p:cNvPr id="6" name="5 Rectángulo"/>
          <p:cNvSpPr/>
          <p:nvPr/>
        </p:nvSpPr>
        <p:spPr>
          <a:xfrm>
            <a:off x="6850989" y="609329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0"/>
                                        <p:tgtEl>
                                          <p:spTgt spid="5">
                                            <p:txEl>
                                              <p:pRg st="0" end="0"/>
                                            </p:txEl>
                                          </p:spTgt>
                                        </p:tgtEl>
                                      </p:cBhvr>
                                    </p:animEffect>
                                    <p:anim calcmode="lin" valueType="num">
                                      <p:cBhvr>
                                        <p:cTn id="8" dur="5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5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Desktop\MIS VAcaciones\Crucero Góndolas Venecianas II - 11 al 18 Agosto 2014 021.JPG"/>
          <p:cNvPicPr>
            <a:picLocks noChangeAspect="1" noChangeArrowheads="1"/>
          </p:cNvPicPr>
          <p:nvPr/>
        </p:nvPicPr>
        <p:blipFill>
          <a:blip r:embed="rId2" cstate="print"/>
          <a:srcRect/>
          <a:stretch>
            <a:fillRect/>
          </a:stretch>
        </p:blipFill>
        <p:spPr bwMode="auto">
          <a:xfrm>
            <a:off x="-24338" y="0"/>
            <a:ext cx="9168338" cy="6876000"/>
          </a:xfrm>
          <a:prstGeom prst="rect">
            <a:avLst/>
          </a:prstGeom>
          <a:noFill/>
        </p:spPr>
      </p:pic>
      <p:sp>
        <p:nvSpPr>
          <p:cNvPr id="5" name="4 Rectángulo"/>
          <p:cNvSpPr/>
          <p:nvPr/>
        </p:nvSpPr>
        <p:spPr>
          <a:xfrm>
            <a:off x="658301" y="33265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Desktop\MIS VAcaciones\Crucero Góndolas Venecianas II - 11 al 18 Agosto 2014 020.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539552" y="332656"/>
            <a:ext cx="8136904" cy="2308324"/>
          </a:xfrm>
          <a:prstGeom prst="rect">
            <a:avLst/>
          </a:prstGeom>
        </p:spPr>
        <p:txBody>
          <a:bodyPr wrap="square">
            <a:spAutoFit/>
          </a:bodyPr>
          <a:lstStyle/>
          <a:p>
            <a:r>
              <a:rPr lang="es-ES_tradnl" sz="2400" dirty="0" smtClean="0">
                <a:solidFill>
                  <a:schemeClr val="bg1"/>
                </a:solidFill>
              </a:rPr>
              <a:t>¿Qué es el Bósforo?</a:t>
            </a:r>
          </a:p>
          <a:p>
            <a:r>
              <a:rPr lang="es-ES_tradnl" sz="2400" dirty="0" smtClean="0">
                <a:solidFill>
                  <a:schemeClr val="bg1"/>
                </a:solidFill>
              </a:rPr>
              <a:t>El Bósforo es un estrecho que conecta el Mar Negro con el Mar de </a:t>
            </a:r>
            <a:r>
              <a:rPr lang="es-ES_tradnl" sz="2400" dirty="0" err="1" smtClean="0">
                <a:solidFill>
                  <a:schemeClr val="bg1"/>
                </a:solidFill>
              </a:rPr>
              <a:t>Mármara</a:t>
            </a:r>
            <a:r>
              <a:rPr lang="es-ES_tradnl" sz="2400" dirty="0" smtClean="0">
                <a:solidFill>
                  <a:schemeClr val="bg1"/>
                </a:solidFill>
              </a:rPr>
              <a:t>  separando Estambul en dos partes: la europea y la asiática. La longitud total del estrecho es de 30 kilómetros y la anchura va desde los 700 metros hasta los casi 4 kilómetros de la salida al Mar Negro.</a:t>
            </a:r>
            <a:endParaRPr lang="es-ES_tradnl" sz="2400" dirty="0">
              <a:solidFill>
                <a:schemeClr val="bg1"/>
              </a:solidFill>
            </a:endParaRPr>
          </a:p>
        </p:txBody>
      </p:sp>
      <p:sp>
        <p:nvSpPr>
          <p:cNvPr id="6" name="5 Rectángulo"/>
          <p:cNvSpPr/>
          <p:nvPr/>
        </p:nvSpPr>
        <p:spPr>
          <a:xfrm>
            <a:off x="658301" y="6165304"/>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2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fade">
                                      <p:cBhvr>
                                        <p:cTn id="10" dur="2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2050" name="Picture 2" descr="C:\Users\abuelitos\Documents\IMAGENES PPS\FONDOS HD\Fondos en HD  Gratis - mundodimagenes.blogspot.com - (115)[1].jpg"/>
          <p:cNvPicPr>
            <a:picLocks noChangeAspect="1" noChangeArrowheads="1"/>
          </p:cNvPicPr>
          <p:nvPr/>
        </p:nvPicPr>
        <p:blipFill>
          <a:blip r:embed="rId2" cstate="print"/>
          <a:srcRect/>
          <a:stretch>
            <a:fillRect/>
          </a:stretch>
        </p:blipFill>
        <p:spPr bwMode="auto">
          <a:xfrm>
            <a:off x="0" y="692696"/>
            <a:ext cx="9158400" cy="5724000"/>
          </a:xfrm>
          <a:prstGeom prst="rect">
            <a:avLst/>
          </a:prstGeom>
          <a:noFill/>
          <a:effectLst>
            <a:softEdge rad="635000"/>
          </a:effectLst>
        </p:spPr>
      </p:pic>
      <p:pic>
        <p:nvPicPr>
          <p:cNvPr id="82946" name="Picture 2" descr="http://3.bp.blogspot.com/-VgCu78AE2uo/UOM_zApiILI/AAAAAAAAUDQ/7QwpbT6BkA0/s640/estambul+noche+2.jpg"/>
          <p:cNvPicPr>
            <a:picLocks noChangeAspect="1" noChangeArrowheads="1"/>
          </p:cNvPicPr>
          <p:nvPr/>
        </p:nvPicPr>
        <p:blipFill>
          <a:blip r:embed="rId3" cstate="print"/>
          <a:srcRect/>
          <a:stretch>
            <a:fillRect/>
          </a:stretch>
        </p:blipFill>
        <p:spPr bwMode="auto">
          <a:xfrm>
            <a:off x="2843808" y="2492896"/>
            <a:ext cx="3623760" cy="2196000"/>
          </a:xfrm>
          <a:prstGeom prst="ellipse">
            <a:avLst/>
          </a:prstGeom>
          <a:noFill/>
          <a:effectLst>
            <a:softEdge rad="127000"/>
          </a:effectLst>
        </p:spPr>
      </p:pic>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5000"/>
                                        <p:tgtEl>
                                          <p:spTgt spid="2050"/>
                                        </p:tgtEl>
                                        <p:attrNameLst>
                                          <p:attrName>ppt_w</p:attrName>
                                        </p:attrNameLst>
                                      </p:cBhvr>
                                      <p:tavLst>
                                        <p:tav tm="0">
                                          <p:val>
                                            <p:strVal val="ppt_w"/>
                                          </p:val>
                                        </p:tav>
                                        <p:tav tm="100000">
                                          <p:val>
                                            <p:strVal val="ppt_w+.3"/>
                                          </p:val>
                                        </p:tav>
                                      </p:tavLst>
                                    </p:anim>
                                    <p:anim calcmode="lin" valueType="num">
                                      <p:cBhvr>
                                        <p:cTn id="7" dur="5000"/>
                                        <p:tgtEl>
                                          <p:spTgt spid="2050"/>
                                        </p:tgtEl>
                                        <p:attrNameLst>
                                          <p:attrName>ppt_h</p:attrName>
                                        </p:attrNameLst>
                                      </p:cBhvr>
                                      <p:tavLst>
                                        <p:tav tm="0">
                                          <p:val>
                                            <p:strVal val="ppt_h"/>
                                          </p:val>
                                        </p:tav>
                                        <p:tav tm="100000">
                                          <p:val>
                                            <p:strVal val="ppt_h"/>
                                          </p:val>
                                        </p:tav>
                                      </p:tavLst>
                                    </p:anim>
                                    <p:animEffect transition="out" filter="fade">
                                      <p:cBhvr>
                                        <p:cTn id="8" dur="5000"/>
                                        <p:tgtEl>
                                          <p:spTgt spid="2050"/>
                                        </p:tgtEl>
                                      </p:cBhvr>
                                    </p:animEffect>
                                    <p:set>
                                      <p:cBhvr>
                                        <p:cTn id="9" dur="1" fill="hold">
                                          <p:stCondLst>
                                            <p:cond delay="4999"/>
                                          </p:stCondLst>
                                        </p:cTn>
                                        <p:tgtEl>
                                          <p:spTgt spid="2050"/>
                                        </p:tgtEl>
                                        <p:attrNameLst>
                                          <p:attrName>style.visibility</p:attrName>
                                        </p:attrNameLst>
                                      </p:cBhvr>
                                      <p:to>
                                        <p:strVal val="hidden"/>
                                      </p:to>
                                    </p:set>
                                  </p:childTnLst>
                                </p:cTn>
                              </p:par>
                              <p:par>
                                <p:cTn id="10" presetID="23" presetClass="entr" presetSubtype="16" fill="hold" nodeType="withEffect">
                                  <p:stCondLst>
                                    <p:cond delay="0"/>
                                  </p:stCondLst>
                                  <p:childTnLst>
                                    <p:set>
                                      <p:cBhvr>
                                        <p:cTn id="11" dur="1" fill="hold">
                                          <p:stCondLst>
                                            <p:cond delay="0"/>
                                          </p:stCondLst>
                                        </p:cTn>
                                        <p:tgtEl>
                                          <p:spTgt spid="82946"/>
                                        </p:tgtEl>
                                        <p:attrNameLst>
                                          <p:attrName>style.visibility</p:attrName>
                                        </p:attrNameLst>
                                      </p:cBhvr>
                                      <p:to>
                                        <p:strVal val="visible"/>
                                      </p:to>
                                    </p:set>
                                    <p:anim calcmode="lin" valueType="num">
                                      <p:cBhvr>
                                        <p:cTn id="12" dur="5000" fill="hold"/>
                                        <p:tgtEl>
                                          <p:spTgt spid="82946"/>
                                        </p:tgtEl>
                                        <p:attrNameLst>
                                          <p:attrName>ppt_w</p:attrName>
                                        </p:attrNameLst>
                                      </p:cBhvr>
                                      <p:tavLst>
                                        <p:tav tm="0">
                                          <p:val>
                                            <p:fltVal val="0"/>
                                          </p:val>
                                        </p:tav>
                                        <p:tav tm="100000">
                                          <p:val>
                                            <p:strVal val="#ppt_w"/>
                                          </p:val>
                                        </p:tav>
                                      </p:tavLst>
                                    </p:anim>
                                    <p:anim calcmode="lin" valueType="num">
                                      <p:cBhvr>
                                        <p:cTn id="13" dur="5000" fill="hold"/>
                                        <p:tgtEl>
                                          <p:spTgt spid="8294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70" name="Picture 2" descr="C:\Users\abuelitos\Desktop\MIS VAcaciones\Crucero Góndolas Venecianas II - 11 al 18 Agosto 2014 046.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586293" y="33265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Pictures\2014-08-19 Crucero Góndolas Venecianas II - 11 al 18 Agosto 2014\Crucero Góndolas Venecianas II - 11 al 18 Agosto 2014 035.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30309" y="476672"/>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C:\Users\abuelitos\Pictures\2014-08-19 Crucero Góndolas Venecianas II - 11 al 18 Agosto 2014\Crucero Góndolas Venecianas II - 11 al 18 Agosto 2014 048.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802317" y="404664"/>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Pictures\2014-08-19 Crucero Góndolas Venecianas II - 11 al 18 Agosto 2014\Crucero Góndolas Venecianas II - 11 al 18 Agosto 2014 041.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658301" y="404664"/>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C:\Users\abuelitos\Desktop\MIS VAcaciones\Crucero Góndolas Venecianas II - 11 al 18 Agosto 2014 056.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pic>
        <p:nvPicPr>
          <p:cNvPr id="5" name="Picture 2" descr="C:\Users\abuelitos\Pictures\2014-08-19 Crucero Góndolas Venecianas II - 11 al 18 Agosto 2014\Crucero Góndolas Venecianas II - 11 al 18 Agosto 2014 060.JPG"/>
          <p:cNvPicPr>
            <a:picLocks noChangeAspect="1" noChangeArrowheads="1"/>
          </p:cNvPicPr>
          <p:nvPr/>
        </p:nvPicPr>
        <p:blipFill>
          <a:blip r:embed="rId3" cstate="print"/>
          <a:srcRect/>
          <a:stretch>
            <a:fillRect/>
          </a:stretch>
        </p:blipFill>
        <p:spPr bwMode="auto">
          <a:xfrm>
            <a:off x="0" y="0"/>
            <a:ext cx="9168000" cy="6876000"/>
          </a:xfrm>
          <a:prstGeom prst="rect">
            <a:avLst/>
          </a:prstGeom>
          <a:noFill/>
        </p:spPr>
      </p:pic>
      <p:sp>
        <p:nvSpPr>
          <p:cNvPr id="6" name="5 Rectángulo"/>
          <p:cNvSpPr/>
          <p:nvPr/>
        </p:nvSpPr>
        <p:spPr>
          <a:xfrm>
            <a:off x="658301" y="609329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18" name="Picture 2" descr="C:\Users\abuelitos\Desktop\MIS VAcaciones\Crucero Góndolas Venecianas II - 11 al 18 Agosto 2014 064.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7139021" y="33265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2" name="Picture 2" descr="C:\Users\abuelitos\Desktop\MIS VAcaciones\Crucero Góndolas Venecianas II - 11 al 18 Agosto 2014 079.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658301" y="33265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Pictures\2014-08-19 Crucero Góndolas Venecianas II - 11 al 18 Agosto 2014\Crucero Góndolas Venecianas II - 11 al 18 Agosto 2014 078.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067013" y="33265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Pictures\2014-08-19 Crucero Góndolas Venecianas II - 11 al 18 Agosto 2014\Crucero Góndolas Venecianas II - 11 al 18 Agosto 2014 079.JPG"/>
          <p:cNvPicPr>
            <a:picLocks noChangeAspect="1" noChangeArrowheads="1"/>
          </p:cNvPicPr>
          <p:nvPr/>
        </p:nvPicPr>
        <p:blipFill>
          <a:blip r:embed="rId2" cstate="print"/>
          <a:srcRect/>
          <a:stretch>
            <a:fillRect/>
          </a:stretch>
        </p:blipFill>
        <p:spPr bwMode="auto">
          <a:xfrm>
            <a:off x="-24000" y="0"/>
            <a:ext cx="9168000" cy="6876000"/>
          </a:xfrm>
          <a:prstGeom prst="rect">
            <a:avLst/>
          </a:prstGeom>
          <a:noFill/>
        </p:spPr>
      </p:pic>
      <p:sp>
        <p:nvSpPr>
          <p:cNvPr id="5" name="4 Rectángulo"/>
          <p:cNvSpPr/>
          <p:nvPr/>
        </p:nvSpPr>
        <p:spPr>
          <a:xfrm>
            <a:off x="586293" y="404664"/>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4450" name="Picture 2" descr="C:\Users\abuelitos\Pictures\2014-08-19 Crucero Góndolas Venecianas II - 11 al 18 Agosto 2014\Crucero Góndolas Venecianas II - 11 al 18 Agosto 2014 083.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5194805" y="6093296"/>
            <a:ext cx="1499128" cy="307777"/>
          </a:xfrm>
          <a:prstGeom prst="rect">
            <a:avLst/>
          </a:prstGeom>
        </p:spPr>
        <p:txBody>
          <a:bodyPr wrap="none">
            <a:spAutoFit/>
          </a:bodyPr>
          <a:lstStyle/>
          <a:p>
            <a:pPr algn="ctr"/>
            <a:r>
              <a:rPr lang="es-ES" sz="1400" dirty="0" smtClean="0">
                <a:ln w="50800"/>
                <a:latin typeface="Blackadder ITC" pitchFamily="82" charset="0"/>
              </a:rPr>
              <a:t>Fotografía Mari Tere</a:t>
            </a:r>
            <a:endParaRPr lang="es-ES" sz="14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2642" name="Picture 2" descr="http://www.viajesyviajes.com/blog/wp-content/uploads/2013/11/Turquia-Santa-Sofia.jpg"/>
          <p:cNvPicPr>
            <a:picLocks noChangeAspect="1" noChangeArrowheads="1"/>
          </p:cNvPicPr>
          <p:nvPr/>
        </p:nvPicPr>
        <p:blipFill>
          <a:blip r:embed="rId2" cstate="print"/>
          <a:srcRect/>
          <a:stretch>
            <a:fillRect/>
          </a:stretch>
        </p:blipFill>
        <p:spPr bwMode="auto">
          <a:xfrm>
            <a:off x="-24000" y="0"/>
            <a:ext cx="9168000" cy="6876000"/>
          </a:xfrm>
          <a:prstGeom prst="rect">
            <a:avLst/>
          </a:prstGeom>
          <a:noFill/>
        </p:spPr>
      </p:pic>
      <p:sp>
        <p:nvSpPr>
          <p:cNvPr id="5" name="4 Rectángulo"/>
          <p:cNvSpPr/>
          <p:nvPr/>
        </p:nvSpPr>
        <p:spPr>
          <a:xfrm>
            <a:off x="683568" y="332656"/>
            <a:ext cx="7776864" cy="1938992"/>
          </a:xfrm>
          <a:prstGeom prst="rect">
            <a:avLst/>
          </a:prstGeom>
        </p:spPr>
        <p:txBody>
          <a:bodyPr wrap="square">
            <a:spAutoFit/>
          </a:bodyPr>
          <a:lstStyle/>
          <a:p>
            <a:r>
              <a:rPr lang="es-ES_tradnl" sz="2400" dirty="0" smtClean="0">
                <a:solidFill>
                  <a:schemeClr val="bg1"/>
                </a:solidFill>
              </a:rPr>
              <a:t>Santa Sofía. Originalmente fue una </a:t>
            </a:r>
            <a:r>
              <a:rPr lang="es-ES_tradnl" sz="2400" dirty="0" smtClean="0">
                <a:solidFill>
                  <a:schemeClr val="bg1"/>
                </a:solidFill>
              </a:rPr>
              <a:t>antigua  basílica</a:t>
            </a:r>
            <a:r>
              <a:rPr lang="es-ES_tradnl" sz="2400" dirty="0" smtClean="0">
                <a:solidFill>
                  <a:schemeClr val="bg1"/>
                </a:solidFill>
              </a:rPr>
              <a:t> patriarcal ortodoxa, posteriormente una mezquita y en tiempos recientes fue habilitada como museo. Data del año 360. Es uno de los monumentos más importantes uno de los lugares más interesantes y visitados de Estambul.</a:t>
            </a:r>
            <a:endParaRPr lang="es-ES_tradnl" sz="2400" dirty="0">
              <a:solidFill>
                <a:schemeClr val="bg1"/>
              </a:solidFill>
            </a:endParaRPr>
          </a:p>
        </p:txBody>
      </p:sp>
    </p:spTree>
  </p:cSld>
  <p:clrMapOvr>
    <a:masterClrMapping/>
  </p:clrMapOvr>
  <p:transition spd="slow" advTm="17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70" name="Picture 2" descr="C:\Users\abuelitos\Pictures\2014-08-19 Crucero Góndolas Venecianas II - 11 al 18 Agosto 2014\Crucero Góndolas Venecianas II - 11 al 18 Agosto 2014 084.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802317" y="33265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266" name="Picture 2" descr="C:\Users\abuelitos\Desktop\MIS VAcaciones\Crucero Góndolas Venecianas II - 11 al 18 Agosto 2014 085.JPG"/>
          <p:cNvPicPr>
            <a:picLocks noChangeAspect="1" noChangeArrowheads="1"/>
          </p:cNvPicPr>
          <p:nvPr/>
        </p:nvPicPr>
        <p:blipFill>
          <a:blip r:embed="rId2" cstate="print"/>
          <a:srcRect/>
          <a:stretch>
            <a:fillRect/>
          </a:stretch>
        </p:blipFill>
        <p:spPr bwMode="auto">
          <a:xfrm>
            <a:off x="0" y="-18000"/>
            <a:ext cx="9168339" cy="6876000"/>
          </a:xfrm>
          <a:prstGeom prst="rect">
            <a:avLst/>
          </a:prstGeom>
          <a:noFill/>
        </p:spPr>
      </p:pic>
      <p:sp>
        <p:nvSpPr>
          <p:cNvPr id="5" name="4 Rectángulo"/>
          <p:cNvSpPr/>
          <p:nvPr/>
        </p:nvSpPr>
        <p:spPr>
          <a:xfrm>
            <a:off x="7139021" y="332656"/>
            <a:ext cx="1499128" cy="307777"/>
          </a:xfrm>
          <a:prstGeom prst="rect">
            <a:avLst/>
          </a:prstGeom>
        </p:spPr>
        <p:txBody>
          <a:bodyPr wrap="none">
            <a:spAutoFit/>
          </a:bodyPr>
          <a:lstStyle/>
          <a:p>
            <a:pPr algn="ctr"/>
            <a:r>
              <a:rPr lang="es-ES" sz="1400" dirty="0" smtClean="0">
                <a:ln w="50800"/>
                <a:latin typeface="Blackadder ITC" pitchFamily="82" charset="0"/>
              </a:rPr>
              <a:t>Fotografía Mari Tere</a:t>
            </a:r>
            <a:endParaRPr lang="es-ES" sz="14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2290" name="Picture 2" descr="C:\Users\abuelitos\Desktop\MIS VAcaciones\Crucero Góndolas Venecianas II - 11 al 18 Agosto 2014 086.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323528" y="332656"/>
            <a:ext cx="8352928" cy="2308324"/>
          </a:xfrm>
          <a:prstGeom prst="rect">
            <a:avLst/>
          </a:prstGeom>
        </p:spPr>
        <p:txBody>
          <a:bodyPr wrap="square">
            <a:spAutoFit/>
          </a:bodyPr>
          <a:lstStyle/>
          <a:p>
            <a:r>
              <a:rPr lang="es-ES_tradnl" sz="2000" dirty="0" smtClean="0"/>
              <a:t> </a:t>
            </a:r>
            <a:r>
              <a:rPr lang="es-ES_tradnl" sz="2400" b="1" dirty="0" smtClean="0">
                <a:solidFill>
                  <a:schemeClr val="bg1"/>
                </a:solidFill>
              </a:rPr>
              <a:t>Fuente para lavarse los pies Está rodeada de columnas que sostienen un techo. Los arcos entre las columnas son apuntados. También se aprecian los grifos de esta fuente, en la cual los hombres musulmanes realizan el rito de la ablución o purificación mediante el lavado de los pies antes de entrar en la mezquita, como es costumbre en su religión islámica</a:t>
            </a:r>
            <a:endParaRPr lang="es-ES_tradnl" sz="2400" b="1" dirty="0">
              <a:solidFill>
                <a:schemeClr val="bg1"/>
              </a:solidFill>
            </a:endParaRPr>
          </a:p>
        </p:txBody>
      </p:sp>
      <p:sp>
        <p:nvSpPr>
          <p:cNvPr id="6" name="5 Rectángulo"/>
          <p:cNvSpPr/>
          <p:nvPr/>
        </p:nvSpPr>
        <p:spPr>
          <a:xfrm rot="476059">
            <a:off x="6243611" y="5864403"/>
            <a:ext cx="1499128" cy="307777"/>
          </a:xfrm>
          <a:prstGeom prst="rect">
            <a:avLst/>
          </a:prstGeom>
        </p:spPr>
        <p:txBody>
          <a:bodyPr wrap="none">
            <a:spAutoFit/>
          </a:bodyPr>
          <a:lstStyle/>
          <a:p>
            <a:pPr algn="ctr"/>
            <a:r>
              <a:rPr lang="es-ES" sz="1400" dirty="0" smtClean="0">
                <a:ln w="50800"/>
                <a:latin typeface="Blackadder ITC" pitchFamily="82" charset="0"/>
              </a:rPr>
              <a:t>Fotografía Mari Tere</a:t>
            </a:r>
            <a:endParaRPr lang="es-ES" sz="1400" dirty="0">
              <a:ln w="50800"/>
              <a:latin typeface="Blackadder ITC" pitchFamily="82" charset="0"/>
            </a:endParaRPr>
          </a:p>
        </p:txBody>
      </p:sp>
    </p:spTree>
  </p:cSld>
  <p:clrMapOvr>
    <a:masterClrMapping/>
  </p:clrMapOvr>
  <p:transition spd="slow" advTm="2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6386" name="Picture 2" descr="C:\Users\abuelitos\Pictures\2014-08-19 Crucero Góndolas Venecianas II - 11 al 18 Agosto 2014\Crucero Góndolas Venecianas II - 11 al 18 Agosto 2014 117.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092280" y="260648"/>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5362" name="Picture 2" descr="C:\Users\abuelitos\Pictures\2014-08-19 Crucero Góndolas Venecianas II - 11 al 18 Agosto 2014\Crucero Góndolas Venecianas II - 11 al 18 Agosto 2014 119.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139021" y="33265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4" name="Picture 2" descr="C:\Users\abuelitos\Pictures\2014-08-19 Crucero Góndolas Venecianas II - 11 al 18 Agosto 2014\Crucero Góndolas Venecianas II - 11 al 18 Agosto 2014 089.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30309" y="332656"/>
            <a:ext cx="1499128" cy="307777"/>
          </a:xfrm>
          <a:prstGeom prst="rect">
            <a:avLst/>
          </a:prstGeom>
        </p:spPr>
        <p:txBody>
          <a:bodyPr wrap="none">
            <a:spAutoFit/>
          </a:bodyPr>
          <a:lstStyle/>
          <a:p>
            <a:pPr algn="ctr"/>
            <a:r>
              <a:rPr lang="es-ES" sz="1400" dirty="0" smtClean="0">
                <a:ln w="50800"/>
                <a:latin typeface="Blackadder ITC" pitchFamily="82" charset="0"/>
              </a:rPr>
              <a:t>Fotografía Mari Tere</a:t>
            </a:r>
            <a:endParaRPr lang="es-ES" sz="14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4338" name="Picture 2" descr="C:\Users\abuelitos\Desktop\MIS VAcaciones\Crucero Góndolas Venecianas II - 11 al 18 Agosto 2014 093.JPG"/>
          <p:cNvPicPr>
            <a:picLocks noChangeAspect="1" noChangeArrowheads="1"/>
          </p:cNvPicPr>
          <p:nvPr/>
        </p:nvPicPr>
        <p:blipFill>
          <a:blip r:embed="rId2" cstate="print"/>
          <a:srcRect/>
          <a:stretch>
            <a:fillRect/>
          </a:stretch>
        </p:blipFill>
        <p:spPr bwMode="auto">
          <a:xfrm>
            <a:off x="0" y="-18000"/>
            <a:ext cx="9168339" cy="6876000"/>
          </a:xfrm>
          <a:prstGeom prst="rect">
            <a:avLst/>
          </a:prstGeom>
          <a:noFill/>
        </p:spPr>
      </p:pic>
      <p:sp>
        <p:nvSpPr>
          <p:cNvPr id="5" name="4 Rectángulo"/>
          <p:cNvSpPr/>
          <p:nvPr/>
        </p:nvSpPr>
        <p:spPr>
          <a:xfrm>
            <a:off x="586293" y="6309320"/>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3314" name="Picture 2" descr="C:\Users\abuelitos\Desktop\MIS VAcaciones\Crucero Góndolas Venecianas II - 11 al 18 Agosto 2014 092.JPG"/>
          <p:cNvPicPr>
            <a:picLocks noChangeAspect="1" noChangeArrowheads="1"/>
          </p:cNvPicPr>
          <p:nvPr/>
        </p:nvPicPr>
        <p:blipFill>
          <a:blip r:embed="rId2" cstate="print"/>
          <a:srcRect/>
          <a:stretch>
            <a:fillRect/>
          </a:stretch>
        </p:blipFill>
        <p:spPr bwMode="auto">
          <a:xfrm>
            <a:off x="0" y="-18000"/>
            <a:ext cx="9168339" cy="6876000"/>
          </a:xfrm>
          <a:prstGeom prst="rect">
            <a:avLst/>
          </a:prstGeom>
          <a:noFill/>
        </p:spPr>
      </p:pic>
      <p:sp>
        <p:nvSpPr>
          <p:cNvPr id="5" name="4 Rectángulo"/>
          <p:cNvSpPr/>
          <p:nvPr/>
        </p:nvSpPr>
        <p:spPr>
          <a:xfrm>
            <a:off x="442277" y="6237312"/>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5362" name="Picture 2" descr="C:\Users\abuelitos\Desktop\MIS VAcaciones\Crucero Góndolas Venecianas II - 11 al 18 Agosto 2014 102.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7067013" y="5949280"/>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6386" name="Picture 2" descr="C:\Users\abuelitos\Desktop\MIS VAcaciones\Crucero Góndolas Venecianas II - 11 al 18 Agosto 2014 109.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683568" y="2780928"/>
            <a:ext cx="7488832" cy="2308324"/>
          </a:xfrm>
          <a:prstGeom prst="rect">
            <a:avLst/>
          </a:prstGeom>
        </p:spPr>
        <p:txBody>
          <a:bodyPr wrap="square">
            <a:spAutoFit/>
          </a:bodyPr>
          <a:lstStyle/>
          <a:p>
            <a:r>
              <a:rPr lang="es-ES_tradnl" sz="2400" b="1" dirty="0" smtClean="0">
                <a:solidFill>
                  <a:schemeClr val="bg1"/>
                </a:solidFill>
              </a:rPr>
              <a:t>El interior es espectacular. Con la mayoría de frescos originales destapados, se puede pasear por toda la planta de Santa Sofía y ver el mihrab que apunta a La Meca cerca de dónde habría estado el altar de la iglesia. La mayoría de los famosos mosaicos de oro se encuentran en el techo o en la galería superior.</a:t>
            </a:r>
            <a:endParaRPr lang="es-ES_tradnl" sz="2400" b="1" dirty="0">
              <a:solidFill>
                <a:schemeClr val="bg1"/>
              </a:solidFill>
            </a:endParaRPr>
          </a:p>
        </p:txBody>
      </p:sp>
      <p:sp>
        <p:nvSpPr>
          <p:cNvPr id="6" name="5 Rectángulo"/>
          <p:cNvSpPr/>
          <p:nvPr/>
        </p:nvSpPr>
        <p:spPr>
          <a:xfrm>
            <a:off x="514285" y="404664"/>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2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7410" name="Picture 2" descr="C:\Users\abuelitos\Desktop\MIS VAcaciones\Crucero Góndolas Venecianas II - 11 al 18 Agosto 2014 110.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6922997" y="6237312"/>
            <a:ext cx="1499128" cy="307777"/>
          </a:xfrm>
          <a:prstGeom prst="rect">
            <a:avLst/>
          </a:prstGeom>
        </p:spPr>
        <p:txBody>
          <a:bodyPr wrap="none">
            <a:spAutoFit/>
          </a:bodyPr>
          <a:lstStyle/>
          <a:p>
            <a:pPr algn="ctr"/>
            <a:r>
              <a:rPr lang="es-ES" sz="1400" dirty="0" smtClean="0">
                <a:ln w="50800"/>
                <a:latin typeface="Blackadder ITC" pitchFamily="82" charset="0"/>
              </a:rPr>
              <a:t>Fotografía Mari Tere</a:t>
            </a:r>
            <a:endParaRPr lang="es-ES" sz="14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18" name="Picture 2" descr="C:\Users\abuelitos\Pictures\2014-08-19 Crucero Góndolas Venecianas II - 11 al 18 Agosto 2014\Crucero Góndolas Venecianas II - 11 al 18 Agosto 2014 101.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30309" y="6165304"/>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3314" name="Picture 2" descr="C:\Users\abuelitos\Pictures\2014-08-19 Crucero Góndolas Venecianas II - 11 al 18 Agosto 2014\Crucero Góndolas Venecianas II - 11 al 18 Agosto 2014 112.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067013" y="6237312"/>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4338" name="Picture 2" descr="C:\Users\abuelitos\Pictures\2014-08-19 Crucero Góndolas Venecianas II - 11 al 18 Agosto 2014\Crucero Góndolas Venecianas II - 11 al 18 Agosto 2014 114.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283037" y="6093296"/>
            <a:ext cx="1499128" cy="307777"/>
          </a:xfrm>
          <a:prstGeom prst="rect">
            <a:avLst/>
          </a:prstGeom>
        </p:spPr>
        <p:txBody>
          <a:bodyPr wrap="none">
            <a:spAutoFit/>
          </a:bodyPr>
          <a:lstStyle/>
          <a:p>
            <a:pPr algn="ctr"/>
            <a:r>
              <a:rPr lang="es-ES" sz="1400" dirty="0" smtClean="0">
                <a:ln w="50800"/>
                <a:latin typeface="Blackadder ITC" pitchFamily="82" charset="0"/>
              </a:rPr>
              <a:t>Fotografía Mari Tere</a:t>
            </a:r>
            <a:endParaRPr lang="es-ES" sz="14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8434" name="Picture 2" descr="C:\Users\abuelitos\Desktop\MIS VAcaciones\Crucero Góndolas Venecianas II - 11 al 18 Agosto 2014 118.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6922997" y="6237312"/>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0594" name="Picture 2" descr="http://static.panoramio.com/photos/large/403781.jpg"/>
          <p:cNvPicPr>
            <a:picLocks noChangeAspect="1" noChangeArrowheads="1"/>
          </p:cNvPicPr>
          <p:nvPr/>
        </p:nvPicPr>
        <p:blipFill>
          <a:blip r:embed="rId2" cstate="print"/>
          <a:srcRect/>
          <a:stretch>
            <a:fillRect/>
          </a:stretch>
        </p:blipFill>
        <p:spPr bwMode="auto">
          <a:xfrm>
            <a:off x="0" y="-18000"/>
            <a:ext cx="9168000" cy="6876000"/>
          </a:xfrm>
          <a:prstGeom prst="rect">
            <a:avLst/>
          </a:prstGeom>
          <a:noFill/>
        </p:spPr>
      </p:pic>
      <p:sp>
        <p:nvSpPr>
          <p:cNvPr id="5" name="4 Rectángulo"/>
          <p:cNvSpPr/>
          <p:nvPr/>
        </p:nvSpPr>
        <p:spPr>
          <a:xfrm>
            <a:off x="4572000" y="260648"/>
            <a:ext cx="4104456" cy="1631216"/>
          </a:xfrm>
          <a:prstGeom prst="rect">
            <a:avLst/>
          </a:prstGeom>
        </p:spPr>
        <p:txBody>
          <a:bodyPr wrap="square">
            <a:spAutoFit/>
          </a:bodyPr>
          <a:lstStyle/>
          <a:p>
            <a:r>
              <a:rPr lang="es-ES_tradnl" sz="2000" dirty="0" smtClean="0">
                <a:solidFill>
                  <a:schemeClr val="bg1"/>
                </a:solidFill>
              </a:rPr>
              <a:t>Mezquita Azul. Está situada frente a Santa Sofía, separadas ambas por un hermoso espacio ajardinado, es la única en Estambul que posee 6 minaretes.</a:t>
            </a:r>
            <a:endParaRPr lang="es-ES_tradnl" sz="2000" dirty="0">
              <a:solidFill>
                <a:schemeClr val="bg1"/>
              </a:solidFill>
            </a:endParaRPr>
          </a:p>
        </p:txBody>
      </p:sp>
    </p:spTree>
  </p:cSld>
  <p:clrMapOvr>
    <a:masterClrMapping/>
  </p:clrMapOvr>
  <p:transition spd="slow" advTm="12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9458" name="Picture 2" descr="C:\Users\abuelitos\Desktop\MIS VAcaciones\Crucero Góndolas Venecianas II - 11 al 18 Agosto 2014 124.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2339752" y="404664"/>
            <a:ext cx="3695371" cy="830997"/>
          </a:xfrm>
          <a:prstGeom prst="rect">
            <a:avLst/>
          </a:prstGeom>
        </p:spPr>
        <p:txBody>
          <a:bodyPr wrap="square">
            <a:spAutoFit/>
          </a:bodyPr>
          <a:lstStyle/>
          <a:p>
            <a:r>
              <a:rPr lang="es-ES_tradnl" sz="2400" dirty="0" smtClean="0">
                <a:solidFill>
                  <a:schemeClr val="bg1"/>
                </a:solidFill>
              </a:rPr>
              <a:t>Lavatorio a la entrada de la mezquita Azul.</a:t>
            </a:r>
            <a:endParaRPr lang="es-ES_tradnl" sz="2400" dirty="0">
              <a:solidFill>
                <a:schemeClr val="bg1"/>
              </a:solidFill>
            </a:endParaRPr>
          </a:p>
        </p:txBody>
      </p:sp>
      <p:sp>
        <p:nvSpPr>
          <p:cNvPr id="6" name="5 Rectángulo"/>
          <p:cNvSpPr/>
          <p:nvPr/>
        </p:nvSpPr>
        <p:spPr>
          <a:xfrm>
            <a:off x="586293" y="6237312"/>
            <a:ext cx="1499128" cy="307777"/>
          </a:xfrm>
          <a:prstGeom prst="rect">
            <a:avLst/>
          </a:prstGeom>
        </p:spPr>
        <p:txBody>
          <a:bodyPr wrap="none">
            <a:spAutoFit/>
          </a:bodyPr>
          <a:lstStyle/>
          <a:p>
            <a:pPr algn="ctr"/>
            <a:r>
              <a:rPr lang="es-ES" sz="1400" dirty="0" smtClean="0">
                <a:ln w="50800"/>
                <a:latin typeface="Blackadder ITC" pitchFamily="82" charset="0"/>
              </a:rPr>
              <a:t>Fotografía Mari Tere</a:t>
            </a:r>
            <a:endParaRPr lang="es-ES" sz="1400" dirty="0">
              <a:ln w="50800"/>
              <a:latin typeface="Blackadder ITC" pitchFamily="82" charset="0"/>
            </a:endParaRPr>
          </a:p>
        </p:txBody>
      </p:sp>
    </p:spTree>
  </p:cSld>
  <p:clrMapOvr>
    <a:masterClrMapping/>
  </p:clrMapOvr>
  <p:transition spd="slow" advTm="7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7410" name="Picture 2" descr="C:\Users\abuelitos\Pictures\2014-08-19 Crucero Góndolas Venecianas II - 11 al 18 Agosto 2014\Crucero Góndolas Venecianas II - 11 al 18 Agosto 2014 123.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658301" y="6237312"/>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482" name="Picture 2" descr="C:\Users\abuelitos\Desktop\MIS VAcaciones\Crucero Góndolas Venecianas II - 11 al 18 Agosto 2014 126.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7164288" y="69269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3554" name="Picture 2" descr="C:\Users\abuelitos\Desktop\MIS VAcaciones\Crucero Góndolas Venecianas II - 11 al 18 Agosto 2014 147.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pic>
        <p:nvPicPr>
          <p:cNvPr id="23555" name="Picture 3" descr="C:\Users\abuelitos\Desktop\MIS VAcaciones\Crucero Góndolas Venecianas II - 11 al 18 Agosto 2014 149.JPG"/>
          <p:cNvPicPr>
            <a:picLocks noChangeAspect="1" noChangeArrowheads="1"/>
          </p:cNvPicPr>
          <p:nvPr/>
        </p:nvPicPr>
        <p:blipFill>
          <a:blip r:embed="rId3" cstate="print"/>
          <a:srcRect/>
          <a:stretch>
            <a:fillRect/>
          </a:stretch>
        </p:blipFill>
        <p:spPr bwMode="auto">
          <a:xfrm>
            <a:off x="0" y="-18000"/>
            <a:ext cx="9168339" cy="6876000"/>
          </a:xfrm>
          <a:prstGeom prst="rect">
            <a:avLst/>
          </a:prstGeom>
          <a:noFill/>
        </p:spPr>
      </p:pic>
      <p:sp>
        <p:nvSpPr>
          <p:cNvPr id="6" name="5 Rectángulo"/>
          <p:cNvSpPr/>
          <p:nvPr/>
        </p:nvSpPr>
        <p:spPr>
          <a:xfrm>
            <a:off x="658301" y="548680"/>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
        <p:nvSpPr>
          <p:cNvPr id="7" name="6 Rectángulo"/>
          <p:cNvSpPr/>
          <p:nvPr/>
        </p:nvSpPr>
        <p:spPr>
          <a:xfrm>
            <a:off x="3131840" y="476672"/>
            <a:ext cx="4141518" cy="461665"/>
          </a:xfrm>
          <a:prstGeom prst="rect">
            <a:avLst/>
          </a:prstGeom>
        </p:spPr>
        <p:txBody>
          <a:bodyPr wrap="none">
            <a:spAutoFit/>
          </a:bodyPr>
          <a:lstStyle/>
          <a:p>
            <a:r>
              <a:rPr lang="es-ES_tradnl" sz="2400" dirty="0" smtClean="0">
                <a:solidFill>
                  <a:schemeClr val="bg1"/>
                </a:solidFill>
              </a:rPr>
              <a:t>La Mezquita tiene 260 ventanas</a:t>
            </a:r>
            <a:endParaRPr lang="es-ES_tradnl" sz="2400" dirty="0">
              <a:solidFill>
                <a:schemeClr val="bg1"/>
              </a:solidFill>
            </a:endParaRP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5000"/>
                                        <p:tgtEl>
                                          <p:spTgt spid="23555"/>
                                        </p:tgtEl>
                                        <p:attrNameLst>
                                          <p:attrName>ppt_w</p:attrName>
                                        </p:attrNameLst>
                                      </p:cBhvr>
                                      <p:tavLst>
                                        <p:tav tm="0">
                                          <p:val>
                                            <p:strVal val="ppt_w"/>
                                          </p:val>
                                        </p:tav>
                                        <p:tav tm="100000">
                                          <p:val>
                                            <p:strVal val="ppt_w*0.70"/>
                                          </p:val>
                                        </p:tav>
                                      </p:tavLst>
                                    </p:anim>
                                    <p:anim calcmode="lin" valueType="num">
                                      <p:cBhvr>
                                        <p:cTn id="7" dur="5000"/>
                                        <p:tgtEl>
                                          <p:spTgt spid="23555"/>
                                        </p:tgtEl>
                                        <p:attrNameLst>
                                          <p:attrName>ppt_h</p:attrName>
                                        </p:attrNameLst>
                                      </p:cBhvr>
                                      <p:tavLst>
                                        <p:tav tm="0">
                                          <p:val>
                                            <p:strVal val="ppt_h"/>
                                          </p:val>
                                        </p:tav>
                                        <p:tav tm="100000">
                                          <p:val>
                                            <p:strVal val="ppt_h"/>
                                          </p:val>
                                        </p:tav>
                                      </p:tavLst>
                                    </p:anim>
                                    <p:animEffect transition="out" filter="fade">
                                      <p:cBhvr>
                                        <p:cTn id="8" dur="5000"/>
                                        <p:tgtEl>
                                          <p:spTgt spid="23555"/>
                                        </p:tgtEl>
                                      </p:cBhvr>
                                    </p:animEffect>
                                    <p:set>
                                      <p:cBhvr>
                                        <p:cTn id="9" dur="1" fill="hold">
                                          <p:stCondLst>
                                            <p:cond delay="4999"/>
                                          </p:stCondLst>
                                        </p:cTn>
                                        <p:tgtEl>
                                          <p:spTgt spid="2355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6626" name="Picture 2" descr="C:\Users\abuelitos\Pictures\2014-08-19 Crucero Góndolas Venecianas II - 11 al 18 Agosto 2014\Crucero Góndolas Venecianas II - 11 al 18 Agosto 2014 147.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1090349" y="404664"/>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7650" name="Picture 2" descr="C:\Users\abuelitos\Pictures\2014-08-19 Crucero Góndolas Venecianas II - 11 al 18 Agosto 2014\Crucero Góndolas Venecianas II - 11 al 18 Agosto 2014 148.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236296" y="476672"/>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8434" name="Picture 2" descr="C:\Users\abuelitos\Pictures\2014-08-19 Crucero Góndolas Venecianas II - 11 al 18 Agosto 2014\Crucero Góndolas Venecianas II - 11 al 18 Agosto 2014 128.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539552" y="260648"/>
            <a:ext cx="7848872" cy="2677656"/>
          </a:xfrm>
          <a:prstGeom prst="rect">
            <a:avLst/>
          </a:prstGeom>
        </p:spPr>
        <p:txBody>
          <a:bodyPr wrap="square">
            <a:spAutoFit/>
          </a:bodyPr>
          <a:lstStyle/>
          <a:p>
            <a:r>
              <a:rPr lang="es-ES_tradnl" sz="2400" b="1" dirty="0" smtClean="0"/>
              <a:t> Una de las cosas que más llama la atención de Estambul es la cantidad de gatos que hay. Los gatos son una parte esencial de Estambul y de Turquía. Buscando información, intentado buscar una explicación, he encontrado que en el Islam el gato es visto como un animal puro por el cual el mismo Mahoma sentía veneración. Éste durmiendo su siesta a la entrada de la Mezquita Azul.</a:t>
            </a:r>
            <a:endParaRPr lang="es-ES_tradnl" sz="2400" b="1" dirty="0"/>
          </a:p>
        </p:txBody>
      </p:sp>
      <p:sp>
        <p:nvSpPr>
          <p:cNvPr id="6" name="5 Rectángulo"/>
          <p:cNvSpPr/>
          <p:nvPr/>
        </p:nvSpPr>
        <p:spPr>
          <a:xfrm rot="19663446">
            <a:off x="793941" y="5965727"/>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2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1506" name="Picture 2" descr="C:\Users\abuelitos\Desktop\MIS VAcaciones\Crucero Góndolas Venecianas II - 11 al 18 Agosto 2014 131.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6850989" y="6165304"/>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2530" name="Picture 2" descr="C:\Users\abuelitos\Desktop\MIS VAcaciones\Crucero Góndolas Venecianas II - 11 al 18 Agosto 2014 140.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pic>
        <p:nvPicPr>
          <p:cNvPr id="22531" name="Picture 3" descr="C:\Users\abuelitos\Desktop\MIS VAcaciones\Crucero Góndolas Venecianas II - 11 al 18 Agosto 2014 141.JPG"/>
          <p:cNvPicPr>
            <a:picLocks noChangeAspect="1" noChangeArrowheads="1"/>
          </p:cNvPicPr>
          <p:nvPr/>
        </p:nvPicPr>
        <p:blipFill>
          <a:blip r:embed="rId3" cstate="print"/>
          <a:srcRect/>
          <a:stretch>
            <a:fillRect/>
          </a:stretch>
        </p:blipFill>
        <p:spPr bwMode="auto">
          <a:xfrm>
            <a:off x="-24339" y="-18000"/>
            <a:ext cx="9168339" cy="6876000"/>
          </a:xfrm>
          <a:prstGeom prst="rect">
            <a:avLst/>
          </a:prstGeom>
          <a:noFill/>
        </p:spPr>
      </p:pic>
      <p:sp>
        <p:nvSpPr>
          <p:cNvPr id="6" name="5 Rectángulo"/>
          <p:cNvSpPr/>
          <p:nvPr/>
        </p:nvSpPr>
        <p:spPr>
          <a:xfrm>
            <a:off x="442277" y="6237312"/>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0"/>
                                        <p:tgtEl>
                                          <p:spTgt spid="22531"/>
                                        </p:tgtEl>
                                      </p:cBhvr>
                                    </p:animEffect>
                                    <p:set>
                                      <p:cBhvr>
                                        <p:cTn id="7" dur="1" fill="hold">
                                          <p:stCondLst>
                                            <p:cond delay="4999"/>
                                          </p:stCondLst>
                                        </p:cTn>
                                        <p:tgtEl>
                                          <p:spTgt spid="2253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9458" name="Picture 2" descr="C:\Users\abuelitos\Pictures\2014-08-19 Crucero Góndolas Venecianas II - 11 al 18 Agosto 2014\Crucero Góndolas Venecianas II - 11 al 18 Agosto 2014 136.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1043608" y="5229200"/>
            <a:ext cx="7200800" cy="830997"/>
          </a:xfrm>
          <a:prstGeom prst="rect">
            <a:avLst/>
          </a:prstGeom>
        </p:spPr>
        <p:txBody>
          <a:bodyPr wrap="square">
            <a:spAutoFit/>
          </a:bodyPr>
          <a:lstStyle/>
          <a:p>
            <a:r>
              <a:rPr lang="es-ES_tradnl" sz="2400" dirty="0" smtClean="0">
                <a:solidFill>
                  <a:schemeClr val="bg1"/>
                </a:solidFill>
              </a:rPr>
              <a:t>una verdadera sinfonía de bellísimos mosaicos azules de </a:t>
            </a:r>
            <a:r>
              <a:rPr lang="es-ES_tradnl" sz="2400" dirty="0" err="1" smtClean="0">
                <a:solidFill>
                  <a:schemeClr val="bg1"/>
                </a:solidFill>
              </a:rPr>
              <a:t>Iznik</a:t>
            </a:r>
            <a:r>
              <a:rPr lang="es-ES_tradnl" sz="2400" dirty="0" smtClean="0">
                <a:solidFill>
                  <a:schemeClr val="bg1"/>
                </a:solidFill>
              </a:rPr>
              <a:t> dan a este espacio una atmósfera muy especial.</a:t>
            </a:r>
            <a:endParaRPr lang="es-ES_tradnl" sz="2400" dirty="0">
              <a:solidFill>
                <a:schemeClr val="bg1"/>
              </a:solidFill>
            </a:endParaRPr>
          </a:p>
        </p:txBody>
      </p:sp>
      <p:sp>
        <p:nvSpPr>
          <p:cNvPr id="6" name="5 Rectángulo"/>
          <p:cNvSpPr/>
          <p:nvPr/>
        </p:nvSpPr>
        <p:spPr>
          <a:xfrm>
            <a:off x="6850989" y="609329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1000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482" name="Picture 2" descr="C:\Users\abuelitos\Pictures\2014-08-19 Crucero Góndolas Venecianas II - 11 al 18 Agosto 2014\Crucero Góndolas Venecianas II - 11 al 18 Agosto 2014 137.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6778981" y="6165304"/>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1506" name="Picture 2" descr="C:\Users\abuelitos\Pictures\2014-08-19 Crucero Góndolas Venecianas II - 11 al 18 Agosto 2014\Crucero Góndolas Venecianas II - 11 al 18 Agosto 2014 138.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139021" y="33265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2530" name="Picture 2" descr="C:\Users\abuelitos\Pictures\2014-08-19 Crucero Góndolas Venecianas II - 11 al 18 Agosto 2014\Crucero Góndolas Venecianas II - 11 al 18 Agosto 2014 139.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6850989" y="5589240"/>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3554" name="Picture 2" descr="C:\Users\abuelitos\Pictures\2014-08-19 Crucero Góndolas Venecianas II - 11 al 18 Agosto 2014\Crucero Góndolas Venecianas II - 11 al 18 Agosto 2014 140.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8" name="Picture 2" descr="C:\Users\abuelitos\Pictures\2014-08-30 Crucero Góndolas Venecianas II del 11 al 18 de Agosto 2014\Crucero Góndolas Venecianas II del 11 al 18 de Agosto 2014 002.JPG"/>
          <p:cNvPicPr>
            <a:picLocks noChangeAspect="1" noChangeArrowheads="1"/>
          </p:cNvPicPr>
          <p:nvPr/>
        </p:nvPicPr>
        <p:blipFill>
          <a:blip r:embed="rId3" cstate="print"/>
          <a:srcRect l="19237" r="14787"/>
          <a:stretch>
            <a:fillRect/>
          </a:stretch>
        </p:blipFill>
        <p:spPr bwMode="auto">
          <a:xfrm>
            <a:off x="5652120" y="2646000"/>
            <a:ext cx="3705215" cy="4212000"/>
          </a:xfrm>
          <a:prstGeom prst="rect">
            <a:avLst/>
          </a:prstGeom>
          <a:noFill/>
          <a:effectLst>
            <a:softEdge rad="317500"/>
          </a:effectLst>
        </p:spPr>
      </p:pic>
      <p:sp>
        <p:nvSpPr>
          <p:cNvPr id="6" name="5 Rectángulo"/>
          <p:cNvSpPr/>
          <p:nvPr/>
        </p:nvSpPr>
        <p:spPr>
          <a:xfrm>
            <a:off x="4042677" y="6237312"/>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4578" name="Picture 2" descr="C:\Users\abuelitos\Desktop\MIS VAcaciones\Crucero Góndolas Venecianas II - 11 al 18 Agosto 2014 153.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539552" y="404664"/>
            <a:ext cx="2227085" cy="461665"/>
          </a:xfrm>
          <a:prstGeom prst="rect">
            <a:avLst/>
          </a:prstGeom>
        </p:spPr>
        <p:txBody>
          <a:bodyPr wrap="none">
            <a:spAutoFit/>
          </a:bodyPr>
          <a:lstStyle/>
          <a:p>
            <a:r>
              <a:rPr lang="es-ES" sz="2400" dirty="0" smtClean="0">
                <a:solidFill>
                  <a:schemeClr val="bg1"/>
                </a:solidFill>
              </a:rPr>
              <a:t>Fuente Alemana</a:t>
            </a:r>
            <a:endParaRPr lang="es-ES" sz="2400" dirty="0">
              <a:solidFill>
                <a:schemeClr val="bg1"/>
              </a:solidFill>
            </a:endParaRPr>
          </a:p>
        </p:txBody>
      </p:sp>
      <p:sp>
        <p:nvSpPr>
          <p:cNvPr id="6" name="5 Rectángulo"/>
          <p:cNvSpPr/>
          <p:nvPr/>
        </p:nvSpPr>
        <p:spPr>
          <a:xfrm>
            <a:off x="7067013" y="33265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Pictures\2014-08-19 Crucero Góndolas Venecianas II - 11 al 18 Agosto 2014\Crucero Góndolas Venecianas II - 11 al 18 Agosto 2014 150.JPG"/>
          <p:cNvPicPr>
            <a:picLocks noChangeAspect="1" noChangeArrowheads="1"/>
          </p:cNvPicPr>
          <p:nvPr/>
        </p:nvPicPr>
        <p:blipFill>
          <a:blip r:embed="rId2" cstate="print"/>
          <a:srcRect/>
          <a:stretch>
            <a:fillRect/>
          </a:stretch>
        </p:blipFill>
        <p:spPr bwMode="auto">
          <a:xfrm>
            <a:off x="-24000" y="0"/>
            <a:ext cx="9168000" cy="6876000"/>
          </a:xfrm>
          <a:prstGeom prst="rect">
            <a:avLst/>
          </a:prstGeom>
          <a:noFill/>
        </p:spPr>
      </p:pic>
      <p:sp>
        <p:nvSpPr>
          <p:cNvPr id="6" name="5 Rectángulo"/>
          <p:cNvSpPr/>
          <p:nvPr/>
        </p:nvSpPr>
        <p:spPr>
          <a:xfrm>
            <a:off x="251520" y="188640"/>
            <a:ext cx="8352928" cy="2677656"/>
          </a:xfrm>
          <a:prstGeom prst="rect">
            <a:avLst/>
          </a:prstGeom>
        </p:spPr>
        <p:txBody>
          <a:bodyPr wrap="square">
            <a:spAutoFit/>
          </a:bodyPr>
          <a:lstStyle/>
          <a:p>
            <a:r>
              <a:rPr lang="es-ES_tradnl" sz="2400" dirty="0" smtClean="0">
                <a:solidFill>
                  <a:schemeClr val="bg1"/>
                </a:solidFill>
              </a:rPr>
              <a:t>Perfectamente conservado </a:t>
            </a:r>
            <a:r>
              <a:rPr lang="es-ES_tradnl" sz="2400" b="1" dirty="0" smtClean="0">
                <a:solidFill>
                  <a:schemeClr val="bg1"/>
                </a:solidFill>
              </a:rPr>
              <a:t>Obelisco de Teodosio</a:t>
            </a:r>
            <a:r>
              <a:rPr lang="es-ES_tradnl" sz="2400" dirty="0" smtClean="0">
                <a:solidFill>
                  <a:schemeClr val="bg1"/>
                </a:solidFill>
              </a:rPr>
              <a:t> es el monumento más antiguo de Estambul. Fue tallado en Egipto en el año 1479 antes de Cristo y colocado en el templo de Amón-Re en </a:t>
            </a:r>
            <a:r>
              <a:rPr lang="es-ES_tradnl" sz="2400" dirty="0" err="1" smtClean="0">
                <a:solidFill>
                  <a:schemeClr val="bg1"/>
                </a:solidFill>
              </a:rPr>
              <a:t>Karnak</a:t>
            </a:r>
            <a:r>
              <a:rPr lang="es-ES_tradnl" sz="2400" dirty="0" smtClean="0">
                <a:solidFill>
                  <a:schemeClr val="bg1"/>
                </a:solidFill>
              </a:rPr>
              <a:t>. El emperador bizantino Teodosio lo trasladó a Constantinopla en el año 390 después de Cristo. Su estado de conservación es excelente y pueden contemplarse perfectamente los relieves egipcios que lo decoran.</a:t>
            </a:r>
            <a:endParaRPr lang="es-ES_tradnl" sz="2400" dirty="0">
              <a:solidFill>
                <a:schemeClr val="bg1"/>
              </a:solidFill>
            </a:endParaRPr>
          </a:p>
        </p:txBody>
      </p:sp>
      <p:sp>
        <p:nvSpPr>
          <p:cNvPr id="7" name="6 Rectángulo"/>
          <p:cNvSpPr/>
          <p:nvPr/>
        </p:nvSpPr>
        <p:spPr>
          <a:xfrm>
            <a:off x="6995005" y="6021288"/>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2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Effect transition="in" filter="fade">
                                      <p:cBhvr>
                                        <p:cTn id="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9698" name="Picture 2" descr="C:\Users\abuelitos\Pictures\2014-08-19 Crucero Góndolas Venecianas II - 11 al 18 Agosto 2014\Crucero Góndolas Venecianas II - 11 al 18 Agosto 2014 151.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rot="10800000" flipV="1">
            <a:off x="971600" y="435441"/>
            <a:ext cx="5616624" cy="1877437"/>
          </a:xfrm>
          <a:prstGeom prst="rect">
            <a:avLst/>
          </a:prstGeom>
        </p:spPr>
        <p:txBody>
          <a:bodyPr wrap="square">
            <a:spAutoFit/>
          </a:bodyPr>
          <a:lstStyle/>
          <a:p>
            <a:r>
              <a:rPr lang="es-ES_tradnl" sz="2400" dirty="0" smtClean="0">
                <a:solidFill>
                  <a:schemeClr val="bg1"/>
                </a:solidFill>
              </a:rPr>
              <a:t>Resto Hipódromo Romano en él se realizaban las típicas carreras de carros y los circos. </a:t>
            </a:r>
            <a:r>
              <a:rPr lang="es-ES_tradnl" sz="2400" dirty="0" smtClean="0">
                <a:solidFill>
                  <a:schemeClr val="bg1"/>
                </a:solidFill>
              </a:rPr>
              <a:t> Tenía capacidad para unos 300.000</a:t>
            </a:r>
          </a:p>
          <a:p>
            <a:r>
              <a:rPr lang="es-ES_tradnl" sz="2400" dirty="0" smtClean="0">
                <a:solidFill>
                  <a:schemeClr val="bg1"/>
                </a:solidFill>
              </a:rPr>
              <a:t>e</a:t>
            </a:r>
            <a:r>
              <a:rPr lang="es-ES_tradnl" sz="2400" dirty="0" smtClean="0">
                <a:solidFill>
                  <a:schemeClr val="bg1"/>
                </a:solidFill>
              </a:rPr>
              <a:t>spectadores.</a:t>
            </a:r>
            <a:endParaRPr lang="es-ES_tradnl" sz="2400" dirty="0" smtClean="0">
              <a:solidFill>
                <a:schemeClr val="bg1"/>
              </a:solidFill>
            </a:endParaRPr>
          </a:p>
          <a:p>
            <a:endParaRPr lang="es-ES_tradnl" sz="2000" dirty="0" smtClean="0">
              <a:solidFill>
                <a:schemeClr val="bg1"/>
              </a:solidFill>
            </a:endParaRPr>
          </a:p>
        </p:txBody>
      </p:sp>
      <p:sp>
        <p:nvSpPr>
          <p:cNvPr id="6" name="5 Rectángulo"/>
          <p:cNvSpPr/>
          <p:nvPr/>
        </p:nvSpPr>
        <p:spPr>
          <a:xfrm>
            <a:off x="658301" y="6165304"/>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900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5602" name="Picture 2" descr="C:\Users\abuelitos\Desktop\MIS VAcaciones\Crucero Góndolas Venecianas II - 11 al 18 Agosto 2014 156.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6" name="5 Rectángulo"/>
          <p:cNvSpPr/>
          <p:nvPr/>
        </p:nvSpPr>
        <p:spPr>
          <a:xfrm>
            <a:off x="4572000" y="404664"/>
            <a:ext cx="4385688" cy="1200329"/>
          </a:xfrm>
          <a:prstGeom prst="rect">
            <a:avLst/>
          </a:prstGeom>
        </p:spPr>
        <p:txBody>
          <a:bodyPr wrap="none">
            <a:spAutoFit/>
          </a:bodyPr>
          <a:lstStyle/>
          <a:p>
            <a:r>
              <a:rPr lang="es-ES_tradnl" sz="2400" dirty="0" smtClean="0">
                <a:solidFill>
                  <a:schemeClr val="bg1"/>
                </a:solidFill>
              </a:rPr>
              <a:t>Gran Bazar, uno de los más </a:t>
            </a:r>
          </a:p>
          <a:p>
            <a:r>
              <a:rPr lang="es-ES_tradnl" sz="2400" dirty="0" smtClean="0">
                <a:solidFill>
                  <a:schemeClr val="bg1"/>
                </a:solidFill>
              </a:rPr>
              <a:t>Grandes del mundo</a:t>
            </a:r>
            <a:r>
              <a:rPr lang="es-ES_tradnl" sz="2400" dirty="0" smtClean="0">
                <a:solidFill>
                  <a:schemeClr val="bg1"/>
                </a:solidFill>
              </a:rPr>
              <a:t>.. Se extiende </a:t>
            </a:r>
          </a:p>
          <a:p>
            <a:r>
              <a:rPr lang="es-ES_tradnl" sz="2400" dirty="0" smtClean="0">
                <a:solidFill>
                  <a:schemeClr val="bg1"/>
                </a:solidFill>
              </a:rPr>
              <a:t>en un área de 35 hectáreas.</a:t>
            </a:r>
            <a:endParaRPr lang="es-ES_tradnl" sz="2400" dirty="0">
              <a:solidFill>
                <a:schemeClr val="bg1"/>
              </a:solidFill>
            </a:endParaRPr>
          </a:p>
        </p:txBody>
      </p:sp>
      <p:sp>
        <p:nvSpPr>
          <p:cNvPr id="7" name="6 Rectángulo"/>
          <p:cNvSpPr/>
          <p:nvPr/>
        </p:nvSpPr>
        <p:spPr>
          <a:xfrm>
            <a:off x="514285" y="609329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7000">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6626" name="Picture 2" descr="C:\Users\abuelitos\Desktop\MIS VAcaciones\Crucero Góndolas Venecianas II - 11 al 18 Agosto 2014 157.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1522397" y="6237312"/>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
        <p:nvSpPr>
          <p:cNvPr id="6" name="5 Rectángulo"/>
          <p:cNvSpPr/>
          <p:nvPr/>
        </p:nvSpPr>
        <p:spPr>
          <a:xfrm>
            <a:off x="3131840" y="908720"/>
            <a:ext cx="2214068" cy="523220"/>
          </a:xfrm>
          <a:prstGeom prst="rect">
            <a:avLst/>
          </a:prstGeom>
        </p:spPr>
        <p:txBody>
          <a:bodyPr wrap="none">
            <a:spAutoFit/>
          </a:bodyPr>
          <a:lstStyle/>
          <a:p>
            <a:r>
              <a:rPr lang="es-ES_tradnl" sz="2800" dirty="0" smtClean="0">
                <a:solidFill>
                  <a:schemeClr val="bg1"/>
                </a:solidFill>
              </a:rPr>
              <a:t>3.500 Tiendas</a:t>
            </a:r>
            <a:endParaRPr lang="es-ES_tradnl" sz="2800" dirty="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7650" name="Picture 2" descr="C:\Users\abuelitos\Desktop\MIS VAcaciones\Crucero Góndolas Venecianas II - 11 al 18 Agosto 2014 163.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6850989" y="609329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
        <p:nvSpPr>
          <p:cNvPr id="6" name="5 Rectángulo"/>
          <p:cNvSpPr/>
          <p:nvPr/>
        </p:nvSpPr>
        <p:spPr>
          <a:xfrm>
            <a:off x="1619672" y="6021288"/>
            <a:ext cx="1435265" cy="523220"/>
          </a:xfrm>
          <a:prstGeom prst="rect">
            <a:avLst/>
          </a:prstGeom>
        </p:spPr>
        <p:txBody>
          <a:bodyPr wrap="none">
            <a:spAutoFit/>
          </a:bodyPr>
          <a:lstStyle/>
          <a:p>
            <a:r>
              <a:rPr lang="es-ES_tradnl" sz="2800" dirty="0" smtClean="0">
                <a:solidFill>
                  <a:schemeClr val="bg1"/>
                </a:solidFill>
              </a:rPr>
              <a:t>80 calles</a:t>
            </a:r>
            <a:endParaRPr lang="es-ES_tradnl" sz="2800" dirty="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8674" name="Picture 2" descr="C:\Users\abuelitos\Desktop\MIS VAcaciones\Crucero Góndolas Venecianas II - 11 al 18 Agosto 2014 158.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6995005" y="6021288"/>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
        <p:nvSpPr>
          <p:cNvPr id="6" name="5 Rectángulo"/>
          <p:cNvSpPr/>
          <p:nvPr/>
        </p:nvSpPr>
        <p:spPr>
          <a:xfrm>
            <a:off x="3779912" y="332656"/>
            <a:ext cx="5112568" cy="954107"/>
          </a:xfrm>
          <a:prstGeom prst="rect">
            <a:avLst/>
          </a:prstGeom>
        </p:spPr>
        <p:txBody>
          <a:bodyPr wrap="square">
            <a:spAutoFit/>
          </a:bodyPr>
          <a:lstStyle/>
          <a:p>
            <a:r>
              <a:rPr lang="es-ES_tradnl" sz="2800" dirty="0" smtClean="0">
                <a:solidFill>
                  <a:schemeClr val="bg1"/>
                </a:solidFill>
              </a:rPr>
              <a:t>Unas 15.000 </a:t>
            </a:r>
            <a:r>
              <a:rPr lang="es-ES_tradnl" sz="2800" dirty="0" smtClean="0">
                <a:solidFill>
                  <a:schemeClr val="bg1"/>
                </a:solidFill>
              </a:rPr>
              <a:t>personas </a:t>
            </a:r>
            <a:r>
              <a:rPr lang="es-ES_tradnl" sz="2800" dirty="0" smtClean="0">
                <a:solidFill>
                  <a:schemeClr val="bg1"/>
                </a:solidFill>
              </a:rPr>
              <a:t>trabajan</a:t>
            </a:r>
          </a:p>
          <a:p>
            <a:r>
              <a:rPr lang="es-ES_tradnl" sz="2800" dirty="0" smtClean="0">
                <a:solidFill>
                  <a:schemeClr val="bg1"/>
                </a:solidFill>
              </a:rPr>
              <a:t> </a:t>
            </a:r>
            <a:r>
              <a:rPr lang="es-ES_tradnl" sz="2800" dirty="0" smtClean="0">
                <a:solidFill>
                  <a:schemeClr val="bg1"/>
                </a:solidFill>
              </a:rPr>
              <a:t>a diario en sus tiendas</a:t>
            </a:r>
            <a:endParaRPr lang="es-ES_tradnl" sz="2800" dirty="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9698" name="Picture 2" descr="C:\Users\abuelitos\Desktop\MIS VAcaciones\Crucero Góndolas Venecianas II - 11 al 18 Agosto 2014 165.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7308304" y="33265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
        <p:nvSpPr>
          <p:cNvPr id="6" name="5 Rectángulo"/>
          <p:cNvSpPr/>
          <p:nvPr/>
        </p:nvSpPr>
        <p:spPr>
          <a:xfrm>
            <a:off x="1691680" y="5805264"/>
            <a:ext cx="6768752" cy="830997"/>
          </a:xfrm>
          <a:prstGeom prst="rect">
            <a:avLst/>
          </a:prstGeom>
        </p:spPr>
        <p:txBody>
          <a:bodyPr wrap="square">
            <a:spAutoFit/>
          </a:bodyPr>
          <a:lstStyle/>
          <a:p>
            <a:r>
              <a:rPr lang="es-ES_tradnl" sz="2400" dirty="0" smtClean="0">
                <a:solidFill>
                  <a:schemeClr val="bg1"/>
                </a:solidFill>
              </a:rPr>
              <a:t>1.500 </a:t>
            </a:r>
            <a:r>
              <a:rPr lang="es-ES_tradnl" sz="2400" dirty="0" smtClean="0">
                <a:solidFill>
                  <a:schemeClr val="bg1"/>
                </a:solidFill>
              </a:rPr>
              <a:t>joyeros.  Se </a:t>
            </a:r>
            <a:r>
              <a:rPr lang="es-ES_tradnl" sz="2400" dirty="0" smtClean="0">
                <a:solidFill>
                  <a:schemeClr val="bg1"/>
                </a:solidFill>
              </a:rPr>
              <a:t>supone que se encuentran </a:t>
            </a:r>
            <a:endParaRPr lang="es-ES_tradnl" sz="2400" dirty="0" smtClean="0">
              <a:solidFill>
                <a:schemeClr val="bg1"/>
              </a:solidFill>
            </a:endParaRPr>
          </a:p>
          <a:p>
            <a:r>
              <a:rPr lang="es-ES_tradnl" sz="2400" dirty="0" smtClean="0">
                <a:solidFill>
                  <a:schemeClr val="bg1"/>
                </a:solidFill>
              </a:rPr>
              <a:t>unas </a:t>
            </a:r>
            <a:r>
              <a:rPr lang="es-ES_tradnl" sz="2400" dirty="0" smtClean="0">
                <a:solidFill>
                  <a:schemeClr val="bg1"/>
                </a:solidFill>
              </a:rPr>
              <a:t>10 toneladas de oro.</a:t>
            </a:r>
            <a:endParaRPr lang="es-ES_tradnl" sz="2400" dirty="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22" name="Picture 2" descr="C:\Users\abuelitos\Desktop\MIS VAcaciones\Crucero Góndolas Venecianas II - 11 al 18 Agosto 2014 166.JPG"/>
          <p:cNvPicPr>
            <a:picLocks noChangeAspect="1" noChangeArrowheads="1"/>
          </p:cNvPicPr>
          <p:nvPr/>
        </p:nvPicPr>
        <p:blipFill>
          <a:blip r:embed="rId2" cstate="print"/>
          <a:srcRect/>
          <a:stretch>
            <a:fillRect/>
          </a:stretch>
        </p:blipFill>
        <p:spPr bwMode="auto">
          <a:xfrm>
            <a:off x="0" y="-18000"/>
            <a:ext cx="9168339" cy="6876000"/>
          </a:xfrm>
          <a:prstGeom prst="rect">
            <a:avLst/>
          </a:prstGeom>
          <a:noFill/>
        </p:spPr>
      </p:pic>
      <p:sp>
        <p:nvSpPr>
          <p:cNvPr id="5" name="4 Rectángulo"/>
          <p:cNvSpPr/>
          <p:nvPr/>
        </p:nvSpPr>
        <p:spPr>
          <a:xfrm>
            <a:off x="6732240" y="188640"/>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1746" name="Picture 2" descr="C:\Users\abuelitos\Desktop\MIS VAcaciones\Crucero Góndolas Venecianas II - 11 al 18 Agosto 2014 170.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rot="772209">
            <a:off x="4618741" y="4899937"/>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2770" name="Picture 2" descr="C:\Users\abuelitos\Desktop\MIS VAcaciones\Crucero Góndolas Venecianas II - 11 al 18 Agosto 2014 173.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6562957" y="6237312"/>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3794" name="Picture 2" descr="C:\Users\abuelitos\Desktop\MIS VAcaciones\Crucero Góndolas Venecianas II - 11 al 18 Agosto 2014 174.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730309" y="6021288"/>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4818" name="Picture 2" descr="C:\Users\abuelitos\Desktop\MIS VAcaciones\Crucero Góndolas Venecianas II - 11 al 18 Agosto 2014 176.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7211029" y="6165304"/>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5842" name="Picture 2" descr="C:\Users\abuelitos\Desktop\MIS VAcaciones\Crucero Góndolas Venecianas II - 11 al 18 Agosto 2014 181.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4546733" y="6165304"/>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7890" name="Picture 2" descr="C:\Users\abuelitos\Desktop\MIS VAcaciones\Crucero Góndolas Venecianas II - 11 al 18 Agosto 2014 184.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514285" y="609329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
        <p:nvSpPr>
          <p:cNvPr id="6" name="5 Rectángulo"/>
          <p:cNvSpPr/>
          <p:nvPr/>
        </p:nvSpPr>
        <p:spPr>
          <a:xfrm>
            <a:off x="2555776" y="620688"/>
            <a:ext cx="6120680" cy="954107"/>
          </a:xfrm>
          <a:prstGeom prst="rect">
            <a:avLst/>
          </a:prstGeom>
        </p:spPr>
        <p:txBody>
          <a:bodyPr wrap="square">
            <a:spAutoFit/>
          </a:bodyPr>
          <a:lstStyle/>
          <a:p>
            <a:r>
              <a:rPr lang="es-ES_tradnl" sz="2800" dirty="0" smtClean="0">
                <a:solidFill>
                  <a:schemeClr val="bg1"/>
                </a:solidFill>
              </a:rPr>
              <a:t>Visitado aproximadamente por unas 500.000 personas diariamente</a:t>
            </a:r>
            <a:endParaRPr lang="es-ES_tradnl" sz="2800" dirty="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6866" name="Picture 2" descr="C:\Users\abuelitos\Desktop\MIS VAcaciones\Crucero Góndolas Venecianas II - 11 al 18 Agosto 2014 183.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6346933" y="609329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8546" name="Picture 2" descr="http://esphoto980x880.mnstatic.com/mezquita-nueva_486608.jpg"/>
          <p:cNvPicPr>
            <a:picLocks noChangeAspect="1" noChangeArrowheads="1"/>
          </p:cNvPicPr>
          <p:nvPr/>
        </p:nvPicPr>
        <p:blipFill>
          <a:blip r:embed="rId2" cstate="print"/>
          <a:srcRect/>
          <a:stretch>
            <a:fillRect/>
          </a:stretch>
        </p:blipFill>
        <p:spPr bwMode="auto">
          <a:xfrm>
            <a:off x="0" y="0"/>
            <a:ext cx="9167999" cy="6876000"/>
          </a:xfrm>
          <a:prstGeom prst="rect">
            <a:avLst/>
          </a:prstGeom>
          <a:noFill/>
        </p:spPr>
      </p:pic>
      <p:sp>
        <p:nvSpPr>
          <p:cNvPr id="5" name="4 Rectángulo"/>
          <p:cNvSpPr/>
          <p:nvPr/>
        </p:nvSpPr>
        <p:spPr>
          <a:xfrm>
            <a:off x="683568" y="404664"/>
            <a:ext cx="2218428" cy="461665"/>
          </a:xfrm>
          <a:prstGeom prst="rect">
            <a:avLst/>
          </a:prstGeom>
        </p:spPr>
        <p:txBody>
          <a:bodyPr wrap="none">
            <a:spAutoFit/>
          </a:bodyPr>
          <a:lstStyle/>
          <a:p>
            <a:r>
              <a:rPr lang="es-ES" sz="2400" dirty="0" smtClean="0">
                <a:solidFill>
                  <a:schemeClr val="bg1"/>
                </a:solidFill>
              </a:rPr>
              <a:t>Mezquita Nueva</a:t>
            </a:r>
            <a:endParaRPr lang="es-ES" sz="2400" dirty="0">
              <a:solidFill>
                <a:schemeClr val="bg1"/>
              </a:solidFill>
            </a:endParaRPr>
          </a:p>
        </p:txBody>
      </p:sp>
    </p:spTree>
  </p:cSld>
  <p:clrMapOvr>
    <a:masterClrMapping/>
  </p:clrMapOvr>
  <p:transition spd="slow" advTm="5000">
    <p:fad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5474" name="Picture 2" descr="C:\Users\abuelitos\Pictures\2014-08-19 Crucero Góndolas Venecianas II - 11 al 18 Agosto 2014\Crucero Góndolas Venecianas II - 11 al 18 Agosto 2014 185.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30309" y="6165304"/>
            <a:ext cx="1499128" cy="307777"/>
          </a:xfrm>
          <a:prstGeom prst="rect">
            <a:avLst/>
          </a:prstGeom>
        </p:spPr>
        <p:txBody>
          <a:bodyPr wrap="none">
            <a:spAutoFit/>
          </a:bodyPr>
          <a:lstStyle/>
          <a:p>
            <a:pPr algn="ctr"/>
            <a:r>
              <a:rPr lang="es-ES" sz="1400" dirty="0" smtClean="0">
                <a:ln w="50800"/>
                <a:latin typeface="Blackadder ITC" pitchFamily="82" charset="0"/>
              </a:rPr>
              <a:t>Fotografía Mari Tere</a:t>
            </a:r>
            <a:endParaRPr lang="es-ES" sz="14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8914" name="Picture 2" descr="C:\Users\abuelitos\Desktop\MIS VAcaciones\Crucero Góndolas Venecianas II - 11 al 18 Agosto 2014 189.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
        <p:nvSpPr>
          <p:cNvPr id="5" name="4 Rectángulo"/>
          <p:cNvSpPr/>
          <p:nvPr/>
        </p:nvSpPr>
        <p:spPr>
          <a:xfrm>
            <a:off x="6995005" y="404664"/>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7282" name="Picture 2" descr="http://www.estambul.es/fotos/puesto-maiz.jpg"/>
          <p:cNvPicPr>
            <a:picLocks noChangeAspect="1" noChangeArrowheads="1"/>
          </p:cNvPicPr>
          <p:nvPr/>
        </p:nvPicPr>
        <p:blipFill>
          <a:blip r:embed="rId2" cstate="print"/>
          <a:srcRect/>
          <a:stretch>
            <a:fillRect/>
          </a:stretch>
        </p:blipFill>
        <p:spPr bwMode="auto">
          <a:xfrm>
            <a:off x="-612576" y="0"/>
            <a:ext cx="10368000" cy="6912000"/>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Pictures\2014-08-19 Crucero Góndolas Venecianas II - 11 al 18 Agosto 2014\Crucero Góndolas Venecianas II - 11 al 18 Agosto 2014 190.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30309" y="332656"/>
            <a:ext cx="1499128" cy="307777"/>
          </a:xfrm>
          <a:prstGeom prst="rect">
            <a:avLst/>
          </a:prstGeom>
        </p:spPr>
        <p:txBody>
          <a:bodyPr wrap="none">
            <a:spAutoFit/>
          </a:bodyPr>
          <a:lstStyle/>
          <a:p>
            <a:pPr algn="ctr"/>
            <a:r>
              <a:rPr lang="es-ES" sz="1400" dirty="0" smtClean="0">
                <a:ln w="50800"/>
                <a:latin typeface="Blackadder ITC" pitchFamily="82" charset="0"/>
              </a:rPr>
              <a:t>Fotografía Mari Tere</a:t>
            </a:r>
            <a:endParaRPr lang="es-ES" sz="1400" dirty="0">
              <a:ln w="50800"/>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C:\Users\abuelitos\Pictures\2014-08-19 Crucero Góndolas Venecianas II - 11 al 18 Agosto 2014\Crucero Góndolas Venecianas II - 11 al 18 Agosto 2014 194.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467544" y="260648"/>
            <a:ext cx="6552728" cy="1200329"/>
          </a:xfrm>
          <a:prstGeom prst="rect">
            <a:avLst/>
          </a:prstGeom>
        </p:spPr>
        <p:txBody>
          <a:bodyPr wrap="square">
            <a:spAutoFit/>
          </a:bodyPr>
          <a:lstStyle/>
          <a:p>
            <a:r>
              <a:rPr lang="es-ES_tradnl" sz="2400" b="1" dirty="0" err="1" smtClean="0">
                <a:solidFill>
                  <a:schemeClr val="bg1"/>
                </a:solidFill>
              </a:rPr>
              <a:t>Sirkeci</a:t>
            </a:r>
            <a:r>
              <a:rPr lang="es-ES_tradnl" sz="2400" b="1" dirty="0" smtClean="0">
                <a:solidFill>
                  <a:schemeClr val="bg1"/>
                </a:solidFill>
              </a:rPr>
              <a:t> Terminal: Esta estación de tren, todavía en funcionamiento, era el término del histórico </a:t>
            </a:r>
            <a:r>
              <a:rPr lang="es-ES_tradnl" sz="2400" b="1" dirty="0" err="1" smtClean="0">
                <a:solidFill>
                  <a:schemeClr val="bg1"/>
                </a:solidFill>
              </a:rPr>
              <a:t>Orient</a:t>
            </a:r>
            <a:r>
              <a:rPr lang="es-ES_tradnl" sz="2400" b="1" dirty="0" smtClean="0">
                <a:solidFill>
                  <a:schemeClr val="bg1"/>
                </a:solidFill>
              </a:rPr>
              <a:t> Express.</a:t>
            </a:r>
            <a:endParaRPr lang="es-ES_tradnl" sz="2400" b="1" dirty="0">
              <a:solidFill>
                <a:schemeClr val="bg1"/>
              </a:solidFill>
            </a:endParaRPr>
          </a:p>
        </p:txBody>
      </p:sp>
      <p:sp>
        <p:nvSpPr>
          <p:cNvPr id="6" name="5 Rectángulo"/>
          <p:cNvSpPr/>
          <p:nvPr/>
        </p:nvSpPr>
        <p:spPr>
          <a:xfrm rot="21082175">
            <a:off x="4802628" y="3755761"/>
            <a:ext cx="1499128" cy="307777"/>
          </a:xfrm>
          <a:prstGeom prst="rect">
            <a:avLst/>
          </a:prstGeom>
        </p:spPr>
        <p:txBody>
          <a:bodyPr wrap="none">
            <a:spAutoFit/>
          </a:bodyPr>
          <a:lstStyle/>
          <a:p>
            <a:pPr algn="ctr"/>
            <a:r>
              <a:rPr lang="es-ES" sz="1400" dirty="0" smtClean="0">
                <a:ln w="50800"/>
                <a:latin typeface="Blackadder ITC" pitchFamily="82" charset="0"/>
              </a:rPr>
              <a:t>Fotografía Mari Tere</a:t>
            </a:r>
            <a:endParaRPr lang="es-ES" sz="1400" dirty="0">
              <a:ln w="50800"/>
              <a:latin typeface="Blackadder ITC" pitchFamily="82" charset="0"/>
            </a:endParaRPr>
          </a:p>
        </p:txBody>
      </p:sp>
    </p:spTree>
  </p:cSld>
  <p:clrMapOvr>
    <a:masterClrMapping/>
  </p:clrMapOvr>
  <p:transition spd="slow" advTm="9000">
    <p:fad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9938" name="Picture 2" descr="C:\Users\abuelitos\Desktop\MIS VAcaciones\Crucero Góndolas Venecianas II - 11 al 18 Agosto 2014 208.JPG"/>
          <p:cNvPicPr>
            <a:picLocks noChangeAspect="1" noChangeArrowheads="1"/>
          </p:cNvPicPr>
          <p:nvPr/>
        </p:nvPicPr>
        <p:blipFill>
          <a:blip r:embed="rId2" cstate="print"/>
          <a:srcRect/>
          <a:stretch>
            <a:fillRect/>
          </a:stretch>
        </p:blipFill>
        <p:spPr bwMode="auto">
          <a:xfrm>
            <a:off x="0" y="0"/>
            <a:ext cx="9168339" cy="6876000"/>
          </a:xfrm>
          <a:prstGeom prst="rect">
            <a:avLst/>
          </a:prstGeom>
          <a:noFill/>
        </p:spPr>
      </p:pic>
      <p:sp>
        <p:nvSpPr>
          <p:cNvPr id="5" name="4 Rectángulo"/>
          <p:cNvSpPr/>
          <p:nvPr/>
        </p:nvSpPr>
        <p:spPr>
          <a:xfrm>
            <a:off x="730309" y="6165304"/>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6" name="Picture 2" descr="C:\Users\abuelitos\Pictures\2014-08-19 Crucero Góndolas Venecianas II - 11 al 18 Agosto 2014\Crucero Góndolas Venecianas II - 11 al 18 Agosto 2014 207.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802317" y="5877272"/>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70" name="Picture 2" descr="C:\Users\abuelitos\Pictures\2014-08-19 Crucero Góndolas Venecianas II - 11 al 18 Agosto 2014\Crucero Góndolas Venecianas II - 11 al 18 Agosto 2014 209.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sp>
        <p:nvSpPr>
          <p:cNvPr id="5" name="4 Rectángulo"/>
          <p:cNvSpPr/>
          <p:nvPr/>
        </p:nvSpPr>
        <p:spPr>
          <a:xfrm>
            <a:off x="7139021" y="260648"/>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62" name="Picture 2" descr="C:\Users\abuelitos\Desktop\MIS VAcaciones\Crucero Góndolas Venecianas II - 11 al 18 Agosto 2014 211.JPG"/>
          <p:cNvPicPr>
            <a:picLocks noChangeAspect="1" noChangeArrowheads="1"/>
          </p:cNvPicPr>
          <p:nvPr/>
        </p:nvPicPr>
        <p:blipFill>
          <a:blip r:embed="rId2" cstate="print"/>
          <a:srcRect/>
          <a:stretch>
            <a:fillRect/>
          </a:stretch>
        </p:blipFill>
        <p:spPr bwMode="auto">
          <a:xfrm>
            <a:off x="-24339" y="0"/>
            <a:ext cx="9168339" cy="6876000"/>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4" name="Picture 2" descr="C:\Users\abuelitos\Pictures\2014-08-19 Crucero Góndolas Venecianas II - 11 al 18 Agosto 2014\Crucero Góndolas Venecianas II - 11 al 18 Agosto 2014 212.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sp>
        <p:nvSpPr>
          <p:cNvPr id="5" name="4 Rectángulo"/>
          <p:cNvSpPr/>
          <p:nvPr/>
        </p:nvSpPr>
        <p:spPr>
          <a:xfrm>
            <a:off x="611560" y="5877272"/>
            <a:ext cx="6446380" cy="523220"/>
          </a:xfrm>
          <a:prstGeom prst="rect">
            <a:avLst/>
          </a:prstGeom>
        </p:spPr>
        <p:txBody>
          <a:bodyPr wrap="none">
            <a:spAutoFit/>
          </a:bodyPr>
          <a:lstStyle/>
          <a:p>
            <a:r>
              <a:rPr lang="es-ES_tradnl" sz="2800" dirty="0" smtClean="0">
                <a:solidFill>
                  <a:schemeClr val="bg1"/>
                </a:solidFill>
              </a:rPr>
              <a:t>Rumbo a Las islas griegas……….  MYKONOS </a:t>
            </a:r>
            <a:endParaRPr lang="es-ES_tradnl" sz="2800" dirty="0">
              <a:solidFill>
                <a:schemeClr val="bg1"/>
              </a:solidFill>
            </a:endParaRPr>
          </a:p>
        </p:txBody>
      </p:sp>
      <p:sp>
        <p:nvSpPr>
          <p:cNvPr id="6" name="5 Rectángulo"/>
          <p:cNvSpPr/>
          <p:nvPr/>
        </p:nvSpPr>
        <p:spPr>
          <a:xfrm>
            <a:off x="6995005" y="332656"/>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2" name="Picture 2" descr="C:\Users\abuelitos\Pictures\2014-08-19 Crucero Góndolas Venecianas II - 11 al 18 Agosto 2014\Crucero Góndolas Venecianas II - 11 al 18 Agosto 2014 221.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1028" name="Picture 4" descr="http://desmond.imageshack.us/Himg341/scaled.php?server=341&amp;filename=1379f.jpg&amp;res=landing"/>
          <p:cNvPicPr>
            <a:picLocks noChangeAspect="1" noChangeArrowheads="1"/>
          </p:cNvPicPr>
          <p:nvPr/>
        </p:nvPicPr>
        <p:blipFill>
          <a:blip r:embed="rId3" cstate="print"/>
          <a:srcRect/>
          <a:stretch>
            <a:fillRect/>
          </a:stretch>
        </p:blipFill>
        <p:spPr bwMode="auto">
          <a:xfrm>
            <a:off x="2195736" y="908720"/>
            <a:ext cx="3903384" cy="5364000"/>
          </a:xfrm>
          <a:prstGeom prst="rect">
            <a:avLst/>
          </a:prstGeom>
          <a:noFill/>
        </p:spPr>
      </p:pic>
      <p:sp>
        <p:nvSpPr>
          <p:cNvPr id="7" name="6 Rectángulo"/>
          <p:cNvSpPr/>
          <p:nvPr/>
        </p:nvSpPr>
        <p:spPr>
          <a:xfrm>
            <a:off x="251520" y="332656"/>
            <a:ext cx="4572000" cy="646331"/>
          </a:xfrm>
          <a:prstGeom prst="rect">
            <a:avLst/>
          </a:prstGeom>
        </p:spPr>
        <p:txBody>
          <a:bodyPr>
            <a:spAutoFit/>
          </a:bodyPr>
          <a:lstStyle/>
          <a:p>
            <a:r>
              <a:rPr lang="es-ES_tradnl" dirty="0" smtClean="0">
                <a:solidFill>
                  <a:schemeClr val="bg1"/>
                </a:solidFill>
              </a:rPr>
              <a:t>Diseño  y Fotografías</a:t>
            </a:r>
          </a:p>
          <a:p>
            <a:r>
              <a:rPr lang="es-ES_tradnl" dirty="0" smtClean="0">
                <a:solidFill>
                  <a:schemeClr val="bg1"/>
                </a:solidFill>
              </a:rPr>
              <a:t>María Teresa Espín</a:t>
            </a:r>
            <a:endParaRPr lang="es-ES_tradnl" dirty="0">
              <a:solidFill>
                <a:schemeClr val="bg1"/>
              </a:solidFill>
            </a:endParaRPr>
          </a:p>
        </p:txBody>
      </p:sp>
      <p:sp>
        <p:nvSpPr>
          <p:cNvPr id="8" name="7 Rectángulo"/>
          <p:cNvSpPr/>
          <p:nvPr/>
        </p:nvSpPr>
        <p:spPr>
          <a:xfrm>
            <a:off x="6850989" y="5949280"/>
            <a:ext cx="1499128" cy="307777"/>
          </a:xfrm>
          <a:prstGeom prst="rect">
            <a:avLst/>
          </a:prstGeom>
        </p:spPr>
        <p:txBody>
          <a:bodyPr wrap="none">
            <a:spAutoFit/>
          </a:bodyPr>
          <a:lstStyle/>
          <a:p>
            <a:pPr algn="ctr"/>
            <a:r>
              <a:rPr lang="es-ES" sz="1400" dirty="0" smtClean="0">
                <a:ln w="50800"/>
                <a:solidFill>
                  <a:schemeClr val="bg1"/>
                </a:solidFill>
                <a:latin typeface="Blackadder ITC" pitchFamily="82" charset="0"/>
              </a:rPr>
              <a:t>Fotografía Mari Tere</a:t>
            </a:r>
            <a:endParaRPr lang="es-ES" sz="1400" dirty="0">
              <a:ln w="50800"/>
              <a:solidFill>
                <a:schemeClr val="bg1"/>
              </a:solidFill>
              <a:latin typeface="Blackadder ITC" pitchFamily="82" charset="0"/>
            </a:endParaRPr>
          </a:p>
        </p:txBody>
      </p:sp>
    </p:spTree>
  </p:cSld>
  <p:clrMapOvr>
    <a:masterClrMapping/>
  </p:clrMapOvr>
  <p:transition spd="slow" advTm="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fade">
                                      <p:cBhvr>
                                        <p:cTn id="7" dur="5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4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1059</TotalTime>
  <Words>471</Words>
  <Application>Microsoft Office PowerPoint</Application>
  <PresentationFormat>Presentación en pantalla (4:3)</PresentationFormat>
  <Paragraphs>138</Paragraphs>
  <Slides>89</Slides>
  <Notes>0</Notes>
  <HiddenSlides>0</HiddenSlides>
  <MMClips>0</MMClips>
  <ScaleCrop>false</ScaleCrop>
  <HeadingPairs>
    <vt:vector size="4" baseType="variant">
      <vt:variant>
        <vt:lpstr>Tema</vt:lpstr>
      </vt:variant>
      <vt:variant>
        <vt:i4>2</vt:i4>
      </vt:variant>
      <vt:variant>
        <vt:lpstr>Títulos de diapositiva</vt:lpstr>
      </vt:variant>
      <vt:variant>
        <vt:i4>89</vt:i4>
      </vt:variant>
    </vt:vector>
  </HeadingPairs>
  <TitlesOfParts>
    <vt:vector size="9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419</cp:revision>
  <dcterms:created xsi:type="dcterms:W3CDTF">2014-08-22T15:38:50Z</dcterms:created>
  <dcterms:modified xsi:type="dcterms:W3CDTF">2014-09-04T12:21:17Z</dcterms:modified>
</cp:coreProperties>
</file>