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slides/slide79.xml" ContentType="application/vnd.openxmlformats-officedocument.presentationml.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4"/>
  </p:notesMasterIdLst>
  <p:sldIdLst>
    <p:sldId id="257" r:id="rId3"/>
    <p:sldId id="315" r:id="rId4"/>
    <p:sldId id="258" r:id="rId5"/>
    <p:sldId id="260" r:id="rId6"/>
    <p:sldId id="262" r:id="rId7"/>
    <p:sldId id="266" r:id="rId8"/>
    <p:sldId id="272" r:id="rId9"/>
    <p:sldId id="263" r:id="rId10"/>
    <p:sldId id="265" r:id="rId11"/>
    <p:sldId id="268" r:id="rId12"/>
    <p:sldId id="270" r:id="rId13"/>
    <p:sldId id="276" r:id="rId14"/>
    <p:sldId id="277" r:id="rId15"/>
    <p:sldId id="286" r:id="rId16"/>
    <p:sldId id="339" r:id="rId17"/>
    <p:sldId id="337" r:id="rId18"/>
    <p:sldId id="344" r:id="rId19"/>
    <p:sldId id="278" r:id="rId20"/>
    <p:sldId id="280" r:id="rId21"/>
    <p:sldId id="281" r:id="rId22"/>
    <p:sldId id="379" r:id="rId23"/>
    <p:sldId id="345" r:id="rId24"/>
    <p:sldId id="302" r:id="rId25"/>
    <p:sldId id="303" r:id="rId26"/>
    <p:sldId id="327" r:id="rId27"/>
    <p:sldId id="328" r:id="rId28"/>
    <p:sldId id="366" r:id="rId29"/>
    <p:sldId id="283" r:id="rId30"/>
    <p:sldId id="284" r:id="rId31"/>
    <p:sldId id="288" r:id="rId32"/>
    <p:sldId id="357" r:id="rId33"/>
    <p:sldId id="289" r:id="rId34"/>
    <p:sldId id="364" r:id="rId35"/>
    <p:sldId id="269" r:id="rId36"/>
    <p:sldId id="291" r:id="rId37"/>
    <p:sldId id="292" r:id="rId38"/>
    <p:sldId id="346" r:id="rId39"/>
    <p:sldId id="293" r:id="rId40"/>
    <p:sldId id="297" r:id="rId41"/>
    <p:sldId id="329" r:id="rId42"/>
    <p:sldId id="309" r:id="rId43"/>
    <p:sldId id="317" r:id="rId44"/>
    <p:sldId id="311" r:id="rId45"/>
    <p:sldId id="358" r:id="rId46"/>
    <p:sldId id="325" r:id="rId47"/>
    <p:sldId id="323" r:id="rId48"/>
    <p:sldId id="312" r:id="rId49"/>
    <p:sldId id="326" r:id="rId50"/>
    <p:sldId id="313" r:id="rId51"/>
    <p:sldId id="316" r:id="rId52"/>
    <p:sldId id="347" r:id="rId53"/>
    <p:sldId id="332" r:id="rId54"/>
    <p:sldId id="310" r:id="rId55"/>
    <p:sldId id="343" r:id="rId56"/>
    <p:sldId id="318" r:id="rId57"/>
    <p:sldId id="319" r:id="rId58"/>
    <p:sldId id="320" r:id="rId59"/>
    <p:sldId id="322" r:id="rId60"/>
    <p:sldId id="334" r:id="rId61"/>
    <p:sldId id="294" r:id="rId62"/>
    <p:sldId id="295" r:id="rId63"/>
    <p:sldId id="296" r:id="rId64"/>
    <p:sldId id="378" r:id="rId65"/>
    <p:sldId id="335" r:id="rId66"/>
    <p:sldId id="330" r:id="rId67"/>
    <p:sldId id="331" r:id="rId68"/>
    <p:sldId id="356" r:id="rId69"/>
    <p:sldId id="355" r:id="rId70"/>
    <p:sldId id="372" r:id="rId71"/>
    <p:sldId id="373" r:id="rId72"/>
    <p:sldId id="374" r:id="rId73"/>
    <p:sldId id="375" r:id="rId74"/>
    <p:sldId id="376" r:id="rId75"/>
    <p:sldId id="370" r:id="rId76"/>
    <p:sldId id="298" r:id="rId77"/>
    <p:sldId id="299" r:id="rId78"/>
    <p:sldId id="369" r:id="rId79"/>
    <p:sldId id="384" r:id="rId80"/>
    <p:sldId id="382" r:id="rId81"/>
    <p:sldId id="321" r:id="rId82"/>
    <p:sldId id="381" r:id="rId83"/>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RTwAfuF6v7o9Em1Bs3kIXQ==" hashData="ohMRgK8wSTihT9oZR4VGwJvFLVY="/>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303" autoAdjust="0"/>
  </p:normalViewPr>
  <p:slideViewPr>
    <p:cSldViewPr>
      <p:cViewPr varScale="1">
        <p:scale>
          <a:sx n="45" d="100"/>
          <a:sy n="45" d="100"/>
        </p:scale>
        <p:origin x="-984"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52E77F-1AED-4E9E-9388-61BB0F92A2E6}" type="datetimeFigureOut">
              <a:rPr lang="es-ES_tradnl" smtClean="0"/>
              <a:pPr/>
              <a:t>08/03/2013</a:t>
            </a:fld>
            <a:endParaRPr lang="es-ES_tradnl"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450DD51-8C2E-4BE5-8736-CB741419884E}"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294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dirty="0" smtClean="0"/>
          </a:p>
        </p:txBody>
      </p:sp>
      <p:sp>
        <p:nvSpPr>
          <p:cNvPr id="82948"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8E4F021-F0D2-4805-942C-B603855B4572}" type="slidenum">
              <a:rPr lang="es-ES_tradnl" smtClean="0"/>
              <a:pPr fontAlgn="base">
                <a:spcBef>
                  <a:spcPct val="0"/>
                </a:spcBef>
                <a:spcAft>
                  <a:spcPct val="0"/>
                </a:spcAft>
                <a:defRPr/>
              </a:pPr>
              <a:t>1</a:t>
            </a:fld>
            <a:endParaRPr lang="es-ES_tradnl"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9450DD51-8C2E-4BE5-8736-CB741419884E}" type="slidenum">
              <a:rPr lang="es-ES_tradnl" smtClean="0"/>
              <a:pPr/>
              <a:t>10</a:t>
            </a:fld>
            <a:endParaRPr lang="es-ES_tradnl"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9450DD51-8C2E-4BE5-8736-CB741419884E}" type="slidenum">
              <a:rPr lang="es-ES_tradnl" smtClean="0"/>
              <a:pPr/>
              <a:t>15</a:t>
            </a:fld>
            <a:endParaRPr lang="es-ES_tradnl"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9450DD51-8C2E-4BE5-8736-CB741419884E}" type="slidenum">
              <a:rPr lang="es-ES_tradnl" smtClean="0"/>
              <a:pPr/>
              <a:t>27</a:t>
            </a:fld>
            <a:endParaRPr lang="es-ES_tradnl"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9450DD51-8C2E-4BE5-8736-CB741419884E}" type="slidenum">
              <a:rPr lang="es-ES_tradnl" smtClean="0"/>
              <a:pPr/>
              <a:t>34</a:t>
            </a:fld>
            <a:endParaRPr lang="es-ES_tradnl"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9450DD51-8C2E-4BE5-8736-CB741419884E}" type="slidenum">
              <a:rPr lang="es-ES_tradnl" smtClean="0"/>
              <a:pPr/>
              <a:t>39</a:t>
            </a:fld>
            <a:endParaRPr lang="es-ES_tradnl"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9450DD51-8C2E-4BE5-8736-CB741419884E}" type="slidenum">
              <a:rPr lang="es-ES_tradnl" smtClean="0"/>
              <a:pPr/>
              <a:t>42</a:t>
            </a:fld>
            <a:endParaRPr lang="es-ES_tradnl"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9450DD51-8C2E-4BE5-8736-CB741419884E}" type="slidenum">
              <a:rPr lang="es-ES_tradnl" smtClean="0"/>
              <a:pPr/>
              <a:t>50</a:t>
            </a:fld>
            <a:endParaRPr lang="es-ES_tradnl"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9450DD51-8C2E-4BE5-8736-CB741419884E}" type="slidenum">
              <a:rPr lang="es-ES_tradnl" smtClean="0"/>
              <a:pPr/>
              <a:t>67</a:t>
            </a:fld>
            <a:endParaRPr lang="es-ES_tradnl"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9450DD51-8C2E-4BE5-8736-CB741419884E}" type="slidenum">
              <a:rPr lang="es-ES_tradnl" smtClean="0"/>
              <a:pPr/>
              <a:t>68</a:t>
            </a:fld>
            <a:endParaRPr lang="es-ES_tradnl"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9450DD51-8C2E-4BE5-8736-CB741419884E}" type="slidenum">
              <a:rPr lang="es-ES_tradnl" smtClean="0"/>
              <a:pPr/>
              <a:t>74</a:t>
            </a:fld>
            <a:endParaRPr lang="es-ES_tradnl"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9450DD51-8C2E-4BE5-8736-CB741419884E}" type="slidenum">
              <a:rPr lang="es-ES_tradnl" smtClean="0"/>
              <a:pPr/>
              <a:t>75</a:t>
            </a:fld>
            <a:endParaRPr lang="es-ES_tradnl"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9450DD51-8C2E-4BE5-8736-CB741419884E}" type="slidenum">
              <a:rPr lang="es-ES_tradnl" smtClean="0"/>
              <a:pPr/>
              <a:t>76</a:t>
            </a:fld>
            <a:endParaRPr lang="es-ES_tradnl"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9450DD51-8C2E-4BE5-8736-CB741419884E}" type="slidenum">
              <a:rPr lang="es-ES_tradnl" smtClean="0"/>
              <a:pPr/>
              <a:t>77</a:t>
            </a:fld>
            <a:endParaRPr lang="es-ES_tradnl"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6652FB28-EE8F-4537-8B7C-AA3F6BD689D1}" type="datetimeFigureOut">
              <a:rPr lang="es-ES_tradnl" smtClean="0"/>
              <a:pPr/>
              <a:t>08/03/2013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F7D3AFFD-F7BA-4B56-88AF-824738AEE76C}" type="slidenum">
              <a:rPr lang="es-ES_tradnl" smtClean="0"/>
              <a:pPr/>
              <a:t>‹Nº›</a:t>
            </a:fld>
            <a:endParaRPr lang="es-ES_tradn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6652FB28-EE8F-4537-8B7C-AA3F6BD689D1}" type="datetimeFigureOut">
              <a:rPr lang="es-ES_tradnl" smtClean="0"/>
              <a:pPr/>
              <a:t>08/03/2013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F7D3AFFD-F7BA-4B56-88AF-824738AEE76C}" type="slidenum">
              <a:rPr lang="es-ES_tradnl" smtClean="0"/>
              <a:pPr/>
              <a:t>‹Nº›</a:t>
            </a:fld>
            <a:endParaRPr lang="es-ES_tradn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652FB28-EE8F-4537-8B7C-AA3F6BD689D1}" type="datetimeFigureOut">
              <a:rPr lang="es-ES_tradnl" smtClean="0"/>
              <a:pPr/>
              <a:t>08/03/2013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F7D3AFFD-F7BA-4B56-88AF-824738AEE76C}" type="slidenum">
              <a:rPr lang="es-ES_tradnl" smtClean="0"/>
              <a:pPr/>
              <a:t>‹Nº›</a:t>
            </a:fld>
            <a:endParaRPr lang="es-ES_tradnl"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6652FB28-EE8F-4537-8B7C-AA3F6BD689D1}" type="datetimeFigureOut">
              <a:rPr lang="es-ES_tradnl" smtClean="0"/>
              <a:pPr/>
              <a:t>08/03/2013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F7D3AFFD-F7BA-4B56-88AF-824738AEE76C}" type="slidenum">
              <a:rPr lang="es-ES_tradnl" smtClean="0"/>
              <a:pPr/>
              <a:t>‹Nº›</a:t>
            </a:fld>
            <a:endParaRPr lang="es-ES_tradn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6652FB28-EE8F-4537-8B7C-AA3F6BD689D1}" type="datetimeFigureOut">
              <a:rPr lang="es-ES_tradnl" smtClean="0"/>
              <a:pPr/>
              <a:t>08/03/2013</a:t>
            </a:fld>
            <a:endParaRPr lang="es-ES_tradnl" dirty="0"/>
          </a:p>
        </p:txBody>
      </p:sp>
      <p:sp>
        <p:nvSpPr>
          <p:cNvPr id="8" name="7 Marcador de pie de página"/>
          <p:cNvSpPr>
            <a:spLocks noGrp="1"/>
          </p:cNvSpPr>
          <p:nvPr>
            <p:ph type="ftr" sz="quarter" idx="11"/>
          </p:nvPr>
        </p:nvSpPr>
        <p:spPr/>
        <p:txBody>
          <a:bodyPr/>
          <a:lstStyle/>
          <a:p>
            <a:endParaRPr lang="es-ES_tradnl" dirty="0"/>
          </a:p>
        </p:txBody>
      </p:sp>
      <p:sp>
        <p:nvSpPr>
          <p:cNvPr id="9" name="8 Marcador de número de diapositiva"/>
          <p:cNvSpPr>
            <a:spLocks noGrp="1"/>
          </p:cNvSpPr>
          <p:nvPr>
            <p:ph type="sldNum" sz="quarter" idx="12"/>
          </p:nvPr>
        </p:nvSpPr>
        <p:spPr/>
        <p:txBody>
          <a:bodyPr/>
          <a:lstStyle/>
          <a:p>
            <a:fld id="{F7D3AFFD-F7BA-4B56-88AF-824738AEE76C}" type="slidenum">
              <a:rPr lang="es-ES_tradnl" smtClean="0"/>
              <a:pPr/>
              <a:t>‹Nº›</a:t>
            </a:fld>
            <a:endParaRPr lang="es-ES_tradn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6652FB28-EE8F-4537-8B7C-AA3F6BD689D1}" type="datetimeFigureOut">
              <a:rPr lang="es-ES_tradnl" smtClean="0"/>
              <a:pPr/>
              <a:t>08/03/2013</a:t>
            </a:fld>
            <a:endParaRPr lang="es-ES_tradnl" dirty="0"/>
          </a:p>
        </p:txBody>
      </p:sp>
      <p:sp>
        <p:nvSpPr>
          <p:cNvPr id="4" name="3 Marcador de pie de página"/>
          <p:cNvSpPr>
            <a:spLocks noGrp="1"/>
          </p:cNvSpPr>
          <p:nvPr>
            <p:ph type="ftr" sz="quarter" idx="11"/>
          </p:nvPr>
        </p:nvSpPr>
        <p:spPr/>
        <p:txBody>
          <a:bodyPr/>
          <a:lstStyle/>
          <a:p>
            <a:endParaRPr lang="es-ES_tradnl" dirty="0"/>
          </a:p>
        </p:txBody>
      </p:sp>
      <p:sp>
        <p:nvSpPr>
          <p:cNvPr id="5" name="4 Marcador de número de diapositiva"/>
          <p:cNvSpPr>
            <a:spLocks noGrp="1"/>
          </p:cNvSpPr>
          <p:nvPr>
            <p:ph type="sldNum" sz="quarter" idx="12"/>
          </p:nvPr>
        </p:nvSpPr>
        <p:spPr/>
        <p:txBody>
          <a:bodyPr/>
          <a:lstStyle/>
          <a:p>
            <a:fld id="{F7D3AFFD-F7BA-4B56-88AF-824738AEE76C}" type="slidenum">
              <a:rPr lang="es-ES_tradnl" smtClean="0"/>
              <a:pPr/>
              <a:t>‹Nº›</a:t>
            </a:fld>
            <a:endParaRPr lang="es-ES_tradn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652FB28-EE8F-4537-8B7C-AA3F6BD689D1}" type="datetimeFigureOut">
              <a:rPr lang="es-ES_tradnl" smtClean="0"/>
              <a:pPr/>
              <a:t>08/03/2013</a:t>
            </a:fld>
            <a:endParaRPr lang="es-ES_tradnl" dirty="0"/>
          </a:p>
        </p:txBody>
      </p:sp>
      <p:sp>
        <p:nvSpPr>
          <p:cNvPr id="3" name="2 Marcador de pie de página"/>
          <p:cNvSpPr>
            <a:spLocks noGrp="1"/>
          </p:cNvSpPr>
          <p:nvPr>
            <p:ph type="ftr" sz="quarter" idx="11"/>
          </p:nvPr>
        </p:nvSpPr>
        <p:spPr/>
        <p:txBody>
          <a:bodyPr/>
          <a:lstStyle/>
          <a:p>
            <a:endParaRPr lang="es-ES_tradnl" dirty="0"/>
          </a:p>
        </p:txBody>
      </p:sp>
      <p:sp>
        <p:nvSpPr>
          <p:cNvPr id="4" name="3 Marcador de número de diapositiva"/>
          <p:cNvSpPr>
            <a:spLocks noGrp="1"/>
          </p:cNvSpPr>
          <p:nvPr>
            <p:ph type="sldNum" sz="quarter" idx="12"/>
          </p:nvPr>
        </p:nvSpPr>
        <p:spPr/>
        <p:txBody>
          <a:bodyPr/>
          <a:lstStyle/>
          <a:p>
            <a:fld id="{F7D3AFFD-F7BA-4B56-88AF-824738AEE76C}" type="slidenum">
              <a:rPr lang="es-ES_tradnl" smtClean="0"/>
              <a:pPr/>
              <a:t>‹Nº›</a:t>
            </a:fld>
            <a:endParaRPr lang="es-ES_tradn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52FB28-EE8F-4537-8B7C-AA3F6BD689D1}" type="datetimeFigureOut">
              <a:rPr lang="es-ES_tradnl" smtClean="0"/>
              <a:pPr/>
              <a:t>08/03/2013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F7D3AFFD-F7BA-4B56-88AF-824738AEE76C}" type="slidenum">
              <a:rPr lang="es-ES_tradnl" smtClean="0"/>
              <a:pPr/>
              <a:t>‹Nº›</a:t>
            </a:fld>
            <a:endParaRPr lang="es-ES_tradn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52FB28-EE8F-4537-8B7C-AA3F6BD689D1}" type="datetimeFigureOut">
              <a:rPr lang="es-ES_tradnl" smtClean="0"/>
              <a:pPr/>
              <a:t>08/03/2013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F7D3AFFD-F7BA-4B56-88AF-824738AEE76C}" type="slidenum">
              <a:rPr lang="es-ES_tradnl" smtClean="0"/>
              <a:pPr/>
              <a:t>‹Nº›</a:t>
            </a:fld>
            <a:endParaRPr lang="es-ES_tradn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6652FB28-EE8F-4537-8B7C-AA3F6BD689D1}" type="datetimeFigureOut">
              <a:rPr lang="es-ES_tradnl" smtClean="0"/>
              <a:pPr/>
              <a:t>08/03/2013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F7D3AFFD-F7BA-4B56-88AF-824738AEE76C}" type="slidenum">
              <a:rPr lang="es-ES_tradnl" smtClean="0"/>
              <a:pPr/>
              <a:t>‹Nº›</a:t>
            </a:fld>
            <a:endParaRPr lang="es-ES_tradn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6652FB28-EE8F-4537-8B7C-AA3F6BD689D1}" type="datetimeFigureOut">
              <a:rPr lang="es-ES_tradnl" smtClean="0"/>
              <a:pPr/>
              <a:t>08/03/2013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F7D3AFFD-F7BA-4B56-88AF-824738AEE76C}" type="slidenum">
              <a:rPr lang="es-ES_tradnl" smtClean="0"/>
              <a:pPr/>
              <a:t>‹Nº›</a:t>
            </a:fld>
            <a:endParaRPr lang="es-ES_tradnl"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E17C0CA-8483-4138-9DFD-DE2B72281464}"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52FB28-EE8F-4537-8B7C-AA3F6BD689D1}" type="datetimeFigureOut">
              <a:rPr lang="es-ES_tradnl" smtClean="0"/>
              <a:pPr/>
              <a:t>08/03/2013</a:t>
            </a:fld>
            <a:endParaRPr lang="es-ES_tradnl"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D3AFFD-F7BA-4B56-88AF-824738AEE76C}"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91AD3CFF-FBBB-40E8-BD82-BB1E4B1E1F2D}"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gif"/><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upload.wikimedia.org/wikipedia/commons/e/e9/Medina_Azahara_Cordoba.jpg"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gif"/></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6.gif"/></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6.gif"/></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6.gif"/></Relationships>
</file>

<file path=ppt/slides/_rels/slide2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6.gif"/></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1.jpeg"/><Relationship Id="rId4" Type="http://schemas.openxmlformats.org/officeDocument/2006/relationships/image" Target="../media/image16.gif"/></Relationships>
</file>

<file path=ppt/slides/_rels/slide4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55.jpeg"/><Relationship Id="rId4" Type="http://schemas.openxmlformats.org/officeDocument/2006/relationships/image" Target="../media/image16.gif"/></Relationships>
</file>

<file path=ppt/slides/_rels/slide4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6.gif"/></Relationships>
</file>

<file path=ppt/slides/_rels/slide5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6.gif"/><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 Id="rId4" Type="http://schemas.openxmlformats.org/officeDocument/2006/relationships/image" Target="../media/image80.jpeg"/></Relationships>
</file>

<file path=ppt/slides/_rels/slide64.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jpeg"/><Relationship Id="rId1" Type="http://schemas.openxmlformats.org/officeDocument/2006/relationships/slideLayout" Target="../slideLayouts/slideLayout2.xml"/><Relationship Id="rId4" Type="http://schemas.openxmlformats.org/officeDocument/2006/relationships/image" Target="../media/image83.jpeg"/></Relationships>
</file>

<file path=ppt/slides/_rels/slide65.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6.gif"/></Relationships>
</file>

<file path=ppt/slides/_rels/slide6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86.jpeg"/><Relationship Id="rId4" Type="http://schemas.openxmlformats.org/officeDocument/2006/relationships/image" Target="../media/image16.gif"/></Relationships>
</file>

<file path=ppt/slides/_rels/slide69.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89.gif"/><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8" Type="http://schemas.openxmlformats.org/officeDocument/2006/relationships/image" Target="../media/image96.jpeg"/><Relationship Id="rId3" Type="http://schemas.openxmlformats.org/officeDocument/2006/relationships/image" Target="../media/image5.gif"/><Relationship Id="rId7" Type="http://schemas.openxmlformats.org/officeDocument/2006/relationships/image" Target="../media/image95.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4.jpeg"/><Relationship Id="rId5" Type="http://schemas.openxmlformats.org/officeDocument/2006/relationships/image" Target="../media/image93.jpeg"/><Relationship Id="rId4" Type="http://schemas.openxmlformats.org/officeDocument/2006/relationships/image" Target="../media/image16.gif"/></Relationships>
</file>

<file path=ppt/slides/_rels/slide7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97.jpeg"/></Relationships>
</file>

<file path=ppt/slides/_rels/slide76.xml.rels><?xml version="1.0" encoding="UTF-8" standalone="yes"?>
<Relationships xmlns="http://schemas.openxmlformats.org/package/2006/relationships"><Relationship Id="rId3" Type="http://schemas.openxmlformats.org/officeDocument/2006/relationships/image" Target="../media/image5.gif"/><Relationship Id="rId7" Type="http://schemas.openxmlformats.org/officeDocument/2006/relationships/image" Target="../media/image100.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9.jpeg"/><Relationship Id="rId5" Type="http://schemas.openxmlformats.org/officeDocument/2006/relationships/image" Target="../media/image98.jpeg"/><Relationship Id="rId4" Type="http://schemas.openxmlformats.org/officeDocument/2006/relationships/image" Target="../media/image16.gif"/></Relationships>
</file>

<file path=ppt/slides/_rels/slide77.xml.rels><?xml version="1.0" encoding="UTF-8" standalone="yes"?>
<Relationships xmlns="http://schemas.openxmlformats.org/package/2006/relationships"><Relationship Id="rId3" Type="http://schemas.openxmlformats.org/officeDocument/2006/relationships/image" Target="../media/image5.gif"/><Relationship Id="rId7" Type="http://schemas.openxmlformats.org/officeDocument/2006/relationships/image" Target="../media/image103.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02.jpeg"/><Relationship Id="rId5" Type="http://schemas.openxmlformats.org/officeDocument/2006/relationships/image" Target="../media/image101.png"/><Relationship Id="rId4" Type="http://schemas.openxmlformats.org/officeDocument/2006/relationships/image" Target="../media/image16.gif"/></Relationships>
</file>

<file path=ppt/slides/_rels/slide78.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2.xml"/><Relationship Id="rId4" Type="http://schemas.openxmlformats.org/officeDocument/2006/relationships/image" Target="../media/image109.jpeg"/></Relationships>
</file>

<file path=ppt/slides/_rels/slide8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1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1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40000"/>
          </a:xfrm>
        </p:spPr>
        <p:style>
          <a:lnRef idx="3">
            <a:schemeClr val="lt1"/>
          </a:lnRef>
          <a:fillRef idx="1">
            <a:schemeClr val="accent3"/>
          </a:fillRef>
          <a:effectRef idx="1">
            <a:schemeClr val="accent3"/>
          </a:effectRef>
          <a:fontRef idx="minor">
            <a:schemeClr val="lt1"/>
          </a:fontRef>
        </p:style>
        <p:txBody>
          <a:bodyPr rtlCol="0">
            <a:normAutofit/>
          </a:bodyPr>
          <a:lstStyle/>
          <a:p>
            <a:pPr eaLnBrk="1" fontAlgn="auto" hangingPunct="1">
              <a:spcAft>
                <a:spcPts val="0"/>
              </a:spcAft>
              <a:defRPr/>
            </a:pPr>
            <a:r>
              <a:rPr lang="es-ES_tradnl" sz="2800" dirty="0" smtClean="0">
                <a:solidFill>
                  <a:schemeClr val="tx1"/>
                </a:solidFill>
                <a:latin typeface="Algerian" pitchFamily="82" charset="0"/>
              </a:rPr>
              <a:t/>
            </a:r>
            <a:br>
              <a:rPr lang="es-ES_tradnl" sz="2800" dirty="0" smtClean="0">
                <a:solidFill>
                  <a:schemeClr val="tx1"/>
                </a:solidFill>
                <a:latin typeface="Algerian" pitchFamily="82" charset="0"/>
              </a:rPr>
            </a:br>
            <a:r>
              <a:rPr lang="es-ES_tradnl" sz="2800" dirty="0" smtClean="0">
                <a:solidFill>
                  <a:schemeClr val="tx1"/>
                </a:solidFill>
                <a:latin typeface="Algerian" pitchFamily="82" charset="0"/>
              </a:rPr>
              <a:t/>
            </a:r>
            <a:br>
              <a:rPr lang="es-ES_tradnl" sz="2800" dirty="0" smtClean="0">
                <a:solidFill>
                  <a:schemeClr val="tx1"/>
                </a:solidFill>
                <a:latin typeface="Algerian" pitchFamily="82" charset="0"/>
              </a:rPr>
            </a:br>
            <a:r>
              <a:rPr lang="es-ES_tradnl" sz="2800" dirty="0" smtClean="0">
                <a:solidFill>
                  <a:schemeClr val="tx1"/>
                </a:solidFill>
                <a:latin typeface="Algerian" pitchFamily="82" charset="0"/>
              </a:rPr>
              <a:t>MEDINA </a:t>
            </a:r>
            <a:r>
              <a:rPr lang="es-ES_tradnl" sz="2800" dirty="0" smtClean="0">
                <a:solidFill>
                  <a:schemeClr val="tx1"/>
                </a:solidFill>
                <a:latin typeface="Algerian" pitchFamily="82" charset="0"/>
                <a:cs typeface="Andalus" pitchFamily="2" charset="-78"/>
              </a:rPr>
              <a:t>AZAHARA  </a:t>
            </a:r>
            <a:endParaRPr lang="es-ES_tradnl" sz="2800" dirty="0">
              <a:solidFill>
                <a:schemeClr val="tx1"/>
              </a:solidFill>
              <a:latin typeface="Algerian" pitchFamily="82" charset="0"/>
              <a:cs typeface="Andalus" pitchFamily="2" charset="-78"/>
            </a:endParaRPr>
          </a:p>
        </p:txBody>
      </p:sp>
      <p:sp>
        <p:nvSpPr>
          <p:cNvPr id="3" name="2 Subtítulo"/>
          <p:cNvSpPr>
            <a:spLocks noGrp="1"/>
          </p:cNvSpPr>
          <p:nvPr>
            <p:ph type="subTitle" idx="1"/>
          </p:nvPr>
        </p:nvSpPr>
        <p:spPr>
          <a:xfrm>
            <a:off x="428596" y="5286388"/>
            <a:ext cx="8358246" cy="1187450"/>
          </a:xfrm>
        </p:spPr>
        <p:style>
          <a:lnRef idx="1">
            <a:schemeClr val="accent6"/>
          </a:lnRef>
          <a:fillRef idx="3">
            <a:schemeClr val="accent6"/>
          </a:fillRef>
          <a:effectRef idx="2">
            <a:schemeClr val="accent6"/>
          </a:effectRef>
          <a:fontRef idx="minor">
            <a:schemeClr val="lt1"/>
          </a:fontRef>
        </p:style>
        <p:txBody>
          <a:bodyPr rtlCol="0">
            <a:normAutofit fontScale="25000" lnSpcReduction="20000"/>
          </a:bodyPr>
          <a:lstStyle/>
          <a:p>
            <a:pPr eaLnBrk="1" fontAlgn="auto" hangingPunct="1">
              <a:spcAft>
                <a:spcPts val="0"/>
              </a:spcAft>
              <a:buFont typeface="Arial" pitchFamily="34" charset="0"/>
              <a:buNone/>
              <a:defRPr/>
            </a:pPr>
            <a:r>
              <a:rPr lang="es-ES_tradnl" sz="5800" dirty="0" smtClean="0">
                <a:solidFill>
                  <a:schemeClr val="accent3">
                    <a:lumMod val="20000"/>
                    <a:lumOff val="80000"/>
                  </a:schemeClr>
                </a:solidFill>
                <a:latin typeface="Andalus" pitchFamily="2" charset="-78"/>
                <a:cs typeface="Andalus" pitchFamily="2" charset="-78"/>
              </a:rPr>
              <a:t> </a:t>
            </a:r>
          </a:p>
          <a:p>
            <a:pPr eaLnBrk="1" fontAlgn="auto" hangingPunct="1">
              <a:spcAft>
                <a:spcPts val="0"/>
              </a:spcAft>
              <a:buFont typeface="Arial" pitchFamily="34" charset="0"/>
              <a:buNone/>
              <a:defRPr/>
            </a:pPr>
            <a:r>
              <a:rPr lang="es-ES_tradnl" sz="5800" dirty="0" smtClean="0">
                <a:solidFill>
                  <a:schemeClr val="accent3">
                    <a:lumMod val="20000"/>
                    <a:lumOff val="80000"/>
                  </a:schemeClr>
                </a:solidFill>
                <a:latin typeface="Andalus" pitchFamily="2" charset="-78"/>
                <a:cs typeface="Andalus" pitchFamily="2" charset="-78"/>
              </a:rPr>
              <a:t> </a:t>
            </a:r>
            <a:r>
              <a:rPr lang="es-ES_tradnl" sz="14400" b="1" dirty="0" smtClean="0">
                <a:solidFill>
                  <a:schemeClr val="tx1"/>
                </a:solidFill>
                <a:latin typeface="Algerian" pitchFamily="82" charset="0"/>
                <a:cs typeface="Andalus" pitchFamily="2" charset="-78"/>
              </a:rPr>
              <a:t>CÓRDOBA  </a:t>
            </a:r>
            <a:r>
              <a:rPr lang="es-ES_tradnl" sz="9800" dirty="0" smtClean="0">
                <a:solidFill>
                  <a:schemeClr val="tx1"/>
                </a:solidFill>
                <a:latin typeface="Algerian" pitchFamily="82" charset="0"/>
                <a:cs typeface="Andalus" pitchFamily="2" charset="-78"/>
              </a:rPr>
              <a:t>     </a:t>
            </a:r>
            <a:r>
              <a:rPr lang="es-ES_tradnl" sz="5800" dirty="0" smtClean="0">
                <a:solidFill>
                  <a:schemeClr val="tx1"/>
                </a:solidFill>
                <a:latin typeface="Algerian" pitchFamily="82" charset="0"/>
                <a:cs typeface="Andalus" pitchFamily="2" charset="-78"/>
              </a:rPr>
              <a:t>        </a:t>
            </a:r>
          </a:p>
          <a:p>
            <a:pPr eaLnBrk="1" fontAlgn="auto" hangingPunct="1">
              <a:spcAft>
                <a:spcPts val="0"/>
              </a:spcAft>
              <a:buFont typeface="Arial" pitchFamily="34" charset="0"/>
              <a:buNone/>
              <a:defRPr/>
            </a:pPr>
            <a:r>
              <a:rPr lang="es-ES_tradnl" sz="7400" dirty="0" smtClean="0">
                <a:solidFill>
                  <a:schemeClr val="tx1"/>
                </a:solidFill>
                <a:latin typeface="Algerian" pitchFamily="82" charset="0"/>
                <a:cs typeface="Andalus" pitchFamily="2" charset="-78"/>
              </a:rPr>
              <a:t>                                                                                                    </a:t>
            </a:r>
            <a:r>
              <a:rPr lang="es-ES_tradnl" sz="9600" dirty="0" smtClean="0">
                <a:solidFill>
                  <a:schemeClr val="tx1"/>
                </a:solidFill>
                <a:latin typeface="Algerian" pitchFamily="82" charset="0"/>
                <a:cs typeface="Andalus" pitchFamily="2" charset="-78"/>
              </a:rPr>
              <a:t>ESPAÑA     </a:t>
            </a:r>
          </a:p>
          <a:p>
            <a:pPr eaLnBrk="1" fontAlgn="auto" hangingPunct="1">
              <a:spcAft>
                <a:spcPts val="0"/>
              </a:spcAft>
              <a:buFont typeface="Arial" pitchFamily="34" charset="0"/>
              <a:buNone/>
              <a:defRPr/>
            </a:pPr>
            <a:r>
              <a:rPr lang="es-ES_tradnl" sz="4000" dirty="0" smtClean="0">
                <a:solidFill>
                  <a:schemeClr val="tx1"/>
                </a:solidFill>
                <a:latin typeface="Andalus" pitchFamily="2" charset="-78"/>
                <a:cs typeface="Andalus" pitchFamily="2" charset="-78"/>
              </a:rPr>
              <a:t>                                                              </a:t>
            </a:r>
            <a:r>
              <a:rPr lang="es-ES_tradnl" sz="4000" dirty="0" smtClean="0">
                <a:solidFill>
                  <a:schemeClr val="tx1">
                    <a:lumMod val="95000"/>
                    <a:lumOff val="5000"/>
                  </a:schemeClr>
                </a:solidFill>
                <a:latin typeface="Andalus" pitchFamily="2" charset="-78"/>
                <a:cs typeface="Andalus" pitchFamily="2" charset="-78"/>
              </a:rPr>
              <a:t> </a:t>
            </a:r>
          </a:p>
          <a:p>
            <a:pPr eaLnBrk="1" fontAlgn="auto" hangingPunct="1">
              <a:spcAft>
                <a:spcPts val="0"/>
              </a:spcAft>
              <a:buFont typeface="Arial" pitchFamily="34" charset="0"/>
              <a:buNone/>
              <a:defRPr/>
            </a:pPr>
            <a:r>
              <a:rPr lang="es-ES_tradnl" sz="4000" dirty="0" smtClean="0">
                <a:solidFill>
                  <a:schemeClr val="tx1">
                    <a:lumMod val="95000"/>
                    <a:lumOff val="5000"/>
                  </a:schemeClr>
                </a:solidFill>
              </a:rPr>
              <a:t> </a:t>
            </a:r>
            <a:endParaRPr lang="es-ES_tradnl" sz="4000" dirty="0">
              <a:solidFill>
                <a:schemeClr val="tx1">
                  <a:lumMod val="95000"/>
                  <a:lumOff val="5000"/>
                </a:schemeClr>
              </a:solidFill>
            </a:endParaRPr>
          </a:p>
        </p:txBody>
      </p:sp>
      <p:sp>
        <p:nvSpPr>
          <p:cNvPr id="5" name="4 Rectángulo"/>
          <p:cNvSpPr/>
          <p:nvPr/>
        </p:nvSpPr>
        <p:spPr>
          <a:xfrm>
            <a:off x="857224" y="4500570"/>
            <a:ext cx="7596000" cy="523220"/>
          </a:xfrm>
          <a:prstGeom prst="rect">
            <a:avLst/>
          </a:prstGeom>
        </p:spPr>
        <p:style>
          <a:lnRef idx="0">
            <a:schemeClr val="accent6"/>
          </a:lnRef>
          <a:fillRef idx="3">
            <a:schemeClr val="accent6"/>
          </a:fillRef>
          <a:effectRef idx="3">
            <a:schemeClr val="accent6"/>
          </a:effectRef>
          <a:fontRef idx="minor">
            <a:schemeClr val="lt1"/>
          </a:fontRef>
        </p:style>
        <p:txBody>
          <a:bodyPr>
            <a:spAutoFit/>
          </a:bodyPr>
          <a:lstStyle/>
          <a:p>
            <a:pPr fontAlgn="auto">
              <a:spcBef>
                <a:spcPts val="0"/>
              </a:spcBef>
              <a:spcAft>
                <a:spcPts val="0"/>
              </a:spcAft>
              <a:defRPr/>
            </a:pPr>
            <a:r>
              <a:rPr lang="es-ES_tradnl" sz="2800" b="1" dirty="0">
                <a:solidFill>
                  <a:schemeClr val="tx1"/>
                </a:solidFill>
              </a:rPr>
              <a:t>                        </a:t>
            </a:r>
            <a:r>
              <a:rPr lang="es-ES_tradnl" sz="2800" b="1" dirty="0" smtClean="0">
                <a:solidFill>
                  <a:schemeClr val="tx1"/>
                </a:solidFill>
              </a:rPr>
              <a:t> </a:t>
            </a:r>
            <a:r>
              <a:rPr lang="es-ES_tradnl" sz="2400" b="1" dirty="0">
                <a:solidFill>
                  <a:schemeClr val="tx1"/>
                </a:solidFill>
                <a:latin typeface="Algerian" pitchFamily="82" charset="0"/>
              </a:rPr>
              <a:t>Conjunto Arqueológico</a:t>
            </a:r>
            <a:endParaRPr lang="es-ES_tradnl" sz="2400" dirty="0">
              <a:solidFill>
                <a:schemeClr val="tx1"/>
              </a:solidFill>
              <a:latin typeface="Algerian" pitchFamily="82" charset="0"/>
            </a:endParaRPr>
          </a:p>
        </p:txBody>
      </p:sp>
      <p:pic>
        <p:nvPicPr>
          <p:cNvPr id="2050" name="Picture 2" descr="J:\HACER PPS\PERGAMINOS Y LIBROS\Van%20Gogh_Biblia%20abierta,1885[1].jpg"/>
          <p:cNvPicPr>
            <a:picLocks noChangeAspect="1" noChangeArrowheads="1"/>
          </p:cNvPicPr>
          <p:nvPr/>
        </p:nvPicPr>
        <p:blipFill>
          <a:blip r:embed="rId4" cstate="print"/>
          <a:srcRect/>
          <a:stretch>
            <a:fillRect/>
          </a:stretch>
        </p:blipFill>
        <p:spPr bwMode="auto">
          <a:xfrm>
            <a:off x="285720" y="0"/>
            <a:ext cx="3663862" cy="3096000"/>
          </a:xfrm>
          <a:prstGeom prst="roundRect">
            <a:avLst/>
          </a:prstGeom>
          <a:noFill/>
          <a:effectLst>
            <a:softEdge rad="635000"/>
          </a:effectLst>
        </p:spPr>
      </p:pic>
      <p:pic>
        <p:nvPicPr>
          <p:cNvPr id="1026" name="Picture 2" descr="J:\HACER PPS\BAILARINES\380572of8sextbx5[1].gif"/>
          <p:cNvPicPr>
            <a:picLocks noChangeAspect="1" noChangeArrowheads="1" noCrop="1"/>
          </p:cNvPicPr>
          <p:nvPr/>
        </p:nvPicPr>
        <p:blipFill>
          <a:blip r:embed="rId5" cstate="print"/>
          <a:srcRect/>
          <a:stretch>
            <a:fillRect/>
          </a:stretch>
        </p:blipFill>
        <p:spPr bwMode="auto">
          <a:xfrm>
            <a:off x="6786578" y="500042"/>
            <a:ext cx="838200" cy="2857500"/>
          </a:xfrm>
          <a:prstGeom prst="rect">
            <a:avLst/>
          </a:prstGeom>
          <a:noFill/>
        </p:spPr>
      </p:pic>
    </p:spTree>
  </p:cSld>
  <p:clrMapOvr>
    <a:masterClrMapping/>
  </p:clrMapOvr>
  <p:transition spd="med" advTm="4000">
    <p:fade/>
    <p:sndAc>
      <p:stSnd loop="1">
        <p:snd r:embed="rId3" name="3000.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3730" name="Picture 2" descr="File:Medina Azahara Cordoba.jpg">
            <a:hlinkClick r:id="rId2"/>
          </p:cNvPr>
          <p:cNvPicPr>
            <a:picLocks noChangeAspect="1" noChangeArrowheads="1"/>
          </p:cNvPicPr>
          <p:nvPr/>
        </p:nvPicPr>
        <p:blipFill>
          <a:blip r:embed="rId3" cstate="print"/>
          <a:srcRect/>
          <a:stretch>
            <a:fillRect/>
          </a:stretch>
        </p:blipFill>
        <p:spPr bwMode="auto">
          <a:xfrm>
            <a:off x="-130140" y="-378000"/>
            <a:ext cx="9274140" cy="7236000"/>
          </a:xfrm>
          <a:prstGeom prst="rect">
            <a:avLst/>
          </a:prstGeom>
          <a:noFill/>
        </p:spPr>
      </p:pic>
      <p:pic>
        <p:nvPicPr>
          <p:cNvPr id="5" name="Picture 2" descr="File:Medina Azahara Cordoba.jpg"/>
          <p:cNvPicPr>
            <a:picLocks noChangeAspect="1" noChangeArrowheads="1"/>
          </p:cNvPicPr>
          <p:nvPr/>
        </p:nvPicPr>
        <p:blipFill>
          <a:blip r:embed="rId3" cstate="print"/>
          <a:srcRect/>
          <a:stretch>
            <a:fillRect/>
          </a:stretch>
        </p:blipFill>
        <p:spPr bwMode="auto">
          <a:xfrm>
            <a:off x="-130140" y="0"/>
            <a:ext cx="9274140" cy="7236000"/>
          </a:xfrm>
          <a:prstGeom prst="rect">
            <a:avLst/>
          </a:prstGeom>
          <a:noFill/>
        </p:spPr>
      </p:pic>
    </p:spTree>
  </p:cSld>
  <p:clrMapOvr>
    <a:masterClrMapping/>
  </p:clrMapOvr>
  <p:transition spd="med"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6258" name="Picture 2" descr="http://upload.wikimedia.org/wikipedia/commons/0/04/Mezquita_de_Medina_Azahara.jpg"/>
          <p:cNvPicPr>
            <a:picLocks noChangeAspect="1" noChangeArrowheads="1"/>
          </p:cNvPicPr>
          <p:nvPr/>
        </p:nvPicPr>
        <p:blipFill>
          <a:blip r:embed="rId2" cstate="print"/>
          <a:srcRect/>
          <a:stretch>
            <a:fillRect/>
          </a:stretch>
        </p:blipFill>
        <p:spPr bwMode="auto">
          <a:xfrm>
            <a:off x="0" y="-1"/>
            <a:ext cx="9264000" cy="6948000"/>
          </a:xfrm>
          <a:prstGeom prst="rect">
            <a:avLst/>
          </a:prstGeom>
          <a:noFill/>
        </p:spPr>
      </p:pic>
      <p:sp>
        <p:nvSpPr>
          <p:cNvPr id="5" name="4 Rectángulo"/>
          <p:cNvSpPr/>
          <p:nvPr/>
        </p:nvSpPr>
        <p:spPr>
          <a:xfrm>
            <a:off x="857224" y="0"/>
            <a:ext cx="7358114" cy="461665"/>
          </a:xfrm>
          <a:prstGeom prst="rect">
            <a:avLst/>
          </a:prstGeom>
        </p:spPr>
        <p:txBody>
          <a:bodyPr wrap="square">
            <a:spAutoFit/>
          </a:bodyPr>
          <a:lstStyle/>
          <a:p>
            <a:pPr eaLnBrk="1" fontAlgn="auto" hangingPunct="1">
              <a:spcAft>
                <a:spcPts val="0"/>
              </a:spcAft>
              <a:buFont typeface="Arial" pitchFamily="34" charset="0"/>
              <a:buNone/>
              <a:defRPr/>
            </a:pPr>
            <a:endParaRPr lang="es-ES_tradnl" sz="2400" dirty="0">
              <a:solidFill>
                <a:srgbClr val="002060"/>
              </a:solidFill>
              <a:latin typeface="Baskerville Old Face" pitchFamily="18" charset="0"/>
            </a:endParaRPr>
          </a:p>
        </p:txBody>
      </p:sp>
      <p:sp>
        <p:nvSpPr>
          <p:cNvPr id="6" name="5 Rectángulo"/>
          <p:cNvSpPr/>
          <p:nvPr/>
        </p:nvSpPr>
        <p:spPr>
          <a:xfrm>
            <a:off x="642910" y="285728"/>
            <a:ext cx="7929619" cy="2585323"/>
          </a:xfrm>
          <a:prstGeom prst="rect">
            <a:avLst/>
          </a:prstGeom>
          <a:noFill/>
        </p:spPr>
        <p:txBody>
          <a:bodyPr wrap="square" lIns="91440" tIns="45720" rIns="91440" bIns="45720">
            <a:spAutoFit/>
          </a:bodyPr>
          <a:lstStyle/>
          <a:p>
            <a:pPr algn="ctr" eaLnBrk="1" fontAlgn="auto" hangingPunct="1">
              <a:spcAft>
                <a:spcPts val="0"/>
              </a:spcAft>
              <a:buFont typeface="Arial" pitchFamily="34" charset="0"/>
              <a:buNone/>
              <a:defRPr/>
            </a:pPr>
            <a:r>
              <a:rPr lang="es-ES_tradnl"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haroni" pitchFamily="2" charset="-79"/>
                <a:cs typeface="Aharoni" pitchFamily="2" charset="-79"/>
              </a:rPr>
              <a:t> </a:t>
            </a:r>
            <a:r>
              <a:rPr lang="es-ES_tradnl" sz="3600" b="1" cap="none" spc="0" dirty="0">
                <a:ln w="17780" cmpd="sng">
                  <a:solidFill>
                    <a:srgbClr val="FFFFFF"/>
                  </a:solidFill>
                  <a:prstDash val="solid"/>
                  <a:miter lim="800000"/>
                </a:ln>
                <a:solidFill>
                  <a:srgbClr val="002060"/>
                </a:solidFill>
                <a:effectLst>
                  <a:outerShdw blurRad="50800" algn="tl" rotWithShape="0">
                    <a:srgbClr val="000000"/>
                  </a:outerShdw>
                </a:effectLst>
                <a:latin typeface="Baskerville Old Face" pitchFamily="18" charset="0"/>
                <a:cs typeface="Aharoni" pitchFamily="2" charset="-79"/>
              </a:rPr>
              <a:t>La Mezquita Aljama  </a:t>
            </a:r>
          </a:p>
          <a:p>
            <a:pPr algn="ctr" eaLnBrk="1" fontAlgn="auto" hangingPunct="1">
              <a:spcAft>
                <a:spcPts val="0"/>
              </a:spcAft>
              <a:buFont typeface="Arial" pitchFamily="34" charset="0"/>
              <a:buNone/>
              <a:defRPr/>
            </a:pPr>
            <a:r>
              <a:rPr lang="es-ES_tradnl" sz="3600" b="1" cap="none" spc="0" dirty="0">
                <a:ln w="17780" cmpd="sng">
                  <a:solidFill>
                    <a:srgbClr val="FFFFFF"/>
                  </a:solidFill>
                  <a:prstDash val="solid"/>
                  <a:miter lim="800000"/>
                </a:ln>
                <a:solidFill>
                  <a:srgbClr val="002060"/>
                </a:solidFill>
                <a:effectLst>
                  <a:outerShdw blurRad="50800" algn="tl" rotWithShape="0">
                    <a:srgbClr val="000000"/>
                  </a:outerShdw>
                </a:effectLst>
                <a:latin typeface="Baskerville Old Face" pitchFamily="18" charset="0"/>
                <a:cs typeface="Aharoni" pitchFamily="2" charset="-79"/>
              </a:rPr>
              <a:t> Es una de las primeras edificaciones construidas en Madinat al-Zahra entre los años </a:t>
            </a:r>
            <a:r>
              <a:rPr lang="es-ES_tradnl" sz="3600" b="1" cap="none" spc="0" dirty="0" smtClean="0">
                <a:ln w="17780" cmpd="sng">
                  <a:solidFill>
                    <a:srgbClr val="FFFFFF"/>
                  </a:solidFill>
                  <a:prstDash val="solid"/>
                  <a:miter lim="800000"/>
                </a:ln>
                <a:solidFill>
                  <a:srgbClr val="002060"/>
                </a:solidFill>
                <a:effectLst>
                  <a:outerShdw blurRad="50800" algn="tl" rotWithShape="0">
                    <a:srgbClr val="000000"/>
                  </a:outerShdw>
                </a:effectLst>
                <a:latin typeface="Baskerville Old Face" pitchFamily="18" charset="0"/>
                <a:cs typeface="Aharoni" pitchFamily="2" charset="-79"/>
              </a:rPr>
              <a:t>941 </a:t>
            </a:r>
            <a:r>
              <a:rPr lang="es-ES_tradnl" sz="3600" b="1" cap="none" spc="0" dirty="0">
                <a:ln w="17780" cmpd="sng">
                  <a:solidFill>
                    <a:srgbClr val="FFFFFF"/>
                  </a:solidFill>
                  <a:prstDash val="solid"/>
                  <a:miter lim="800000"/>
                </a:ln>
                <a:solidFill>
                  <a:srgbClr val="002060"/>
                </a:solidFill>
                <a:effectLst>
                  <a:outerShdw blurRad="50800" algn="tl" rotWithShape="0">
                    <a:srgbClr val="000000"/>
                  </a:outerShdw>
                </a:effectLst>
                <a:latin typeface="Baskerville Old Face" pitchFamily="18" charset="0"/>
                <a:cs typeface="Aharoni" pitchFamily="2" charset="-79"/>
              </a:rPr>
              <a:t>y 945.</a:t>
            </a:r>
            <a:endParaRPr lang="es-ES_tradnl" sz="3600" b="1" cap="none" spc="0" dirty="0">
              <a:ln w="17780" cmpd="sng">
                <a:solidFill>
                  <a:srgbClr val="FFFFFF"/>
                </a:solidFill>
                <a:prstDash val="solid"/>
                <a:miter lim="800000"/>
              </a:ln>
              <a:solidFill>
                <a:srgbClr val="002060"/>
              </a:solidFill>
              <a:effectLst>
                <a:outerShdw blurRad="50800" algn="tl" rotWithShape="0">
                  <a:srgbClr val="000000"/>
                </a:outerShdw>
              </a:effectLst>
            </a:endParaRPr>
          </a:p>
        </p:txBody>
      </p:sp>
    </p:spTree>
  </p:cSld>
  <p:clrMapOvr>
    <a:masterClrMapping/>
  </p:clrMapOvr>
  <p:transition spd="med" advTm="13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6">
                                            <p:txEl>
                                              <p:pRg st="0" end="0"/>
                                            </p:txEl>
                                          </p:spTgt>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additive="base">
                                        <p:cTn id="11" dur="50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pic>
        <p:nvPicPr>
          <p:cNvPr id="1026" name="Picture 2" descr="J:\HACER PPS\PERGAMINOS Y LIBROS\slide0020_image039.gif"/>
          <p:cNvPicPr>
            <a:picLocks noChangeAspect="1" noChangeArrowheads="1"/>
          </p:cNvPicPr>
          <p:nvPr/>
        </p:nvPicPr>
        <p:blipFill>
          <a:blip r:embed="rId2" cstate="print"/>
          <a:srcRect/>
          <a:stretch>
            <a:fillRect/>
          </a:stretch>
        </p:blipFill>
        <p:spPr bwMode="auto">
          <a:xfrm>
            <a:off x="500034" y="500042"/>
            <a:ext cx="8209178" cy="6048000"/>
          </a:xfrm>
          <a:prstGeom prst="rect">
            <a:avLst/>
          </a:prstGeom>
          <a:noFill/>
          <a:effectLst>
            <a:softEdge rad="127000"/>
          </a:effectLst>
        </p:spPr>
      </p:pic>
      <p:sp>
        <p:nvSpPr>
          <p:cNvPr id="5" name="4 Rectángulo"/>
          <p:cNvSpPr/>
          <p:nvPr/>
        </p:nvSpPr>
        <p:spPr>
          <a:xfrm>
            <a:off x="1428728" y="714356"/>
            <a:ext cx="3000396" cy="369332"/>
          </a:xfrm>
          <a:prstGeom prst="rect">
            <a:avLst/>
          </a:prstGeom>
        </p:spPr>
        <p:txBody>
          <a:bodyPr wrap="square">
            <a:spAutoFit/>
          </a:bodyPr>
          <a:lstStyle/>
          <a:p>
            <a:pPr algn="ctr">
              <a:defRPr/>
            </a:pPr>
            <a:endParaRPr lang="es-ES_tradnl" b="1" dirty="0" smtClean="0">
              <a:ln w="17780" cmpd="sng">
                <a:solidFill>
                  <a:srgbClr val="FFFFFF"/>
                </a:solidFill>
                <a:prstDash val="solid"/>
                <a:miter lim="800000"/>
              </a:ln>
              <a:solidFill>
                <a:srgbClr val="002060"/>
              </a:solidFill>
              <a:effectLst>
                <a:outerShdw blurRad="50800" algn="tl" rotWithShape="0">
                  <a:srgbClr val="000000"/>
                </a:outerShdw>
              </a:effectLst>
            </a:endParaRPr>
          </a:p>
        </p:txBody>
      </p:sp>
      <p:sp>
        <p:nvSpPr>
          <p:cNvPr id="7" name="6 Rectángulo"/>
          <p:cNvSpPr/>
          <p:nvPr/>
        </p:nvSpPr>
        <p:spPr>
          <a:xfrm>
            <a:off x="4643438" y="1928802"/>
            <a:ext cx="3071834" cy="369332"/>
          </a:xfrm>
          <a:prstGeom prst="rect">
            <a:avLst/>
          </a:prstGeom>
        </p:spPr>
        <p:txBody>
          <a:bodyPr wrap="square">
            <a:spAutoFit/>
          </a:bodyPr>
          <a:lstStyle/>
          <a:p>
            <a:pPr algn="ctr">
              <a:defRPr/>
            </a:pPr>
            <a:endParaRPr lang="es-ES_tradnl" dirty="0"/>
          </a:p>
        </p:txBody>
      </p:sp>
      <p:sp>
        <p:nvSpPr>
          <p:cNvPr id="9" name="8 Rectángulo"/>
          <p:cNvSpPr/>
          <p:nvPr/>
        </p:nvSpPr>
        <p:spPr>
          <a:xfrm>
            <a:off x="1500166" y="1071546"/>
            <a:ext cx="3000396" cy="369332"/>
          </a:xfrm>
          <a:prstGeom prst="rect">
            <a:avLst/>
          </a:prstGeom>
        </p:spPr>
        <p:txBody>
          <a:bodyPr wrap="square">
            <a:spAutoFit/>
          </a:bodyPr>
          <a:lstStyle/>
          <a:p>
            <a:pPr algn="ctr">
              <a:defRPr/>
            </a:pPr>
            <a:endParaRPr lang="es-ES_tradnl" dirty="0">
              <a:solidFill>
                <a:schemeClr val="accent1">
                  <a:lumMod val="50000"/>
                </a:schemeClr>
              </a:solidFill>
            </a:endParaRPr>
          </a:p>
        </p:txBody>
      </p:sp>
      <p:sp>
        <p:nvSpPr>
          <p:cNvPr id="12" name="11 Rectángulo"/>
          <p:cNvSpPr/>
          <p:nvPr/>
        </p:nvSpPr>
        <p:spPr>
          <a:xfrm>
            <a:off x="1643042" y="928670"/>
            <a:ext cx="2857520" cy="5355312"/>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ES_tradnl" b="1" cap="none" spc="0" dirty="0" smtClean="0">
                <a:ln w="11430"/>
                <a:effectLst>
                  <a:outerShdw blurRad="50800" dist="39000" dir="5460000" algn="tl">
                    <a:srgbClr val="000000">
                      <a:alpha val="38000"/>
                    </a:srgbClr>
                  </a:outerShdw>
                </a:effectLst>
                <a:latin typeface="Calibri" pitchFamily="34" charset="0"/>
              </a:rPr>
              <a:t>Medina Azahara castellanización del nombre árabe </a:t>
            </a:r>
            <a:r>
              <a:rPr lang="ar-AE" b="1" cap="none" spc="0" dirty="0" smtClean="0">
                <a:ln w="11430"/>
                <a:effectLst>
                  <a:outerShdw blurRad="50800" dist="39000" dir="5460000" algn="tl">
                    <a:srgbClr val="000000">
                      <a:alpha val="38000"/>
                    </a:srgbClr>
                  </a:outerShdw>
                </a:effectLst>
                <a:latin typeface="Calibri" pitchFamily="34" charset="0"/>
              </a:rPr>
              <a:t>مدينة الزهراء </a:t>
            </a:r>
            <a:r>
              <a:rPr lang="es-ES_tradnl" b="1" i="1" cap="none" spc="0" dirty="0" smtClean="0">
                <a:ln w="11430"/>
                <a:effectLst>
                  <a:outerShdw blurRad="50800" dist="39000" dir="5460000" algn="tl">
                    <a:srgbClr val="000000">
                      <a:alpha val="38000"/>
                    </a:srgbClr>
                  </a:outerShdw>
                </a:effectLst>
                <a:latin typeface="Calibri" pitchFamily="34" charset="0"/>
              </a:rPr>
              <a:t>Madīnat al-Zahrā'</a:t>
            </a:r>
            <a:r>
              <a:rPr lang="es-ES_tradnl" b="1" cap="none" spc="0" dirty="0" smtClean="0">
                <a:ln w="11430"/>
                <a:effectLst>
                  <a:outerShdw blurRad="50800" dist="39000" dir="5460000" algn="tl">
                    <a:srgbClr val="000000">
                      <a:alpha val="38000"/>
                    </a:srgbClr>
                  </a:outerShdw>
                </a:effectLst>
                <a:latin typeface="Calibri" pitchFamily="34" charset="0"/>
              </a:rPr>
              <a:t> (‘la ciudad de Zahra’) es una ciudad palatina o áulica mandada edificar por Abderramán III (Abd al-Rahman III, al-Nasir) a unos 8 km en las afueras de Córdoba en dirección oeste.</a:t>
            </a:r>
          </a:p>
          <a:p>
            <a:pPr algn="ctr">
              <a:defRPr/>
            </a:pPr>
            <a:r>
              <a:rPr lang="es-ES_tradnl" b="1" cap="none" spc="0" dirty="0" smtClean="0">
                <a:ln w="11430"/>
                <a:effectLst>
                  <a:outerShdw blurRad="50800" dist="39000" dir="5460000" algn="tl">
                    <a:srgbClr val="000000">
                      <a:alpha val="38000"/>
                    </a:srgbClr>
                  </a:outerShdw>
                </a:effectLst>
                <a:latin typeface="Calibri" pitchFamily="34" charset="0"/>
              </a:rPr>
              <a:t>      Los principales motivos de su construcción son de índole político-ideológica: la dignidad de califa exige la fundación de una nueva ciudad, símbolo de su poder, a imitación de otros califatos orientales y sobre</a:t>
            </a:r>
            <a:endParaRPr lang="es-ES_tradnl" b="1" cap="none" spc="0" dirty="0">
              <a:ln w="11430"/>
              <a:effectLst>
                <a:outerShdw blurRad="50800" dist="39000" dir="5460000" algn="tl">
                  <a:srgbClr val="000000">
                    <a:alpha val="38000"/>
                  </a:srgbClr>
                </a:outerShdw>
              </a:effectLst>
              <a:latin typeface="Calibri" pitchFamily="34" charset="0"/>
            </a:endParaRPr>
          </a:p>
        </p:txBody>
      </p:sp>
      <p:sp>
        <p:nvSpPr>
          <p:cNvPr id="13" name="12 Rectángulo"/>
          <p:cNvSpPr/>
          <p:nvPr/>
        </p:nvSpPr>
        <p:spPr>
          <a:xfrm>
            <a:off x="4857752" y="857232"/>
            <a:ext cx="2786082" cy="120032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_tradnl" b="1" cap="none" spc="0" dirty="0" smtClean="0">
                <a:ln w="11430"/>
                <a:effectLst>
                  <a:outerShdw blurRad="50800" dist="39000" dir="5460000" algn="tl">
                    <a:srgbClr val="000000">
                      <a:alpha val="38000"/>
                    </a:srgbClr>
                  </a:outerShdw>
                </a:effectLst>
                <a:latin typeface="Calibri" pitchFamily="34" charset="0"/>
              </a:rPr>
              <a:t>todo, para mostrar su superioridad sobre sus grandes enemigos, los fatimíes de Ifriqiya, </a:t>
            </a:r>
            <a:endParaRPr lang="es-ES_tradnl" b="1" cap="none" spc="0" dirty="0">
              <a:ln w="11430"/>
              <a:effectLst>
                <a:outerShdw blurRad="50800" dist="39000" dir="5460000" algn="tl">
                  <a:srgbClr val="000000">
                    <a:alpha val="38000"/>
                  </a:srgbClr>
                </a:outerShdw>
              </a:effectLst>
              <a:latin typeface="Calibri" pitchFamily="34" charset="0"/>
            </a:endParaRPr>
          </a:p>
        </p:txBody>
      </p:sp>
      <p:sp>
        <p:nvSpPr>
          <p:cNvPr id="14" name="13 Rectángulo"/>
          <p:cNvSpPr/>
          <p:nvPr/>
        </p:nvSpPr>
        <p:spPr>
          <a:xfrm>
            <a:off x="4929190" y="2000240"/>
            <a:ext cx="2714644" cy="3970318"/>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ES_tradnl" b="1" cap="none" spc="0" dirty="0" smtClean="0">
                <a:ln w="11430"/>
                <a:effectLst>
                  <a:outerShdw blurRad="50800" dist="39000" dir="5460000" algn="tl">
                    <a:srgbClr val="000000">
                      <a:alpha val="38000"/>
                    </a:srgbClr>
                  </a:outerShdw>
                </a:effectLst>
                <a:latin typeface="Calibri" pitchFamily="34" charset="0"/>
              </a:rPr>
              <a:t>la zona norte del continente africano. Además de oponentes políticos, lo eran también en lo religioso, ya que los fatimíes, chiíes, eran enemigos de los omeyas, mayoritariamente de la rama islámica suní.</a:t>
            </a:r>
          </a:p>
          <a:p>
            <a:pPr algn="ctr">
              <a:defRPr/>
            </a:pPr>
            <a:r>
              <a:rPr lang="es-ES_tradnl" b="1" cap="none" spc="0" dirty="0" smtClean="0">
                <a:ln w="11430"/>
                <a:effectLst>
                  <a:outerShdw blurRad="50800" dist="39000" dir="5460000" algn="tl">
                    <a:srgbClr val="000000">
                      <a:alpha val="38000"/>
                    </a:srgbClr>
                  </a:outerShdw>
                </a:effectLst>
                <a:latin typeface="Calibri" pitchFamily="34" charset="0"/>
              </a:rPr>
              <a:t>     La cultura popular también dice que fue edificada como homenaje a la favorita del califa: Azahara.</a:t>
            </a:r>
            <a:endParaRPr lang="es-ES_tradnl" b="1" cap="none" spc="0" dirty="0">
              <a:ln w="11430"/>
              <a:effectLst>
                <a:outerShdw blurRad="50800" dist="39000" dir="5460000" algn="tl">
                  <a:srgbClr val="000000">
                    <a:alpha val="38000"/>
                  </a:srgbClr>
                </a:outerShdw>
              </a:effectLst>
              <a:latin typeface="Calibri" pitchFamily="34" charset="0"/>
            </a:endParaRPr>
          </a:p>
        </p:txBody>
      </p:sp>
    </p:spTree>
  </p:cSld>
  <p:clrMapOvr>
    <a:masterClrMapping/>
  </p:clrMapOvr>
  <p:transition spd="med" advTm="42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9459" name="Picture 3" descr="J:\HACER PPS\CARPETA PLANTILLAS\slide0001_image007.gif"/>
          <p:cNvPicPr>
            <a:picLocks noChangeAspect="1" noChangeArrowheads="1"/>
          </p:cNvPicPr>
          <p:nvPr/>
        </p:nvPicPr>
        <p:blipFill>
          <a:blip r:embed="rId2" cstate="print"/>
          <a:srcRect/>
          <a:stretch>
            <a:fillRect/>
          </a:stretch>
        </p:blipFill>
        <p:spPr bwMode="auto">
          <a:xfrm>
            <a:off x="0" y="0"/>
            <a:ext cx="9131400" cy="6840000"/>
          </a:xfrm>
          <a:prstGeom prst="rect">
            <a:avLst/>
          </a:prstGeom>
          <a:noFill/>
        </p:spPr>
      </p:pic>
      <p:pic>
        <p:nvPicPr>
          <p:cNvPr id="6" name="Picture 5" descr="C:\Users\abuelitos\Desktop\bus_es[1].gif"/>
          <p:cNvPicPr>
            <a:picLocks noChangeAspect="1" noChangeArrowheads="1"/>
          </p:cNvPicPr>
          <p:nvPr/>
        </p:nvPicPr>
        <p:blipFill>
          <a:blip r:embed="rId3" cstate="print"/>
          <a:srcRect/>
          <a:stretch>
            <a:fillRect/>
          </a:stretch>
        </p:blipFill>
        <p:spPr bwMode="auto">
          <a:xfrm>
            <a:off x="1357290" y="285728"/>
            <a:ext cx="7432284" cy="1800000"/>
          </a:xfrm>
          <a:prstGeom prst="rect">
            <a:avLst/>
          </a:prstGeom>
          <a:noFill/>
        </p:spPr>
      </p:pic>
      <p:sp>
        <p:nvSpPr>
          <p:cNvPr id="7" name="6 Rectángulo"/>
          <p:cNvSpPr/>
          <p:nvPr/>
        </p:nvSpPr>
        <p:spPr>
          <a:xfrm>
            <a:off x="642910" y="0"/>
            <a:ext cx="4572000" cy="4431983"/>
          </a:xfrm>
          <a:prstGeom prst="rect">
            <a:avLst/>
          </a:prstGeom>
        </p:spPr>
        <p:txBody>
          <a:bodyPr>
            <a:spAutoFit/>
          </a:bodyPr>
          <a:lstStyle/>
          <a:p>
            <a:pPr>
              <a:defRPr/>
            </a:pPr>
            <a:endParaRPr lang="es-ES_tradnl" dirty="0" smtClean="0"/>
          </a:p>
          <a:p>
            <a:pPr>
              <a:defRPr/>
            </a:pPr>
            <a:r>
              <a:rPr lang="es-ES_tradnl" sz="2000" dirty="0" smtClean="0">
                <a:latin typeface="Brush Script Std" pitchFamily="66" charset="0"/>
              </a:rPr>
              <a:t>       </a:t>
            </a:r>
            <a:r>
              <a:rPr lang="es-ES_tradnl" sz="2400" dirty="0" smtClean="0">
                <a:solidFill>
                  <a:schemeClr val="tx1">
                    <a:lumMod val="95000"/>
                    <a:lumOff val="5000"/>
                  </a:schemeClr>
                </a:solidFill>
                <a:latin typeface="Brush Script Std" pitchFamily="66" charset="0"/>
              </a:rPr>
              <a:t>Transporte Público  </a:t>
            </a:r>
            <a:br>
              <a:rPr lang="es-ES_tradnl" sz="2400" dirty="0" smtClean="0">
                <a:solidFill>
                  <a:schemeClr val="tx1">
                    <a:lumMod val="95000"/>
                    <a:lumOff val="5000"/>
                  </a:schemeClr>
                </a:solidFill>
                <a:latin typeface="Brush Script Std" pitchFamily="66" charset="0"/>
              </a:rPr>
            </a:br>
            <a:r>
              <a:rPr lang="es-ES_tradnl" sz="2400" dirty="0" smtClean="0">
                <a:solidFill>
                  <a:schemeClr val="tx1">
                    <a:lumMod val="95000"/>
                    <a:lumOff val="5000"/>
                  </a:schemeClr>
                </a:solidFill>
                <a:latin typeface="Brush Script Std" pitchFamily="66" charset="0"/>
              </a:rPr>
              <a:t>Una vez al día, un autobús turístico del Consorcio de Turismo de Córdoba hace un recorrido hasta el Conjunto Arqueológico. La salida de Córdoba es a las 11 de la mañana, con dos puntos de recogida: la Avenida del Alcázar y el Paseo de la Victoria. El autobús vuelve a Córdoba dos horas después de su llegada a Madinat al-Zahra.    </a:t>
            </a:r>
          </a:p>
        </p:txBody>
      </p:sp>
      <p:sp>
        <p:nvSpPr>
          <p:cNvPr id="8" name="7 Rectángulo"/>
          <p:cNvSpPr/>
          <p:nvPr/>
        </p:nvSpPr>
        <p:spPr>
          <a:xfrm>
            <a:off x="571472" y="4429132"/>
            <a:ext cx="4572000" cy="1938992"/>
          </a:xfrm>
          <a:prstGeom prst="rect">
            <a:avLst/>
          </a:prstGeom>
        </p:spPr>
        <p:txBody>
          <a:bodyPr wrap="square">
            <a:spAutoFit/>
          </a:bodyPr>
          <a:lstStyle/>
          <a:p>
            <a:r>
              <a:rPr lang="es-ES_tradnl" dirty="0" smtClean="0">
                <a:solidFill>
                  <a:schemeClr val="tx1">
                    <a:lumMod val="95000"/>
                    <a:lumOff val="5000"/>
                  </a:schemeClr>
                </a:solidFill>
              </a:rPr>
              <a:t> </a:t>
            </a:r>
            <a:r>
              <a:rPr lang="es-ES_tradnl" sz="2400" dirty="0" smtClean="0">
                <a:solidFill>
                  <a:schemeClr val="tx1">
                    <a:lumMod val="95000"/>
                    <a:lumOff val="5000"/>
                  </a:schemeClr>
                </a:solidFill>
                <a:latin typeface="Brush Script Std" pitchFamily="66" charset="0"/>
              </a:rPr>
              <a:t>Transporte Privado </a:t>
            </a:r>
            <a:br>
              <a:rPr lang="es-ES_tradnl" sz="2400" dirty="0" smtClean="0">
                <a:solidFill>
                  <a:schemeClr val="tx1">
                    <a:lumMod val="95000"/>
                    <a:lumOff val="5000"/>
                  </a:schemeClr>
                </a:solidFill>
                <a:latin typeface="Brush Script Std" pitchFamily="66" charset="0"/>
              </a:rPr>
            </a:br>
            <a:r>
              <a:rPr lang="es-ES_tradnl" sz="2400" dirty="0" smtClean="0">
                <a:solidFill>
                  <a:schemeClr val="tx1">
                    <a:lumMod val="95000"/>
                    <a:lumOff val="5000"/>
                  </a:schemeClr>
                </a:solidFill>
                <a:latin typeface="Brush Script Std" pitchFamily="66" charset="0"/>
              </a:rPr>
              <a:t>El acceso a Madinat al-Zahra se realiza a través de la carretera A-431, quedando el recinto a 8 kilómetros de Córdoba.</a:t>
            </a:r>
            <a:endParaRPr lang="es-ES_tradnl" sz="2400" dirty="0">
              <a:latin typeface="Brush Script Std" pitchFamily="66" charset="0"/>
            </a:endParaRPr>
          </a:p>
        </p:txBody>
      </p:sp>
      <p:pic>
        <p:nvPicPr>
          <p:cNvPr id="9" name="Picture 2" descr="http://www.artencordoba.com/MEDINA-AZAHARA/img/UBICACION_MEDINA_AZAHARA.jpg"/>
          <p:cNvPicPr>
            <a:picLocks noChangeAspect="1" noChangeArrowheads="1"/>
          </p:cNvPicPr>
          <p:nvPr/>
        </p:nvPicPr>
        <p:blipFill>
          <a:blip r:embed="rId4" cstate="print"/>
          <a:srcRect/>
          <a:stretch>
            <a:fillRect/>
          </a:stretch>
        </p:blipFill>
        <p:spPr bwMode="auto">
          <a:xfrm>
            <a:off x="5429256" y="1428736"/>
            <a:ext cx="3427199" cy="2628000"/>
          </a:xfrm>
          <a:prstGeom prst="rect">
            <a:avLst/>
          </a:prstGeom>
          <a:noFill/>
        </p:spPr>
      </p:pic>
      <p:pic>
        <p:nvPicPr>
          <p:cNvPr id="19461" name="Picture 5" descr="http://www.arteguias.com/imagenes4/medinaazahara-2.jpg"/>
          <p:cNvPicPr>
            <a:picLocks noChangeAspect="1" noChangeArrowheads="1"/>
          </p:cNvPicPr>
          <p:nvPr/>
        </p:nvPicPr>
        <p:blipFill>
          <a:blip r:embed="rId5" cstate="print"/>
          <a:srcRect/>
          <a:stretch>
            <a:fillRect/>
          </a:stretch>
        </p:blipFill>
        <p:spPr bwMode="auto">
          <a:xfrm>
            <a:off x="5857884" y="4143380"/>
            <a:ext cx="2863416" cy="2340000"/>
          </a:xfrm>
          <a:prstGeom prst="rect">
            <a:avLst/>
          </a:prstGeom>
          <a:noFill/>
        </p:spPr>
      </p:pic>
    </p:spTree>
  </p:cSld>
  <p:clrMapOvr>
    <a:masterClrMapping/>
  </p:clrMapOvr>
  <p:transition spd="med" advTm="29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3554" name="Picture 2" descr="C:\Users\abuelitos\Desktop\Córdoba.jpg"/>
          <p:cNvPicPr>
            <a:picLocks noChangeAspect="1" noChangeArrowheads="1"/>
          </p:cNvPicPr>
          <p:nvPr/>
        </p:nvPicPr>
        <p:blipFill>
          <a:blip r:embed="rId2" cstate="print"/>
          <a:srcRect/>
          <a:stretch>
            <a:fillRect/>
          </a:stretch>
        </p:blipFill>
        <p:spPr bwMode="auto">
          <a:xfrm>
            <a:off x="-23999" y="-18000"/>
            <a:ext cx="9167999" cy="6876000"/>
          </a:xfrm>
          <a:prstGeom prst="rect">
            <a:avLst/>
          </a:prstGeom>
          <a:noFill/>
        </p:spPr>
      </p:pic>
      <p:sp>
        <p:nvSpPr>
          <p:cNvPr id="5" name="4 Rectángulo"/>
          <p:cNvSpPr/>
          <p:nvPr/>
        </p:nvSpPr>
        <p:spPr>
          <a:xfrm>
            <a:off x="785786" y="6215082"/>
            <a:ext cx="1789271" cy="26161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1100" cap="all" dirty="0" smtClean="0">
                <a:ln/>
                <a:solidFill>
                  <a:schemeClr val="bg1"/>
                </a:solidFill>
                <a:effectLst>
                  <a:reflection blurRad="10000" stA="55000" endPos="48000" dist="500" dir="5400000" sy="-100000" algn="bl" rotWithShape="0"/>
                </a:effectLst>
                <a:latin typeface="Brush Script MT" pitchFamily="66" charset="0"/>
              </a:rPr>
              <a:t>Fotografía Mari Tere</a:t>
            </a:r>
            <a:endParaRPr lang="es-ES" sz="1100" cap="all" spc="0" dirty="0">
              <a:ln/>
              <a:solidFill>
                <a:schemeClr val="bg1"/>
              </a:solidFill>
              <a:effectLst>
                <a:reflection blurRad="10000" stA="55000" endPos="48000" dist="500" dir="5400000" sy="-100000" algn="bl" rotWithShape="0"/>
              </a:effectLst>
              <a:latin typeface="Brush Script MT" pitchFamily="66" charset="0"/>
            </a:endParaRPr>
          </a:p>
        </p:txBody>
      </p:sp>
      <p:sp>
        <p:nvSpPr>
          <p:cNvPr id="6" name="5 Rectángulo"/>
          <p:cNvSpPr/>
          <p:nvPr/>
        </p:nvSpPr>
        <p:spPr>
          <a:xfrm>
            <a:off x="4357686" y="6143644"/>
            <a:ext cx="2741456" cy="369332"/>
          </a:xfrm>
          <a:prstGeom prst="rect">
            <a:avLst/>
          </a:prstGeom>
        </p:spPr>
        <p:txBody>
          <a:bodyPr wrap="none">
            <a:spAutoFit/>
          </a:bodyPr>
          <a:lstStyle/>
          <a:p>
            <a:r>
              <a:rPr lang="pt-BR" b="1" dirty="0" err="1" smtClean="0"/>
              <a:t>Museo</a:t>
            </a:r>
            <a:r>
              <a:rPr lang="pt-BR" b="1" dirty="0" smtClean="0"/>
              <a:t> de Medina </a:t>
            </a:r>
            <a:r>
              <a:rPr lang="pt-BR" b="1" dirty="0" err="1" smtClean="0"/>
              <a:t>Azahara</a:t>
            </a:r>
            <a:endParaRPr lang="es-ES_tradnl" dirty="0"/>
          </a:p>
        </p:txBody>
      </p:sp>
    </p:spTree>
  </p:cSld>
  <p:clrMapOvr>
    <a:masterClrMapping/>
  </p:clrMapOvr>
  <p:transition spd="med" advTm="5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6626" name="Picture 2" descr="MEDINA AZAHARA NUEVO MUSEO-CORDOBA de RAFAEL MARQUEZ GARCIA "/>
          <p:cNvPicPr>
            <a:picLocks noChangeAspect="1" noChangeArrowheads="1"/>
          </p:cNvPicPr>
          <p:nvPr/>
        </p:nvPicPr>
        <p:blipFill>
          <a:blip r:embed="rId2" cstate="print"/>
          <a:srcRect/>
          <a:stretch>
            <a:fillRect/>
          </a:stretch>
        </p:blipFill>
        <p:spPr bwMode="auto">
          <a:xfrm>
            <a:off x="-1288430" y="-90000"/>
            <a:ext cx="10432430" cy="6948000"/>
          </a:xfrm>
          <a:prstGeom prst="rect">
            <a:avLst/>
          </a:prstGeom>
          <a:noFill/>
        </p:spPr>
      </p:pic>
      <p:pic>
        <p:nvPicPr>
          <p:cNvPr id="5" name="Picture 2" descr="MEDINA AZAHARA NUEVO MUSEO-CORDOBA de RAFAEL MARQUEZ GARCIA "/>
          <p:cNvPicPr>
            <a:picLocks noChangeAspect="1" noChangeArrowheads="1"/>
          </p:cNvPicPr>
          <p:nvPr/>
        </p:nvPicPr>
        <p:blipFill>
          <a:blip r:embed="rId2" cstate="print"/>
          <a:srcRect/>
          <a:stretch>
            <a:fillRect/>
          </a:stretch>
        </p:blipFill>
        <p:spPr bwMode="auto">
          <a:xfrm>
            <a:off x="-1288430" y="0"/>
            <a:ext cx="10432430" cy="6948000"/>
          </a:xfrm>
          <a:prstGeom prst="rect">
            <a:avLst/>
          </a:prstGeom>
          <a:noFill/>
        </p:spPr>
      </p:pic>
      <p:pic>
        <p:nvPicPr>
          <p:cNvPr id="6" name="Picture 2" descr="MEDINA AZAHARA NUEVO MUSEO-CORDOBA de RAFAEL MARQUEZ GARCIA "/>
          <p:cNvPicPr>
            <a:picLocks noChangeAspect="1" noChangeArrowheads="1"/>
          </p:cNvPicPr>
          <p:nvPr/>
        </p:nvPicPr>
        <p:blipFill>
          <a:blip r:embed="rId2" cstate="print"/>
          <a:srcRect/>
          <a:stretch>
            <a:fillRect/>
          </a:stretch>
        </p:blipFill>
        <p:spPr bwMode="auto">
          <a:xfrm>
            <a:off x="-1288430" y="285728"/>
            <a:ext cx="10432430" cy="6948000"/>
          </a:xfrm>
          <a:prstGeom prst="rect">
            <a:avLst/>
          </a:prstGeom>
          <a:noFill/>
        </p:spPr>
      </p:pic>
    </p:spTree>
  </p:cSld>
  <p:clrMapOvr>
    <a:masterClrMapping/>
  </p:clrMapOvr>
  <p:transition spd="med"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16" fill="hold" nodeType="withEffect">
                                  <p:stCondLst>
                                    <p:cond delay="0"/>
                                  </p:stCondLst>
                                  <p:childTnLst>
                                    <p:animEffect transition="out" filter="circle(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484" name="Picture 4" descr="http://www.nationalgeographic.com.es/medio/2012/12/12/b21-705603_2000x805.jpg?random=1358114750545"/>
          <p:cNvPicPr>
            <a:picLocks noChangeAspect="1" noChangeArrowheads="1"/>
          </p:cNvPicPr>
          <p:nvPr/>
        </p:nvPicPr>
        <p:blipFill>
          <a:blip r:embed="rId2" cstate="print"/>
          <a:srcRect/>
          <a:stretch>
            <a:fillRect/>
          </a:stretch>
        </p:blipFill>
        <p:spPr bwMode="auto">
          <a:xfrm>
            <a:off x="0" y="0"/>
            <a:ext cx="9213818" cy="3708000"/>
          </a:xfrm>
          <a:prstGeom prst="rect">
            <a:avLst/>
          </a:prstGeom>
          <a:noFill/>
        </p:spPr>
      </p:pic>
      <p:pic>
        <p:nvPicPr>
          <p:cNvPr id="9220" name="Picture 4" descr="http://s1.wp.com/wp-content/themes/pub/twentyten/images/headers/concave.jpg?m=1354156339g"/>
          <p:cNvPicPr>
            <a:picLocks noChangeAspect="1" noChangeArrowheads="1"/>
          </p:cNvPicPr>
          <p:nvPr/>
        </p:nvPicPr>
        <p:blipFill>
          <a:blip r:embed="rId3" cstate="print"/>
          <a:srcRect/>
          <a:stretch>
            <a:fillRect/>
          </a:stretch>
        </p:blipFill>
        <p:spPr bwMode="auto">
          <a:xfrm>
            <a:off x="-85091" y="3643314"/>
            <a:ext cx="9229091" cy="3214686"/>
          </a:xfrm>
          <a:prstGeom prst="rect">
            <a:avLst/>
          </a:prstGeom>
          <a:noFill/>
        </p:spPr>
      </p:pic>
      <p:pic>
        <p:nvPicPr>
          <p:cNvPr id="7" name="Picture 2" descr="Click here to see a large version"/>
          <p:cNvPicPr>
            <a:picLocks noChangeAspect="1" noChangeArrowheads="1" noCrop="1"/>
          </p:cNvPicPr>
          <p:nvPr/>
        </p:nvPicPr>
        <p:blipFill>
          <a:blip r:embed="rId4" cstate="print"/>
          <a:srcRect/>
          <a:stretch>
            <a:fillRect/>
          </a:stretch>
        </p:blipFill>
        <p:spPr bwMode="auto">
          <a:xfrm>
            <a:off x="500034" y="2714624"/>
            <a:ext cx="3810000" cy="4143376"/>
          </a:xfrm>
          <a:prstGeom prst="roundRect">
            <a:avLst/>
          </a:prstGeom>
          <a:noFill/>
          <a:effectLst>
            <a:softEdge rad="635000"/>
          </a:effectLst>
        </p:spPr>
      </p:pic>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300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2530" name="Picture 2" descr="C:\Users\abuelitos\Desktop\Córdoba.jpg"/>
          <p:cNvPicPr>
            <a:picLocks noChangeAspect="1" noChangeArrowheads="1"/>
          </p:cNvPicPr>
          <p:nvPr/>
        </p:nvPicPr>
        <p:blipFill>
          <a:blip r:embed="rId2" cstate="print"/>
          <a:srcRect/>
          <a:stretch>
            <a:fillRect/>
          </a:stretch>
        </p:blipFill>
        <p:spPr bwMode="auto">
          <a:xfrm>
            <a:off x="0" y="0"/>
            <a:ext cx="9167999" cy="6876000"/>
          </a:xfrm>
          <a:prstGeom prst="rect">
            <a:avLst/>
          </a:prstGeom>
          <a:noFill/>
        </p:spPr>
      </p:pic>
      <p:sp>
        <p:nvSpPr>
          <p:cNvPr id="5" name="4 Rectángulo"/>
          <p:cNvSpPr/>
          <p:nvPr/>
        </p:nvSpPr>
        <p:spPr>
          <a:xfrm>
            <a:off x="7072330" y="6286520"/>
            <a:ext cx="1789271" cy="26161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1100" cap="all" dirty="0" smtClean="0">
                <a:ln/>
                <a:solidFill>
                  <a:schemeClr val="bg1"/>
                </a:solidFill>
                <a:effectLst>
                  <a:reflection blurRad="10000" stA="55000" endPos="48000" dist="500" dir="5400000" sy="-100000" algn="bl" rotWithShape="0"/>
                </a:effectLst>
                <a:latin typeface="Brush Script MT" pitchFamily="66" charset="0"/>
              </a:rPr>
              <a:t>Fotografía</a:t>
            </a:r>
            <a:r>
              <a:rPr lang="es-ES" sz="1100" b="1" cap="all" dirty="0" smtClean="0">
                <a:ln/>
                <a:solidFill>
                  <a:schemeClr val="bg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Brush Script MT" pitchFamily="66" charset="0"/>
              </a:rPr>
              <a:t> Mari Tere</a:t>
            </a:r>
            <a:endParaRPr lang="es-ES" sz="1100" b="1" cap="all" spc="0" dirty="0">
              <a:ln/>
              <a:solidFill>
                <a:schemeClr val="bg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Brush Script MT" pitchFamily="66" charset="0"/>
            </a:endParaRPr>
          </a:p>
        </p:txBody>
      </p:sp>
    </p:spTree>
  </p:cSld>
  <p:clrMapOvr>
    <a:masterClrMapping/>
  </p:clrMapOvr>
  <p:transition spd="med"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3000" fill="hold"/>
                                        <p:tgtEl>
                                          <p:spTgt spid="2253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pic>
        <p:nvPicPr>
          <p:cNvPr id="1026" name="Picture 2" descr="J:\HACER PPS\PERGAMINOS Y LIBROS\slide0020_image039.gif"/>
          <p:cNvPicPr>
            <a:picLocks noChangeAspect="1" noChangeArrowheads="1"/>
          </p:cNvPicPr>
          <p:nvPr/>
        </p:nvPicPr>
        <p:blipFill>
          <a:blip r:embed="rId3" cstate="print"/>
          <a:srcRect/>
          <a:stretch>
            <a:fillRect/>
          </a:stretch>
        </p:blipFill>
        <p:spPr bwMode="auto">
          <a:xfrm>
            <a:off x="500034" y="428604"/>
            <a:ext cx="8209178" cy="6048000"/>
          </a:xfrm>
          <a:prstGeom prst="rect">
            <a:avLst/>
          </a:prstGeom>
          <a:noFill/>
          <a:effectLst>
            <a:softEdge rad="127000"/>
          </a:effectLst>
        </p:spPr>
      </p:pic>
      <p:sp>
        <p:nvSpPr>
          <p:cNvPr id="5" name="4 Rectángulo"/>
          <p:cNvSpPr/>
          <p:nvPr/>
        </p:nvSpPr>
        <p:spPr>
          <a:xfrm>
            <a:off x="1428728" y="714356"/>
            <a:ext cx="3000396" cy="369332"/>
          </a:xfrm>
          <a:prstGeom prst="rect">
            <a:avLst/>
          </a:prstGeom>
        </p:spPr>
        <p:txBody>
          <a:bodyPr wrap="square">
            <a:spAutoFit/>
          </a:bodyPr>
          <a:lstStyle/>
          <a:p>
            <a:pPr algn="ctr">
              <a:defRPr/>
            </a:pPr>
            <a:endParaRPr lang="es-ES_tradnl" b="1" dirty="0" smtClean="0">
              <a:ln w="17780" cmpd="sng">
                <a:solidFill>
                  <a:srgbClr val="FFFFFF"/>
                </a:solidFill>
                <a:prstDash val="solid"/>
                <a:miter lim="800000"/>
              </a:ln>
              <a:solidFill>
                <a:srgbClr val="002060"/>
              </a:solidFill>
              <a:effectLst>
                <a:outerShdw blurRad="50800" algn="tl" rotWithShape="0">
                  <a:srgbClr val="000000"/>
                </a:outerShdw>
              </a:effectLst>
            </a:endParaRPr>
          </a:p>
        </p:txBody>
      </p:sp>
      <p:sp>
        <p:nvSpPr>
          <p:cNvPr id="7" name="6 Rectángulo"/>
          <p:cNvSpPr/>
          <p:nvPr/>
        </p:nvSpPr>
        <p:spPr>
          <a:xfrm>
            <a:off x="4643438" y="1928802"/>
            <a:ext cx="3071834" cy="369332"/>
          </a:xfrm>
          <a:prstGeom prst="rect">
            <a:avLst/>
          </a:prstGeom>
        </p:spPr>
        <p:txBody>
          <a:bodyPr wrap="square">
            <a:spAutoFit/>
          </a:bodyPr>
          <a:lstStyle/>
          <a:p>
            <a:pPr algn="ctr">
              <a:defRPr/>
            </a:pPr>
            <a:endParaRPr lang="es-ES_tradnl" dirty="0"/>
          </a:p>
        </p:txBody>
      </p:sp>
      <p:sp>
        <p:nvSpPr>
          <p:cNvPr id="9" name="8 Rectángulo"/>
          <p:cNvSpPr/>
          <p:nvPr/>
        </p:nvSpPr>
        <p:spPr>
          <a:xfrm>
            <a:off x="1500166" y="1071546"/>
            <a:ext cx="3000396" cy="369332"/>
          </a:xfrm>
          <a:prstGeom prst="rect">
            <a:avLst/>
          </a:prstGeom>
        </p:spPr>
        <p:txBody>
          <a:bodyPr wrap="square">
            <a:spAutoFit/>
          </a:bodyPr>
          <a:lstStyle/>
          <a:p>
            <a:pPr algn="ctr">
              <a:defRPr/>
            </a:pPr>
            <a:endParaRPr lang="es-ES_tradnl" dirty="0">
              <a:solidFill>
                <a:schemeClr val="accent1">
                  <a:lumMod val="50000"/>
                </a:schemeClr>
              </a:solidFill>
            </a:endParaRPr>
          </a:p>
        </p:txBody>
      </p:sp>
      <p:sp>
        <p:nvSpPr>
          <p:cNvPr id="11" name="10 Rectángulo"/>
          <p:cNvSpPr/>
          <p:nvPr/>
        </p:nvSpPr>
        <p:spPr>
          <a:xfrm>
            <a:off x="1571604" y="714356"/>
            <a:ext cx="2857520" cy="3139321"/>
          </a:xfrm>
          <a:prstGeom prst="rect">
            <a:avLst/>
          </a:prstGeom>
        </p:spPr>
        <p:txBody>
          <a:bodyPr wrap="square">
            <a:spAutoFit/>
          </a:bodyPr>
          <a:lstStyle/>
          <a:p>
            <a:pPr>
              <a:defRPr/>
            </a:pPr>
            <a:endParaRPr lang="es-ES_tradnl" dirty="0" smtClean="0">
              <a:solidFill>
                <a:schemeClr val="bg1"/>
              </a:solidFill>
            </a:endParaRPr>
          </a:p>
          <a:p>
            <a:pPr>
              <a:defRPr/>
            </a:pPr>
            <a:r>
              <a:rPr lang="es-ES_tradnl" dirty="0" smtClean="0">
                <a:solidFill>
                  <a:schemeClr val="bg1"/>
                </a:solidFill>
              </a:rPr>
              <a:t>      </a:t>
            </a:r>
            <a:r>
              <a:rPr lang="es-ES_tradnl" dirty="0" smtClean="0">
                <a:latin typeface="Calibri" pitchFamily="34" charset="0"/>
              </a:rPr>
              <a:t>A la falda de la sierra cordobesa, al noroeste de la capital, existe uno de los conjuntos arqueológicos más importantes de España, Medina Azahara, donde el omeya Abd-al-Rahmán III construyó una ciudad palacio que podía albergar hasta 12.000 personas.</a:t>
            </a:r>
          </a:p>
        </p:txBody>
      </p:sp>
      <p:sp>
        <p:nvSpPr>
          <p:cNvPr id="15" name="14 Rectángulo"/>
          <p:cNvSpPr/>
          <p:nvPr/>
        </p:nvSpPr>
        <p:spPr>
          <a:xfrm>
            <a:off x="1571604" y="4071942"/>
            <a:ext cx="2857520" cy="1477328"/>
          </a:xfrm>
          <a:prstGeom prst="rect">
            <a:avLst/>
          </a:prstGeom>
        </p:spPr>
        <p:txBody>
          <a:bodyPr wrap="square">
            <a:spAutoFit/>
          </a:bodyPr>
          <a:lstStyle/>
          <a:p>
            <a:r>
              <a:rPr lang="es-ES_tradnl" dirty="0" smtClean="0"/>
              <a:t>Fue sede del gobierno y al mismo tiempo lugar de residencia, actitud precursora similar a la de Felipe II con El Escorial. </a:t>
            </a:r>
            <a:endParaRPr lang="es-ES_tradnl" dirty="0"/>
          </a:p>
        </p:txBody>
      </p:sp>
      <p:sp>
        <p:nvSpPr>
          <p:cNvPr id="16" name="15 Rectángulo"/>
          <p:cNvSpPr/>
          <p:nvPr/>
        </p:nvSpPr>
        <p:spPr>
          <a:xfrm>
            <a:off x="4786314" y="1142984"/>
            <a:ext cx="2714644" cy="3970318"/>
          </a:xfrm>
          <a:prstGeom prst="rect">
            <a:avLst/>
          </a:prstGeom>
        </p:spPr>
        <p:txBody>
          <a:bodyPr wrap="square">
            <a:spAutoFit/>
          </a:bodyPr>
          <a:lstStyle/>
          <a:p>
            <a:r>
              <a:rPr lang="es-ES_tradnl" dirty="0" smtClean="0"/>
              <a:t>Para su construcción se emplearon los más valiosos materiales: mármoles, ébano, marfil, piedras preciosas, destacando de sus edificios la Casa del Ejército y el Salón Rico donde se puede apreciar la suntuosidad de la edificación en la contemplación de restos de capiteles, zócalos y mármoles de excelente calidad. </a:t>
            </a:r>
            <a:endParaRPr lang="es-ES_tradnl" dirty="0"/>
          </a:p>
        </p:txBody>
      </p:sp>
      <p:pic>
        <p:nvPicPr>
          <p:cNvPr id="12" name="Picture 4" descr="http://papiroanhelo.files.wordpress.com/2005/08/bloem1nl.gif?w=640"/>
          <p:cNvPicPr>
            <a:picLocks noChangeAspect="1" noChangeArrowheads="1" noCrop="1"/>
          </p:cNvPicPr>
          <p:nvPr/>
        </p:nvPicPr>
        <p:blipFill>
          <a:blip r:embed="rId4" cstate="print"/>
          <a:srcRect/>
          <a:stretch>
            <a:fillRect/>
          </a:stretch>
        </p:blipFill>
        <p:spPr bwMode="auto">
          <a:xfrm>
            <a:off x="5572132" y="5072074"/>
            <a:ext cx="969479" cy="1008000"/>
          </a:xfrm>
          <a:prstGeom prst="rect">
            <a:avLst/>
          </a:prstGeom>
          <a:noFill/>
        </p:spPr>
      </p:pic>
    </p:spTree>
  </p:cSld>
  <p:clrMapOvr>
    <a:masterClrMapping/>
  </p:clrMapOvr>
  <p:transition spd="med" advTm="39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5602" name="Picture 2" descr="C:\Users\abuelitos\Desktop\Córdoba.jpg"/>
          <p:cNvPicPr>
            <a:picLocks noChangeAspect="1" noChangeArrowheads="1"/>
          </p:cNvPicPr>
          <p:nvPr/>
        </p:nvPicPr>
        <p:blipFill>
          <a:blip r:embed="rId2" cstate="print"/>
          <a:srcRect/>
          <a:stretch>
            <a:fillRect/>
          </a:stretch>
        </p:blipFill>
        <p:spPr bwMode="auto">
          <a:xfrm>
            <a:off x="-23999" y="-18000"/>
            <a:ext cx="9167999" cy="6876000"/>
          </a:xfrm>
          <a:prstGeom prst="rect">
            <a:avLst/>
          </a:prstGeom>
          <a:noFill/>
        </p:spPr>
      </p:pic>
      <p:sp>
        <p:nvSpPr>
          <p:cNvPr id="5" name="4 Rectángulo"/>
          <p:cNvSpPr/>
          <p:nvPr/>
        </p:nvSpPr>
        <p:spPr>
          <a:xfrm>
            <a:off x="428596" y="6286520"/>
            <a:ext cx="1789271" cy="261610"/>
          </a:xfrm>
          <a:prstGeom prst="rect">
            <a:avLst/>
          </a:prstGeom>
        </p:spPr>
        <p:txBody>
          <a:bodyPr wrap="none">
            <a:spAutoFit/>
          </a:bodyPr>
          <a:lstStyle/>
          <a:p>
            <a:pPr algn="ctr"/>
            <a:r>
              <a:rPr lang="es-ES" sz="1100" cap="all" dirty="0" smtClean="0">
                <a:ln/>
                <a:solidFill>
                  <a:schemeClr val="bg1"/>
                </a:solidFill>
                <a:effectLst>
                  <a:reflection blurRad="10000" stA="55000" endPos="48000" dist="500" dir="5400000" sy="-100000" algn="bl" rotWithShape="0"/>
                </a:effectLst>
                <a:latin typeface="Brush Script MT" pitchFamily="66" charset="0"/>
              </a:rPr>
              <a:t>Fotografía Mari Tere</a:t>
            </a:r>
            <a:endParaRPr lang="es-ES" sz="1100" cap="all" dirty="0">
              <a:ln/>
              <a:solidFill>
                <a:schemeClr val="bg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med" advTm="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2560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2770" name="Picture 2" descr="C:\Users\abuelitos\Desktop\Córdoba 37.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6" name="5 Rectángulo"/>
          <p:cNvSpPr/>
          <p:nvPr/>
        </p:nvSpPr>
        <p:spPr>
          <a:xfrm>
            <a:off x="6858016" y="6286520"/>
            <a:ext cx="1789272" cy="261610"/>
          </a:xfrm>
          <a:prstGeom prst="rect">
            <a:avLst/>
          </a:prstGeom>
        </p:spPr>
        <p:txBody>
          <a:bodyPr wrap="none">
            <a:spAutoFit/>
          </a:bodyPr>
          <a:lstStyle/>
          <a:p>
            <a:pPr algn="ctr"/>
            <a:r>
              <a:rPr lang="es-ES" sz="1100" cap="all" dirty="0" smtClean="0">
                <a:ln/>
                <a:solidFill>
                  <a:schemeClr val="bg1"/>
                </a:solidFill>
                <a:effectLst>
                  <a:reflection blurRad="10000" stA="55000" endPos="48000" dist="500" dir="5400000" sy="-100000" algn="bl" rotWithShape="0"/>
                </a:effectLst>
                <a:latin typeface="Brush Script MT" pitchFamily="66" charset="0"/>
              </a:rPr>
              <a:t>Fotografía Mari Tere</a:t>
            </a:r>
            <a:endParaRPr lang="es-ES" sz="1100" cap="all" dirty="0">
              <a:ln/>
              <a:solidFill>
                <a:schemeClr val="bg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med" advTm="5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3795" name="Picture 3" descr="C:\Users\abuelitos\Desktop\Córdoba.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6" name="5 Rectángulo"/>
          <p:cNvSpPr/>
          <p:nvPr/>
        </p:nvSpPr>
        <p:spPr>
          <a:xfrm>
            <a:off x="285720" y="6357958"/>
            <a:ext cx="1789272" cy="261610"/>
          </a:xfrm>
          <a:prstGeom prst="rect">
            <a:avLst/>
          </a:prstGeom>
        </p:spPr>
        <p:txBody>
          <a:bodyPr wrap="none">
            <a:spAutoFit/>
          </a:bodyPr>
          <a:lstStyle/>
          <a:p>
            <a:pPr algn="ctr"/>
            <a:r>
              <a:rPr lang="es-ES" sz="1100" cap="all" dirty="0" smtClean="0">
                <a:ln/>
                <a:solidFill>
                  <a:schemeClr val="bg1"/>
                </a:solidFill>
                <a:effectLst>
                  <a:reflection blurRad="10000" stA="55000" endPos="48000" dist="500" dir="5400000" sy="-100000" algn="bl" rotWithShape="0"/>
                </a:effectLst>
                <a:latin typeface="Brush Script MT" pitchFamily="66" charset="0"/>
              </a:rPr>
              <a:t>Fotografía Mari Tere</a:t>
            </a:r>
            <a:endParaRPr lang="es-ES" sz="1100" cap="all" dirty="0">
              <a:ln/>
              <a:solidFill>
                <a:schemeClr val="bg1"/>
              </a:solidFill>
              <a:effectLst>
                <a:reflection blurRad="10000" stA="55000" endPos="48000" dist="500" dir="5400000" sy="-100000" algn="bl" rotWithShape="0"/>
              </a:effectLst>
              <a:latin typeface="Brush Script MT" pitchFamily="66" charset="0"/>
            </a:endParaRPr>
          </a:p>
        </p:txBody>
      </p:sp>
      <p:pic>
        <p:nvPicPr>
          <p:cNvPr id="7" name="Picture 3" descr="C:\Users\abuelitos\Desktop\Córdoba.jpg"/>
          <p:cNvPicPr>
            <a:picLocks noChangeAspect="1" noChangeArrowheads="1"/>
          </p:cNvPicPr>
          <p:nvPr/>
        </p:nvPicPr>
        <p:blipFill>
          <a:blip r:embed="rId2" cstate="print"/>
          <a:srcRect/>
          <a:stretch>
            <a:fillRect/>
          </a:stretch>
        </p:blipFill>
        <p:spPr bwMode="auto">
          <a:xfrm>
            <a:off x="-152400" y="-76200"/>
            <a:ext cx="9753600" cy="7315200"/>
          </a:xfrm>
          <a:prstGeom prst="rect">
            <a:avLst/>
          </a:prstGeom>
          <a:noFill/>
        </p:spPr>
      </p:pic>
      <p:pic>
        <p:nvPicPr>
          <p:cNvPr id="8" name="Picture 3" descr="C:\Users\abuelitos\Desktop\Córdoba.jpg"/>
          <p:cNvPicPr>
            <a:picLocks noChangeAspect="1" noChangeArrowheads="1"/>
          </p:cNvPicPr>
          <p:nvPr/>
        </p:nvPicPr>
        <p:blipFill>
          <a:blip r:embed="rId2" cstate="print"/>
          <a:srcRect/>
          <a:stretch>
            <a:fillRect/>
          </a:stretch>
        </p:blipFill>
        <p:spPr bwMode="auto">
          <a:xfrm>
            <a:off x="-285784" y="285728"/>
            <a:ext cx="9753600" cy="7315200"/>
          </a:xfrm>
          <a:prstGeom prst="rect">
            <a:avLst/>
          </a:prstGeom>
          <a:noFill/>
        </p:spPr>
      </p:pic>
    </p:spTree>
  </p:cSld>
  <p:clrMapOvr>
    <a:masterClrMapping/>
  </p:clrMapOvr>
  <p:transition spd="med" advTm="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nodeType="clickEffect">
                                  <p:stCondLst>
                                    <p:cond delay="0"/>
                                  </p:stCondLst>
                                  <p:childTnLst>
                                    <p:animEffect transition="out" filter="blinds(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4579" name="Picture 3" descr="C:\Users\abuelitos\Desktop\Córdoba.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6" name="5 Rectángulo"/>
          <p:cNvSpPr/>
          <p:nvPr/>
        </p:nvSpPr>
        <p:spPr>
          <a:xfrm>
            <a:off x="789800" y="6215082"/>
            <a:ext cx="1789271" cy="261610"/>
          </a:xfrm>
          <a:prstGeom prst="rect">
            <a:avLst/>
          </a:prstGeom>
        </p:spPr>
        <p:txBody>
          <a:bodyPr wrap="none">
            <a:spAutoFit/>
          </a:bodyPr>
          <a:lstStyle/>
          <a:p>
            <a:pPr algn="ctr"/>
            <a:r>
              <a:rPr lang="es-ES" sz="1100" cap="all" dirty="0" smtClean="0">
                <a:ln/>
                <a:solidFill>
                  <a:schemeClr val="bg1"/>
                </a:solidFill>
                <a:effectLst>
                  <a:reflection blurRad="10000" stA="55000" endPos="48000" dist="500" dir="5400000" sy="-100000" algn="bl" rotWithShape="0"/>
                </a:effectLst>
                <a:latin typeface="Brush Script MT" pitchFamily="66" charset="0"/>
              </a:rPr>
              <a:t>Fotografía Mari Tere</a:t>
            </a:r>
            <a:endParaRPr lang="es-ES" sz="1100" cap="all" dirty="0">
              <a:ln/>
              <a:solidFill>
                <a:schemeClr val="bg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med" advTm="4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pic>
        <p:nvPicPr>
          <p:cNvPr id="1026" name="Picture 2" descr="J:\HACER PPS\PERGAMINOS Y LIBROS\slide0020_image039.gif"/>
          <p:cNvPicPr>
            <a:picLocks noChangeAspect="1" noChangeArrowheads="1"/>
          </p:cNvPicPr>
          <p:nvPr/>
        </p:nvPicPr>
        <p:blipFill>
          <a:blip r:embed="rId3" cstate="print"/>
          <a:srcRect/>
          <a:stretch>
            <a:fillRect/>
          </a:stretch>
        </p:blipFill>
        <p:spPr bwMode="auto">
          <a:xfrm>
            <a:off x="500034" y="500042"/>
            <a:ext cx="8209178" cy="6048000"/>
          </a:xfrm>
          <a:prstGeom prst="rect">
            <a:avLst/>
          </a:prstGeom>
          <a:noFill/>
          <a:effectLst>
            <a:softEdge rad="127000"/>
          </a:effectLst>
        </p:spPr>
      </p:pic>
      <p:sp>
        <p:nvSpPr>
          <p:cNvPr id="5" name="4 Rectángulo"/>
          <p:cNvSpPr/>
          <p:nvPr/>
        </p:nvSpPr>
        <p:spPr>
          <a:xfrm>
            <a:off x="1428728" y="714356"/>
            <a:ext cx="3000396" cy="369332"/>
          </a:xfrm>
          <a:prstGeom prst="rect">
            <a:avLst/>
          </a:prstGeom>
        </p:spPr>
        <p:txBody>
          <a:bodyPr wrap="square">
            <a:spAutoFit/>
          </a:bodyPr>
          <a:lstStyle/>
          <a:p>
            <a:pPr algn="ctr">
              <a:defRPr/>
            </a:pPr>
            <a:endParaRPr lang="es-ES_tradnl" b="1" dirty="0" smtClean="0">
              <a:ln w="17780" cmpd="sng">
                <a:solidFill>
                  <a:srgbClr val="FFFFFF"/>
                </a:solidFill>
                <a:prstDash val="solid"/>
                <a:miter lim="800000"/>
              </a:ln>
              <a:solidFill>
                <a:srgbClr val="002060"/>
              </a:solidFill>
              <a:effectLst>
                <a:outerShdw blurRad="50800" algn="tl" rotWithShape="0">
                  <a:srgbClr val="000000"/>
                </a:outerShdw>
              </a:effectLst>
            </a:endParaRPr>
          </a:p>
        </p:txBody>
      </p:sp>
      <p:sp>
        <p:nvSpPr>
          <p:cNvPr id="7" name="6 Rectángulo"/>
          <p:cNvSpPr/>
          <p:nvPr/>
        </p:nvSpPr>
        <p:spPr>
          <a:xfrm>
            <a:off x="4643438" y="1928802"/>
            <a:ext cx="3071834" cy="369332"/>
          </a:xfrm>
          <a:prstGeom prst="rect">
            <a:avLst/>
          </a:prstGeom>
        </p:spPr>
        <p:txBody>
          <a:bodyPr wrap="square">
            <a:spAutoFit/>
          </a:bodyPr>
          <a:lstStyle/>
          <a:p>
            <a:pPr algn="ctr">
              <a:defRPr/>
            </a:pPr>
            <a:endParaRPr lang="es-ES_tradnl" dirty="0"/>
          </a:p>
        </p:txBody>
      </p:sp>
      <p:sp>
        <p:nvSpPr>
          <p:cNvPr id="9" name="8 Rectángulo"/>
          <p:cNvSpPr/>
          <p:nvPr/>
        </p:nvSpPr>
        <p:spPr>
          <a:xfrm>
            <a:off x="1500166" y="1071546"/>
            <a:ext cx="3000396" cy="369332"/>
          </a:xfrm>
          <a:prstGeom prst="rect">
            <a:avLst/>
          </a:prstGeom>
        </p:spPr>
        <p:txBody>
          <a:bodyPr wrap="square">
            <a:spAutoFit/>
          </a:bodyPr>
          <a:lstStyle/>
          <a:p>
            <a:pPr algn="ctr">
              <a:defRPr/>
            </a:pPr>
            <a:endParaRPr lang="es-ES_tradnl" dirty="0">
              <a:solidFill>
                <a:schemeClr val="accent1">
                  <a:lumMod val="50000"/>
                </a:schemeClr>
              </a:solidFill>
            </a:endParaRPr>
          </a:p>
        </p:txBody>
      </p:sp>
      <p:sp>
        <p:nvSpPr>
          <p:cNvPr id="8" name="7 Rectángulo"/>
          <p:cNvSpPr/>
          <p:nvPr/>
        </p:nvSpPr>
        <p:spPr>
          <a:xfrm>
            <a:off x="1500166" y="1214422"/>
            <a:ext cx="2928958" cy="3970318"/>
          </a:xfrm>
          <a:prstGeom prst="rect">
            <a:avLst/>
          </a:prstGeom>
        </p:spPr>
        <p:txBody>
          <a:bodyPr wrap="square">
            <a:spAutoFit/>
          </a:bodyPr>
          <a:lstStyle/>
          <a:p>
            <a:r>
              <a:rPr lang="es-ES_tradnl" dirty="0" smtClean="0"/>
              <a:t>Aprovechando perfectamente el desnivel del terreno, la ciudad palatina de Medina </a:t>
            </a:r>
            <a:r>
              <a:rPr lang="es-ES_tradnl" dirty="0" err="1" smtClean="0"/>
              <a:t>Azahara</a:t>
            </a:r>
            <a:r>
              <a:rPr lang="es-ES_tradnl" dirty="0" smtClean="0"/>
              <a:t> fue distribuida en tres terrazas; el recinto de la ciudad adopta un trazado rectangular (una extensión de 112 hectáreas) -frente a la idea laberíntica y caótica característica del urbanismo musulmán- de 1500 m de lado en sentido este-oeste y unos 750 m de norte a sur, </a:t>
            </a:r>
            <a:endParaRPr lang="es-ES_tradnl" dirty="0"/>
          </a:p>
        </p:txBody>
      </p:sp>
      <p:sp>
        <p:nvSpPr>
          <p:cNvPr id="10" name="9 Rectángulo"/>
          <p:cNvSpPr/>
          <p:nvPr/>
        </p:nvSpPr>
        <p:spPr>
          <a:xfrm>
            <a:off x="4714876" y="1000108"/>
            <a:ext cx="2857520" cy="4801314"/>
          </a:xfrm>
          <a:prstGeom prst="rect">
            <a:avLst/>
          </a:prstGeom>
        </p:spPr>
        <p:txBody>
          <a:bodyPr wrap="square">
            <a:spAutoFit/>
          </a:bodyPr>
          <a:lstStyle/>
          <a:p>
            <a:r>
              <a:rPr lang="es-ES_tradnl" dirty="0" smtClean="0"/>
              <a:t>tan solo deformado en el lado norte por las necesidades de adaptación a la difícil topografía del terreno. La topografía jugó un papel determinante en la configuración de la ciudad. Su emplazamiento sobre la falda de Sierra Morena permitió diseñar un programa urbano en el que la ubicación y la relación física entre las distintas construcciones resultaran expresivas del papel de cada una de ellas en el conjunto del que forman parte: </a:t>
            </a:r>
            <a:endParaRPr lang="es-ES_tradnl" dirty="0"/>
          </a:p>
        </p:txBody>
      </p:sp>
      <p:pic>
        <p:nvPicPr>
          <p:cNvPr id="11" name="Picture 4" descr="http://papiroanhelo.files.wordpress.com/2005/08/bloem1nl.gif?w=640"/>
          <p:cNvPicPr>
            <a:picLocks noChangeAspect="1" noChangeArrowheads="1" noCrop="1"/>
          </p:cNvPicPr>
          <p:nvPr/>
        </p:nvPicPr>
        <p:blipFill>
          <a:blip r:embed="rId4" cstate="print"/>
          <a:srcRect/>
          <a:stretch>
            <a:fillRect/>
          </a:stretch>
        </p:blipFill>
        <p:spPr bwMode="auto">
          <a:xfrm>
            <a:off x="2643174" y="5286388"/>
            <a:ext cx="865607" cy="900000"/>
          </a:xfrm>
          <a:prstGeom prst="rect">
            <a:avLst/>
          </a:prstGeom>
          <a:noFill/>
        </p:spPr>
      </p:pic>
    </p:spTree>
  </p:cSld>
  <p:clrMapOvr>
    <a:masterClrMapping/>
  </p:clrMapOvr>
  <p:transition spd="med" advTm="40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9330" name="Picture 2" descr="C:\Users\abuelitos\Desktop\REBAJAR\1 037.jpg"/>
          <p:cNvPicPr>
            <a:picLocks noChangeAspect="1" noChangeArrowheads="1"/>
          </p:cNvPicPr>
          <p:nvPr/>
        </p:nvPicPr>
        <p:blipFill>
          <a:blip r:embed="rId2" cstate="print"/>
          <a:srcRect/>
          <a:stretch>
            <a:fillRect/>
          </a:stretch>
        </p:blipFill>
        <p:spPr bwMode="auto">
          <a:xfrm>
            <a:off x="1" y="0"/>
            <a:ext cx="9191811" cy="3420000"/>
          </a:xfrm>
          <a:prstGeom prst="rect">
            <a:avLst/>
          </a:prstGeom>
          <a:noFill/>
        </p:spPr>
      </p:pic>
      <p:pic>
        <p:nvPicPr>
          <p:cNvPr id="99331" name="Picture 3" descr="J:\HACER PPS\CHICAS\4[1] (2).jpg"/>
          <p:cNvPicPr>
            <a:picLocks noChangeAspect="1" noChangeArrowheads="1"/>
          </p:cNvPicPr>
          <p:nvPr/>
        </p:nvPicPr>
        <p:blipFill>
          <a:blip r:embed="rId3" cstate="print"/>
          <a:srcRect/>
          <a:stretch>
            <a:fillRect/>
          </a:stretch>
        </p:blipFill>
        <p:spPr bwMode="auto">
          <a:xfrm>
            <a:off x="3480000" y="3071810"/>
            <a:ext cx="5664000" cy="4248000"/>
          </a:xfrm>
          <a:prstGeom prst="rect">
            <a:avLst/>
          </a:prstGeom>
          <a:noFill/>
          <a:effectLst>
            <a:softEdge rad="635000"/>
          </a:effectLst>
        </p:spPr>
      </p:pic>
      <p:pic>
        <p:nvPicPr>
          <p:cNvPr id="99332" name="Picture 4" descr="J:\HACER PPS\CHICAS\10[1] (3).jpg"/>
          <p:cNvPicPr>
            <a:picLocks noChangeAspect="1" noChangeArrowheads="1"/>
          </p:cNvPicPr>
          <p:nvPr/>
        </p:nvPicPr>
        <p:blipFill>
          <a:blip r:embed="rId4" cstate="print"/>
          <a:srcRect/>
          <a:stretch>
            <a:fillRect/>
          </a:stretch>
        </p:blipFill>
        <p:spPr bwMode="auto">
          <a:xfrm>
            <a:off x="-285784" y="3357562"/>
            <a:ext cx="4992000" cy="3744000"/>
          </a:xfrm>
          <a:prstGeom prst="rect">
            <a:avLst/>
          </a:prstGeom>
          <a:noFill/>
          <a:effectLst>
            <a:softEdge rad="635000"/>
          </a:effectLst>
        </p:spPr>
      </p:pic>
    </p:spTree>
  </p:cSld>
  <p:clrMapOvr>
    <a:masterClrMapping/>
  </p:clrMapOvr>
  <p:transition spd="med" advTm="5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J:\PLANTILLAS\fondo01[1].jpg"/>
          <p:cNvPicPr>
            <a:picLocks noChangeAspect="1" noChangeArrowheads="1"/>
          </p:cNvPicPr>
          <p:nvPr/>
        </p:nvPicPr>
        <p:blipFill>
          <a:blip r:embed="rId2" cstate="print"/>
          <a:srcRect/>
          <a:stretch>
            <a:fillRect/>
          </a:stretch>
        </p:blipFill>
        <p:spPr bwMode="auto">
          <a:xfrm>
            <a:off x="0" y="0"/>
            <a:ext cx="9234000" cy="6858000"/>
          </a:xfrm>
          <a:prstGeom prst="rect">
            <a:avLst/>
          </a:prstGeom>
          <a:noFill/>
        </p:spPr>
      </p:pic>
      <p:pic>
        <p:nvPicPr>
          <p:cNvPr id="5" name="Picture 2" descr="C:\Users\abuelitos\Pictures\MedinaAzahara01[1] (FILEminimizer).jpg"/>
          <p:cNvPicPr>
            <a:picLocks noChangeAspect="1" noChangeArrowheads="1"/>
          </p:cNvPicPr>
          <p:nvPr/>
        </p:nvPicPr>
        <p:blipFill>
          <a:blip r:embed="rId3" cstate="print"/>
          <a:srcRect/>
          <a:stretch>
            <a:fillRect/>
          </a:stretch>
        </p:blipFill>
        <p:spPr bwMode="auto">
          <a:xfrm>
            <a:off x="1214414" y="928670"/>
            <a:ext cx="6816725" cy="5111750"/>
          </a:xfrm>
          <a:prstGeom prst="rect">
            <a:avLst/>
          </a:prstGeom>
          <a:noFill/>
          <a:ln w="9525">
            <a:noFill/>
            <a:miter lim="800000"/>
            <a:headEnd/>
            <a:tailEnd/>
          </a:ln>
          <a:effectLst>
            <a:softEdge rad="635000"/>
          </a:effectLst>
        </p:spPr>
      </p:pic>
    </p:spTree>
  </p:cSld>
  <p:clrMapOvr>
    <a:masterClrMapping/>
  </p:clrMapOvr>
  <p:transition spd="med" advTm="5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4818" name="Picture 2" descr="C:\Users\abuelitos\Desktop\Córdoba 19.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5" name="4 Rectángulo"/>
          <p:cNvSpPr/>
          <p:nvPr/>
        </p:nvSpPr>
        <p:spPr>
          <a:xfrm>
            <a:off x="6361964" y="6488668"/>
            <a:ext cx="1789272" cy="261610"/>
          </a:xfrm>
          <a:prstGeom prst="rect">
            <a:avLst/>
          </a:prstGeom>
        </p:spPr>
        <p:txBody>
          <a:bodyPr wrap="none">
            <a:spAutoFit/>
          </a:bodyPr>
          <a:lstStyle/>
          <a:p>
            <a:pPr algn="ctr"/>
            <a:r>
              <a:rPr lang="es-ES" sz="1100" cap="all" dirty="0" smtClean="0">
                <a:ln/>
                <a:solidFill>
                  <a:schemeClr val="bg1"/>
                </a:solidFill>
                <a:effectLst>
                  <a:reflection blurRad="10000" stA="55000" endPos="48000" dist="500" dir="5400000" sy="-100000" algn="bl" rotWithShape="0"/>
                </a:effectLst>
                <a:latin typeface="Brush Script MT" pitchFamily="66" charset="0"/>
              </a:rPr>
              <a:t>Fotografía Mari Tere</a:t>
            </a:r>
            <a:endParaRPr lang="es-ES" sz="1100" cap="all" dirty="0">
              <a:ln/>
              <a:solidFill>
                <a:schemeClr val="bg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med" advTm="5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6866" name="Picture 2" descr="C:\Users\abuelitos\Desktop\Córdoba 2.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sp>
        <p:nvSpPr>
          <p:cNvPr id="5" name="4 Rectángulo"/>
          <p:cNvSpPr/>
          <p:nvPr/>
        </p:nvSpPr>
        <p:spPr>
          <a:xfrm>
            <a:off x="6858016" y="6357958"/>
            <a:ext cx="1789272" cy="261610"/>
          </a:xfrm>
          <a:prstGeom prst="rect">
            <a:avLst/>
          </a:prstGeom>
        </p:spPr>
        <p:txBody>
          <a:bodyPr wrap="none">
            <a:spAutoFit/>
          </a:bodyPr>
          <a:lstStyle/>
          <a:p>
            <a:pPr algn="ctr"/>
            <a:r>
              <a:rPr lang="es-ES" sz="1100" cap="all" dirty="0" smtClean="0">
                <a:ln/>
                <a:solidFill>
                  <a:schemeClr val="bg2">
                    <a:lumMod val="25000"/>
                  </a:schemeClr>
                </a:solidFill>
                <a:effectLst>
                  <a:reflection blurRad="10000" stA="55000" endPos="48000" dist="500" dir="5400000" sy="-100000" algn="bl" rotWithShape="0"/>
                </a:effectLst>
                <a:latin typeface="Brush Script MT" pitchFamily="66" charset="0"/>
              </a:rPr>
              <a:t>Fotografía Mari Tere</a:t>
            </a:r>
            <a:endParaRPr lang="es-ES" sz="1100" cap="all" dirty="0">
              <a:ln/>
              <a:solidFill>
                <a:schemeClr val="bg2">
                  <a:lumMod val="25000"/>
                </a:schemeClr>
              </a:solidFill>
              <a:effectLst>
                <a:reflection blurRad="10000" stA="55000" endPos="48000" dist="500" dir="5400000" sy="-100000" algn="bl" rotWithShape="0"/>
              </a:effectLst>
              <a:latin typeface="Brush Script MT" pitchFamily="66" charset="0"/>
            </a:endParaRPr>
          </a:p>
        </p:txBody>
      </p:sp>
    </p:spTree>
  </p:cSld>
  <p:clrMapOvr>
    <a:masterClrMapping/>
  </p:clrMapOvr>
  <p:transition spd="med" advTm="5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7890" name="Picture 2" descr="C:\Users\abuelitos\Desktop\Córdoba 3.jpg"/>
          <p:cNvPicPr>
            <a:picLocks noChangeAspect="1" noChangeArrowheads="1"/>
          </p:cNvPicPr>
          <p:nvPr/>
        </p:nvPicPr>
        <p:blipFill>
          <a:blip r:embed="rId2" cstate="print"/>
          <a:srcRect/>
          <a:stretch>
            <a:fillRect/>
          </a:stretch>
        </p:blipFill>
        <p:spPr bwMode="auto">
          <a:xfrm>
            <a:off x="-24000" y="0"/>
            <a:ext cx="9168000" cy="6876000"/>
          </a:xfrm>
          <a:prstGeom prst="rect">
            <a:avLst/>
          </a:prstGeom>
          <a:noFill/>
        </p:spPr>
      </p:pic>
      <p:sp>
        <p:nvSpPr>
          <p:cNvPr id="5" name="4 Rectángulo"/>
          <p:cNvSpPr/>
          <p:nvPr/>
        </p:nvSpPr>
        <p:spPr>
          <a:xfrm>
            <a:off x="285720" y="285728"/>
            <a:ext cx="1789272" cy="261610"/>
          </a:xfrm>
          <a:prstGeom prst="rect">
            <a:avLst/>
          </a:prstGeom>
        </p:spPr>
        <p:txBody>
          <a:bodyPr wrap="none">
            <a:spAutoFit/>
          </a:bodyPr>
          <a:lstStyle/>
          <a:p>
            <a:pPr algn="ctr"/>
            <a:r>
              <a:rPr lang="es-ES" sz="1100" cap="all" dirty="0" smtClean="0">
                <a:ln/>
                <a:solidFill>
                  <a:srgbClr val="92D050"/>
                </a:solidFill>
                <a:effectLst>
                  <a:reflection blurRad="10000" stA="55000" endPos="48000" dist="500" dir="5400000" sy="-100000" algn="bl" rotWithShape="0"/>
                </a:effectLst>
                <a:latin typeface="Brush Script MT" pitchFamily="66" charset="0"/>
              </a:rPr>
              <a:t>Fotografía Mari Tere</a:t>
            </a:r>
            <a:endParaRPr lang="es-ES" sz="1100" cap="all" dirty="0">
              <a:ln/>
              <a:solidFill>
                <a:srgbClr val="92D050"/>
              </a:solidFill>
              <a:effectLst>
                <a:reflection blurRad="10000" stA="55000" endPos="48000" dist="500" dir="5400000" sy="-100000" algn="bl" rotWithShape="0"/>
              </a:effectLst>
              <a:latin typeface="Brush Script MT" pitchFamily="66" charset="0"/>
            </a:endParaRPr>
          </a:p>
        </p:txBody>
      </p:sp>
    </p:spTree>
  </p:cSld>
  <p:clrMapOvr>
    <a:masterClrMapping/>
  </p:clrMapOvr>
  <p:transition spd="med" advTm="5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8914" name="Picture 2" descr="C:\Users\abuelitos\Desktop\Córdoba 54.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285720" y="285728"/>
            <a:ext cx="1789272" cy="261610"/>
          </a:xfrm>
          <a:prstGeom prst="rect">
            <a:avLst/>
          </a:prstGeom>
        </p:spPr>
        <p:txBody>
          <a:bodyPr wrap="none">
            <a:spAutoFit/>
          </a:bodyPr>
          <a:lstStyle/>
          <a:p>
            <a:pPr algn="ctr"/>
            <a:r>
              <a:rPr lang="es-ES" sz="1100" cap="all" dirty="0" smtClean="0">
                <a:ln/>
                <a:solidFill>
                  <a:schemeClr val="accent3">
                    <a:lumMod val="50000"/>
                  </a:schemeClr>
                </a:solidFill>
                <a:effectLst>
                  <a:reflection blurRad="10000" stA="55000" endPos="48000" dist="500" dir="5400000" sy="-100000" algn="bl" rotWithShape="0"/>
                </a:effectLst>
                <a:latin typeface="Brush Script MT" pitchFamily="66" charset="0"/>
              </a:rPr>
              <a:t>Fotografía Mari Tere</a:t>
            </a:r>
            <a:endParaRPr lang="es-ES" sz="1100" cap="all" dirty="0">
              <a:ln/>
              <a:solidFill>
                <a:schemeClr val="accent3">
                  <a:lumMod val="50000"/>
                </a:schemeClr>
              </a:solidFill>
              <a:effectLst>
                <a:reflection blurRad="10000" stA="55000" endPos="48000" dist="500" dir="5400000" sy="-100000" algn="bl" rotWithShape="0"/>
              </a:effectLst>
              <a:latin typeface="Brush Script MT" pitchFamily="66" charset="0"/>
            </a:endParaRPr>
          </a:p>
        </p:txBody>
      </p:sp>
    </p:spTree>
  </p:cSld>
  <p:clrMapOvr>
    <a:masterClrMapping/>
  </p:clrMapOvr>
  <p:transition spd="med" advTm="5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J:\PLANTILLAS\fuzz_aqua[1].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pic>
        <p:nvPicPr>
          <p:cNvPr id="5" name="Picture 2" descr="C:\Users\abuelitos\Pictures\MedinaAzahara04[1] (FILEminimizer).jpg"/>
          <p:cNvPicPr>
            <a:picLocks noChangeAspect="1" noChangeArrowheads="1"/>
          </p:cNvPicPr>
          <p:nvPr/>
        </p:nvPicPr>
        <p:blipFill>
          <a:blip r:embed="rId3" cstate="print"/>
          <a:srcRect/>
          <a:stretch>
            <a:fillRect/>
          </a:stretch>
        </p:blipFill>
        <p:spPr bwMode="auto">
          <a:xfrm>
            <a:off x="787400" y="590550"/>
            <a:ext cx="7569200" cy="5676900"/>
          </a:xfrm>
          <a:prstGeom prst="rect">
            <a:avLst/>
          </a:prstGeom>
          <a:noFill/>
          <a:ln w="9525">
            <a:noFill/>
            <a:miter lim="800000"/>
            <a:headEnd/>
            <a:tailEnd/>
          </a:ln>
          <a:effectLst>
            <a:softEdge rad="635000"/>
          </a:effectLst>
        </p:spPr>
      </p:pic>
    </p:spTree>
  </p:cSld>
  <p:clrMapOvr>
    <a:masterClrMapping/>
  </p:clrMapOvr>
  <p:transition spd="med" advTm="5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esktop\Medina Azahara (13)_1024x768[2].jpg"/>
          <p:cNvPicPr>
            <a:picLocks noChangeAspect="1" noChangeArrowheads="1"/>
          </p:cNvPicPr>
          <p:nvPr/>
        </p:nvPicPr>
        <p:blipFill>
          <a:blip r:embed="rId2" cstate="print"/>
          <a:srcRect/>
          <a:stretch>
            <a:fillRect/>
          </a:stretch>
        </p:blipFill>
        <p:spPr bwMode="auto">
          <a:xfrm>
            <a:off x="-24000" y="0"/>
            <a:ext cx="9168000" cy="6876000"/>
          </a:xfrm>
          <a:prstGeom prst="rect">
            <a:avLst/>
          </a:prstGeom>
          <a:noFill/>
        </p:spPr>
      </p:pic>
      <p:sp>
        <p:nvSpPr>
          <p:cNvPr id="5" name="4 Rectángulo"/>
          <p:cNvSpPr/>
          <p:nvPr/>
        </p:nvSpPr>
        <p:spPr>
          <a:xfrm>
            <a:off x="2428860" y="5857892"/>
            <a:ext cx="4152098" cy="461665"/>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2400" b="1" spc="150" dirty="0" smtClean="0">
                <a:ln w="11430"/>
                <a:effectLst>
                  <a:outerShdw blurRad="25400" algn="tl" rotWithShape="0">
                    <a:srgbClr val="000000">
                      <a:alpha val="43000"/>
                    </a:srgbClr>
                  </a:outerShdw>
                </a:effectLst>
                <a:latin typeface="Algerian" pitchFamily="82" charset="0"/>
              </a:rPr>
              <a:t>Viviendas del servicio</a:t>
            </a:r>
            <a:endParaRPr lang="es-ES" sz="2400" b="1" cap="none" spc="150" dirty="0">
              <a:ln w="11430"/>
              <a:effectLst>
                <a:outerShdw blurRad="25400" algn="tl" rotWithShape="0">
                  <a:srgbClr val="000000">
                    <a:alpha val="43000"/>
                  </a:srgbClr>
                </a:outerShdw>
              </a:effectLst>
              <a:latin typeface="Algerian" pitchFamily="82" charset="0"/>
            </a:endParaRPr>
          </a:p>
        </p:txBody>
      </p:sp>
    </p:spTree>
  </p:cSld>
  <p:clrMapOvr>
    <a:masterClrMapping/>
  </p:clrMapOvr>
  <p:transition spd="med" advTm="5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esktop\medinaazahara[1].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3075" name="Picture 3" descr="C:\Users\abuelitos\Desktop\medinaazaharatinta.jpg"/>
          <p:cNvPicPr>
            <a:picLocks noChangeAspect="1" noChangeArrowheads="1"/>
          </p:cNvPicPr>
          <p:nvPr/>
        </p:nvPicPr>
        <p:blipFill>
          <a:blip r:embed="rId3" cstate="print"/>
          <a:srcRect/>
          <a:stretch>
            <a:fillRect/>
          </a:stretch>
        </p:blipFill>
        <p:spPr bwMode="auto">
          <a:xfrm>
            <a:off x="0" y="0"/>
            <a:ext cx="9168000" cy="6876000"/>
          </a:xfrm>
          <a:prstGeom prst="rect">
            <a:avLst/>
          </a:prstGeom>
          <a:noFill/>
        </p:spPr>
      </p:pic>
      <p:pic>
        <p:nvPicPr>
          <p:cNvPr id="3076" name="Picture 4" descr="C:\Users\abuelitos\Desktop\MEDINA AZAHARA\fotos-cordoba-medina-azahara-001[1].jpg"/>
          <p:cNvPicPr>
            <a:picLocks noChangeAspect="1" noChangeArrowheads="1"/>
          </p:cNvPicPr>
          <p:nvPr/>
        </p:nvPicPr>
        <p:blipFill>
          <a:blip r:embed="rId4" cstate="print"/>
          <a:srcRect/>
          <a:stretch>
            <a:fillRect/>
          </a:stretch>
        </p:blipFill>
        <p:spPr bwMode="auto">
          <a:xfrm>
            <a:off x="1000100" y="785794"/>
            <a:ext cx="7066889" cy="5292000"/>
          </a:xfrm>
          <a:prstGeom prst="roundRect">
            <a:avLst/>
          </a:prstGeom>
          <a:noFill/>
        </p:spPr>
      </p:pic>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0" fill="hold" nodeType="clickEffect">
                                  <p:stCondLst>
                                    <p:cond delay="0"/>
                                  </p:stCondLst>
                                  <p:childTnLst>
                                    <p:anim calcmode="lin" valueType="num">
                                      <p:cBhvr>
                                        <p:cTn id="6" dur="5000"/>
                                        <p:tgtEl>
                                          <p:spTgt spid="3075"/>
                                        </p:tgtEl>
                                        <p:attrNameLst>
                                          <p:attrName>ppt_w</p:attrName>
                                        </p:attrNameLst>
                                      </p:cBhvr>
                                      <p:tavLst>
                                        <p:tav tm="0">
                                          <p:val>
                                            <p:strVal val="ppt_w"/>
                                          </p:val>
                                        </p:tav>
                                        <p:tav tm="100000">
                                          <p:val>
                                            <p:fltVal val="0"/>
                                          </p:val>
                                        </p:tav>
                                      </p:tavLst>
                                    </p:anim>
                                    <p:anim calcmode="lin" valueType="num">
                                      <p:cBhvr>
                                        <p:cTn id="7" dur="5000"/>
                                        <p:tgtEl>
                                          <p:spTgt spid="3075"/>
                                        </p:tgtEl>
                                        <p:attrNameLst>
                                          <p:attrName>ppt_h</p:attrName>
                                        </p:attrNameLst>
                                      </p:cBhvr>
                                      <p:tavLst>
                                        <p:tav tm="0">
                                          <p:val>
                                            <p:strVal val="ppt_h"/>
                                          </p:val>
                                        </p:tav>
                                        <p:tav tm="100000">
                                          <p:val>
                                            <p:fltVal val="0"/>
                                          </p:val>
                                        </p:tav>
                                      </p:tavLst>
                                    </p:anim>
                                    <p:animEffect transition="out" filter="fade">
                                      <p:cBhvr>
                                        <p:cTn id="8" dur="5000"/>
                                        <p:tgtEl>
                                          <p:spTgt spid="3075"/>
                                        </p:tgtEl>
                                      </p:cBhvr>
                                    </p:animEffect>
                                    <p:set>
                                      <p:cBhvr>
                                        <p:cTn id="9" dur="1" fill="hold">
                                          <p:stCondLst>
                                            <p:cond delay="4999"/>
                                          </p:stCondLst>
                                        </p:cTn>
                                        <p:tgtEl>
                                          <p:spTgt spid="3075"/>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3076"/>
                                        </p:tgtEl>
                                        <p:attrNameLst>
                                          <p:attrName>style.visibility</p:attrName>
                                        </p:attrNameLst>
                                      </p:cBhvr>
                                      <p:to>
                                        <p:strVal val="visible"/>
                                      </p:to>
                                    </p:set>
                                    <p:anim calcmode="lin" valueType="num">
                                      <p:cBhvr>
                                        <p:cTn id="14" dur="5000" fill="hold"/>
                                        <p:tgtEl>
                                          <p:spTgt spid="3076"/>
                                        </p:tgtEl>
                                        <p:attrNameLst>
                                          <p:attrName>ppt_w</p:attrName>
                                        </p:attrNameLst>
                                      </p:cBhvr>
                                      <p:tavLst>
                                        <p:tav tm="0">
                                          <p:val>
                                            <p:fltVal val="0"/>
                                          </p:val>
                                        </p:tav>
                                        <p:tav tm="100000">
                                          <p:val>
                                            <p:strVal val="#ppt_w"/>
                                          </p:val>
                                        </p:tav>
                                      </p:tavLst>
                                    </p:anim>
                                    <p:anim calcmode="lin" valueType="num">
                                      <p:cBhvr>
                                        <p:cTn id="15" dur="5000" fill="hold"/>
                                        <p:tgtEl>
                                          <p:spTgt spid="3076"/>
                                        </p:tgtEl>
                                        <p:attrNameLst>
                                          <p:attrName>ppt_h</p:attrName>
                                        </p:attrNameLst>
                                      </p:cBhvr>
                                      <p:tavLst>
                                        <p:tav tm="0">
                                          <p:val>
                                            <p:fltVal val="0"/>
                                          </p:val>
                                        </p:tav>
                                        <p:tav tm="100000">
                                          <p:val>
                                            <p:strVal val="#ppt_h"/>
                                          </p:val>
                                        </p:tav>
                                      </p:tavLst>
                                    </p:anim>
                                    <p:animEffect transition="in" filter="fade">
                                      <p:cBhvr>
                                        <p:cTn id="16" dur="5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9090" name="Picture 2" descr="C:\Users\abuelitos\Desktop\REBAJAR\DSCF.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0114" name="Picture 2" descr="C:\Users\abuelitos\Desktop\REBAJAR\DSCF1.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642910" y="4857452"/>
            <a:ext cx="8501090" cy="2000548"/>
          </a:xfrm>
          <a:prstGeom prst="rect">
            <a:avLst/>
          </a:prstGeom>
        </p:spPr>
        <p:txBody>
          <a:bodyPr wrap="square">
            <a:spAutoFit/>
          </a:bodyPr>
          <a:lstStyle/>
          <a:p>
            <a:pPr>
              <a:defRPr/>
            </a:pPr>
            <a:r>
              <a:rPr lang="es-ES_tradnl" sz="2800" dirty="0" smtClean="0">
                <a:solidFill>
                  <a:schemeClr val="bg1"/>
                </a:solidFill>
              </a:rPr>
              <a:t> </a:t>
            </a:r>
            <a:r>
              <a:rPr lang="es-ES_tradnl" sz="2400" b="1" dirty="0" smtClean="0">
                <a:solidFill>
                  <a:schemeClr val="bg1"/>
                </a:solidFill>
              </a:rPr>
              <a:t>El Gran Pórtico   </a:t>
            </a:r>
          </a:p>
          <a:p>
            <a:pPr>
              <a:defRPr/>
            </a:pPr>
            <a:r>
              <a:rPr lang="es-ES_tradnl" sz="2400" b="1" dirty="0" smtClean="0"/>
              <a:t> Constituye la entrada más emblemática, simbólica y ceremonial al corazón del recinto del Alcázar, la zona más noble de la ciudad palatina, dando acceso a la zona administrativa y política del mismo.</a:t>
            </a:r>
            <a:endParaRPr lang="es-ES_tradnl" sz="2400" b="1" dirty="0"/>
          </a:p>
        </p:txBody>
      </p:sp>
    </p:spTree>
  </p:cSld>
  <p:clrMapOvr>
    <a:masterClrMapping/>
  </p:clrMapOvr>
  <p:transition spd="med" advTm="15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pic>
        <p:nvPicPr>
          <p:cNvPr id="1026" name="Picture 2" descr="J:\HACER PPS\PERGAMINOS Y LIBROS\slide0020_image039.gif"/>
          <p:cNvPicPr>
            <a:picLocks noChangeAspect="1" noChangeArrowheads="1"/>
          </p:cNvPicPr>
          <p:nvPr/>
        </p:nvPicPr>
        <p:blipFill>
          <a:blip r:embed="rId3" cstate="print"/>
          <a:srcRect/>
          <a:stretch>
            <a:fillRect/>
          </a:stretch>
        </p:blipFill>
        <p:spPr bwMode="auto">
          <a:xfrm>
            <a:off x="500034" y="500042"/>
            <a:ext cx="8209178" cy="6048000"/>
          </a:xfrm>
          <a:prstGeom prst="rect">
            <a:avLst/>
          </a:prstGeom>
          <a:noFill/>
          <a:effectLst>
            <a:softEdge rad="127000"/>
          </a:effectLst>
        </p:spPr>
      </p:pic>
      <p:sp>
        <p:nvSpPr>
          <p:cNvPr id="5" name="4 Rectángulo"/>
          <p:cNvSpPr/>
          <p:nvPr/>
        </p:nvSpPr>
        <p:spPr>
          <a:xfrm>
            <a:off x="1428728" y="714356"/>
            <a:ext cx="3000396" cy="5632311"/>
          </a:xfrm>
          <a:prstGeom prst="rect">
            <a:avLst/>
          </a:prstGeom>
        </p:spPr>
        <p:txBody>
          <a:bodyPr wrap="square">
            <a:spAutoFit/>
          </a:bodyPr>
          <a:lstStyle/>
          <a:p>
            <a:pPr algn="ctr">
              <a:defRPr/>
            </a:pPr>
            <a:r>
              <a:rPr lang="es-ES_tradnl" dirty="0" smtClean="0"/>
              <a:t>Sería a partir del siglo XVI, en pleno renacimiento, cuando los humanistas empezaron a discutir sobre el verdadero origen de la denominada como Córdoba la Vieja, aunque no sería hasta el siglo XVII cuando Pedro Díaz de Rivas intuyó que sobre la Córdoba actual se encontraban demasiados restos romanos cuando se procedía a maniobrar sobre algún terreno, lo que evidenciaban su origen latino, y que por tanto, lo que realmente había bajo el suelo de lo que llamaban Córdoba la Vieja no era una ciudad romana, </a:t>
            </a:r>
            <a:endParaRPr lang="es-ES_tradnl" b="1" dirty="0" smtClean="0">
              <a:ln w="17780" cmpd="sng">
                <a:solidFill>
                  <a:srgbClr val="FFFFFF"/>
                </a:solidFill>
                <a:prstDash val="solid"/>
                <a:miter lim="800000"/>
              </a:ln>
              <a:solidFill>
                <a:srgbClr val="002060"/>
              </a:solidFill>
              <a:effectLst>
                <a:outerShdw blurRad="50800" algn="tl" rotWithShape="0">
                  <a:srgbClr val="000000"/>
                </a:outerShdw>
              </a:effectLst>
            </a:endParaRPr>
          </a:p>
        </p:txBody>
      </p:sp>
      <p:sp>
        <p:nvSpPr>
          <p:cNvPr id="7" name="6 Rectángulo"/>
          <p:cNvSpPr/>
          <p:nvPr/>
        </p:nvSpPr>
        <p:spPr>
          <a:xfrm>
            <a:off x="4643438" y="1928802"/>
            <a:ext cx="3071834" cy="369332"/>
          </a:xfrm>
          <a:prstGeom prst="rect">
            <a:avLst/>
          </a:prstGeom>
        </p:spPr>
        <p:txBody>
          <a:bodyPr wrap="square">
            <a:spAutoFit/>
          </a:bodyPr>
          <a:lstStyle/>
          <a:p>
            <a:pPr algn="ctr">
              <a:defRPr/>
            </a:pPr>
            <a:endParaRPr lang="es-ES_tradnl" dirty="0"/>
          </a:p>
        </p:txBody>
      </p:sp>
      <p:pic>
        <p:nvPicPr>
          <p:cNvPr id="13" name="Picture 4" descr="http://papiroanhelo.files.wordpress.com/2005/08/bloem1nl.gif?w=640"/>
          <p:cNvPicPr>
            <a:picLocks noChangeAspect="1" noChangeArrowheads="1" noCrop="1"/>
          </p:cNvPicPr>
          <p:nvPr/>
        </p:nvPicPr>
        <p:blipFill>
          <a:blip r:embed="rId4" cstate="print"/>
          <a:srcRect/>
          <a:stretch>
            <a:fillRect/>
          </a:stretch>
        </p:blipFill>
        <p:spPr bwMode="auto">
          <a:xfrm>
            <a:off x="7000892" y="5643578"/>
            <a:ext cx="727111" cy="756000"/>
          </a:xfrm>
          <a:prstGeom prst="rect">
            <a:avLst/>
          </a:prstGeom>
          <a:noFill/>
        </p:spPr>
      </p:pic>
      <p:sp>
        <p:nvSpPr>
          <p:cNvPr id="8" name="7 Rectángulo"/>
          <p:cNvSpPr/>
          <p:nvPr/>
        </p:nvSpPr>
        <p:spPr>
          <a:xfrm>
            <a:off x="4786314" y="714356"/>
            <a:ext cx="3214710" cy="5355312"/>
          </a:xfrm>
          <a:prstGeom prst="rect">
            <a:avLst/>
          </a:prstGeom>
        </p:spPr>
        <p:txBody>
          <a:bodyPr wrap="square">
            <a:spAutoFit/>
          </a:bodyPr>
          <a:lstStyle/>
          <a:p>
            <a:pPr>
              <a:defRPr/>
            </a:pPr>
            <a:r>
              <a:rPr lang="es-ES_tradnl" dirty="0" smtClean="0"/>
              <a:t>sino el castillo moro de Abderramán III. Pese a esta inteligente evidencia, el debate, ni mucho menos, se dio por concluido. No sería hasta los primeros años del siglo XX, concretamente en 1911, durante el reinado de Alfonso XIII, cuando las primeras excavaciones comenzaron de manera oficial, despejando cualquier tipo de duda al respecto, si es que todavía la había, de lo que yacía bajo el suelo. A partir de este momento, y hasta el largo parón producido por la guerra civil, las excavaciones se fueron produciendo con regularidad. </a:t>
            </a:r>
          </a:p>
        </p:txBody>
      </p:sp>
    </p:spTree>
  </p:cSld>
  <p:clrMapOvr>
    <a:masterClrMapping/>
  </p:clrMapOvr>
  <p:transition spd="med" advTm="40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Córdoba 55.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sp>
        <p:nvSpPr>
          <p:cNvPr id="5" name="4 Rectángulo"/>
          <p:cNvSpPr/>
          <p:nvPr/>
        </p:nvSpPr>
        <p:spPr>
          <a:xfrm>
            <a:off x="357158" y="285728"/>
            <a:ext cx="1789272" cy="261610"/>
          </a:xfrm>
          <a:prstGeom prst="rect">
            <a:avLst/>
          </a:prstGeom>
        </p:spPr>
        <p:txBody>
          <a:bodyPr wrap="none">
            <a:spAutoFit/>
          </a:bodyPr>
          <a:lstStyle/>
          <a:p>
            <a:pPr algn="ctr"/>
            <a:r>
              <a:rPr lang="es-ES" sz="1100" cap="all" dirty="0" smtClean="0">
                <a:ln/>
                <a:solidFill>
                  <a:schemeClr val="bg2">
                    <a:lumMod val="25000"/>
                  </a:schemeClr>
                </a:solidFill>
                <a:effectLst>
                  <a:reflection blurRad="10000" stA="55000" endPos="48000" dist="500" dir="5400000" sy="-100000" algn="bl" rotWithShape="0"/>
                </a:effectLst>
                <a:latin typeface="Brush Script MT" pitchFamily="66" charset="0"/>
              </a:rPr>
              <a:t>Fotografía Mari Tere</a:t>
            </a:r>
            <a:endParaRPr lang="es-ES" sz="1100" cap="all" dirty="0">
              <a:ln/>
              <a:solidFill>
                <a:schemeClr val="bg2">
                  <a:lumMod val="25000"/>
                </a:schemeClr>
              </a:solidFill>
              <a:effectLst>
                <a:reflection blurRad="10000" stA="55000" endPos="48000" dist="500" dir="5400000" sy="-100000" algn="bl" rotWithShape="0"/>
              </a:effectLst>
              <a:latin typeface="Brush Script MT" pitchFamily="66" charset="0"/>
            </a:endParaRPr>
          </a:p>
        </p:txBody>
      </p:sp>
      <p:pic>
        <p:nvPicPr>
          <p:cNvPr id="6" name="Picture 2" descr="C:\Users\abuelitos\Desktop\Córdoba 55.jpg"/>
          <p:cNvPicPr>
            <a:picLocks noChangeAspect="1" noChangeArrowheads="1"/>
          </p:cNvPicPr>
          <p:nvPr/>
        </p:nvPicPr>
        <p:blipFill>
          <a:blip r:embed="rId2" cstate="print"/>
          <a:srcRect/>
          <a:stretch>
            <a:fillRect/>
          </a:stretch>
        </p:blipFill>
        <p:spPr bwMode="auto">
          <a:xfrm>
            <a:off x="-24000" y="-18000"/>
            <a:ext cx="9168000" cy="6876000"/>
          </a:xfrm>
          <a:prstGeom prst="cloud">
            <a:avLst/>
          </a:prstGeom>
          <a:noFill/>
        </p:spPr>
      </p:pic>
      <p:pic>
        <p:nvPicPr>
          <p:cNvPr id="7" name="Picture 2" descr="C:\Users\abuelitos\Desktop\Córdoba 55.jpg"/>
          <p:cNvPicPr>
            <a:picLocks noChangeAspect="1" noChangeArrowheads="1"/>
          </p:cNvPicPr>
          <p:nvPr/>
        </p:nvPicPr>
        <p:blipFill>
          <a:blip r:embed="rId2" cstate="print"/>
          <a:srcRect/>
          <a:stretch>
            <a:fillRect/>
          </a:stretch>
        </p:blipFill>
        <p:spPr bwMode="auto">
          <a:xfrm>
            <a:off x="-24000" y="-18000"/>
            <a:ext cx="9168000" cy="6876000"/>
          </a:xfrm>
          <a:prstGeom prst="cloud">
            <a:avLst/>
          </a:prstGeom>
          <a:noFill/>
        </p:spPr>
      </p:pic>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12" fill="hold" nodeType="click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0-ppt_w/2"/>
                                          </p:val>
                                        </p:tav>
                                      </p:tavLst>
                                    </p:anim>
                                    <p:anim calcmode="lin" valueType="num">
                                      <p:cBhvr additive="base">
                                        <p:cTn id="7" dur="3000"/>
                                        <p:tgtEl>
                                          <p:spTgt spid="7"/>
                                        </p:tgtEl>
                                        <p:attrNameLst>
                                          <p:attrName>ppt_y</p:attrName>
                                        </p:attrNameLst>
                                      </p:cBhvr>
                                      <p:tavLst>
                                        <p:tav tm="0">
                                          <p:val>
                                            <p:strVal val="ppt_y"/>
                                          </p:val>
                                        </p:tav>
                                        <p:tav tm="100000">
                                          <p:val>
                                            <p:strVal val="1+ppt_h/2"/>
                                          </p:val>
                                        </p:tav>
                                      </p:tavLst>
                                    </p:anim>
                                    <p:set>
                                      <p:cBhvr>
                                        <p:cTn id="8" dur="1" fill="hold">
                                          <p:stCondLst>
                                            <p:cond delay="2999"/>
                                          </p:stCondLst>
                                        </p:cTn>
                                        <p:tgtEl>
                                          <p:spTgt spid="7"/>
                                        </p:tgtEl>
                                        <p:attrNameLst>
                                          <p:attrName>style.visibility</p:attrName>
                                        </p:attrNameLst>
                                      </p:cBhvr>
                                      <p:to>
                                        <p:strVal val="hidden"/>
                                      </p:to>
                                    </p:set>
                                  </p:childTnLst>
                                </p:cTn>
                              </p:par>
                              <p:par>
                                <p:cTn id="9" presetID="2" presetClass="exit" presetSubtype="3"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1+ppt_w/2"/>
                                          </p:val>
                                        </p:tav>
                                      </p:tavLst>
                                    </p:anim>
                                    <p:anim calcmode="lin" valueType="num">
                                      <p:cBhvr additive="base">
                                        <p:cTn id="11" dur="3000"/>
                                        <p:tgtEl>
                                          <p:spTgt spid="6"/>
                                        </p:tgtEl>
                                        <p:attrNameLst>
                                          <p:attrName>ppt_y</p:attrName>
                                        </p:attrNameLst>
                                      </p:cBhvr>
                                      <p:tavLst>
                                        <p:tav tm="0">
                                          <p:val>
                                            <p:strVal val="ppt_y"/>
                                          </p:val>
                                        </p:tav>
                                        <p:tav tm="100000">
                                          <p:val>
                                            <p:strVal val="0-ppt_h/2"/>
                                          </p:val>
                                        </p:tav>
                                      </p:tavLst>
                                    </p:anim>
                                    <p:set>
                                      <p:cBhvr>
                                        <p:cTn id="12" dur="1" fill="hold">
                                          <p:stCondLst>
                                            <p:cond delay="2999"/>
                                          </p:stCondLst>
                                        </p:cTn>
                                        <p:tgtEl>
                                          <p:spTgt spid="6"/>
                                        </p:tgtEl>
                                        <p:attrNameLst>
                                          <p:attrName>style.visibility</p:attrName>
                                        </p:attrNameLst>
                                      </p:cBhvr>
                                      <p:to>
                                        <p:strVal val="hidden"/>
                                      </p:to>
                                    </p:set>
                                  </p:childTnLst>
                                </p:cTn>
                              </p:par>
                            </p:childTnLst>
                          </p:cTn>
                        </p:par>
                        <p:par>
                          <p:cTn id="13" fill="hold">
                            <p:stCondLst>
                              <p:cond delay="3000"/>
                            </p:stCondLst>
                            <p:childTnLst>
                              <p:par>
                                <p:cTn id="14" presetID="6" presetClass="emph" presetSubtype="0" fill="hold" nodeType="afterEffect">
                                  <p:stCondLst>
                                    <p:cond delay="0"/>
                                  </p:stCondLst>
                                  <p:childTnLst>
                                    <p:animScale>
                                      <p:cBhvr>
                                        <p:cTn id="15" dur="5000" fill="hold"/>
                                        <p:tgtEl>
                                          <p:spTgt spid="10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esktop\Córdoba 56.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5" name="4 Rectángulo"/>
          <p:cNvSpPr/>
          <p:nvPr/>
        </p:nvSpPr>
        <p:spPr>
          <a:xfrm>
            <a:off x="2932940" y="6488668"/>
            <a:ext cx="1789272" cy="261610"/>
          </a:xfrm>
          <a:prstGeom prst="rect">
            <a:avLst/>
          </a:prstGeom>
        </p:spPr>
        <p:txBody>
          <a:bodyPr wrap="none">
            <a:spAutoFit/>
          </a:bodyPr>
          <a:lstStyle/>
          <a:p>
            <a:pPr algn="ctr"/>
            <a:r>
              <a:rPr lang="es-ES" sz="1100" cap="all" dirty="0" smtClean="0">
                <a:ln/>
                <a:solidFill>
                  <a:schemeClr val="bg2">
                    <a:lumMod val="25000"/>
                  </a:schemeClr>
                </a:solidFill>
                <a:effectLst>
                  <a:reflection blurRad="10000" stA="55000" endPos="48000" dist="500" dir="5400000" sy="-100000" algn="bl" rotWithShape="0"/>
                </a:effectLst>
                <a:latin typeface="Brush Script MT" pitchFamily="66" charset="0"/>
              </a:rPr>
              <a:t>Fotografía Mari Tere</a:t>
            </a:r>
            <a:endParaRPr lang="es-ES" sz="1100" cap="all" dirty="0">
              <a:ln/>
              <a:solidFill>
                <a:schemeClr val="bg2">
                  <a:lumMod val="25000"/>
                </a:schemeClr>
              </a:solidFill>
              <a:effectLst>
                <a:reflection blurRad="10000" stA="55000" endPos="48000" dist="500" dir="5400000" sy="-100000" algn="bl" rotWithShape="0"/>
              </a:effectLst>
              <a:latin typeface="Brush Script MT" pitchFamily="66" charset="0"/>
            </a:endParaRPr>
          </a:p>
        </p:txBody>
      </p:sp>
    </p:spTree>
  </p:cSld>
  <p:clrMapOvr>
    <a:masterClrMapping/>
  </p:clrMapOvr>
  <p:transition spd="med" advTm="5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C:\Users\abuelitos\Desktop\Córdoba 60.jpg"/>
          <p:cNvPicPr>
            <a:picLocks noChangeAspect="1" noChangeArrowheads="1"/>
          </p:cNvPicPr>
          <p:nvPr/>
        </p:nvPicPr>
        <p:blipFill>
          <a:blip r:embed="rId2" cstate="print"/>
          <a:srcRect/>
          <a:stretch>
            <a:fillRect/>
          </a:stretch>
        </p:blipFill>
        <p:spPr bwMode="auto">
          <a:xfrm>
            <a:off x="-26973" y="0"/>
            <a:ext cx="9170973" cy="6876000"/>
          </a:xfrm>
          <a:prstGeom prst="rect">
            <a:avLst/>
          </a:prstGeom>
          <a:noFill/>
        </p:spPr>
      </p:pic>
      <p:sp>
        <p:nvSpPr>
          <p:cNvPr id="5" name="4 Rectángulo"/>
          <p:cNvSpPr/>
          <p:nvPr/>
        </p:nvSpPr>
        <p:spPr>
          <a:xfrm>
            <a:off x="789800" y="6215082"/>
            <a:ext cx="1789272" cy="261610"/>
          </a:xfrm>
          <a:prstGeom prst="rect">
            <a:avLst/>
          </a:prstGeom>
        </p:spPr>
        <p:txBody>
          <a:bodyPr wrap="none">
            <a:spAutoFit/>
          </a:bodyPr>
          <a:lstStyle/>
          <a:p>
            <a:pPr algn="ctr"/>
            <a:r>
              <a:rPr lang="es-ES" sz="1100" cap="all" dirty="0" smtClean="0">
                <a:ln/>
                <a:effectLst>
                  <a:reflection blurRad="10000" stA="55000" endPos="48000" dist="500" dir="5400000" sy="-100000" algn="bl" rotWithShape="0"/>
                </a:effectLst>
                <a:latin typeface="Brush Script MT" pitchFamily="66" charset="0"/>
              </a:rPr>
              <a:t>Fotografía Mari Tere</a:t>
            </a:r>
            <a:endParaRPr lang="es-ES" sz="1100" cap="all" dirty="0">
              <a:ln/>
              <a:effectLst>
                <a:reflection blurRad="10000" stA="55000" endPos="48000" dist="500" dir="5400000" sy="-100000" algn="bl" rotWithShape="0"/>
              </a:effectLst>
              <a:latin typeface="Brush Script MT" pitchFamily="66" charset="0"/>
            </a:endParaRPr>
          </a:p>
        </p:txBody>
      </p:sp>
      <p:pic>
        <p:nvPicPr>
          <p:cNvPr id="1028" name="Picture 4" descr="J:\HACER PPS\CARPETA PLANTILLAS\cqs1214997412e[1].jpg"/>
          <p:cNvPicPr>
            <a:picLocks noChangeAspect="1" noChangeArrowheads="1"/>
          </p:cNvPicPr>
          <p:nvPr/>
        </p:nvPicPr>
        <p:blipFill>
          <a:blip r:embed="rId3" cstate="print"/>
          <a:srcRect/>
          <a:stretch>
            <a:fillRect/>
          </a:stretch>
        </p:blipFill>
        <p:spPr bwMode="auto">
          <a:xfrm>
            <a:off x="4143372" y="285728"/>
            <a:ext cx="3780000" cy="3780000"/>
          </a:xfrm>
          <a:prstGeom prst="teardrop">
            <a:avLst/>
          </a:prstGeom>
          <a:noFill/>
        </p:spPr>
      </p:pic>
      <p:pic>
        <p:nvPicPr>
          <p:cNvPr id="12" name="Picture 4" descr="J:\HACER PPS\CARPETA PLANTILLAS\cqs1214997412e[1].jpg"/>
          <p:cNvPicPr>
            <a:picLocks noChangeAspect="1" noChangeArrowheads="1"/>
          </p:cNvPicPr>
          <p:nvPr/>
        </p:nvPicPr>
        <p:blipFill>
          <a:blip r:embed="rId3" cstate="print"/>
          <a:srcRect/>
          <a:stretch>
            <a:fillRect/>
          </a:stretch>
        </p:blipFill>
        <p:spPr bwMode="auto">
          <a:xfrm rot="5214919">
            <a:off x="4170900" y="2979036"/>
            <a:ext cx="3780000" cy="3780000"/>
          </a:xfrm>
          <a:prstGeom prst="teardrop">
            <a:avLst/>
          </a:prstGeom>
          <a:noFill/>
        </p:spPr>
      </p:pic>
      <p:pic>
        <p:nvPicPr>
          <p:cNvPr id="13" name="Picture 4" descr="J:\HACER PPS\CARPETA PLANTILLAS\cqs1214997412e[1].jpg"/>
          <p:cNvPicPr>
            <a:picLocks noChangeAspect="1" noChangeArrowheads="1"/>
          </p:cNvPicPr>
          <p:nvPr/>
        </p:nvPicPr>
        <p:blipFill>
          <a:blip r:embed="rId3" cstate="print"/>
          <a:srcRect/>
          <a:stretch>
            <a:fillRect/>
          </a:stretch>
        </p:blipFill>
        <p:spPr bwMode="auto">
          <a:xfrm rot="16847125" flipH="1">
            <a:off x="1187106" y="3094758"/>
            <a:ext cx="3756402" cy="3780000"/>
          </a:xfrm>
          <a:prstGeom prst="teardrop">
            <a:avLst/>
          </a:prstGeom>
          <a:noFill/>
        </p:spPr>
      </p:pic>
      <p:pic>
        <p:nvPicPr>
          <p:cNvPr id="14" name="Picture 4" descr="J:\HACER PPS\CARPETA PLANTILLAS\cqs1214997412e[1].jpg"/>
          <p:cNvPicPr>
            <a:picLocks noChangeAspect="1" noChangeArrowheads="1"/>
          </p:cNvPicPr>
          <p:nvPr/>
        </p:nvPicPr>
        <p:blipFill>
          <a:blip r:embed="rId3" cstate="print"/>
          <a:srcRect/>
          <a:stretch>
            <a:fillRect/>
          </a:stretch>
        </p:blipFill>
        <p:spPr bwMode="auto">
          <a:xfrm rot="21270370" flipH="1">
            <a:off x="1100980" y="456863"/>
            <a:ext cx="3756402" cy="3780000"/>
          </a:xfrm>
          <a:prstGeom prst="teardrop">
            <a:avLst/>
          </a:prstGeom>
          <a:noFill/>
        </p:spPr>
      </p:pic>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9" fill="hold" nodeType="withEffect">
                                  <p:stCondLst>
                                    <p:cond delay="0"/>
                                  </p:stCondLst>
                                  <p:childTnLst>
                                    <p:anim calcmode="lin" valueType="num">
                                      <p:cBhvr additive="base">
                                        <p:cTn id="6" dur="5000"/>
                                        <p:tgtEl>
                                          <p:spTgt spid="14"/>
                                        </p:tgtEl>
                                        <p:attrNameLst>
                                          <p:attrName>ppt_x</p:attrName>
                                        </p:attrNameLst>
                                      </p:cBhvr>
                                      <p:tavLst>
                                        <p:tav tm="0">
                                          <p:val>
                                            <p:strVal val="ppt_x"/>
                                          </p:val>
                                        </p:tav>
                                        <p:tav tm="100000">
                                          <p:val>
                                            <p:strVal val="0-ppt_w/2"/>
                                          </p:val>
                                        </p:tav>
                                      </p:tavLst>
                                    </p:anim>
                                    <p:anim calcmode="lin" valueType="num">
                                      <p:cBhvr additive="base">
                                        <p:cTn id="7" dur="5000"/>
                                        <p:tgtEl>
                                          <p:spTgt spid="14"/>
                                        </p:tgtEl>
                                        <p:attrNameLst>
                                          <p:attrName>ppt_y</p:attrName>
                                        </p:attrNameLst>
                                      </p:cBhvr>
                                      <p:tavLst>
                                        <p:tav tm="0">
                                          <p:val>
                                            <p:strVal val="ppt_y"/>
                                          </p:val>
                                        </p:tav>
                                        <p:tav tm="100000">
                                          <p:val>
                                            <p:strVal val="0-ppt_h/2"/>
                                          </p:val>
                                        </p:tav>
                                      </p:tavLst>
                                    </p:anim>
                                    <p:set>
                                      <p:cBhvr>
                                        <p:cTn id="8" dur="1" fill="hold">
                                          <p:stCondLst>
                                            <p:cond delay="4999"/>
                                          </p:stCondLst>
                                        </p:cTn>
                                        <p:tgtEl>
                                          <p:spTgt spid="14"/>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5000"/>
                                        <p:tgtEl>
                                          <p:spTgt spid="13"/>
                                        </p:tgtEl>
                                        <p:attrNameLst>
                                          <p:attrName>ppt_x</p:attrName>
                                        </p:attrNameLst>
                                      </p:cBhvr>
                                      <p:tavLst>
                                        <p:tav tm="0">
                                          <p:val>
                                            <p:strVal val="ppt_x"/>
                                          </p:val>
                                        </p:tav>
                                        <p:tav tm="100000">
                                          <p:val>
                                            <p:strVal val="0-ppt_w/2"/>
                                          </p:val>
                                        </p:tav>
                                      </p:tavLst>
                                    </p:anim>
                                    <p:anim calcmode="lin" valueType="num">
                                      <p:cBhvr additive="base">
                                        <p:cTn id="11" dur="5000"/>
                                        <p:tgtEl>
                                          <p:spTgt spid="13"/>
                                        </p:tgtEl>
                                        <p:attrNameLst>
                                          <p:attrName>ppt_y</p:attrName>
                                        </p:attrNameLst>
                                      </p:cBhvr>
                                      <p:tavLst>
                                        <p:tav tm="0">
                                          <p:val>
                                            <p:strVal val="ppt_y"/>
                                          </p:val>
                                        </p:tav>
                                        <p:tav tm="100000">
                                          <p:val>
                                            <p:strVal val="1+ppt_h/2"/>
                                          </p:val>
                                        </p:tav>
                                      </p:tavLst>
                                    </p:anim>
                                    <p:set>
                                      <p:cBhvr>
                                        <p:cTn id="12" dur="1" fill="hold">
                                          <p:stCondLst>
                                            <p:cond delay="4999"/>
                                          </p:stCondLst>
                                        </p:cTn>
                                        <p:tgtEl>
                                          <p:spTgt spid="13"/>
                                        </p:tgtEl>
                                        <p:attrNameLst>
                                          <p:attrName>style.visibility</p:attrName>
                                        </p:attrNameLst>
                                      </p:cBhvr>
                                      <p:to>
                                        <p:strVal val="hidden"/>
                                      </p:to>
                                    </p:set>
                                  </p:childTnLst>
                                </p:cTn>
                              </p:par>
                              <p:par>
                                <p:cTn id="13" presetID="2" presetClass="exit" presetSubtype="3" fill="hold" nodeType="withEffect">
                                  <p:stCondLst>
                                    <p:cond delay="0"/>
                                  </p:stCondLst>
                                  <p:childTnLst>
                                    <p:anim calcmode="lin" valueType="num">
                                      <p:cBhvr additive="base">
                                        <p:cTn id="14" dur="5000"/>
                                        <p:tgtEl>
                                          <p:spTgt spid="1028"/>
                                        </p:tgtEl>
                                        <p:attrNameLst>
                                          <p:attrName>ppt_x</p:attrName>
                                        </p:attrNameLst>
                                      </p:cBhvr>
                                      <p:tavLst>
                                        <p:tav tm="0">
                                          <p:val>
                                            <p:strVal val="ppt_x"/>
                                          </p:val>
                                        </p:tav>
                                        <p:tav tm="100000">
                                          <p:val>
                                            <p:strVal val="1+ppt_w/2"/>
                                          </p:val>
                                        </p:tav>
                                      </p:tavLst>
                                    </p:anim>
                                    <p:anim calcmode="lin" valueType="num">
                                      <p:cBhvr additive="base">
                                        <p:cTn id="15" dur="5000"/>
                                        <p:tgtEl>
                                          <p:spTgt spid="1028"/>
                                        </p:tgtEl>
                                        <p:attrNameLst>
                                          <p:attrName>ppt_y</p:attrName>
                                        </p:attrNameLst>
                                      </p:cBhvr>
                                      <p:tavLst>
                                        <p:tav tm="0">
                                          <p:val>
                                            <p:strVal val="ppt_y"/>
                                          </p:val>
                                        </p:tav>
                                        <p:tav tm="100000">
                                          <p:val>
                                            <p:strVal val="0-ppt_h/2"/>
                                          </p:val>
                                        </p:tav>
                                      </p:tavLst>
                                    </p:anim>
                                    <p:set>
                                      <p:cBhvr>
                                        <p:cTn id="16" dur="1" fill="hold">
                                          <p:stCondLst>
                                            <p:cond delay="4999"/>
                                          </p:stCondLst>
                                        </p:cTn>
                                        <p:tgtEl>
                                          <p:spTgt spid="1028"/>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5000"/>
                                        <p:tgtEl>
                                          <p:spTgt spid="12"/>
                                        </p:tgtEl>
                                        <p:attrNameLst>
                                          <p:attrName>ppt_x</p:attrName>
                                        </p:attrNameLst>
                                      </p:cBhvr>
                                      <p:tavLst>
                                        <p:tav tm="0">
                                          <p:val>
                                            <p:strVal val="ppt_x"/>
                                          </p:val>
                                        </p:tav>
                                        <p:tav tm="100000">
                                          <p:val>
                                            <p:strVal val="1+ppt_w/2"/>
                                          </p:val>
                                        </p:tav>
                                      </p:tavLst>
                                    </p:anim>
                                    <p:anim calcmode="lin" valueType="num">
                                      <p:cBhvr additive="base">
                                        <p:cTn id="19" dur="5000"/>
                                        <p:tgtEl>
                                          <p:spTgt spid="12"/>
                                        </p:tgtEl>
                                        <p:attrNameLst>
                                          <p:attrName>ppt_y</p:attrName>
                                        </p:attrNameLst>
                                      </p:cBhvr>
                                      <p:tavLst>
                                        <p:tav tm="0">
                                          <p:val>
                                            <p:strVal val="ppt_y"/>
                                          </p:val>
                                        </p:tav>
                                        <p:tav tm="100000">
                                          <p:val>
                                            <p:strVal val="1+ppt_h/2"/>
                                          </p:val>
                                        </p:tav>
                                      </p:tavLst>
                                    </p:anim>
                                    <p:set>
                                      <p:cBhvr>
                                        <p:cTn id="20"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http://www.unaventanadesdemadrid.com/objetos/otras-comunidades/cordoba-ii/medina-azahara-salon-trono.jpg"/>
          <p:cNvPicPr>
            <a:picLocks noChangeAspect="1" noChangeArrowheads="1"/>
          </p:cNvPicPr>
          <p:nvPr/>
        </p:nvPicPr>
        <p:blipFill>
          <a:blip r:embed="rId2" cstate="print"/>
          <a:srcRect/>
          <a:stretch>
            <a:fillRect/>
          </a:stretch>
        </p:blipFill>
        <p:spPr bwMode="auto">
          <a:xfrm>
            <a:off x="0" y="0"/>
            <a:ext cx="9312000" cy="6984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Desktop\Córdoba 61.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sp>
        <p:nvSpPr>
          <p:cNvPr id="5" name="4 Rectángulo"/>
          <p:cNvSpPr/>
          <p:nvPr/>
        </p:nvSpPr>
        <p:spPr>
          <a:xfrm>
            <a:off x="6290526" y="6488668"/>
            <a:ext cx="1789272" cy="261610"/>
          </a:xfrm>
          <a:prstGeom prst="rect">
            <a:avLst/>
          </a:prstGeom>
        </p:spPr>
        <p:txBody>
          <a:bodyPr wrap="none">
            <a:spAutoFit/>
          </a:bodyPr>
          <a:lstStyle/>
          <a:p>
            <a:pPr algn="ctr"/>
            <a:r>
              <a:rPr lang="es-ES" sz="1100" cap="all" dirty="0" smtClean="0">
                <a:ln/>
                <a:solidFill>
                  <a:schemeClr val="bg2">
                    <a:lumMod val="25000"/>
                  </a:schemeClr>
                </a:solidFill>
                <a:effectLst>
                  <a:reflection blurRad="10000" stA="55000" endPos="48000" dist="500" dir="5400000" sy="-100000" algn="bl" rotWithShape="0"/>
                </a:effectLst>
                <a:latin typeface="Brush Script MT" pitchFamily="66" charset="0"/>
              </a:rPr>
              <a:t>Fotografía Mari Tere</a:t>
            </a:r>
            <a:endParaRPr lang="es-ES" sz="1100" cap="all" dirty="0">
              <a:ln/>
              <a:solidFill>
                <a:schemeClr val="bg2">
                  <a:lumMod val="25000"/>
                </a:schemeClr>
              </a:solidFill>
              <a:effectLst>
                <a:reflection blurRad="10000" stA="55000" endPos="48000" dist="500" dir="5400000" sy="-100000" algn="bl" rotWithShape="0"/>
              </a:effectLst>
              <a:latin typeface="Brush Script MT" pitchFamily="66" charset="0"/>
            </a:endParaRPr>
          </a:p>
        </p:txBody>
      </p:sp>
    </p:spTree>
  </p:cSld>
  <p:clrMapOvr>
    <a:masterClrMapping/>
  </p:clrMapOvr>
  <p:transition spd="med" advTm="4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28002" name="Picture 2" descr="http://3.bp.blogspot.com/-hoQnfYmgIdQ/T8urPKy5rBI/AAAAAAAABZU/v7L-iuH7wHg/s1600/20120513+Medina+Azahara+034.jpg"/>
          <p:cNvPicPr>
            <a:picLocks noChangeAspect="1" noChangeArrowheads="1"/>
          </p:cNvPicPr>
          <p:nvPr/>
        </p:nvPicPr>
        <p:blipFill>
          <a:blip r:embed="rId2" cstate="print"/>
          <a:srcRect/>
          <a:stretch>
            <a:fillRect/>
          </a:stretch>
        </p:blipFill>
        <p:spPr bwMode="auto">
          <a:xfrm>
            <a:off x="-642974" y="-357214"/>
            <a:ext cx="12590896" cy="8532000"/>
          </a:xfrm>
          <a:prstGeom prst="rect">
            <a:avLst/>
          </a:prstGeom>
          <a:noFill/>
        </p:spPr>
      </p:pic>
      <p:pic>
        <p:nvPicPr>
          <p:cNvPr id="5" name="Picture 6" descr="http://www.biografiasyvidas.com/biografia/a/fotos/abderraman_iii.jpg"/>
          <p:cNvPicPr>
            <a:picLocks noChangeAspect="1" noChangeArrowheads="1"/>
          </p:cNvPicPr>
          <p:nvPr/>
        </p:nvPicPr>
        <p:blipFill>
          <a:blip r:embed="rId3" cstate="print"/>
          <a:srcRect/>
          <a:stretch>
            <a:fillRect/>
          </a:stretch>
        </p:blipFill>
        <p:spPr bwMode="auto">
          <a:xfrm>
            <a:off x="5429256" y="2571744"/>
            <a:ext cx="2331421" cy="2016000"/>
          </a:xfrm>
          <a:prstGeom prst="roundRect">
            <a:avLst/>
          </a:prstGeom>
          <a:noFill/>
          <a:effectLst>
            <a:softEdge rad="317500"/>
          </a:effectLst>
        </p:spPr>
      </p:pic>
    </p:spTree>
  </p:cSld>
  <p:clrMapOvr>
    <a:masterClrMapping/>
  </p:clrMapOvr>
  <p:transition spd="med"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Clr clrSpc="rgb">
                                      <p:cBhvr override="childStyle">
                                        <p:cTn id="6" dur="500" fill="hold"/>
                                        <p:tgtEl>
                                          <p:spTgt spid="5"/>
                                        </p:tgtEl>
                                        <p:attrNameLst>
                                          <p:attrName>style.color</p:attrName>
                                        </p:attrNameLst>
                                      </p:cBhvr>
                                      <p:to>
                                        <a:schemeClr val="accent2"/>
                                      </p:to>
                                    </p:animClr>
                                    <p:animClr clrSpc="rgb">
                                      <p:cBhvr>
                                        <p:cTn id="7" dur="500" fill="hold"/>
                                        <p:tgtEl>
                                          <p:spTgt spid="5"/>
                                        </p:tgtEl>
                                        <p:attrNameLst>
                                          <p:attrName>fillcolor</p:attrName>
                                        </p:attrNameLst>
                                      </p:cBhvr>
                                      <p:to>
                                        <a:schemeClr val="accent2"/>
                                      </p:to>
                                    </p:animClr>
                                    <p:set>
                                      <p:cBhvr>
                                        <p:cTn id="8" dur="500" fill="hold"/>
                                        <p:tgtEl>
                                          <p:spTgt spid="5"/>
                                        </p:tgtEl>
                                        <p:attrNameLst>
                                          <p:attrName>fill.type</p:attrName>
                                        </p:attrNameLst>
                                      </p:cBhvr>
                                      <p:to>
                                        <p:strVal val="solid"/>
                                      </p:to>
                                    </p:set>
                                    <p:set>
                                      <p:cBhvr>
                                        <p:cTn id="9" dur="500" fill="hold"/>
                                        <p:tgtEl>
                                          <p:spTgt spid="5"/>
                                        </p:tgtEl>
                                        <p:attrNameLst>
                                          <p:attrName>fill.on</p:attrName>
                                        </p:attrNameLst>
                                      </p:cBhvr>
                                      <p:to>
                                        <p:strVal val="true"/>
                                      </p:to>
                                    </p:set>
                                    <p:animRot by="120000">
                                      <p:cBhvr>
                                        <p:cTn id="10" dur="500" fill="hold">
                                          <p:stCondLst>
                                            <p:cond delay="0"/>
                                          </p:stCondLst>
                                        </p:cTn>
                                        <p:tgtEl>
                                          <p:spTgt spid="5"/>
                                        </p:tgtEl>
                                        <p:attrNameLst>
                                          <p:attrName>r</p:attrName>
                                        </p:attrNameLst>
                                      </p:cBhvr>
                                    </p:animRot>
                                    <p:animRot by="-240000">
                                      <p:cBhvr>
                                        <p:cTn id="11" dur="1000" fill="hold">
                                          <p:stCondLst>
                                            <p:cond delay="1000"/>
                                          </p:stCondLst>
                                        </p:cTn>
                                        <p:tgtEl>
                                          <p:spTgt spid="5"/>
                                        </p:tgtEl>
                                        <p:attrNameLst>
                                          <p:attrName>r</p:attrName>
                                        </p:attrNameLst>
                                      </p:cBhvr>
                                    </p:animRot>
                                    <p:animRot by="240000">
                                      <p:cBhvr>
                                        <p:cTn id="12" dur="1000" fill="hold">
                                          <p:stCondLst>
                                            <p:cond delay="2000"/>
                                          </p:stCondLst>
                                        </p:cTn>
                                        <p:tgtEl>
                                          <p:spTgt spid="5"/>
                                        </p:tgtEl>
                                        <p:attrNameLst>
                                          <p:attrName>r</p:attrName>
                                        </p:attrNameLst>
                                      </p:cBhvr>
                                    </p:animRot>
                                    <p:animRot by="-240000">
                                      <p:cBhvr>
                                        <p:cTn id="13" dur="1000" fill="hold">
                                          <p:stCondLst>
                                            <p:cond delay="3000"/>
                                          </p:stCondLst>
                                        </p:cTn>
                                        <p:tgtEl>
                                          <p:spTgt spid="5"/>
                                        </p:tgtEl>
                                        <p:attrNameLst>
                                          <p:attrName>r</p:attrName>
                                        </p:attrNameLst>
                                      </p:cBhvr>
                                    </p:animRot>
                                    <p:animRot by="120000">
                                      <p:cBhvr>
                                        <p:cTn id="14" dur="1000" fill="hold">
                                          <p:stCondLst>
                                            <p:cond delay="400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pic>
        <p:nvPicPr>
          <p:cNvPr id="1026" name="Picture 2" descr="J:\HACER PPS\PERGAMINOS Y LIBROS\slide0020_image039.gif"/>
          <p:cNvPicPr>
            <a:picLocks noChangeAspect="1" noChangeArrowheads="1"/>
          </p:cNvPicPr>
          <p:nvPr/>
        </p:nvPicPr>
        <p:blipFill>
          <a:blip r:embed="rId3" cstate="print"/>
          <a:srcRect/>
          <a:stretch>
            <a:fillRect/>
          </a:stretch>
        </p:blipFill>
        <p:spPr bwMode="auto">
          <a:xfrm>
            <a:off x="500034" y="500042"/>
            <a:ext cx="8209178" cy="6048000"/>
          </a:xfrm>
          <a:prstGeom prst="rect">
            <a:avLst/>
          </a:prstGeom>
          <a:noFill/>
          <a:effectLst>
            <a:softEdge rad="127000"/>
          </a:effectLst>
        </p:spPr>
      </p:pic>
      <p:sp>
        <p:nvSpPr>
          <p:cNvPr id="5" name="4 Rectángulo"/>
          <p:cNvSpPr/>
          <p:nvPr/>
        </p:nvSpPr>
        <p:spPr>
          <a:xfrm>
            <a:off x="1428728" y="714356"/>
            <a:ext cx="3000396" cy="369332"/>
          </a:xfrm>
          <a:prstGeom prst="rect">
            <a:avLst/>
          </a:prstGeom>
        </p:spPr>
        <p:txBody>
          <a:bodyPr wrap="square">
            <a:spAutoFit/>
          </a:bodyPr>
          <a:lstStyle/>
          <a:p>
            <a:pPr algn="ctr">
              <a:defRPr/>
            </a:pPr>
            <a:endParaRPr lang="es-ES_tradnl" b="1" dirty="0" smtClean="0">
              <a:ln w="17780" cmpd="sng">
                <a:solidFill>
                  <a:srgbClr val="FFFFFF"/>
                </a:solidFill>
                <a:prstDash val="solid"/>
                <a:miter lim="800000"/>
              </a:ln>
              <a:solidFill>
                <a:srgbClr val="002060"/>
              </a:solidFill>
              <a:effectLst>
                <a:outerShdw blurRad="50800" algn="tl" rotWithShape="0">
                  <a:srgbClr val="000000"/>
                </a:outerShdw>
              </a:effectLst>
            </a:endParaRPr>
          </a:p>
        </p:txBody>
      </p:sp>
      <p:sp>
        <p:nvSpPr>
          <p:cNvPr id="7" name="6 Rectángulo"/>
          <p:cNvSpPr/>
          <p:nvPr/>
        </p:nvSpPr>
        <p:spPr>
          <a:xfrm>
            <a:off x="4643438" y="1928802"/>
            <a:ext cx="3071834" cy="369332"/>
          </a:xfrm>
          <a:prstGeom prst="rect">
            <a:avLst/>
          </a:prstGeom>
        </p:spPr>
        <p:txBody>
          <a:bodyPr wrap="square">
            <a:spAutoFit/>
          </a:bodyPr>
          <a:lstStyle/>
          <a:p>
            <a:pPr algn="ctr">
              <a:defRPr/>
            </a:pPr>
            <a:endParaRPr lang="es-ES_tradnl" dirty="0"/>
          </a:p>
        </p:txBody>
      </p:sp>
      <p:sp>
        <p:nvSpPr>
          <p:cNvPr id="9" name="8 Rectángulo"/>
          <p:cNvSpPr/>
          <p:nvPr/>
        </p:nvSpPr>
        <p:spPr>
          <a:xfrm>
            <a:off x="1500166" y="1071546"/>
            <a:ext cx="3000396" cy="369332"/>
          </a:xfrm>
          <a:prstGeom prst="rect">
            <a:avLst/>
          </a:prstGeom>
        </p:spPr>
        <p:txBody>
          <a:bodyPr wrap="square">
            <a:spAutoFit/>
          </a:bodyPr>
          <a:lstStyle/>
          <a:p>
            <a:pPr algn="ctr">
              <a:defRPr/>
            </a:pPr>
            <a:endParaRPr lang="es-ES_tradnl" dirty="0">
              <a:solidFill>
                <a:schemeClr val="accent1">
                  <a:lumMod val="50000"/>
                </a:schemeClr>
              </a:solidFill>
            </a:endParaRPr>
          </a:p>
        </p:txBody>
      </p:sp>
      <p:sp>
        <p:nvSpPr>
          <p:cNvPr id="11" name="10 Rectángulo"/>
          <p:cNvSpPr/>
          <p:nvPr/>
        </p:nvSpPr>
        <p:spPr>
          <a:xfrm>
            <a:off x="1500166" y="1428736"/>
            <a:ext cx="2714644" cy="3693319"/>
          </a:xfrm>
          <a:prstGeom prst="rect">
            <a:avLst/>
          </a:prstGeom>
        </p:spPr>
        <p:txBody>
          <a:bodyPr wrap="square">
            <a:spAutoFit/>
          </a:bodyPr>
          <a:lstStyle/>
          <a:p>
            <a:pPr algn="ctr"/>
            <a:r>
              <a:rPr lang="es-ES_tradnl" dirty="0" smtClean="0"/>
              <a:t>El palacio se ubica en la parte más alta, escalonando sus edificaciones por la ladera de la montaña, en una situación de clara preeminencia sobre el caserío urbano y la mezquita aljama, extendidos por la llanura. Siguiendo la disposición en terrazas encontramos que la primera corresponde a</a:t>
            </a:r>
            <a:endParaRPr lang="es-ES_tradnl" dirty="0"/>
          </a:p>
        </p:txBody>
      </p:sp>
      <p:sp>
        <p:nvSpPr>
          <p:cNvPr id="12" name="11 Rectángulo"/>
          <p:cNvSpPr/>
          <p:nvPr/>
        </p:nvSpPr>
        <p:spPr>
          <a:xfrm>
            <a:off x="4857752" y="1214422"/>
            <a:ext cx="2786082" cy="3970318"/>
          </a:xfrm>
          <a:prstGeom prst="rect">
            <a:avLst/>
          </a:prstGeom>
        </p:spPr>
        <p:txBody>
          <a:bodyPr wrap="square">
            <a:spAutoFit/>
          </a:bodyPr>
          <a:lstStyle/>
          <a:p>
            <a:r>
              <a:rPr lang="es-ES_tradnl" dirty="0" smtClean="0"/>
              <a:t>la zona residencial del califa, seguido por la zona oficial (Casa de los Visires, cuerpo de guardia, Salón Rico, dependencias administrativas, jardines...) para finalmente albergar a la ciudad propiamente dicha (viviendas, artesanos...) y la Mezquita Aljama, separadas de las dos terrazas anteriores por otra muralla específica para aislar el conjunto palatino</a:t>
            </a:r>
            <a:endParaRPr lang="es-ES_tradnl" dirty="0"/>
          </a:p>
        </p:txBody>
      </p:sp>
      <p:pic>
        <p:nvPicPr>
          <p:cNvPr id="13" name="Picture 4" descr="http://papiroanhelo.files.wordpress.com/2005/08/bloem1nl.gif?w=640"/>
          <p:cNvPicPr>
            <a:picLocks noChangeAspect="1" noChangeArrowheads="1" noCrop="1"/>
          </p:cNvPicPr>
          <p:nvPr/>
        </p:nvPicPr>
        <p:blipFill>
          <a:blip r:embed="rId4" cstate="print"/>
          <a:srcRect/>
          <a:stretch>
            <a:fillRect/>
          </a:stretch>
        </p:blipFill>
        <p:spPr bwMode="auto">
          <a:xfrm>
            <a:off x="5643570" y="5143512"/>
            <a:ext cx="1073351" cy="1116000"/>
          </a:xfrm>
          <a:prstGeom prst="rect">
            <a:avLst/>
          </a:prstGeom>
          <a:noFill/>
        </p:spPr>
      </p:pic>
    </p:spTree>
  </p:cSld>
  <p:clrMapOvr>
    <a:masterClrMapping/>
  </p:clrMapOvr>
  <p:transition spd="med" advTm="34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70" name="Picture 2" descr="C:\Users\abuelitos\Desktop\Córdoba65.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sp>
        <p:nvSpPr>
          <p:cNvPr id="5" name="4 Rectángulo"/>
          <p:cNvSpPr/>
          <p:nvPr/>
        </p:nvSpPr>
        <p:spPr>
          <a:xfrm>
            <a:off x="7000892" y="285728"/>
            <a:ext cx="1789272" cy="261610"/>
          </a:xfrm>
          <a:prstGeom prst="rect">
            <a:avLst/>
          </a:prstGeom>
        </p:spPr>
        <p:txBody>
          <a:bodyPr wrap="none">
            <a:spAutoFit/>
          </a:bodyPr>
          <a:lstStyle/>
          <a:p>
            <a:pPr algn="ctr"/>
            <a:r>
              <a:rPr lang="es-ES" sz="1100" cap="all" dirty="0" smtClean="0">
                <a:ln/>
                <a:solidFill>
                  <a:schemeClr val="bg2">
                    <a:lumMod val="25000"/>
                  </a:schemeClr>
                </a:solidFill>
                <a:effectLst>
                  <a:reflection blurRad="10000" stA="55000" endPos="48000" dist="500" dir="5400000" sy="-100000" algn="bl" rotWithShape="0"/>
                </a:effectLst>
                <a:latin typeface="Brush Script MT" pitchFamily="66" charset="0"/>
              </a:rPr>
              <a:t>Fotografía Mari Tere</a:t>
            </a:r>
            <a:endParaRPr lang="es-ES" sz="1100" cap="all" dirty="0">
              <a:ln/>
              <a:solidFill>
                <a:schemeClr val="bg2">
                  <a:lumMod val="25000"/>
                </a:schemeClr>
              </a:solidFill>
              <a:effectLst>
                <a:reflection blurRad="10000" stA="55000" endPos="48000" dist="500" dir="5400000" sy="-100000" algn="bl" rotWithShape="0"/>
              </a:effectLst>
              <a:latin typeface="Brush Script MT" pitchFamily="66" charset="0"/>
            </a:endParaRPr>
          </a:p>
        </p:txBody>
      </p:sp>
    </p:spTree>
  </p:cSld>
  <p:clrMapOvr>
    <a:masterClrMapping/>
  </p:clrMapOvr>
  <p:transition spd="med" advTm="5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5" name="Picture 3" descr="C:\Users\abuelitos\Desktop\Córdoba 72.jpg"/>
          <p:cNvPicPr>
            <a:picLocks noChangeAspect="1" noChangeArrowheads="1"/>
          </p:cNvPicPr>
          <p:nvPr/>
        </p:nvPicPr>
        <p:blipFill>
          <a:blip r:embed="rId2" cstate="print"/>
          <a:srcRect/>
          <a:stretch>
            <a:fillRect/>
          </a:stretch>
        </p:blipFill>
        <p:spPr bwMode="auto">
          <a:xfrm>
            <a:off x="4065691" y="0"/>
            <a:ext cx="5132333" cy="6840000"/>
          </a:xfrm>
          <a:prstGeom prst="rect">
            <a:avLst/>
          </a:prstGeom>
          <a:noFill/>
        </p:spPr>
      </p:pic>
      <p:pic>
        <p:nvPicPr>
          <p:cNvPr id="6" name="Picture 2" descr="C:\Users\abuelitos\Desktop\Córdoba 66.jpg"/>
          <p:cNvPicPr>
            <a:picLocks noChangeAspect="1" noChangeArrowheads="1"/>
          </p:cNvPicPr>
          <p:nvPr/>
        </p:nvPicPr>
        <p:blipFill>
          <a:blip r:embed="rId3" cstate="print"/>
          <a:srcRect/>
          <a:stretch>
            <a:fillRect/>
          </a:stretch>
        </p:blipFill>
        <p:spPr bwMode="auto">
          <a:xfrm>
            <a:off x="1" y="0"/>
            <a:ext cx="5132333" cy="6840000"/>
          </a:xfrm>
          <a:prstGeom prst="rect">
            <a:avLst/>
          </a:prstGeom>
          <a:noFill/>
        </p:spPr>
      </p:pic>
      <p:sp>
        <p:nvSpPr>
          <p:cNvPr id="7" name="6 Rectángulo"/>
          <p:cNvSpPr/>
          <p:nvPr/>
        </p:nvSpPr>
        <p:spPr>
          <a:xfrm>
            <a:off x="3790196" y="285728"/>
            <a:ext cx="1789272" cy="261610"/>
          </a:xfrm>
          <a:prstGeom prst="rect">
            <a:avLst/>
          </a:prstGeom>
        </p:spPr>
        <p:txBody>
          <a:bodyPr wrap="none">
            <a:spAutoFit/>
          </a:bodyPr>
          <a:lstStyle/>
          <a:p>
            <a:pPr algn="ctr"/>
            <a:r>
              <a:rPr lang="es-ES" sz="1100" cap="all" dirty="0" smtClean="0">
                <a:ln/>
                <a:solidFill>
                  <a:schemeClr val="bg2">
                    <a:lumMod val="25000"/>
                  </a:schemeClr>
                </a:solidFill>
                <a:effectLst>
                  <a:reflection blurRad="10000" stA="55000" endPos="48000" dist="500" dir="5400000" sy="-100000" algn="bl" rotWithShape="0"/>
                </a:effectLst>
                <a:latin typeface="Brush Script MT" pitchFamily="66" charset="0"/>
              </a:rPr>
              <a:t>Fotografía Mari Tere</a:t>
            </a:r>
            <a:endParaRPr lang="es-ES" sz="1100" cap="all" dirty="0">
              <a:ln/>
              <a:solidFill>
                <a:schemeClr val="bg2">
                  <a:lumMod val="25000"/>
                </a:schemeClr>
              </a:solidFill>
              <a:effectLst>
                <a:reflection blurRad="10000" stA="55000" endPos="48000" dist="500" dir="5400000" sy="-100000" algn="bl" rotWithShape="0"/>
              </a:effectLst>
              <a:latin typeface="Brush Script MT" pitchFamily="66" charset="0"/>
            </a:endParaRPr>
          </a:p>
        </p:txBody>
      </p:sp>
    </p:spTree>
  </p:cSld>
  <p:clrMapOvr>
    <a:masterClrMapping/>
  </p:clrMapOvr>
  <p:transition spd="med" advTm="5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4" name="Picture 2" descr="C:\Users\abuelitos\Pictures\800px-MA_Puerta_norte_2[1] (FILEminimizer).jpg"/>
          <p:cNvPicPr>
            <a:picLocks noChangeAspect="1" noChangeArrowheads="1"/>
          </p:cNvPicPr>
          <p:nvPr/>
        </p:nvPicPr>
        <p:blipFill>
          <a:blip r:embed="rId2" cstate="print"/>
          <a:srcRect/>
          <a:stretch>
            <a:fillRect/>
          </a:stretch>
        </p:blipFill>
        <p:spPr bwMode="auto">
          <a:xfrm>
            <a:off x="1357290" y="2071678"/>
            <a:ext cx="6416675" cy="4500562"/>
          </a:xfrm>
          <a:prstGeom prst="rect">
            <a:avLst/>
          </a:prstGeom>
          <a:noFill/>
          <a:ln w="9525">
            <a:noFill/>
            <a:miter lim="800000"/>
            <a:headEnd/>
            <a:tailEnd/>
          </a:ln>
          <a:effectLst>
            <a:softEdge rad="317500"/>
          </a:effectLst>
        </p:spPr>
      </p:pic>
      <p:sp>
        <p:nvSpPr>
          <p:cNvPr id="5" name="4 Rectángulo"/>
          <p:cNvSpPr/>
          <p:nvPr/>
        </p:nvSpPr>
        <p:spPr>
          <a:xfrm>
            <a:off x="928662" y="0"/>
            <a:ext cx="7786742" cy="1938992"/>
          </a:xfrm>
          <a:prstGeom prst="rect">
            <a:avLst/>
          </a:prstGeom>
        </p:spPr>
        <p:txBody>
          <a:bodyPr wrap="square">
            <a:spAutoFit/>
          </a:bodyPr>
          <a:lstStyle/>
          <a:p>
            <a:pPr>
              <a:defRPr/>
            </a:pPr>
            <a:r>
              <a:rPr lang="es-ES_tradnl" sz="2400" dirty="0" smtClean="0"/>
              <a:t> </a:t>
            </a:r>
            <a:r>
              <a:rPr lang="es-ES_tradnl" sz="2400" b="1" dirty="0" smtClean="0"/>
              <a:t>La Puerta Norte.</a:t>
            </a:r>
          </a:p>
          <a:p>
            <a:pPr>
              <a:defRPr/>
            </a:pPr>
            <a:r>
              <a:rPr lang="es-ES_tradnl" sz="2400" dirty="0" smtClean="0"/>
              <a:t>      Se abre en el centro de la muralla septentrional, es el punto de llegada del denominado camino de los Nogales, la vía de comunicación más rápida con la ciudad de Córdoba en aquel entonces.</a:t>
            </a:r>
            <a:endParaRPr lang="es-ES_tradnl" sz="2400" dirty="0"/>
          </a:p>
        </p:txBody>
      </p:sp>
    </p:spTree>
  </p:cSld>
  <p:clrMapOvr>
    <a:masterClrMapping/>
  </p:clrMapOvr>
  <p:transition spd="med" advTm="10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18" name="Picture 2" descr="C:\Users\abuelitos\Desktop\Córdoba69.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sp>
        <p:nvSpPr>
          <p:cNvPr id="5" name="4 Rectángulo"/>
          <p:cNvSpPr/>
          <p:nvPr/>
        </p:nvSpPr>
        <p:spPr>
          <a:xfrm>
            <a:off x="6576278" y="6215082"/>
            <a:ext cx="1789272" cy="261610"/>
          </a:xfrm>
          <a:prstGeom prst="rect">
            <a:avLst/>
          </a:prstGeom>
        </p:spPr>
        <p:txBody>
          <a:bodyPr wrap="none">
            <a:spAutoFit/>
          </a:bodyPr>
          <a:lstStyle/>
          <a:p>
            <a:pPr algn="ctr"/>
            <a:r>
              <a:rPr lang="es-ES" sz="1100" cap="all" dirty="0" smtClean="0">
                <a:ln/>
                <a:solidFill>
                  <a:schemeClr val="bg2">
                    <a:lumMod val="25000"/>
                  </a:schemeClr>
                </a:solidFill>
                <a:effectLst>
                  <a:reflection blurRad="10000" stA="55000" endPos="48000" dist="500" dir="5400000" sy="-100000" algn="bl" rotWithShape="0"/>
                </a:effectLst>
                <a:latin typeface="Brush Script MT" pitchFamily="66" charset="0"/>
              </a:rPr>
              <a:t>Fotografía Mari Tere</a:t>
            </a:r>
            <a:endParaRPr lang="es-ES" sz="1100" cap="all" dirty="0">
              <a:ln/>
              <a:solidFill>
                <a:schemeClr val="bg2">
                  <a:lumMod val="25000"/>
                </a:schemeClr>
              </a:solidFill>
              <a:effectLst>
                <a:reflection blurRad="10000" stA="55000" endPos="48000" dist="500" dir="5400000" sy="-100000" algn="bl" rotWithShape="0"/>
              </a:effectLst>
              <a:latin typeface="Brush Script MT" pitchFamily="66" charset="0"/>
            </a:endParaRPr>
          </a:p>
        </p:txBody>
      </p:sp>
    </p:spTree>
  </p:cSld>
  <p:clrMapOvr>
    <a:masterClrMapping/>
  </p:clrMapOvr>
  <p:transition spd="med" advTm="5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pic>
        <p:nvPicPr>
          <p:cNvPr id="1026" name="Picture 2" descr="J:\HACER PPS\PERGAMINOS Y LIBROS\slide0020_image039.gif"/>
          <p:cNvPicPr>
            <a:picLocks noChangeAspect="1" noChangeArrowheads="1"/>
          </p:cNvPicPr>
          <p:nvPr/>
        </p:nvPicPr>
        <p:blipFill>
          <a:blip r:embed="rId3" cstate="print"/>
          <a:srcRect/>
          <a:stretch>
            <a:fillRect/>
          </a:stretch>
        </p:blipFill>
        <p:spPr bwMode="auto">
          <a:xfrm>
            <a:off x="500034" y="500042"/>
            <a:ext cx="8209178" cy="6048000"/>
          </a:xfrm>
          <a:prstGeom prst="rect">
            <a:avLst/>
          </a:prstGeom>
          <a:noFill/>
          <a:effectLst>
            <a:softEdge rad="127000"/>
          </a:effectLst>
        </p:spPr>
      </p:pic>
      <p:sp>
        <p:nvSpPr>
          <p:cNvPr id="5" name="4 Rectángulo"/>
          <p:cNvSpPr/>
          <p:nvPr/>
        </p:nvSpPr>
        <p:spPr>
          <a:xfrm>
            <a:off x="1428728" y="714356"/>
            <a:ext cx="3000396" cy="369332"/>
          </a:xfrm>
          <a:prstGeom prst="rect">
            <a:avLst/>
          </a:prstGeom>
        </p:spPr>
        <p:txBody>
          <a:bodyPr wrap="square">
            <a:spAutoFit/>
          </a:bodyPr>
          <a:lstStyle/>
          <a:p>
            <a:pPr algn="ctr">
              <a:defRPr/>
            </a:pPr>
            <a:endParaRPr lang="es-ES_tradnl" b="1" dirty="0" smtClean="0">
              <a:ln w="17780" cmpd="sng">
                <a:solidFill>
                  <a:srgbClr val="FFFFFF"/>
                </a:solidFill>
                <a:prstDash val="solid"/>
                <a:miter lim="800000"/>
              </a:ln>
              <a:solidFill>
                <a:srgbClr val="002060"/>
              </a:solidFill>
              <a:effectLst>
                <a:outerShdw blurRad="50800" algn="tl" rotWithShape="0">
                  <a:srgbClr val="000000"/>
                </a:outerShdw>
              </a:effectLst>
            </a:endParaRPr>
          </a:p>
        </p:txBody>
      </p:sp>
      <p:sp>
        <p:nvSpPr>
          <p:cNvPr id="7" name="6 Rectángulo"/>
          <p:cNvSpPr/>
          <p:nvPr/>
        </p:nvSpPr>
        <p:spPr>
          <a:xfrm>
            <a:off x="4643438" y="1928802"/>
            <a:ext cx="3071834" cy="369332"/>
          </a:xfrm>
          <a:prstGeom prst="rect">
            <a:avLst/>
          </a:prstGeom>
        </p:spPr>
        <p:txBody>
          <a:bodyPr wrap="square">
            <a:spAutoFit/>
          </a:bodyPr>
          <a:lstStyle/>
          <a:p>
            <a:pPr algn="ctr">
              <a:defRPr/>
            </a:pPr>
            <a:endParaRPr lang="es-ES_tradnl" dirty="0"/>
          </a:p>
        </p:txBody>
      </p:sp>
      <p:sp>
        <p:nvSpPr>
          <p:cNvPr id="9" name="8 Rectángulo"/>
          <p:cNvSpPr/>
          <p:nvPr/>
        </p:nvSpPr>
        <p:spPr>
          <a:xfrm>
            <a:off x="1500166" y="1071546"/>
            <a:ext cx="3000396" cy="369332"/>
          </a:xfrm>
          <a:prstGeom prst="rect">
            <a:avLst/>
          </a:prstGeom>
        </p:spPr>
        <p:txBody>
          <a:bodyPr wrap="square">
            <a:spAutoFit/>
          </a:bodyPr>
          <a:lstStyle/>
          <a:p>
            <a:pPr algn="ctr">
              <a:defRPr/>
            </a:pPr>
            <a:endParaRPr lang="es-ES_tradnl" dirty="0">
              <a:solidFill>
                <a:schemeClr val="accent1">
                  <a:lumMod val="50000"/>
                </a:schemeClr>
              </a:solidFill>
            </a:endParaRPr>
          </a:p>
        </p:txBody>
      </p:sp>
      <p:pic>
        <p:nvPicPr>
          <p:cNvPr id="13" name="Picture 4" descr="http://papiroanhelo.files.wordpress.com/2005/08/bloem1nl.gif?w=640"/>
          <p:cNvPicPr>
            <a:picLocks noChangeAspect="1" noChangeArrowheads="1" noCrop="1"/>
          </p:cNvPicPr>
          <p:nvPr/>
        </p:nvPicPr>
        <p:blipFill>
          <a:blip r:embed="rId4" cstate="print"/>
          <a:srcRect/>
          <a:stretch>
            <a:fillRect/>
          </a:stretch>
        </p:blipFill>
        <p:spPr bwMode="auto">
          <a:xfrm>
            <a:off x="5643570" y="5143512"/>
            <a:ext cx="1073351" cy="1116000"/>
          </a:xfrm>
          <a:prstGeom prst="rect">
            <a:avLst/>
          </a:prstGeom>
          <a:noFill/>
        </p:spPr>
      </p:pic>
      <p:sp>
        <p:nvSpPr>
          <p:cNvPr id="14" name="13 Rectángulo"/>
          <p:cNvSpPr/>
          <p:nvPr/>
        </p:nvSpPr>
        <p:spPr>
          <a:xfrm>
            <a:off x="1571604" y="857232"/>
            <a:ext cx="2786082" cy="3139321"/>
          </a:xfrm>
          <a:prstGeom prst="rect">
            <a:avLst/>
          </a:prstGeom>
        </p:spPr>
        <p:txBody>
          <a:bodyPr wrap="square">
            <a:spAutoFit/>
          </a:bodyPr>
          <a:lstStyle/>
          <a:p>
            <a:pPr>
              <a:defRPr/>
            </a:pPr>
            <a:endParaRPr lang="es-ES_tradnl" dirty="0" smtClean="0"/>
          </a:p>
          <a:p>
            <a:pPr>
              <a:defRPr/>
            </a:pPr>
            <a:r>
              <a:rPr lang="es-ES_tradnl" dirty="0" smtClean="0"/>
              <a:t>  La investigación arqueológica ha revelado una morfología urbana caracterizada por la existencia de grandes áreas no edificadas, vacíos que se corresponden con todo el frente meridional del Alcázar, garantizando así su aislamiento y el</a:t>
            </a:r>
          </a:p>
        </p:txBody>
      </p:sp>
      <p:sp>
        <p:nvSpPr>
          <p:cNvPr id="15" name="14 Rectángulo"/>
          <p:cNvSpPr/>
          <p:nvPr/>
        </p:nvSpPr>
        <p:spPr>
          <a:xfrm>
            <a:off x="5000628" y="1357298"/>
            <a:ext cx="2643206" cy="3693319"/>
          </a:xfrm>
          <a:prstGeom prst="rect">
            <a:avLst/>
          </a:prstGeom>
        </p:spPr>
        <p:txBody>
          <a:bodyPr wrap="square">
            <a:spAutoFit/>
          </a:bodyPr>
          <a:lstStyle/>
          <a:p>
            <a:r>
              <a:rPr lang="es-ES_tradnl" dirty="0" smtClean="0"/>
              <a:t>mantenimiento de su apertura visual sobre el paisaje de la campiña creando un paisaje idílico. De hecho, los únicos espacios edificados en este nivel inferior son dos amplias franjas extremas: la occidental, con una trama urbana de ordenación ortogonal, y la oriental, con un urbanismo menos rígido.</a:t>
            </a:r>
            <a:endParaRPr lang="es-ES_tradnl" dirty="0"/>
          </a:p>
        </p:txBody>
      </p:sp>
      <p:pic>
        <p:nvPicPr>
          <p:cNvPr id="18434" name="Picture 2" descr="http://www.meet-in.es/travelshop/galeria_fotos/marrakech/babuchas.jpg"/>
          <p:cNvPicPr>
            <a:picLocks noChangeAspect="1" noChangeArrowheads="1"/>
          </p:cNvPicPr>
          <p:nvPr/>
        </p:nvPicPr>
        <p:blipFill>
          <a:blip r:embed="rId5" cstate="print"/>
          <a:srcRect/>
          <a:stretch>
            <a:fillRect/>
          </a:stretch>
        </p:blipFill>
        <p:spPr bwMode="auto">
          <a:xfrm>
            <a:off x="1785918" y="4071942"/>
            <a:ext cx="2475360" cy="1944000"/>
          </a:xfrm>
          <a:prstGeom prst="roundRect">
            <a:avLst/>
          </a:prstGeom>
          <a:noFill/>
          <a:effectLst>
            <a:softEdge rad="317500"/>
          </a:effectLst>
        </p:spPr>
      </p:pic>
    </p:spTree>
  </p:cSld>
  <p:clrMapOvr>
    <a:masterClrMapping/>
  </p:clrMapOvr>
  <p:transition spd="med" advTm="38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1138" name="Picture 2" descr="C:\Users\abuelitos\Desktop\REBAJAR\MEDINA.jpg"/>
          <p:cNvPicPr>
            <a:picLocks noChangeAspect="1" noChangeArrowheads="1"/>
          </p:cNvPicPr>
          <p:nvPr/>
        </p:nvPicPr>
        <p:blipFill>
          <a:blip r:embed="rId2" cstate="print"/>
          <a:srcRect/>
          <a:stretch>
            <a:fillRect/>
          </a:stretch>
        </p:blipFill>
        <p:spPr bwMode="auto">
          <a:xfrm>
            <a:off x="-67" y="0"/>
            <a:ext cx="9184685" cy="7344000"/>
          </a:xfrm>
          <a:prstGeom prst="rect">
            <a:avLst/>
          </a:prstGeom>
          <a:noFill/>
        </p:spPr>
      </p:pic>
    </p:spTree>
  </p:cSld>
  <p:clrMapOvr>
    <a:masterClrMapping/>
  </p:clrMapOvr>
  <p:transition spd="med"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9113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2">
            <a:schemeClr val="lt2"/>
          </a:fillRef>
          <a:effectRef idx="0">
            <a:scrgbClr r="0" g="0" b="0"/>
          </a:effectRef>
          <a:fontRef idx="major"/>
        </p:style>
        <p:txBody>
          <a:bodyPr/>
          <a:lstStyle/>
          <a:p>
            <a:endParaRPr lang="es-ES_tradnl" dirty="0"/>
          </a:p>
        </p:txBody>
      </p:sp>
      <p:pic>
        <p:nvPicPr>
          <p:cNvPr id="4" name="Picture 2" descr="C:\Users\abuelitos\Pictures\medinaazahara[1].jpg"/>
          <p:cNvPicPr>
            <a:picLocks noChangeAspect="1" noChangeArrowheads="1"/>
          </p:cNvPicPr>
          <p:nvPr/>
        </p:nvPicPr>
        <p:blipFill>
          <a:blip r:embed="rId2" cstate="print"/>
          <a:srcRect/>
          <a:stretch>
            <a:fillRect/>
          </a:stretch>
        </p:blipFill>
        <p:spPr bwMode="auto">
          <a:xfrm>
            <a:off x="928662" y="1142984"/>
            <a:ext cx="6911975" cy="4608512"/>
          </a:xfrm>
          <a:prstGeom prst="rect">
            <a:avLst/>
          </a:prstGeom>
          <a:noFill/>
          <a:ln w="9525">
            <a:noFill/>
            <a:miter lim="800000"/>
            <a:headEnd/>
            <a:tailEnd/>
          </a:ln>
          <a:effectLst>
            <a:softEdge rad="127000"/>
          </a:effectLst>
        </p:spPr>
      </p:pic>
      <p:sp>
        <p:nvSpPr>
          <p:cNvPr id="5" name="4 Rectángulo"/>
          <p:cNvSpPr/>
          <p:nvPr/>
        </p:nvSpPr>
        <p:spPr>
          <a:xfrm>
            <a:off x="1397819" y="285728"/>
            <a:ext cx="5814412" cy="52322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2800" b="1" cap="none" spc="150" dirty="0" smtClean="0">
                <a:ln w="11430"/>
                <a:effectLst>
                  <a:outerShdw blurRad="25400" algn="tl" rotWithShape="0">
                    <a:srgbClr val="000000">
                      <a:alpha val="43000"/>
                    </a:srgbClr>
                  </a:outerShdw>
                </a:effectLst>
                <a:latin typeface="Algerian" pitchFamily="82" charset="0"/>
              </a:rPr>
              <a:t>Salón de </a:t>
            </a:r>
            <a:r>
              <a:rPr lang="es-ES" sz="2800" b="1" cap="none" spc="150" dirty="0" err="1" smtClean="0">
                <a:ln w="11430"/>
                <a:effectLst>
                  <a:outerShdw blurRad="25400" algn="tl" rotWithShape="0">
                    <a:srgbClr val="000000">
                      <a:alpha val="43000"/>
                    </a:srgbClr>
                  </a:outerShdw>
                </a:effectLst>
                <a:latin typeface="Algerian" pitchFamily="82" charset="0"/>
              </a:rPr>
              <a:t>Abd</a:t>
            </a:r>
            <a:r>
              <a:rPr lang="es-ES" sz="2800" b="1" cap="none" spc="150" dirty="0" smtClean="0">
                <a:ln w="11430"/>
                <a:effectLst>
                  <a:outerShdw blurRad="25400" algn="tl" rotWithShape="0">
                    <a:srgbClr val="000000">
                      <a:alpha val="43000"/>
                    </a:srgbClr>
                  </a:outerShdw>
                </a:effectLst>
                <a:latin typeface="Algerian" pitchFamily="82" charset="0"/>
              </a:rPr>
              <a:t> al-</a:t>
            </a:r>
            <a:r>
              <a:rPr lang="es-ES" sz="2800" b="1" cap="none" spc="150" dirty="0" err="1" smtClean="0">
                <a:ln w="11430"/>
                <a:effectLst>
                  <a:outerShdw blurRad="25400" algn="tl" rotWithShape="0">
                    <a:srgbClr val="000000">
                      <a:alpha val="43000"/>
                    </a:srgbClr>
                  </a:outerShdw>
                </a:effectLst>
                <a:latin typeface="Algerian" pitchFamily="82" charset="0"/>
              </a:rPr>
              <a:t>Rahman</a:t>
            </a:r>
            <a:r>
              <a:rPr lang="es-ES" sz="2800" b="1" cap="none" spc="150" dirty="0" smtClean="0">
                <a:ln w="11430"/>
                <a:effectLst>
                  <a:outerShdw blurRad="25400" algn="tl" rotWithShape="0">
                    <a:srgbClr val="000000">
                      <a:alpha val="43000"/>
                    </a:srgbClr>
                  </a:outerShdw>
                </a:effectLst>
                <a:latin typeface="Algerian" pitchFamily="82" charset="0"/>
              </a:rPr>
              <a:t> III </a:t>
            </a:r>
            <a:endParaRPr lang="es-ES" sz="2800" b="1" cap="none" spc="150" dirty="0">
              <a:ln w="11430"/>
              <a:effectLst>
                <a:outerShdw blurRad="25400" algn="tl" rotWithShape="0">
                  <a:srgbClr val="000000">
                    <a:alpha val="43000"/>
                  </a:srgbClr>
                </a:outerShdw>
              </a:effectLst>
              <a:latin typeface="Algerian" pitchFamily="82" charset="0"/>
            </a:endParaRPr>
          </a:p>
        </p:txBody>
      </p:sp>
      <p:pic>
        <p:nvPicPr>
          <p:cNvPr id="49154" name="Picture 2" descr="http://www.unaventanadesdemadrid.com/objetos/otras-comunidades/medina-azahara/salon-abd-al-rahman-iii.jpg"/>
          <p:cNvPicPr>
            <a:picLocks noChangeAspect="1" noChangeArrowheads="1"/>
          </p:cNvPicPr>
          <p:nvPr/>
        </p:nvPicPr>
        <p:blipFill>
          <a:blip r:embed="rId3" cstate="print"/>
          <a:srcRect/>
          <a:stretch>
            <a:fillRect/>
          </a:stretch>
        </p:blipFill>
        <p:spPr bwMode="auto">
          <a:xfrm>
            <a:off x="2143108" y="1714488"/>
            <a:ext cx="4638675" cy="3476625"/>
          </a:xfrm>
          <a:prstGeom prst="roundRect">
            <a:avLst/>
          </a:prstGeom>
          <a:noFill/>
        </p:spPr>
      </p:pic>
    </p:spTree>
  </p:cSld>
  <p:clrMapOvr>
    <a:masterClrMapping/>
  </p:clrMapOvr>
  <p:transition spd="med"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4"/>
                                        </p:tgtEl>
                                      </p:cBhvr>
                                      <p:by x="150000" y="150000"/>
                                    </p:animScale>
                                  </p:childTnLst>
                                </p:cTn>
                              </p:par>
                            </p:childTnLst>
                          </p:cTn>
                        </p:par>
                        <p:par>
                          <p:cTn id="7" fill="hold">
                            <p:stCondLst>
                              <p:cond delay="2000"/>
                            </p:stCondLst>
                            <p:childTnLst>
                              <p:par>
                                <p:cTn id="8" presetID="53" presetClass="entr" presetSubtype="0" fill="hold" nodeType="afterEffect">
                                  <p:stCondLst>
                                    <p:cond delay="0"/>
                                  </p:stCondLst>
                                  <p:childTnLst>
                                    <p:set>
                                      <p:cBhvr>
                                        <p:cTn id="9" dur="1" fill="hold">
                                          <p:stCondLst>
                                            <p:cond delay="0"/>
                                          </p:stCondLst>
                                        </p:cTn>
                                        <p:tgtEl>
                                          <p:spTgt spid="49154"/>
                                        </p:tgtEl>
                                        <p:attrNameLst>
                                          <p:attrName>style.visibility</p:attrName>
                                        </p:attrNameLst>
                                      </p:cBhvr>
                                      <p:to>
                                        <p:strVal val="visible"/>
                                      </p:to>
                                    </p:set>
                                    <p:anim calcmode="lin" valueType="num">
                                      <p:cBhvr>
                                        <p:cTn id="10" dur="2000" fill="hold"/>
                                        <p:tgtEl>
                                          <p:spTgt spid="49154"/>
                                        </p:tgtEl>
                                        <p:attrNameLst>
                                          <p:attrName>ppt_w</p:attrName>
                                        </p:attrNameLst>
                                      </p:cBhvr>
                                      <p:tavLst>
                                        <p:tav tm="0">
                                          <p:val>
                                            <p:fltVal val="0"/>
                                          </p:val>
                                        </p:tav>
                                        <p:tav tm="100000">
                                          <p:val>
                                            <p:strVal val="#ppt_w"/>
                                          </p:val>
                                        </p:tav>
                                      </p:tavLst>
                                    </p:anim>
                                    <p:anim calcmode="lin" valueType="num">
                                      <p:cBhvr>
                                        <p:cTn id="11" dur="2000" fill="hold"/>
                                        <p:tgtEl>
                                          <p:spTgt spid="49154"/>
                                        </p:tgtEl>
                                        <p:attrNameLst>
                                          <p:attrName>ppt_h</p:attrName>
                                        </p:attrNameLst>
                                      </p:cBhvr>
                                      <p:tavLst>
                                        <p:tav tm="0">
                                          <p:val>
                                            <p:fltVal val="0"/>
                                          </p:val>
                                        </p:tav>
                                        <p:tav tm="100000">
                                          <p:val>
                                            <p:strVal val="#ppt_h"/>
                                          </p:val>
                                        </p:tav>
                                      </p:tavLst>
                                    </p:anim>
                                    <p:animEffect transition="in" filter="fade">
                                      <p:cBhvr>
                                        <p:cTn id="12" dur="2000"/>
                                        <p:tgtEl>
                                          <p:spTgt spid="49154"/>
                                        </p:tgtEl>
                                      </p:cBhvr>
                                    </p:animEffect>
                                  </p:childTnLst>
                                </p:cTn>
                              </p:par>
                            </p:childTnLst>
                          </p:cTn>
                        </p:par>
                        <p:par>
                          <p:cTn id="13" fill="hold">
                            <p:stCondLst>
                              <p:cond delay="4000"/>
                            </p:stCondLst>
                            <p:childTnLst>
                              <p:par>
                                <p:cTn id="14" presetID="6" presetClass="emph" presetSubtype="0" fill="hold" nodeType="afterEffect">
                                  <p:stCondLst>
                                    <p:cond delay="0"/>
                                  </p:stCondLst>
                                  <p:childTnLst>
                                    <p:animScale>
                                      <p:cBhvr>
                                        <p:cTn id="15" dur="2000" fill="hold"/>
                                        <p:tgtEl>
                                          <p:spTgt spid="4915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pic>
        <p:nvPicPr>
          <p:cNvPr id="1026" name="Picture 2" descr="J:\HACER PPS\PERGAMINOS Y LIBROS\slide0020_image039.gif"/>
          <p:cNvPicPr>
            <a:picLocks noChangeAspect="1" noChangeArrowheads="1"/>
          </p:cNvPicPr>
          <p:nvPr/>
        </p:nvPicPr>
        <p:blipFill>
          <a:blip r:embed="rId3" cstate="print"/>
          <a:srcRect/>
          <a:stretch>
            <a:fillRect/>
          </a:stretch>
        </p:blipFill>
        <p:spPr bwMode="auto">
          <a:xfrm>
            <a:off x="500034" y="500042"/>
            <a:ext cx="8209178" cy="6048000"/>
          </a:xfrm>
          <a:prstGeom prst="rect">
            <a:avLst/>
          </a:prstGeom>
          <a:noFill/>
          <a:effectLst>
            <a:softEdge rad="127000"/>
          </a:effectLst>
        </p:spPr>
      </p:pic>
      <p:sp>
        <p:nvSpPr>
          <p:cNvPr id="5" name="4 Rectángulo"/>
          <p:cNvSpPr/>
          <p:nvPr/>
        </p:nvSpPr>
        <p:spPr>
          <a:xfrm>
            <a:off x="1428728" y="714356"/>
            <a:ext cx="3000396" cy="369332"/>
          </a:xfrm>
          <a:prstGeom prst="rect">
            <a:avLst/>
          </a:prstGeom>
        </p:spPr>
        <p:txBody>
          <a:bodyPr wrap="square">
            <a:spAutoFit/>
          </a:bodyPr>
          <a:lstStyle/>
          <a:p>
            <a:pPr algn="ctr">
              <a:defRPr/>
            </a:pPr>
            <a:endParaRPr lang="es-ES_tradnl" b="1" dirty="0" smtClean="0">
              <a:ln w="17780" cmpd="sng">
                <a:solidFill>
                  <a:srgbClr val="FFFFFF"/>
                </a:solidFill>
                <a:prstDash val="solid"/>
                <a:miter lim="800000"/>
              </a:ln>
              <a:solidFill>
                <a:srgbClr val="002060"/>
              </a:solidFill>
              <a:effectLst>
                <a:outerShdw blurRad="50800" algn="tl" rotWithShape="0">
                  <a:srgbClr val="000000"/>
                </a:outerShdw>
              </a:effectLst>
            </a:endParaRPr>
          </a:p>
        </p:txBody>
      </p:sp>
      <p:sp>
        <p:nvSpPr>
          <p:cNvPr id="7" name="6 Rectángulo"/>
          <p:cNvSpPr/>
          <p:nvPr/>
        </p:nvSpPr>
        <p:spPr>
          <a:xfrm>
            <a:off x="4643438" y="1928802"/>
            <a:ext cx="3071834" cy="369332"/>
          </a:xfrm>
          <a:prstGeom prst="rect">
            <a:avLst/>
          </a:prstGeom>
        </p:spPr>
        <p:txBody>
          <a:bodyPr wrap="square">
            <a:spAutoFit/>
          </a:bodyPr>
          <a:lstStyle/>
          <a:p>
            <a:pPr algn="ctr">
              <a:defRPr/>
            </a:pPr>
            <a:endParaRPr lang="es-ES_tradnl" dirty="0"/>
          </a:p>
        </p:txBody>
      </p:sp>
      <p:pic>
        <p:nvPicPr>
          <p:cNvPr id="13" name="Picture 4" descr="http://papiroanhelo.files.wordpress.com/2005/08/bloem1nl.gif?w=640"/>
          <p:cNvPicPr>
            <a:picLocks noChangeAspect="1" noChangeArrowheads="1" noCrop="1"/>
          </p:cNvPicPr>
          <p:nvPr/>
        </p:nvPicPr>
        <p:blipFill>
          <a:blip r:embed="rId4" cstate="print"/>
          <a:srcRect/>
          <a:stretch>
            <a:fillRect/>
          </a:stretch>
        </p:blipFill>
        <p:spPr bwMode="auto">
          <a:xfrm>
            <a:off x="5643570" y="5143512"/>
            <a:ext cx="1073351" cy="1116000"/>
          </a:xfrm>
          <a:prstGeom prst="rect">
            <a:avLst/>
          </a:prstGeom>
          <a:noFill/>
        </p:spPr>
      </p:pic>
      <p:sp>
        <p:nvSpPr>
          <p:cNvPr id="8" name="7 Rectángulo"/>
          <p:cNvSpPr/>
          <p:nvPr/>
        </p:nvSpPr>
        <p:spPr>
          <a:xfrm>
            <a:off x="1643042" y="1071546"/>
            <a:ext cx="2714644" cy="4524315"/>
          </a:xfrm>
          <a:prstGeom prst="rect">
            <a:avLst/>
          </a:prstGeom>
        </p:spPr>
        <p:txBody>
          <a:bodyPr wrap="square">
            <a:spAutoFit/>
          </a:bodyPr>
          <a:lstStyle/>
          <a:p>
            <a:r>
              <a:rPr lang="es-ES_tradnl" dirty="0" smtClean="0"/>
              <a:t>Esta ciudadela edificada por amor a </a:t>
            </a:r>
            <a:r>
              <a:rPr lang="es-ES_tradnl" dirty="0" err="1" smtClean="0"/>
              <a:t>Zahara</a:t>
            </a:r>
            <a:r>
              <a:rPr lang="es-ES_tradnl" dirty="0" smtClean="0"/>
              <a:t>, la esposa del que fuera el califa </a:t>
            </a:r>
            <a:r>
              <a:rPr lang="es-ES_tradnl" dirty="0" err="1" smtClean="0"/>
              <a:t>Abderraman</a:t>
            </a:r>
            <a:r>
              <a:rPr lang="es-ES_tradnl" dirty="0" smtClean="0"/>
              <a:t> III, quien en el siglo X ordenó levantar la que entonces denominó </a:t>
            </a:r>
            <a:r>
              <a:rPr lang="es-ES_tradnl" dirty="0" err="1" smtClean="0"/>
              <a:t>Medinat</a:t>
            </a:r>
            <a:r>
              <a:rPr lang="es-ES_tradnl" dirty="0" smtClean="0"/>
              <a:t> a-</a:t>
            </a:r>
            <a:r>
              <a:rPr lang="es-ES_tradnl" dirty="0" err="1" smtClean="0"/>
              <a:t>Zahara</a:t>
            </a:r>
            <a:r>
              <a:rPr lang="es-ES_tradnl" dirty="0" smtClean="0"/>
              <a:t> y que hoy conocemos como Medina </a:t>
            </a:r>
            <a:r>
              <a:rPr lang="es-ES_tradnl" dirty="0" err="1" smtClean="0"/>
              <a:t>Azahara</a:t>
            </a:r>
            <a:r>
              <a:rPr lang="es-ES_tradnl" dirty="0" smtClean="0"/>
              <a:t>, se encuentra situada a siete kilómetros de Córdoba. </a:t>
            </a:r>
            <a:r>
              <a:rPr lang="es-ES_tradnl" dirty="0" err="1" smtClean="0"/>
              <a:t>Abderraman</a:t>
            </a:r>
            <a:r>
              <a:rPr lang="es-ES_tradnl" dirty="0" smtClean="0"/>
              <a:t> ordenó rodearlo de almendros para que su </a:t>
            </a:r>
            <a:r>
              <a:rPr lang="es-ES_tradnl" dirty="0" err="1" smtClean="0"/>
              <a:t>esposalo</a:t>
            </a:r>
            <a:r>
              <a:rPr lang="es-ES_tradnl" dirty="0" smtClean="0"/>
              <a:t> disfrutara en la época de floración.</a:t>
            </a:r>
            <a:endParaRPr lang="es-ES_tradnl" dirty="0"/>
          </a:p>
        </p:txBody>
      </p:sp>
      <p:pic>
        <p:nvPicPr>
          <p:cNvPr id="76802" name="Picture 2" descr="http://acidcow.com/pics/20100721/the_sexiest_arab_women_of_2010_27.jpg"/>
          <p:cNvPicPr>
            <a:picLocks noChangeAspect="1" noChangeArrowheads="1"/>
          </p:cNvPicPr>
          <p:nvPr/>
        </p:nvPicPr>
        <p:blipFill>
          <a:blip r:embed="rId5" cstate="print"/>
          <a:srcRect/>
          <a:stretch>
            <a:fillRect/>
          </a:stretch>
        </p:blipFill>
        <p:spPr bwMode="auto">
          <a:xfrm>
            <a:off x="4857752" y="928670"/>
            <a:ext cx="2770080" cy="4176000"/>
          </a:xfrm>
          <a:prstGeom prst="ellipse">
            <a:avLst/>
          </a:prstGeom>
          <a:noFill/>
          <a:effectLst>
            <a:softEdge rad="635000"/>
          </a:effectLst>
        </p:spPr>
      </p:pic>
    </p:spTree>
  </p:cSld>
  <p:clrMapOvr>
    <a:masterClrMapping/>
  </p:clrMapOvr>
  <p:transition spd="med" advTm="20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esktop\Córdoba 59.jpg"/>
          <p:cNvPicPr>
            <a:picLocks noChangeAspect="1" noChangeArrowheads="1"/>
          </p:cNvPicPr>
          <p:nvPr/>
        </p:nvPicPr>
        <p:blipFill>
          <a:blip r:embed="rId2" cstate="print"/>
          <a:srcRect/>
          <a:stretch>
            <a:fillRect/>
          </a:stretch>
        </p:blipFill>
        <p:spPr bwMode="auto">
          <a:xfrm>
            <a:off x="-24000" y="0"/>
            <a:ext cx="9168000" cy="6876000"/>
          </a:xfrm>
          <a:prstGeom prst="rect">
            <a:avLst/>
          </a:prstGeom>
          <a:noFill/>
        </p:spPr>
      </p:pic>
      <p:sp>
        <p:nvSpPr>
          <p:cNvPr id="5" name="4 Rectángulo"/>
          <p:cNvSpPr/>
          <p:nvPr/>
        </p:nvSpPr>
        <p:spPr>
          <a:xfrm>
            <a:off x="6850648" y="285728"/>
            <a:ext cx="1789272" cy="261610"/>
          </a:xfrm>
          <a:prstGeom prst="rect">
            <a:avLst/>
          </a:prstGeom>
        </p:spPr>
        <p:txBody>
          <a:bodyPr wrap="none">
            <a:spAutoFit/>
          </a:bodyPr>
          <a:lstStyle/>
          <a:p>
            <a:pPr algn="ctr"/>
            <a:r>
              <a:rPr lang="es-ES" sz="1100" cap="all" dirty="0" smtClean="0">
                <a:ln/>
                <a:effectLst>
                  <a:reflection blurRad="10000" stA="55000" endPos="48000" dist="500" dir="5400000" sy="-100000" algn="bl" rotWithShape="0"/>
                </a:effectLst>
                <a:latin typeface="Brush Script MT" pitchFamily="66" charset="0"/>
              </a:rPr>
              <a:t>Fotografía Mari Tere</a:t>
            </a:r>
            <a:endParaRPr lang="es-ES" sz="1100" cap="all" dirty="0">
              <a:ln/>
              <a:effectLst>
                <a:reflection blurRad="10000" stA="55000" endPos="48000" dist="500" dir="5400000" sy="-100000" algn="bl" rotWithShape="0"/>
              </a:effectLst>
              <a:latin typeface="Brush Script MT" pitchFamily="66" charset="0"/>
            </a:endParaRPr>
          </a:p>
        </p:txBody>
      </p:sp>
    </p:spTree>
  </p:cSld>
  <p:clrMapOvr>
    <a:masterClrMapping/>
  </p:clrMapOvr>
  <p:transition spd="med" advTm="5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21858" name="Picture 2" descr="http://3.bp.blogspot.com/-xKsm2VNRkeY/T8utjjjk00I/AAAAAAAABaQ/cTQ2hXnEKto/s1600/20120513+Medina+Azahara+051.jpg"/>
          <p:cNvPicPr>
            <a:picLocks noChangeAspect="1" noChangeArrowheads="1"/>
          </p:cNvPicPr>
          <p:nvPr/>
        </p:nvPicPr>
        <p:blipFill>
          <a:blip r:embed="rId2" cstate="print"/>
          <a:srcRect/>
          <a:stretch>
            <a:fillRect/>
          </a:stretch>
        </p:blipFill>
        <p:spPr bwMode="auto">
          <a:xfrm>
            <a:off x="-785850" y="-357214"/>
            <a:ext cx="11050243" cy="7488000"/>
          </a:xfrm>
          <a:prstGeom prst="rect">
            <a:avLst/>
          </a:prstGeom>
          <a:noFill/>
        </p:spPr>
      </p:pic>
      <p:pic>
        <p:nvPicPr>
          <p:cNvPr id="121860" name="Picture 4" descr="http://www.misfotografias.info/images/espana/andalucia/cordoba/medina_azahara_1.jpg"/>
          <p:cNvPicPr>
            <a:picLocks noChangeAspect="1" noChangeArrowheads="1"/>
          </p:cNvPicPr>
          <p:nvPr/>
        </p:nvPicPr>
        <p:blipFill>
          <a:blip r:embed="rId3" cstate="print"/>
          <a:srcRect/>
          <a:stretch>
            <a:fillRect/>
          </a:stretch>
        </p:blipFill>
        <p:spPr bwMode="auto">
          <a:xfrm>
            <a:off x="500034" y="785794"/>
            <a:ext cx="8100000" cy="5400000"/>
          </a:xfrm>
          <a:prstGeom prst="rect">
            <a:avLst/>
          </a:prstGeom>
          <a:noFill/>
        </p:spPr>
      </p:pic>
      <p:sp>
        <p:nvSpPr>
          <p:cNvPr id="6" name="5 Rectángulo"/>
          <p:cNvSpPr/>
          <p:nvPr/>
        </p:nvSpPr>
        <p:spPr>
          <a:xfrm>
            <a:off x="2071670" y="285728"/>
            <a:ext cx="4918334" cy="954107"/>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2800" b="1" spc="150" dirty="0" smtClean="0">
                <a:ln w="11430"/>
                <a:effectLst>
                  <a:outerShdw blurRad="25400" algn="tl" rotWithShape="0">
                    <a:srgbClr val="000000">
                      <a:alpha val="43000"/>
                    </a:srgbClr>
                  </a:outerShdw>
                </a:effectLst>
                <a:latin typeface="Algerian" pitchFamily="82" charset="0"/>
              </a:rPr>
              <a:t>Portada Principal del </a:t>
            </a:r>
          </a:p>
          <a:p>
            <a:pPr algn="ctr"/>
            <a:r>
              <a:rPr lang="es-ES" sz="2800" b="1" cap="none" spc="150" dirty="0" smtClean="0">
                <a:ln w="11430"/>
                <a:effectLst>
                  <a:outerShdw blurRad="25400" algn="tl" rotWithShape="0">
                    <a:srgbClr val="000000">
                      <a:alpha val="43000"/>
                    </a:srgbClr>
                  </a:outerShdw>
                </a:effectLst>
                <a:latin typeface="Algerian" pitchFamily="82" charset="0"/>
              </a:rPr>
              <a:t>Salón Rico</a:t>
            </a:r>
            <a:endParaRPr lang="es-ES" sz="2800" b="1" cap="none" spc="150" dirty="0">
              <a:ln w="11430"/>
              <a:effectLst>
                <a:outerShdw blurRad="25400" algn="tl" rotWithShape="0">
                  <a:srgbClr val="000000">
                    <a:alpha val="43000"/>
                  </a:srgbClr>
                </a:outerShdw>
              </a:effectLst>
              <a:latin typeface="Algerian" pitchFamily="82" charset="0"/>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21860"/>
                                        </p:tgtEl>
                                        <p:attrNameLst>
                                          <p:attrName>style.visibility</p:attrName>
                                        </p:attrNameLst>
                                      </p:cBhvr>
                                      <p:to>
                                        <p:strVal val="visible"/>
                                      </p:to>
                                    </p:set>
                                    <p:anim calcmode="lin" valueType="num">
                                      <p:cBhvr>
                                        <p:cTn id="7" dur="5000" fill="hold"/>
                                        <p:tgtEl>
                                          <p:spTgt spid="121860"/>
                                        </p:tgtEl>
                                        <p:attrNameLst>
                                          <p:attrName>ppt_w</p:attrName>
                                        </p:attrNameLst>
                                      </p:cBhvr>
                                      <p:tavLst>
                                        <p:tav tm="0">
                                          <p:val>
                                            <p:fltVal val="0"/>
                                          </p:val>
                                        </p:tav>
                                        <p:tav tm="100000">
                                          <p:val>
                                            <p:strVal val="#ppt_w"/>
                                          </p:val>
                                        </p:tav>
                                      </p:tavLst>
                                    </p:anim>
                                    <p:anim calcmode="lin" valueType="num">
                                      <p:cBhvr>
                                        <p:cTn id="8" dur="5000" fill="hold"/>
                                        <p:tgtEl>
                                          <p:spTgt spid="121860"/>
                                        </p:tgtEl>
                                        <p:attrNameLst>
                                          <p:attrName>ppt_h</p:attrName>
                                        </p:attrNameLst>
                                      </p:cBhvr>
                                      <p:tavLst>
                                        <p:tav tm="0">
                                          <p:val>
                                            <p:fltVal val="0"/>
                                          </p:val>
                                        </p:tav>
                                        <p:tav tm="100000">
                                          <p:val>
                                            <p:strVal val="#ppt_h"/>
                                          </p:val>
                                        </p:tav>
                                      </p:tavLst>
                                    </p:anim>
                                    <p:animEffect transition="in" filter="fade">
                                      <p:cBhvr>
                                        <p:cTn id="9" dur="5000"/>
                                        <p:tgtEl>
                                          <p:spTgt spid="1218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7042" name="Picture 2" descr="C:\Users\abuelitos\Desktop\REBAJAR\1 062.jpg"/>
          <p:cNvPicPr>
            <a:picLocks noChangeAspect="1" noChangeArrowheads="1"/>
          </p:cNvPicPr>
          <p:nvPr/>
        </p:nvPicPr>
        <p:blipFill>
          <a:blip r:embed="rId2" cstate="print"/>
          <a:srcRect/>
          <a:stretch>
            <a:fillRect/>
          </a:stretch>
        </p:blipFill>
        <p:spPr bwMode="auto">
          <a:xfrm>
            <a:off x="0" y="-1"/>
            <a:ext cx="9167999" cy="6876000"/>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4994" name="Picture 2" descr="C:\Users\abuelitos\Desktop\MEDINA AZAHARA\9605184[1].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spTree>
  </p:cSld>
  <p:clrMapOvr>
    <a:masterClrMapping/>
  </p:clrMapOvr>
  <p:transition spd="med"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8499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Desktop\Córdoba62.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sp>
        <p:nvSpPr>
          <p:cNvPr id="5" name="4 Rectángulo"/>
          <p:cNvSpPr/>
          <p:nvPr/>
        </p:nvSpPr>
        <p:spPr>
          <a:xfrm>
            <a:off x="789800" y="285728"/>
            <a:ext cx="1789272" cy="261610"/>
          </a:xfrm>
          <a:prstGeom prst="rect">
            <a:avLst/>
          </a:prstGeom>
        </p:spPr>
        <p:txBody>
          <a:bodyPr wrap="none">
            <a:spAutoFit/>
          </a:bodyPr>
          <a:lstStyle/>
          <a:p>
            <a:pPr algn="ctr"/>
            <a:r>
              <a:rPr lang="es-ES" sz="1100" cap="all" dirty="0" smtClean="0">
                <a:ln/>
                <a:solidFill>
                  <a:schemeClr val="bg2">
                    <a:lumMod val="25000"/>
                  </a:schemeClr>
                </a:solidFill>
                <a:effectLst>
                  <a:reflection blurRad="10000" stA="55000" endPos="48000" dist="500" dir="5400000" sy="-100000" algn="bl" rotWithShape="0"/>
                </a:effectLst>
                <a:latin typeface="Brush Script MT" pitchFamily="66" charset="0"/>
              </a:rPr>
              <a:t>Fotografía Mari Tere</a:t>
            </a:r>
            <a:endParaRPr lang="es-ES" sz="1100" cap="all" dirty="0">
              <a:ln/>
              <a:solidFill>
                <a:schemeClr val="bg2">
                  <a:lumMod val="25000"/>
                </a:schemeClr>
              </a:solidFill>
              <a:effectLst>
                <a:reflection blurRad="10000" stA="55000" endPos="48000" dist="500" dir="5400000" sy="-100000" algn="bl" rotWithShape="0"/>
              </a:effectLst>
              <a:latin typeface="Brush Script MT" pitchFamily="66" charset="0"/>
            </a:endParaRPr>
          </a:p>
        </p:txBody>
      </p:sp>
    </p:spTree>
  </p:cSld>
  <p:clrMapOvr>
    <a:masterClrMapping/>
  </p:clrMapOvr>
  <p:transition spd="med" advTm="5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8066" name="Picture 2" descr="C:\Users\abuelitos\Desktop\REBAJAR\224co-me.jpg"/>
          <p:cNvPicPr>
            <a:picLocks noChangeAspect="1" noChangeArrowheads="1"/>
          </p:cNvPicPr>
          <p:nvPr/>
        </p:nvPicPr>
        <p:blipFill>
          <a:blip r:embed="rId2" cstate="print"/>
          <a:srcRect/>
          <a:stretch>
            <a:fillRect/>
          </a:stretch>
        </p:blipFill>
        <p:spPr bwMode="auto">
          <a:xfrm>
            <a:off x="0" y="0"/>
            <a:ext cx="9462165" cy="6912000"/>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upload.wikimedia.org/wikipedia/commons/b/b2/Vivienda_de_Ya%27far_en_Medina_Azahara_%28C%C3%B3rdoba%2C_Espa%C3%B1a%29.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1357290" y="285728"/>
            <a:ext cx="4572000" cy="369332"/>
          </a:xfrm>
          <a:prstGeom prst="rect">
            <a:avLst/>
          </a:prstGeom>
        </p:spPr>
        <p:txBody>
          <a:bodyPr>
            <a:spAutoFit/>
          </a:bodyPr>
          <a:lstStyle/>
          <a:p>
            <a:r>
              <a:rPr lang="es-ES_tradnl" b="1" dirty="0" smtClean="0"/>
              <a:t>Vivienda de </a:t>
            </a:r>
            <a:r>
              <a:rPr lang="es-ES_tradnl" b="1" dirty="0" err="1" smtClean="0"/>
              <a:t>Ya'far</a:t>
            </a:r>
            <a:r>
              <a:rPr lang="es-ES_tradnl" b="1" dirty="0" smtClean="0"/>
              <a:t> en Medina </a:t>
            </a:r>
            <a:r>
              <a:rPr lang="es-ES_tradnl" b="1" dirty="0" err="1" smtClean="0"/>
              <a:t>Azahara</a:t>
            </a:r>
            <a:endParaRPr lang="es-ES_tradnl" dirty="0"/>
          </a:p>
        </p:txBody>
      </p:sp>
    </p:spTree>
  </p:cSld>
  <p:clrMapOvr>
    <a:masterClrMapping/>
  </p:clrMapOvr>
  <p:transition spd="med" advTm="500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pic>
        <p:nvPicPr>
          <p:cNvPr id="1026" name="Picture 2" descr="J:\HACER PPS\PERGAMINOS Y LIBROS\slide0020_image039.gif"/>
          <p:cNvPicPr>
            <a:picLocks noChangeAspect="1" noChangeArrowheads="1"/>
          </p:cNvPicPr>
          <p:nvPr/>
        </p:nvPicPr>
        <p:blipFill>
          <a:blip r:embed="rId3" cstate="print"/>
          <a:srcRect/>
          <a:stretch>
            <a:fillRect/>
          </a:stretch>
        </p:blipFill>
        <p:spPr bwMode="auto">
          <a:xfrm>
            <a:off x="500034" y="500042"/>
            <a:ext cx="8209178" cy="6048000"/>
          </a:xfrm>
          <a:prstGeom prst="rect">
            <a:avLst/>
          </a:prstGeom>
          <a:noFill/>
          <a:effectLst>
            <a:softEdge rad="127000"/>
          </a:effectLst>
        </p:spPr>
      </p:pic>
      <p:sp>
        <p:nvSpPr>
          <p:cNvPr id="5" name="4 Rectángulo"/>
          <p:cNvSpPr/>
          <p:nvPr/>
        </p:nvSpPr>
        <p:spPr>
          <a:xfrm>
            <a:off x="1428728" y="714356"/>
            <a:ext cx="3000396" cy="369332"/>
          </a:xfrm>
          <a:prstGeom prst="rect">
            <a:avLst/>
          </a:prstGeom>
        </p:spPr>
        <p:txBody>
          <a:bodyPr wrap="square">
            <a:spAutoFit/>
          </a:bodyPr>
          <a:lstStyle/>
          <a:p>
            <a:pPr algn="ctr">
              <a:defRPr/>
            </a:pPr>
            <a:endParaRPr lang="es-ES_tradnl" b="1" dirty="0" smtClean="0">
              <a:ln w="17780" cmpd="sng">
                <a:solidFill>
                  <a:srgbClr val="FFFFFF"/>
                </a:solidFill>
                <a:prstDash val="solid"/>
                <a:miter lim="800000"/>
              </a:ln>
              <a:solidFill>
                <a:srgbClr val="002060"/>
              </a:solidFill>
              <a:effectLst>
                <a:outerShdw blurRad="50800" algn="tl" rotWithShape="0">
                  <a:srgbClr val="000000"/>
                </a:outerShdw>
              </a:effectLst>
            </a:endParaRPr>
          </a:p>
        </p:txBody>
      </p:sp>
      <p:sp>
        <p:nvSpPr>
          <p:cNvPr id="7" name="6 Rectángulo"/>
          <p:cNvSpPr/>
          <p:nvPr/>
        </p:nvSpPr>
        <p:spPr>
          <a:xfrm>
            <a:off x="4643438" y="1928802"/>
            <a:ext cx="3071834" cy="369332"/>
          </a:xfrm>
          <a:prstGeom prst="rect">
            <a:avLst/>
          </a:prstGeom>
        </p:spPr>
        <p:txBody>
          <a:bodyPr wrap="square">
            <a:spAutoFit/>
          </a:bodyPr>
          <a:lstStyle/>
          <a:p>
            <a:pPr algn="ctr">
              <a:defRPr/>
            </a:pPr>
            <a:endParaRPr lang="es-ES_tradnl" dirty="0"/>
          </a:p>
        </p:txBody>
      </p:sp>
      <p:sp>
        <p:nvSpPr>
          <p:cNvPr id="9" name="8 Rectángulo"/>
          <p:cNvSpPr/>
          <p:nvPr/>
        </p:nvSpPr>
        <p:spPr>
          <a:xfrm>
            <a:off x="1643042" y="1214422"/>
            <a:ext cx="2428892" cy="3970318"/>
          </a:xfrm>
          <a:prstGeom prst="rect">
            <a:avLst/>
          </a:prstGeom>
        </p:spPr>
        <p:txBody>
          <a:bodyPr wrap="square">
            <a:spAutoFit/>
          </a:bodyPr>
          <a:lstStyle/>
          <a:p>
            <a:pPr>
              <a:defRPr/>
            </a:pPr>
            <a:r>
              <a:rPr lang="es-ES_tradnl" dirty="0" smtClean="0"/>
              <a:t> HISTORIA DE SUS EXCAVACIONES   </a:t>
            </a:r>
          </a:p>
          <a:p>
            <a:pPr>
              <a:defRPr/>
            </a:pPr>
            <a:r>
              <a:rPr lang="es-ES_tradnl" dirty="0" smtClean="0"/>
              <a:t> </a:t>
            </a:r>
          </a:p>
          <a:p>
            <a:pPr>
              <a:defRPr/>
            </a:pPr>
            <a:r>
              <a:rPr lang="es-ES_tradnl" dirty="0" smtClean="0"/>
              <a:t>      Antes del redescubrimiento de </a:t>
            </a:r>
            <a:r>
              <a:rPr lang="es-ES_tradnl" dirty="0" err="1" smtClean="0"/>
              <a:t>Madinat</a:t>
            </a:r>
            <a:r>
              <a:rPr lang="es-ES_tradnl" dirty="0" smtClean="0"/>
              <a:t> Al-</a:t>
            </a:r>
            <a:r>
              <a:rPr lang="es-ES_tradnl" dirty="0" err="1" smtClean="0"/>
              <a:t>Zahra</a:t>
            </a:r>
            <a:r>
              <a:rPr lang="es-ES_tradnl" dirty="0" smtClean="0"/>
              <a:t>, y digo redescubrimiento porque Medina </a:t>
            </a:r>
            <a:r>
              <a:rPr lang="es-ES_tradnl" dirty="0" err="1" smtClean="0"/>
              <a:t>Azahara</a:t>
            </a:r>
            <a:r>
              <a:rPr lang="es-ES_tradnl" dirty="0" smtClean="0"/>
              <a:t> (término castellanizado) siempre ha estado ahí durante los últimos 1000 años, la ladera donde se sitúa el yacimiento </a:t>
            </a:r>
            <a:endParaRPr lang="es-ES_tradnl" dirty="0">
              <a:solidFill>
                <a:schemeClr val="accent1">
                  <a:lumMod val="50000"/>
                </a:schemeClr>
              </a:solidFill>
            </a:endParaRPr>
          </a:p>
        </p:txBody>
      </p:sp>
      <p:pic>
        <p:nvPicPr>
          <p:cNvPr id="13" name="Picture 4" descr="http://papiroanhelo.files.wordpress.com/2005/08/bloem1nl.gif?w=640"/>
          <p:cNvPicPr>
            <a:picLocks noChangeAspect="1" noChangeArrowheads="1" noCrop="1"/>
          </p:cNvPicPr>
          <p:nvPr/>
        </p:nvPicPr>
        <p:blipFill>
          <a:blip r:embed="rId4" cstate="print"/>
          <a:srcRect/>
          <a:stretch>
            <a:fillRect/>
          </a:stretch>
        </p:blipFill>
        <p:spPr bwMode="auto">
          <a:xfrm>
            <a:off x="5500694" y="4714884"/>
            <a:ext cx="1073351" cy="1116000"/>
          </a:xfrm>
          <a:prstGeom prst="rect">
            <a:avLst/>
          </a:prstGeom>
          <a:noFill/>
        </p:spPr>
      </p:pic>
      <p:sp>
        <p:nvSpPr>
          <p:cNvPr id="10" name="9 Rectángulo"/>
          <p:cNvSpPr/>
          <p:nvPr/>
        </p:nvSpPr>
        <p:spPr>
          <a:xfrm>
            <a:off x="4857752" y="1428736"/>
            <a:ext cx="2643206" cy="2585323"/>
          </a:xfrm>
          <a:prstGeom prst="rect">
            <a:avLst/>
          </a:prstGeom>
        </p:spPr>
        <p:txBody>
          <a:bodyPr wrap="square">
            <a:spAutoFit/>
          </a:bodyPr>
          <a:lstStyle/>
          <a:p>
            <a:r>
              <a:rPr lang="es-ES_tradnl" smtClean="0"/>
              <a:t>era </a:t>
            </a:r>
            <a:r>
              <a:rPr lang="es-ES_tradnl" dirty="0" smtClean="0"/>
              <a:t>conocida como Córdoba la Vieja, ya que durante el Medievo se pensaba que sobre este punto se levantaba la primera Córdoba romana erguida de manera rápida y </a:t>
            </a:r>
            <a:r>
              <a:rPr lang="es-ES_tradnl" dirty="0" err="1" smtClean="0"/>
              <a:t>semiprovisional</a:t>
            </a:r>
            <a:r>
              <a:rPr lang="es-ES_tradnl" dirty="0" smtClean="0"/>
              <a:t> por el pretor Claudio Marcelo</a:t>
            </a:r>
            <a:endParaRPr lang="es-ES_tradnl" dirty="0"/>
          </a:p>
        </p:txBody>
      </p:sp>
    </p:spTree>
  </p:cSld>
  <p:clrMapOvr>
    <a:masterClrMapping/>
  </p:clrMapOvr>
  <p:transition spd="med" advTm="35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accent1">
              <a:shade val="50000"/>
            </a:schemeClr>
          </a:lnRef>
          <a:fillRef idx="1">
            <a:schemeClr val="accent1"/>
          </a:fillRef>
          <a:effectRef idx="0">
            <a:schemeClr val="accent1"/>
          </a:effectRef>
          <a:fontRef idx="minor">
            <a:schemeClr val="lt1"/>
          </a:fontRef>
        </p:style>
        <p:txBody>
          <a:bodyPr/>
          <a:lstStyle/>
          <a:p>
            <a:endParaRPr lang="es-ES_tradnl" dirty="0"/>
          </a:p>
        </p:txBody>
      </p:sp>
      <p:pic>
        <p:nvPicPr>
          <p:cNvPr id="4" name="Picture 4" descr="C:\Users\abuelitos\Pictures\MedinaAzahara06[1] (FILEminimizer).jpg"/>
          <p:cNvPicPr>
            <a:picLocks noChangeAspect="1" noChangeArrowheads="1"/>
          </p:cNvPicPr>
          <p:nvPr/>
        </p:nvPicPr>
        <p:blipFill>
          <a:blip r:embed="rId2" cstate="print"/>
          <a:srcRect/>
          <a:stretch>
            <a:fillRect/>
          </a:stretch>
        </p:blipFill>
        <p:spPr bwMode="auto">
          <a:xfrm>
            <a:off x="642910" y="500042"/>
            <a:ext cx="7920000" cy="5940000"/>
          </a:xfrm>
          <a:prstGeom prst="rect">
            <a:avLst/>
          </a:prstGeom>
          <a:noFill/>
          <a:ln w="9525">
            <a:noFill/>
            <a:miter lim="800000"/>
            <a:headEnd/>
            <a:tailEnd/>
          </a:ln>
          <a:effectLst>
            <a:softEdge rad="635000"/>
          </a:effectLst>
        </p:spPr>
      </p:pic>
    </p:spTree>
  </p:cSld>
  <p:clrMapOvr>
    <a:masterClrMapping/>
  </p:clrMapOvr>
  <p:transition spd="med" advTm="400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4210" name="Picture 2" descr="C:\Users\abuelitos\Desktop\REBAJAR\medina_azahar.jpg"/>
          <p:cNvPicPr>
            <a:picLocks noChangeAspect="1" noChangeArrowheads="1"/>
          </p:cNvPicPr>
          <p:nvPr/>
        </p:nvPicPr>
        <p:blipFill>
          <a:blip r:embed="rId2" cstate="print"/>
          <a:srcRect/>
          <a:stretch>
            <a:fillRect/>
          </a:stretch>
        </p:blipFill>
        <p:spPr bwMode="auto">
          <a:xfrm>
            <a:off x="-646992" y="0"/>
            <a:ext cx="9838987" cy="7380000"/>
          </a:xfrm>
          <a:prstGeom prst="rect">
            <a:avLst/>
          </a:prstGeom>
          <a:noFill/>
        </p:spPr>
      </p:pic>
      <p:pic>
        <p:nvPicPr>
          <p:cNvPr id="5" name="Picture 2" descr="J:\HACER PPS\BAILARINES\64.gif"/>
          <p:cNvPicPr>
            <a:picLocks noChangeAspect="1" noChangeArrowheads="1" noCrop="1"/>
          </p:cNvPicPr>
          <p:nvPr/>
        </p:nvPicPr>
        <p:blipFill>
          <a:blip r:embed="rId3" cstate="print"/>
          <a:srcRect/>
          <a:stretch>
            <a:fillRect/>
          </a:stretch>
        </p:blipFill>
        <p:spPr bwMode="auto">
          <a:xfrm>
            <a:off x="4643438" y="4410000"/>
            <a:ext cx="1452666" cy="2448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3314" name="Picture 2" descr="Medina Azahara"/>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1928794" y="5929330"/>
            <a:ext cx="4323620" cy="584775"/>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3200" b="1" spc="150" dirty="0" smtClean="0">
                <a:ln w="11430"/>
                <a:solidFill>
                  <a:srgbClr val="F8F8F8"/>
                </a:solidFill>
                <a:effectLst>
                  <a:outerShdw blurRad="25400" algn="tl" rotWithShape="0">
                    <a:srgbClr val="000000">
                      <a:alpha val="43000"/>
                    </a:srgbClr>
                  </a:outerShdw>
                </a:effectLst>
                <a:latin typeface="Algerian" pitchFamily="82" charset="0"/>
              </a:rPr>
              <a:t>Basílica Superior</a:t>
            </a:r>
            <a:endParaRPr lang="es-ES" sz="3200" b="1" cap="none" spc="150" dirty="0">
              <a:ln w="11430"/>
              <a:solidFill>
                <a:srgbClr val="F8F8F8"/>
              </a:solidFill>
              <a:effectLst>
                <a:outerShdw blurRad="25400" algn="tl" rotWithShape="0">
                  <a:srgbClr val="000000">
                    <a:alpha val="43000"/>
                  </a:srgbClr>
                </a:outerShdw>
              </a:effectLst>
              <a:latin typeface="Algerian" pitchFamily="82" charset="0"/>
            </a:endParaRPr>
          </a:p>
        </p:txBody>
      </p:sp>
    </p:spTree>
  </p:cSld>
  <p:clrMapOvr>
    <a:masterClrMapping/>
  </p:clrMapOvr>
  <p:transition spd="med" advTm="400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MEDINA AZAHARA\medina-azahara[1].jpg"/>
          <p:cNvPicPr>
            <a:picLocks noChangeAspect="1" noChangeArrowheads="1"/>
          </p:cNvPicPr>
          <p:nvPr/>
        </p:nvPicPr>
        <p:blipFill>
          <a:blip r:embed="rId2" cstate="print"/>
          <a:srcRect/>
          <a:stretch>
            <a:fillRect/>
          </a:stretch>
        </p:blipFill>
        <p:spPr bwMode="auto">
          <a:xfrm>
            <a:off x="0" y="0"/>
            <a:ext cx="9277847" cy="6912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9874" name="Picture 2" descr="C:\Users\abuelitos\Desktop\MEDINA AZAHARA\Ruins-of-Medina-Azahara-Low-Res-Rbundy-1024x682[1].jpg"/>
          <p:cNvPicPr>
            <a:picLocks noChangeAspect="1" noChangeArrowheads="1"/>
          </p:cNvPicPr>
          <p:nvPr/>
        </p:nvPicPr>
        <p:blipFill>
          <a:blip r:embed="rId2" cstate="print"/>
          <a:srcRect/>
          <a:stretch>
            <a:fillRect/>
          </a:stretch>
        </p:blipFill>
        <p:spPr bwMode="auto">
          <a:xfrm>
            <a:off x="-928726" y="0"/>
            <a:ext cx="10378137" cy="6912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0898" name="Picture 2" descr="C:\Users\abuelitos\Desktop\MEDINA AZAHARA\Ruinas-de-Medina-Azahara-Cordoba-a21258373[1].jpg"/>
          <p:cNvPicPr>
            <a:picLocks noChangeAspect="1" noChangeArrowheads="1"/>
          </p:cNvPicPr>
          <p:nvPr/>
        </p:nvPicPr>
        <p:blipFill>
          <a:blip r:embed="rId2" cstate="print"/>
          <a:srcRect/>
          <a:stretch>
            <a:fillRect/>
          </a:stretch>
        </p:blipFill>
        <p:spPr bwMode="auto">
          <a:xfrm>
            <a:off x="-500098" y="0"/>
            <a:ext cx="10441470" cy="6984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22" name="Picture 2" descr="C:\Users\abuelitos\Desktop\MEDINA AZAHARA\Medina-Azahara-a17876662[1].jpg"/>
          <p:cNvPicPr>
            <a:picLocks noChangeAspect="1" noChangeArrowheads="1"/>
          </p:cNvPicPr>
          <p:nvPr/>
        </p:nvPicPr>
        <p:blipFill>
          <a:blip r:embed="rId2" cstate="print"/>
          <a:srcRect/>
          <a:stretch>
            <a:fillRect/>
          </a:stretch>
        </p:blipFill>
        <p:spPr bwMode="auto">
          <a:xfrm>
            <a:off x="-714412" y="-428652"/>
            <a:ext cx="10810975" cy="8280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3970" name="Picture 2" descr="C:\Users\abuelitos\Desktop\MEDINA AZAHARA\0565[1].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6258" name="Picture 2" descr="C:\Users\abuelitos\Desktop\REBAJAR\medina_aza.jpg"/>
          <p:cNvPicPr>
            <a:picLocks noChangeAspect="1" noChangeArrowheads="1"/>
          </p:cNvPicPr>
          <p:nvPr/>
        </p:nvPicPr>
        <p:blipFill>
          <a:blip r:embed="rId2" cstate="print"/>
          <a:srcRect/>
          <a:stretch>
            <a:fillRect/>
          </a:stretch>
        </p:blipFill>
        <p:spPr bwMode="auto">
          <a:xfrm>
            <a:off x="-49" y="-1"/>
            <a:ext cx="9886982" cy="7416000"/>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2" name="Picture 2" descr="C:\Users\abuelitos\Desktop\Córdoba68.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000892" y="5072074"/>
            <a:ext cx="1789272" cy="261610"/>
          </a:xfrm>
          <a:prstGeom prst="rect">
            <a:avLst/>
          </a:prstGeom>
        </p:spPr>
        <p:txBody>
          <a:bodyPr wrap="none">
            <a:spAutoFit/>
          </a:bodyPr>
          <a:lstStyle/>
          <a:p>
            <a:pPr algn="ctr"/>
            <a:r>
              <a:rPr lang="es-ES" sz="1100" cap="all" dirty="0" smtClean="0">
                <a:ln/>
                <a:effectLst>
                  <a:reflection blurRad="10000" stA="55000" endPos="48000" dist="500" dir="5400000" sy="-100000" algn="bl" rotWithShape="0"/>
                </a:effectLst>
                <a:latin typeface="Brush Script MT" pitchFamily="66" charset="0"/>
              </a:rPr>
              <a:t>Fotografía Mari Tere</a:t>
            </a:r>
            <a:endParaRPr lang="es-ES" sz="1100" cap="all" dirty="0">
              <a:ln/>
              <a:effectLst>
                <a:reflection blurRad="10000" stA="55000" endPos="48000" dist="500" dir="5400000" sy="-100000" algn="bl" rotWithShape="0"/>
              </a:effectLst>
              <a:latin typeface="Brush Script MT" pitchFamily="66" charset="0"/>
            </a:endParaRPr>
          </a:p>
        </p:txBody>
      </p:sp>
      <p:pic>
        <p:nvPicPr>
          <p:cNvPr id="6" name="Picture 2"/>
          <p:cNvPicPr>
            <a:picLocks noChangeAspect="1" noChangeArrowheads="1"/>
          </p:cNvPicPr>
          <p:nvPr/>
        </p:nvPicPr>
        <p:blipFill>
          <a:blip r:embed="rId3" cstate="print"/>
          <a:srcRect/>
          <a:stretch>
            <a:fillRect/>
          </a:stretch>
        </p:blipFill>
        <p:spPr bwMode="auto">
          <a:xfrm>
            <a:off x="9" y="0"/>
            <a:ext cx="3719065" cy="2736000"/>
          </a:xfrm>
          <a:prstGeom prst="rect">
            <a:avLst/>
          </a:prstGeom>
          <a:ln>
            <a:headEnd/>
            <a:tailEnd/>
          </a:ln>
          <a:effectLst>
            <a:softEdge rad="127000"/>
          </a:effectLst>
        </p:spPr>
        <p:style>
          <a:lnRef idx="2">
            <a:schemeClr val="accent5"/>
          </a:lnRef>
          <a:fillRef idx="1">
            <a:schemeClr val="lt1"/>
          </a:fillRef>
          <a:effectRef idx="0">
            <a:schemeClr val="accent5"/>
          </a:effectRef>
          <a:fontRef idx="minor">
            <a:schemeClr val="dk1"/>
          </a:fontRef>
        </p:style>
      </p:pic>
      <p:sp>
        <p:nvSpPr>
          <p:cNvPr id="7" name="6 Rectángulo"/>
          <p:cNvSpPr/>
          <p:nvPr/>
        </p:nvSpPr>
        <p:spPr>
          <a:xfrm>
            <a:off x="1785918" y="5657671"/>
            <a:ext cx="6858016" cy="1200329"/>
          </a:xfrm>
          <a:prstGeom prst="rect">
            <a:avLst/>
          </a:prstGeom>
        </p:spPr>
        <p:txBody>
          <a:bodyPr wrap="square">
            <a:spAutoFit/>
          </a:bodyPr>
          <a:lstStyle/>
          <a:p>
            <a:r>
              <a:rPr lang="es-ES_tradnl" sz="2400" b="1" dirty="0" smtClean="0"/>
              <a:t>Horno de cocina. Siglo X. : Es el elemento más singular de las llamadas Viviendas de Servicio. Su función culinaria parece incuestionable </a:t>
            </a:r>
            <a:endParaRPr lang="es-ES_tradnl" sz="2400" b="1" dirty="0"/>
          </a:p>
        </p:txBody>
      </p:sp>
    </p:spTree>
  </p:cSld>
  <p:clrMapOvr>
    <a:masterClrMapping/>
  </p:clrMapOvr>
  <p:transition spd="med"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fltVal val="0"/>
                                          </p:val>
                                        </p:tav>
                                        <p:tav tm="100000">
                                          <p:val>
                                            <p:strVal val="#ppt_w"/>
                                          </p:val>
                                        </p:tav>
                                      </p:tavLst>
                                    </p:anim>
                                    <p:anim calcmode="lin" valueType="num">
                                      <p:cBhvr>
                                        <p:cTn id="8" dur="5000" fill="hold"/>
                                        <p:tgtEl>
                                          <p:spTgt spid="6"/>
                                        </p:tgtEl>
                                        <p:attrNameLst>
                                          <p:attrName>ppt_h</p:attrName>
                                        </p:attrNameLst>
                                      </p:cBhvr>
                                      <p:tavLst>
                                        <p:tav tm="0">
                                          <p:val>
                                            <p:fltVal val="0"/>
                                          </p:val>
                                        </p:tav>
                                        <p:tav tm="100000">
                                          <p:val>
                                            <p:strVal val="#ppt_h"/>
                                          </p:val>
                                        </p:tav>
                                      </p:tavLst>
                                    </p:anim>
                                    <p:animEffect transition="in" filter="fade">
                                      <p:cBhvr>
                                        <p:cTn id="9"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266" name="Picture 2" descr="C:\Users\abuelitos\Desktop\Córdoba70.jpg"/>
          <p:cNvPicPr>
            <a:picLocks noChangeAspect="1" noChangeArrowheads="1"/>
          </p:cNvPicPr>
          <p:nvPr/>
        </p:nvPicPr>
        <p:blipFill>
          <a:blip r:embed="rId2" cstate="print"/>
          <a:srcRect/>
          <a:stretch>
            <a:fillRect/>
          </a:stretch>
        </p:blipFill>
        <p:spPr bwMode="auto">
          <a:xfrm>
            <a:off x="0" y="-18000"/>
            <a:ext cx="9168000" cy="6876000"/>
          </a:xfrm>
          <a:prstGeom prst="rect">
            <a:avLst/>
          </a:prstGeom>
          <a:noFill/>
        </p:spPr>
      </p:pic>
      <p:sp>
        <p:nvSpPr>
          <p:cNvPr id="5" name="4 Rectángulo"/>
          <p:cNvSpPr/>
          <p:nvPr/>
        </p:nvSpPr>
        <p:spPr>
          <a:xfrm>
            <a:off x="428596" y="5500702"/>
            <a:ext cx="1789272" cy="261610"/>
          </a:xfrm>
          <a:prstGeom prst="rect">
            <a:avLst/>
          </a:prstGeom>
        </p:spPr>
        <p:txBody>
          <a:bodyPr wrap="none">
            <a:spAutoFit/>
          </a:bodyPr>
          <a:lstStyle/>
          <a:p>
            <a:pPr algn="ctr"/>
            <a:r>
              <a:rPr lang="es-ES" sz="1100" cap="all" dirty="0" smtClean="0">
                <a:ln/>
                <a:effectLst>
                  <a:reflection blurRad="10000" stA="55000" endPos="48000" dist="500" dir="5400000" sy="-100000" algn="bl" rotWithShape="0"/>
                </a:effectLst>
                <a:latin typeface="Brush Script MT" pitchFamily="66" charset="0"/>
              </a:rPr>
              <a:t>Fotografía Mari Tere</a:t>
            </a:r>
            <a:endParaRPr lang="es-ES" sz="1100" cap="all" dirty="0">
              <a:ln/>
              <a:effectLst>
                <a:reflection blurRad="10000" stA="55000" endPos="48000" dist="500" dir="5400000" sy="-100000" algn="bl" rotWithShape="0"/>
              </a:effectLst>
              <a:latin typeface="Brush Script MT" pitchFamily="66" charset="0"/>
            </a:endParaRPr>
          </a:p>
        </p:txBody>
      </p:sp>
    </p:spTree>
  </p:cSld>
  <p:clrMapOvr>
    <a:masterClrMapping/>
  </p:clrMapOvr>
  <p:transition spd="med" advTm="10000">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2290" name="Picture 2" descr="C:\Users\abuelitos\Desktop\Córdob71.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sp>
        <p:nvSpPr>
          <p:cNvPr id="5" name="4 Rectángulo"/>
          <p:cNvSpPr/>
          <p:nvPr/>
        </p:nvSpPr>
        <p:spPr>
          <a:xfrm>
            <a:off x="6504840" y="6488668"/>
            <a:ext cx="1789272" cy="261610"/>
          </a:xfrm>
          <a:prstGeom prst="rect">
            <a:avLst/>
          </a:prstGeom>
        </p:spPr>
        <p:txBody>
          <a:bodyPr wrap="none">
            <a:spAutoFit/>
          </a:bodyPr>
          <a:lstStyle/>
          <a:p>
            <a:pPr algn="ctr"/>
            <a:r>
              <a:rPr lang="es-ES" sz="1100" cap="all" dirty="0" smtClean="0">
                <a:ln/>
                <a:effectLst>
                  <a:reflection blurRad="10000" stA="55000" endPos="48000" dist="500" dir="5400000" sy="-100000" algn="bl" rotWithShape="0"/>
                </a:effectLst>
                <a:latin typeface="Brush Script MT" pitchFamily="66" charset="0"/>
              </a:rPr>
              <a:t>Fotografía Mari Tere</a:t>
            </a:r>
            <a:endParaRPr lang="es-ES" sz="1100" cap="all" dirty="0">
              <a:ln/>
              <a:effectLst>
                <a:reflection blurRad="10000" stA="55000" endPos="48000" dist="500" dir="5400000" sy="-100000" algn="bl" rotWithShape="0"/>
              </a:effectLst>
              <a:latin typeface="Brush Script MT" pitchFamily="66" charset="0"/>
            </a:endParaRPr>
          </a:p>
        </p:txBody>
      </p:sp>
    </p:spTree>
  </p:cSld>
  <p:clrMapOvr>
    <a:masterClrMapping/>
  </p:clrMapOvr>
  <p:transition spd="med" advTm="34000">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2642" name="Picture 2" descr="Medina Azahara (Detalle)"/>
          <p:cNvPicPr>
            <a:picLocks noChangeAspect="1" noChangeArrowheads="1"/>
          </p:cNvPicPr>
          <p:nvPr/>
        </p:nvPicPr>
        <p:blipFill>
          <a:blip r:embed="rId2" cstate="print"/>
          <a:srcRect/>
          <a:stretch>
            <a:fillRect/>
          </a:stretch>
        </p:blipFill>
        <p:spPr bwMode="auto">
          <a:xfrm>
            <a:off x="155575" y="10785475"/>
            <a:ext cx="4572000" cy="6096000"/>
          </a:xfrm>
          <a:prstGeom prst="rect">
            <a:avLst/>
          </a:prstGeom>
          <a:noFill/>
        </p:spPr>
      </p:pic>
      <p:pic>
        <p:nvPicPr>
          <p:cNvPr id="112644" name="Picture 4" descr="Medina Azahara (Detalle)"/>
          <p:cNvPicPr>
            <a:picLocks noChangeAspect="1" noChangeArrowheads="1"/>
          </p:cNvPicPr>
          <p:nvPr/>
        </p:nvPicPr>
        <p:blipFill>
          <a:blip r:embed="rId2" cstate="print"/>
          <a:srcRect/>
          <a:stretch>
            <a:fillRect/>
          </a:stretch>
        </p:blipFill>
        <p:spPr bwMode="auto">
          <a:xfrm>
            <a:off x="155575" y="10785475"/>
            <a:ext cx="4572000" cy="6096000"/>
          </a:xfrm>
          <a:prstGeom prst="rect">
            <a:avLst/>
          </a:prstGeom>
          <a:noFill/>
        </p:spPr>
      </p:pic>
      <p:pic>
        <p:nvPicPr>
          <p:cNvPr id="112646" name="Picture 6" descr="Medina Azahara (Detalle)"/>
          <p:cNvPicPr>
            <a:picLocks noChangeAspect="1" noChangeArrowheads="1"/>
          </p:cNvPicPr>
          <p:nvPr/>
        </p:nvPicPr>
        <p:blipFill>
          <a:blip r:embed="rId2" cstate="print"/>
          <a:srcRect/>
          <a:stretch>
            <a:fillRect/>
          </a:stretch>
        </p:blipFill>
        <p:spPr bwMode="auto">
          <a:xfrm>
            <a:off x="155575" y="10785475"/>
            <a:ext cx="4572000" cy="6096000"/>
          </a:xfrm>
          <a:prstGeom prst="rect">
            <a:avLst/>
          </a:prstGeom>
          <a:noFill/>
        </p:spPr>
      </p:pic>
      <p:pic>
        <p:nvPicPr>
          <p:cNvPr id="112648" name="Picture 8" descr="http://upload.wikimedia.org/wikipedia/commons/5/5f/C%C3%B3rdoba-Medinat_al-Zahra-Letrinas-20110917.jpg"/>
          <p:cNvPicPr>
            <a:picLocks noChangeAspect="1" noChangeArrowheads="1"/>
          </p:cNvPicPr>
          <p:nvPr/>
        </p:nvPicPr>
        <p:blipFill>
          <a:blip r:embed="rId3" cstate="print"/>
          <a:srcRect/>
          <a:stretch>
            <a:fillRect/>
          </a:stretch>
        </p:blipFill>
        <p:spPr bwMode="auto">
          <a:xfrm>
            <a:off x="-428660" y="-54000"/>
            <a:ext cx="10373566" cy="6912000"/>
          </a:xfrm>
          <a:prstGeom prst="rect">
            <a:avLst/>
          </a:prstGeom>
          <a:noFill/>
        </p:spPr>
      </p:pic>
      <p:pic>
        <p:nvPicPr>
          <p:cNvPr id="8" name="Picture 2" descr="http://www.unaventanadesdemadrid.com/objetos/otras-comunidades/medina-azahara/letrina.jpg"/>
          <p:cNvPicPr>
            <a:picLocks noChangeAspect="1" noChangeArrowheads="1"/>
          </p:cNvPicPr>
          <p:nvPr/>
        </p:nvPicPr>
        <p:blipFill>
          <a:blip r:embed="rId4" cstate="print"/>
          <a:srcRect/>
          <a:stretch>
            <a:fillRect/>
          </a:stretch>
        </p:blipFill>
        <p:spPr bwMode="auto">
          <a:xfrm>
            <a:off x="3901185" y="0"/>
            <a:ext cx="5134717" cy="6840000"/>
          </a:xfrm>
          <a:prstGeom prst="rect">
            <a:avLst/>
          </a:prstGeom>
          <a:noFill/>
        </p:spPr>
      </p:pic>
      <p:sp>
        <p:nvSpPr>
          <p:cNvPr id="9" name="8 Rectángulo"/>
          <p:cNvSpPr/>
          <p:nvPr/>
        </p:nvSpPr>
        <p:spPr>
          <a:xfrm>
            <a:off x="4071934" y="5929330"/>
            <a:ext cx="1992853" cy="52322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2800" b="1" spc="150" dirty="0" smtClean="0">
                <a:ln w="11430"/>
                <a:effectLst>
                  <a:outerShdw blurRad="25400" algn="tl" rotWithShape="0">
                    <a:srgbClr val="000000">
                      <a:alpha val="43000"/>
                    </a:srgbClr>
                  </a:outerShdw>
                </a:effectLst>
                <a:latin typeface="Algerian" pitchFamily="82" charset="0"/>
              </a:rPr>
              <a:t>Letrinas</a:t>
            </a:r>
            <a:endParaRPr lang="es-ES" sz="2800" b="1" cap="none" spc="150" dirty="0">
              <a:ln w="11430"/>
              <a:effectLst>
                <a:outerShdw blurRad="25400" algn="tl" rotWithShape="0">
                  <a:srgbClr val="000000">
                    <a:alpha val="43000"/>
                  </a:srgbClr>
                </a:outerShdw>
              </a:effectLst>
              <a:latin typeface="Algerian" pitchFamily="82" charset="0"/>
            </a:endParaRPr>
          </a:p>
        </p:txBody>
      </p:sp>
    </p:spTree>
  </p:cSld>
  <p:clrMapOvr>
    <a:masterClrMapping/>
  </p:clrMapOvr>
  <p:transition spd="med" advTm="400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7282" name="Picture 2" descr="C:\Users\abuelitos\Desktop\REBAJAR\medina-vivie.jpg"/>
          <p:cNvPicPr>
            <a:picLocks noChangeAspect="1" noChangeArrowheads="1"/>
          </p:cNvPicPr>
          <p:nvPr/>
        </p:nvPicPr>
        <p:blipFill>
          <a:blip r:embed="rId2" cstate="print"/>
          <a:srcRect/>
          <a:stretch>
            <a:fillRect/>
          </a:stretch>
        </p:blipFill>
        <p:spPr bwMode="auto">
          <a:xfrm>
            <a:off x="-38240" y="0"/>
            <a:ext cx="9182240" cy="7344000"/>
          </a:xfrm>
          <a:prstGeom prst="rect">
            <a:avLst/>
          </a:prstGeom>
          <a:noFill/>
        </p:spPr>
      </p:pic>
      <p:pic>
        <p:nvPicPr>
          <p:cNvPr id="2050" name="Picture 2" descr="J:\HACER PPS\CARPETA PLANTILLAS\fondo-agua[2].png"/>
          <p:cNvPicPr>
            <a:picLocks noChangeAspect="1" noChangeArrowheads="1"/>
          </p:cNvPicPr>
          <p:nvPr/>
        </p:nvPicPr>
        <p:blipFill>
          <a:blip r:embed="rId3" cstate="print"/>
          <a:srcRect/>
          <a:stretch>
            <a:fillRect/>
          </a:stretch>
        </p:blipFill>
        <p:spPr bwMode="auto">
          <a:xfrm>
            <a:off x="-285784" y="0"/>
            <a:ext cx="9792000" cy="7344000"/>
          </a:xfrm>
          <a:prstGeom prst="rect">
            <a:avLst/>
          </a:prstGeom>
          <a:noFill/>
        </p:spPr>
      </p:pic>
      <p:pic>
        <p:nvPicPr>
          <p:cNvPr id="2051" name="Picture 3" descr="J:\HACER PPS\CARPETA PLANTILLAS\Garden.jpg"/>
          <p:cNvPicPr>
            <a:picLocks noChangeAspect="1" noChangeArrowheads="1"/>
          </p:cNvPicPr>
          <p:nvPr/>
        </p:nvPicPr>
        <p:blipFill>
          <a:blip r:embed="rId4" cstate="print"/>
          <a:srcRect/>
          <a:stretch>
            <a:fillRect/>
          </a:stretch>
        </p:blipFill>
        <p:spPr bwMode="auto">
          <a:xfrm>
            <a:off x="-357222" y="0"/>
            <a:ext cx="9840000" cy="7380000"/>
          </a:xfrm>
          <a:prstGeom prst="rect">
            <a:avLst/>
          </a:prstGeom>
          <a:noFill/>
        </p:spPr>
      </p:pic>
    </p:spTree>
  </p:cSld>
  <p:clrMapOvr>
    <a:masterClrMapping/>
  </p:clrMapOvr>
  <p:transition spd="med"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3000"/>
                                        <p:tgtEl>
                                          <p:spTgt spid="2051"/>
                                        </p:tgtEl>
                                      </p:cBhvr>
                                    </p:animEffect>
                                    <p:set>
                                      <p:cBhvr>
                                        <p:cTn id="7" dur="1" fill="hold">
                                          <p:stCondLst>
                                            <p:cond delay="2999"/>
                                          </p:stCondLst>
                                        </p:cTn>
                                        <p:tgtEl>
                                          <p:spTgt spid="2051"/>
                                        </p:tgtEl>
                                        <p:attrNameLst>
                                          <p:attrName>style.visibility</p:attrName>
                                        </p:attrNameLst>
                                      </p:cBhvr>
                                      <p:to>
                                        <p:strVal val="hidden"/>
                                      </p:to>
                                    </p:set>
                                  </p:childTnLst>
                                </p:cTn>
                              </p:par>
                              <p:par>
                                <p:cTn id="8" presetID="21" presetClass="exit" presetSubtype="8" fill="hold" nodeType="withEffect">
                                  <p:stCondLst>
                                    <p:cond delay="0"/>
                                  </p:stCondLst>
                                  <p:childTnLst>
                                    <p:animEffect transition="out" filter="wheel(8)">
                                      <p:cBhvr>
                                        <p:cTn id="9" dur="3000"/>
                                        <p:tgtEl>
                                          <p:spTgt spid="2050"/>
                                        </p:tgtEl>
                                      </p:cBhvr>
                                    </p:animEffect>
                                    <p:set>
                                      <p:cBhvr>
                                        <p:cTn id="10" dur="1" fill="hold">
                                          <p:stCondLst>
                                            <p:cond delay="2999"/>
                                          </p:stCondLst>
                                        </p:cTn>
                                        <p:tgtEl>
                                          <p:spTgt spid="205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163" name="Picture 3" descr="C:\Users\abuelitos\Desktop\REBAJAR\medina[1.jpg"/>
          <p:cNvPicPr>
            <a:picLocks noChangeAspect="1" noChangeArrowheads="1"/>
          </p:cNvPicPr>
          <p:nvPr/>
        </p:nvPicPr>
        <p:blipFill>
          <a:blip r:embed="rId2" cstate="print"/>
          <a:srcRect/>
          <a:stretch>
            <a:fillRect/>
          </a:stretch>
        </p:blipFill>
        <p:spPr bwMode="auto">
          <a:xfrm>
            <a:off x="0" y="-1"/>
            <a:ext cx="9164925" cy="6876000"/>
          </a:xfrm>
          <a:prstGeom prst="rect">
            <a:avLst/>
          </a:prstGeom>
          <a:noFill/>
        </p:spPr>
      </p:pic>
      <p:sp>
        <p:nvSpPr>
          <p:cNvPr id="5" name="4 Rectángulo"/>
          <p:cNvSpPr/>
          <p:nvPr/>
        </p:nvSpPr>
        <p:spPr>
          <a:xfrm>
            <a:off x="3786182" y="5929330"/>
            <a:ext cx="4572000" cy="646331"/>
          </a:xfrm>
          <a:prstGeom prst="rect">
            <a:avLst/>
          </a:prstGeom>
        </p:spPr>
        <p:txBody>
          <a:bodyPr>
            <a:spAutoFit/>
          </a:bodyPr>
          <a:lstStyle/>
          <a:p>
            <a:pPr algn="ctr"/>
            <a:r>
              <a:rPr lang="es-ES" b="1" spc="150" dirty="0" smtClean="0">
                <a:ln w="11430"/>
                <a:effectLst>
                  <a:outerShdw blurRad="25400" algn="tl" rotWithShape="0">
                    <a:srgbClr val="000000">
                      <a:alpha val="43000"/>
                    </a:srgbClr>
                  </a:outerShdw>
                </a:effectLst>
                <a:latin typeface="Algerian" pitchFamily="82" charset="0"/>
              </a:rPr>
              <a:t>Detalle de la vivienda </a:t>
            </a:r>
          </a:p>
          <a:p>
            <a:pPr algn="ctr"/>
            <a:r>
              <a:rPr lang="es-ES" b="1" spc="150" dirty="0" smtClean="0">
                <a:ln w="11430"/>
                <a:effectLst>
                  <a:outerShdw blurRad="25400" algn="tl" rotWithShape="0">
                    <a:srgbClr val="000000">
                      <a:alpha val="43000"/>
                    </a:srgbClr>
                  </a:outerShdw>
                </a:effectLst>
                <a:latin typeface="Algerian" pitchFamily="82" charset="0"/>
              </a:rPr>
              <a:t>De la Alberca</a:t>
            </a:r>
            <a:endParaRPr lang="es-ES" b="1" spc="150" dirty="0">
              <a:ln w="11430"/>
              <a:effectLst>
                <a:outerShdw blurRad="25400" algn="tl" rotWithShape="0">
                  <a:srgbClr val="000000">
                    <a:alpha val="43000"/>
                  </a:srgbClr>
                </a:outerShdw>
              </a:effectLst>
              <a:latin typeface="Algerian" pitchFamily="82" charset="0"/>
            </a:endParaRPr>
          </a:p>
        </p:txBody>
      </p:sp>
    </p:spTree>
  </p:cSld>
  <p:clrMapOvr>
    <a:masterClrMapping/>
  </p:clrMapOvr>
  <p:transition spd="med" advTm="5000">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3186" name="Picture 2" descr="C:\Users\abuelitos\Desktop\REBAJAR\Medina Az.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pic>
        <p:nvPicPr>
          <p:cNvPr id="1026" name="Picture 2" descr="J:\HACER PPS\PERGAMINOS Y LIBROS\slide0020_image039.gif"/>
          <p:cNvPicPr>
            <a:picLocks noChangeAspect="1" noChangeArrowheads="1"/>
          </p:cNvPicPr>
          <p:nvPr/>
        </p:nvPicPr>
        <p:blipFill>
          <a:blip r:embed="rId3" cstate="print"/>
          <a:srcRect/>
          <a:stretch>
            <a:fillRect/>
          </a:stretch>
        </p:blipFill>
        <p:spPr bwMode="auto">
          <a:xfrm>
            <a:off x="642910" y="500042"/>
            <a:ext cx="8209178" cy="6048000"/>
          </a:xfrm>
          <a:prstGeom prst="rect">
            <a:avLst/>
          </a:prstGeom>
          <a:noFill/>
          <a:effectLst>
            <a:softEdge rad="127000"/>
          </a:effectLst>
        </p:spPr>
      </p:pic>
      <p:sp>
        <p:nvSpPr>
          <p:cNvPr id="5" name="4 Rectángulo"/>
          <p:cNvSpPr/>
          <p:nvPr/>
        </p:nvSpPr>
        <p:spPr>
          <a:xfrm>
            <a:off x="1428728" y="714356"/>
            <a:ext cx="3000396" cy="369332"/>
          </a:xfrm>
          <a:prstGeom prst="rect">
            <a:avLst/>
          </a:prstGeom>
        </p:spPr>
        <p:txBody>
          <a:bodyPr wrap="square">
            <a:spAutoFit/>
          </a:bodyPr>
          <a:lstStyle/>
          <a:p>
            <a:pPr algn="ctr">
              <a:defRPr/>
            </a:pPr>
            <a:endParaRPr lang="es-ES_tradnl" dirty="0" smtClean="0"/>
          </a:p>
        </p:txBody>
      </p:sp>
      <p:sp>
        <p:nvSpPr>
          <p:cNvPr id="7" name="6 Rectángulo"/>
          <p:cNvSpPr/>
          <p:nvPr/>
        </p:nvSpPr>
        <p:spPr>
          <a:xfrm>
            <a:off x="4643438" y="1928802"/>
            <a:ext cx="3071834" cy="369332"/>
          </a:xfrm>
          <a:prstGeom prst="rect">
            <a:avLst/>
          </a:prstGeom>
        </p:spPr>
        <p:txBody>
          <a:bodyPr wrap="square">
            <a:spAutoFit/>
          </a:bodyPr>
          <a:lstStyle/>
          <a:p>
            <a:pPr algn="ctr">
              <a:defRPr/>
            </a:pPr>
            <a:endParaRPr lang="es-ES_tradnl" dirty="0"/>
          </a:p>
        </p:txBody>
      </p:sp>
      <p:pic>
        <p:nvPicPr>
          <p:cNvPr id="13" name="Picture 4" descr="http://papiroanhelo.files.wordpress.com/2005/08/bloem1nl.gif?w=640"/>
          <p:cNvPicPr>
            <a:picLocks noChangeAspect="1" noChangeArrowheads="1" noCrop="1"/>
          </p:cNvPicPr>
          <p:nvPr/>
        </p:nvPicPr>
        <p:blipFill>
          <a:blip r:embed="rId4" cstate="print"/>
          <a:srcRect/>
          <a:stretch>
            <a:fillRect/>
          </a:stretch>
        </p:blipFill>
        <p:spPr bwMode="auto">
          <a:xfrm>
            <a:off x="7000892" y="5643578"/>
            <a:ext cx="727111" cy="756000"/>
          </a:xfrm>
          <a:prstGeom prst="rect">
            <a:avLst/>
          </a:prstGeom>
          <a:noFill/>
        </p:spPr>
      </p:pic>
      <p:sp>
        <p:nvSpPr>
          <p:cNvPr id="8" name="7 Rectángulo"/>
          <p:cNvSpPr/>
          <p:nvPr/>
        </p:nvSpPr>
        <p:spPr>
          <a:xfrm>
            <a:off x="4786314" y="714356"/>
            <a:ext cx="3214710" cy="369332"/>
          </a:xfrm>
          <a:prstGeom prst="rect">
            <a:avLst/>
          </a:prstGeom>
        </p:spPr>
        <p:txBody>
          <a:bodyPr wrap="square">
            <a:spAutoFit/>
          </a:bodyPr>
          <a:lstStyle/>
          <a:p>
            <a:pPr>
              <a:defRPr/>
            </a:pPr>
            <a:r>
              <a:rPr lang="es-ES_tradnl" dirty="0" smtClean="0"/>
              <a:t>. </a:t>
            </a:r>
          </a:p>
        </p:txBody>
      </p:sp>
      <p:sp>
        <p:nvSpPr>
          <p:cNvPr id="9" name="8 Rectángulo"/>
          <p:cNvSpPr/>
          <p:nvPr/>
        </p:nvSpPr>
        <p:spPr>
          <a:xfrm>
            <a:off x="1571604" y="1285860"/>
            <a:ext cx="2857520" cy="4247317"/>
          </a:xfrm>
          <a:prstGeom prst="rect">
            <a:avLst/>
          </a:prstGeom>
        </p:spPr>
        <p:txBody>
          <a:bodyPr wrap="square">
            <a:spAutoFit/>
          </a:bodyPr>
          <a:lstStyle/>
          <a:p>
            <a:pPr>
              <a:defRPr/>
            </a:pPr>
            <a:r>
              <a:rPr lang="es-ES_tradnl" dirty="0" smtClean="0"/>
              <a:t>. Así, campaña tras campaña, la nueva morfología y concepción que se tenía sobre la ciudad va cambiando poco a poco. En Noviembre de 2007 apareció un hallazgo excepcional, una mezquita situada a más de un kilómetro de la zona noble de la ciudad, mas tarde se localizó una impresionante calzada islámica, única en su género en España, así como las plantas de lo que se</a:t>
            </a:r>
          </a:p>
        </p:txBody>
      </p:sp>
      <p:sp>
        <p:nvSpPr>
          <p:cNvPr id="10" name="9 Rectángulo"/>
          <p:cNvSpPr/>
          <p:nvPr/>
        </p:nvSpPr>
        <p:spPr>
          <a:xfrm>
            <a:off x="4929190" y="1071546"/>
            <a:ext cx="2571768" cy="369332"/>
          </a:xfrm>
          <a:prstGeom prst="rect">
            <a:avLst/>
          </a:prstGeom>
        </p:spPr>
        <p:txBody>
          <a:bodyPr wrap="square">
            <a:spAutoFit/>
          </a:bodyPr>
          <a:lstStyle/>
          <a:p>
            <a:endParaRPr lang="es-ES_tradnl" dirty="0"/>
          </a:p>
        </p:txBody>
      </p:sp>
      <p:sp>
        <p:nvSpPr>
          <p:cNvPr id="11" name="10 Rectángulo"/>
          <p:cNvSpPr/>
          <p:nvPr/>
        </p:nvSpPr>
        <p:spPr>
          <a:xfrm>
            <a:off x="4714876" y="1071546"/>
            <a:ext cx="2857520" cy="4524315"/>
          </a:xfrm>
          <a:prstGeom prst="rect">
            <a:avLst/>
          </a:prstGeom>
        </p:spPr>
        <p:txBody>
          <a:bodyPr wrap="square">
            <a:spAutoFit/>
          </a:bodyPr>
          <a:lstStyle/>
          <a:p>
            <a:pPr>
              <a:defRPr/>
            </a:pPr>
            <a:r>
              <a:rPr lang="es-ES_tradnl" dirty="0" smtClean="0"/>
              <a:t>intuyen como barriadas de viviendas destinadas a la clase popular, junto a las que se encontraron innumerables fragmentos de restos cerámicos de uso cotidiano. También se está tratando averiguar, con la mayor rigurosidad posible, la verdadera extensión de la ciudad, una extensión que se intuye pero que los especialistas quieren cerrar, mediante estas investigaciones, de manera definitiva.</a:t>
            </a:r>
          </a:p>
        </p:txBody>
      </p:sp>
    </p:spTree>
  </p:cSld>
  <p:clrMapOvr>
    <a:masterClrMapping/>
  </p:clrMapOvr>
  <p:transition spd="med" advTm="40000">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pic>
        <p:nvPicPr>
          <p:cNvPr id="1026" name="Picture 2" descr="J:\HACER PPS\PERGAMINOS Y LIBROS\slide0020_image039.gif"/>
          <p:cNvPicPr>
            <a:picLocks noChangeAspect="1" noChangeArrowheads="1"/>
          </p:cNvPicPr>
          <p:nvPr/>
        </p:nvPicPr>
        <p:blipFill>
          <a:blip r:embed="rId3" cstate="print"/>
          <a:srcRect/>
          <a:stretch>
            <a:fillRect/>
          </a:stretch>
        </p:blipFill>
        <p:spPr bwMode="auto">
          <a:xfrm>
            <a:off x="500034" y="500042"/>
            <a:ext cx="8209178" cy="6048000"/>
          </a:xfrm>
          <a:prstGeom prst="rect">
            <a:avLst/>
          </a:prstGeom>
          <a:noFill/>
          <a:effectLst>
            <a:softEdge rad="127000"/>
          </a:effectLst>
        </p:spPr>
      </p:pic>
      <p:sp>
        <p:nvSpPr>
          <p:cNvPr id="5" name="4 Rectángulo"/>
          <p:cNvSpPr/>
          <p:nvPr/>
        </p:nvSpPr>
        <p:spPr>
          <a:xfrm>
            <a:off x="1428728" y="714356"/>
            <a:ext cx="3000396" cy="369332"/>
          </a:xfrm>
          <a:prstGeom prst="rect">
            <a:avLst/>
          </a:prstGeom>
        </p:spPr>
        <p:txBody>
          <a:bodyPr wrap="square">
            <a:spAutoFit/>
          </a:bodyPr>
          <a:lstStyle/>
          <a:p>
            <a:pPr algn="ctr">
              <a:defRPr/>
            </a:pPr>
            <a:endParaRPr lang="es-ES_tradnl" dirty="0" smtClean="0"/>
          </a:p>
        </p:txBody>
      </p:sp>
      <p:sp>
        <p:nvSpPr>
          <p:cNvPr id="7" name="6 Rectángulo"/>
          <p:cNvSpPr/>
          <p:nvPr/>
        </p:nvSpPr>
        <p:spPr>
          <a:xfrm>
            <a:off x="4643438" y="1928802"/>
            <a:ext cx="3071834" cy="369332"/>
          </a:xfrm>
          <a:prstGeom prst="rect">
            <a:avLst/>
          </a:prstGeom>
        </p:spPr>
        <p:txBody>
          <a:bodyPr wrap="square">
            <a:spAutoFit/>
          </a:bodyPr>
          <a:lstStyle/>
          <a:p>
            <a:pPr algn="ctr">
              <a:defRPr/>
            </a:pPr>
            <a:endParaRPr lang="es-ES_tradnl" dirty="0"/>
          </a:p>
        </p:txBody>
      </p:sp>
      <p:pic>
        <p:nvPicPr>
          <p:cNvPr id="13" name="Picture 4" descr="http://papiroanhelo.files.wordpress.com/2005/08/bloem1nl.gif?w=640"/>
          <p:cNvPicPr>
            <a:picLocks noChangeAspect="1" noChangeArrowheads="1" noCrop="1"/>
          </p:cNvPicPr>
          <p:nvPr/>
        </p:nvPicPr>
        <p:blipFill>
          <a:blip r:embed="rId4" cstate="print"/>
          <a:srcRect/>
          <a:stretch>
            <a:fillRect/>
          </a:stretch>
        </p:blipFill>
        <p:spPr bwMode="auto">
          <a:xfrm>
            <a:off x="7000892" y="5643578"/>
            <a:ext cx="727111" cy="756000"/>
          </a:xfrm>
          <a:prstGeom prst="rect">
            <a:avLst/>
          </a:prstGeom>
          <a:noFill/>
        </p:spPr>
      </p:pic>
      <p:sp>
        <p:nvSpPr>
          <p:cNvPr id="8" name="7 Rectángulo"/>
          <p:cNvSpPr/>
          <p:nvPr/>
        </p:nvSpPr>
        <p:spPr>
          <a:xfrm>
            <a:off x="4786314" y="714356"/>
            <a:ext cx="3214710" cy="369332"/>
          </a:xfrm>
          <a:prstGeom prst="rect">
            <a:avLst/>
          </a:prstGeom>
        </p:spPr>
        <p:txBody>
          <a:bodyPr wrap="square">
            <a:spAutoFit/>
          </a:bodyPr>
          <a:lstStyle/>
          <a:p>
            <a:pPr>
              <a:defRPr/>
            </a:pPr>
            <a:r>
              <a:rPr lang="es-ES_tradnl" dirty="0" smtClean="0"/>
              <a:t>. </a:t>
            </a:r>
          </a:p>
        </p:txBody>
      </p:sp>
      <p:sp>
        <p:nvSpPr>
          <p:cNvPr id="9" name="8 Rectángulo"/>
          <p:cNvSpPr/>
          <p:nvPr/>
        </p:nvSpPr>
        <p:spPr>
          <a:xfrm>
            <a:off x="1571604" y="1000108"/>
            <a:ext cx="2857520" cy="3693319"/>
          </a:xfrm>
          <a:prstGeom prst="rect">
            <a:avLst/>
          </a:prstGeom>
        </p:spPr>
        <p:txBody>
          <a:bodyPr wrap="square">
            <a:spAutoFit/>
          </a:bodyPr>
          <a:lstStyle/>
          <a:p>
            <a:r>
              <a:rPr lang="es-ES_tradnl" dirty="0" smtClean="0"/>
              <a:t>Actualmente se ha excavado solo un 10% del total de la superficie intramuros de la ciudad, correspondiendo al núcleo central del alcázar, aunque los últimos trabajos de excavación realizados en el yacimiento durante los últimos años se están centrando por primera vez en áreas no correspondientes al complejo palaciego. </a:t>
            </a:r>
            <a:endParaRPr lang="es-ES_tradnl" dirty="0"/>
          </a:p>
        </p:txBody>
      </p:sp>
      <p:sp>
        <p:nvSpPr>
          <p:cNvPr id="10" name="9 Rectángulo"/>
          <p:cNvSpPr/>
          <p:nvPr/>
        </p:nvSpPr>
        <p:spPr>
          <a:xfrm>
            <a:off x="4929190" y="1071546"/>
            <a:ext cx="2571768" cy="4801314"/>
          </a:xfrm>
          <a:prstGeom prst="rect">
            <a:avLst/>
          </a:prstGeom>
        </p:spPr>
        <p:txBody>
          <a:bodyPr wrap="square">
            <a:spAutoFit/>
          </a:bodyPr>
          <a:lstStyle/>
          <a:p>
            <a:r>
              <a:rPr lang="es-ES_tradnl" dirty="0" smtClean="0"/>
              <a:t>Concretamente, las nuevas campañas arqueológicas que arrancaron a partir del mes de Abril de 2007 se han ido sucediendo con nuevos hallazgos que han hecho replantearse las dimensiones del conjunto, centrándose especialmente sobre el sector sur de las murallas de la ciudad, un punto donde están apareciendo los hallazgos más importantes de las últimas décadas </a:t>
            </a:r>
            <a:endParaRPr lang="es-ES_tradnl" dirty="0"/>
          </a:p>
        </p:txBody>
      </p:sp>
      <p:pic>
        <p:nvPicPr>
          <p:cNvPr id="10242" name="Picture 2" descr="http://www.abcdesevilla.es/informacion/especialarqueologia/imagenes/medina-03.jpg"/>
          <p:cNvPicPr>
            <a:picLocks noChangeAspect="1" noChangeArrowheads="1"/>
          </p:cNvPicPr>
          <p:nvPr/>
        </p:nvPicPr>
        <p:blipFill>
          <a:blip r:embed="rId5" cstate="print"/>
          <a:srcRect/>
          <a:stretch>
            <a:fillRect/>
          </a:stretch>
        </p:blipFill>
        <p:spPr bwMode="auto">
          <a:xfrm>
            <a:off x="1785918" y="4857760"/>
            <a:ext cx="2337050" cy="864000"/>
          </a:xfrm>
          <a:prstGeom prst="rect">
            <a:avLst/>
          </a:prstGeom>
          <a:noFill/>
          <a:effectLst>
            <a:softEdge rad="127000"/>
          </a:effectLst>
        </p:spPr>
      </p:pic>
    </p:spTree>
  </p:cSld>
  <p:clrMapOvr>
    <a:masterClrMapping/>
  </p:clrMapOvr>
  <p:transition spd="med" advTm="39000">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MEDINA_AZAHARA_PATIO_PILARES_02[1].jpg"/>
          <p:cNvPicPr>
            <a:picLocks noChangeAspect="1" noChangeArrowheads="1"/>
          </p:cNvPicPr>
          <p:nvPr/>
        </p:nvPicPr>
        <p:blipFill>
          <a:blip r:embed="rId2" cstate="print"/>
          <a:srcRect/>
          <a:stretch>
            <a:fillRect/>
          </a:stretch>
        </p:blipFill>
        <p:spPr bwMode="auto">
          <a:xfrm>
            <a:off x="-190500" y="-142875"/>
            <a:ext cx="9525000" cy="7143750"/>
          </a:xfrm>
          <a:prstGeom prst="rect">
            <a:avLst/>
          </a:prstGeom>
          <a:noFill/>
        </p:spPr>
      </p:pic>
      <p:sp>
        <p:nvSpPr>
          <p:cNvPr id="5" name="4 Rectángulo"/>
          <p:cNvSpPr/>
          <p:nvPr/>
        </p:nvSpPr>
        <p:spPr>
          <a:xfrm>
            <a:off x="3214678" y="3143248"/>
            <a:ext cx="3825086" cy="461665"/>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2400" b="1" spc="150" dirty="0" smtClean="0">
                <a:ln w="11430"/>
                <a:effectLst>
                  <a:outerShdw blurRad="25400" algn="tl" rotWithShape="0">
                    <a:srgbClr val="000000">
                      <a:alpha val="43000"/>
                    </a:srgbClr>
                  </a:outerShdw>
                </a:effectLst>
                <a:latin typeface="Algerian" pitchFamily="82" charset="0"/>
              </a:rPr>
              <a:t>Patio de los Pilares</a:t>
            </a:r>
            <a:endParaRPr lang="es-ES" sz="2400" b="1" cap="none" spc="150" dirty="0">
              <a:ln w="11430"/>
              <a:effectLst>
                <a:outerShdw blurRad="25400" algn="tl" rotWithShape="0">
                  <a:srgbClr val="000000">
                    <a:alpha val="43000"/>
                  </a:srgbClr>
                </a:outerShdw>
              </a:effectLst>
              <a:latin typeface="Algerian" pitchFamily="82" charset="0"/>
            </a:endParaRPr>
          </a:p>
        </p:txBody>
      </p:sp>
    </p:spTree>
  </p:cSld>
  <p:clrMapOvr>
    <a:masterClrMapping/>
  </p:clrMapOvr>
  <p:transition spd="med" advTm="4000">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esktop\MEDINA_AZAHARA_SALON_RICO_09[1].jpg"/>
          <p:cNvPicPr>
            <a:picLocks noChangeAspect="1" noChangeArrowheads="1"/>
          </p:cNvPicPr>
          <p:nvPr/>
        </p:nvPicPr>
        <p:blipFill>
          <a:blip r:embed="rId2" cstate="print"/>
          <a:srcRect/>
          <a:stretch>
            <a:fillRect/>
          </a:stretch>
        </p:blipFill>
        <p:spPr bwMode="auto">
          <a:xfrm>
            <a:off x="0" y="-1"/>
            <a:ext cx="9168000" cy="6876000"/>
          </a:xfrm>
          <a:prstGeom prst="rect">
            <a:avLst/>
          </a:prstGeom>
          <a:noFill/>
        </p:spPr>
      </p:pic>
      <p:pic>
        <p:nvPicPr>
          <p:cNvPr id="5122" name="Picture 2" descr="J:\HACER PPS\BAILARINES\arabe1[1].gif"/>
          <p:cNvPicPr>
            <a:picLocks noChangeAspect="1" noChangeArrowheads="1" noCrop="1"/>
          </p:cNvPicPr>
          <p:nvPr/>
        </p:nvPicPr>
        <p:blipFill>
          <a:blip r:embed="rId3" cstate="print"/>
          <a:srcRect/>
          <a:stretch>
            <a:fillRect/>
          </a:stretch>
        </p:blipFill>
        <p:spPr bwMode="auto">
          <a:xfrm>
            <a:off x="3357554" y="2357430"/>
            <a:ext cx="1495425" cy="3819525"/>
          </a:xfrm>
          <a:prstGeom prst="rect">
            <a:avLst/>
          </a:prstGeom>
          <a:noFill/>
        </p:spPr>
      </p:pic>
      <p:sp>
        <p:nvSpPr>
          <p:cNvPr id="6" name="5 Rectángulo"/>
          <p:cNvSpPr/>
          <p:nvPr/>
        </p:nvSpPr>
        <p:spPr>
          <a:xfrm>
            <a:off x="6429388" y="5929330"/>
            <a:ext cx="2347116" cy="52322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2800" b="1" spc="150" dirty="0" smtClean="0">
                <a:ln w="11430"/>
                <a:effectLst>
                  <a:outerShdw blurRad="25400" algn="tl" rotWithShape="0">
                    <a:srgbClr val="000000">
                      <a:alpha val="43000"/>
                    </a:srgbClr>
                  </a:outerShdw>
                </a:effectLst>
                <a:latin typeface="Algerian" pitchFamily="82" charset="0"/>
              </a:rPr>
              <a:t>Salón Rico</a:t>
            </a:r>
            <a:endParaRPr lang="es-ES" sz="2800" b="1" cap="none" spc="150" dirty="0">
              <a:ln w="11430"/>
              <a:effectLst>
                <a:outerShdw blurRad="25400" algn="tl" rotWithShape="0">
                  <a:srgbClr val="000000">
                    <a:alpha val="43000"/>
                  </a:srgbClr>
                </a:outerShdw>
              </a:effectLst>
              <a:latin typeface="Algerian" pitchFamily="82" charset="0"/>
            </a:endParaRPr>
          </a:p>
        </p:txBody>
      </p:sp>
    </p:spTree>
  </p:cSld>
  <p:clrMapOvr>
    <a:masterClrMapping/>
  </p:clrMapOvr>
  <p:transition spd="med" advTm="4000">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C:\Users\abuelitos\Desktop\medina-azahara_312870[1].jpg"/>
          <p:cNvPicPr>
            <a:picLocks noChangeAspect="1" noChangeArrowheads="1"/>
          </p:cNvPicPr>
          <p:nvPr/>
        </p:nvPicPr>
        <p:blipFill>
          <a:blip r:embed="rId2" cstate="print"/>
          <a:srcRect/>
          <a:stretch>
            <a:fillRect/>
          </a:stretch>
        </p:blipFill>
        <p:spPr bwMode="auto">
          <a:xfrm>
            <a:off x="-95250" y="-71438"/>
            <a:ext cx="9334500" cy="7000876"/>
          </a:xfrm>
          <a:prstGeom prst="rect">
            <a:avLst/>
          </a:prstGeom>
          <a:noFill/>
        </p:spPr>
      </p:pic>
    </p:spTree>
  </p:cSld>
  <p:clrMapOvr>
    <a:masterClrMapping/>
  </p:clrMapOvr>
  <p:transition spd="med" advTm="4000">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Desktop\MEDINA_AZAHARA_ARQUERIA_ESTE_02[1].jpg"/>
          <p:cNvPicPr>
            <a:picLocks noChangeAspect="1" noChangeArrowheads="1"/>
          </p:cNvPicPr>
          <p:nvPr/>
        </p:nvPicPr>
        <p:blipFill>
          <a:blip r:embed="rId2" cstate="print"/>
          <a:srcRect/>
          <a:stretch>
            <a:fillRect/>
          </a:stretch>
        </p:blipFill>
        <p:spPr bwMode="auto">
          <a:xfrm>
            <a:off x="0" y="-1"/>
            <a:ext cx="9168000" cy="6876000"/>
          </a:xfrm>
          <a:prstGeom prst="rect">
            <a:avLst/>
          </a:prstGeom>
          <a:noFill/>
        </p:spPr>
      </p:pic>
      <p:sp>
        <p:nvSpPr>
          <p:cNvPr id="5" name="4 Rectángulo"/>
          <p:cNvSpPr/>
          <p:nvPr/>
        </p:nvSpPr>
        <p:spPr>
          <a:xfrm>
            <a:off x="2714612" y="428604"/>
            <a:ext cx="2884123" cy="52322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2800" b="1" cap="none" spc="150" dirty="0" smtClean="0">
                <a:ln w="11430"/>
                <a:solidFill>
                  <a:srgbClr val="F8F8F8"/>
                </a:solidFill>
                <a:effectLst>
                  <a:outerShdw blurRad="25400" algn="tl" rotWithShape="0">
                    <a:srgbClr val="000000">
                      <a:alpha val="43000"/>
                    </a:srgbClr>
                  </a:outerShdw>
                </a:effectLst>
                <a:latin typeface="Algerian" pitchFamily="82" charset="0"/>
              </a:rPr>
              <a:t>Gran Pórtico</a:t>
            </a:r>
            <a:endParaRPr lang="es-ES" sz="2800" b="1" cap="none" spc="150" dirty="0">
              <a:ln w="11430"/>
              <a:solidFill>
                <a:srgbClr val="F8F8F8"/>
              </a:solidFill>
              <a:effectLst>
                <a:outerShdw blurRad="25400" algn="tl" rotWithShape="0">
                  <a:srgbClr val="000000">
                    <a:alpha val="43000"/>
                  </a:srgbClr>
                </a:outerShdw>
              </a:effectLst>
              <a:latin typeface="Algerian" pitchFamily="82" charset="0"/>
            </a:endParaRPr>
          </a:p>
        </p:txBody>
      </p:sp>
    </p:spTree>
  </p:cSld>
  <p:clrMapOvr>
    <a:masterClrMapping/>
  </p:clrMapOvr>
  <p:transition spd="med" advTm="4000">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Desktop\medinaaz.jpg"/>
          <p:cNvPicPr>
            <a:picLocks noChangeAspect="1" noChangeArrowheads="1"/>
          </p:cNvPicPr>
          <p:nvPr/>
        </p:nvPicPr>
        <p:blipFill>
          <a:blip r:embed="rId2" cstate="print"/>
          <a:srcRect/>
          <a:stretch>
            <a:fillRect/>
          </a:stretch>
        </p:blipFill>
        <p:spPr bwMode="auto">
          <a:xfrm>
            <a:off x="-304800" y="-228600"/>
            <a:ext cx="9753600" cy="7315200"/>
          </a:xfrm>
          <a:prstGeom prst="rect">
            <a:avLst/>
          </a:prstGeom>
          <a:noFill/>
        </p:spPr>
      </p:pic>
      <p:sp>
        <p:nvSpPr>
          <p:cNvPr id="5" name="4 Rectángulo"/>
          <p:cNvSpPr/>
          <p:nvPr/>
        </p:nvSpPr>
        <p:spPr>
          <a:xfrm>
            <a:off x="812723" y="5903893"/>
            <a:ext cx="3406702" cy="830997"/>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2400" b="1" cap="none" spc="150" dirty="0" smtClean="0">
                <a:ln w="11430"/>
                <a:effectLst>
                  <a:outerShdw blurRad="25400" algn="tl" rotWithShape="0">
                    <a:srgbClr val="000000">
                      <a:alpha val="43000"/>
                    </a:srgbClr>
                  </a:outerShdw>
                </a:effectLst>
                <a:latin typeface="Algerian" pitchFamily="82" charset="0"/>
              </a:rPr>
              <a:t>Fachada de la </a:t>
            </a:r>
          </a:p>
          <a:p>
            <a:pPr algn="ctr"/>
            <a:r>
              <a:rPr lang="es-ES" sz="2400" b="1" spc="150" dirty="0" smtClean="0">
                <a:ln w="11430"/>
                <a:effectLst>
                  <a:outerShdw blurRad="25400" algn="tl" rotWithShape="0">
                    <a:srgbClr val="000000">
                      <a:alpha val="43000"/>
                    </a:srgbClr>
                  </a:outerShdw>
                </a:effectLst>
                <a:latin typeface="Algerian" pitchFamily="82" charset="0"/>
              </a:rPr>
              <a:t>Casa del Ejercito</a:t>
            </a:r>
            <a:endParaRPr lang="es-ES" sz="2400" b="1" cap="none" spc="150" dirty="0">
              <a:ln w="11430"/>
              <a:effectLst>
                <a:outerShdw blurRad="25400" algn="tl" rotWithShape="0">
                  <a:srgbClr val="000000">
                    <a:alpha val="43000"/>
                  </a:srgbClr>
                </a:outerShdw>
              </a:effectLst>
              <a:latin typeface="Algerian" pitchFamily="82" charset="0"/>
            </a:endParaRPr>
          </a:p>
        </p:txBody>
      </p:sp>
    </p:spTree>
  </p:cSld>
  <p:clrMapOvr>
    <a:masterClrMapping/>
  </p:clrMapOvr>
  <p:transition spd="med" advTm="4000">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pic>
        <p:nvPicPr>
          <p:cNvPr id="1026" name="Picture 2" descr="J:\HACER PPS\PERGAMINOS Y LIBROS\slide0020_image039.gif"/>
          <p:cNvPicPr>
            <a:picLocks noChangeAspect="1" noChangeArrowheads="1"/>
          </p:cNvPicPr>
          <p:nvPr/>
        </p:nvPicPr>
        <p:blipFill>
          <a:blip r:embed="rId3" cstate="print"/>
          <a:srcRect/>
          <a:stretch>
            <a:fillRect/>
          </a:stretch>
        </p:blipFill>
        <p:spPr bwMode="auto">
          <a:xfrm>
            <a:off x="500034" y="500042"/>
            <a:ext cx="8209178" cy="6048000"/>
          </a:xfrm>
          <a:prstGeom prst="rect">
            <a:avLst/>
          </a:prstGeom>
          <a:noFill/>
          <a:effectLst>
            <a:softEdge rad="127000"/>
          </a:effectLst>
        </p:spPr>
      </p:pic>
      <p:sp>
        <p:nvSpPr>
          <p:cNvPr id="5" name="4 Rectángulo"/>
          <p:cNvSpPr/>
          <p:nvPr/>
        </p:nvSpPr>
        <p:spPr>
          <a:xfrm>
            <a:off x="1428728" y="714356"/>
            <a:ext cx="3000396" cy="369332"/>
          </a:xfrm>
          <a:prstGeom prst="rect">
            <a:avLst/>
          </a:prstGeom>
        </p:spPr>
        <p:txBody>
          <a:bodyPr wrap="square">
            <a:spAutoFit/>
          </a:bodyPr>
          <a:lstStyle/>
          <a:p>
            <a:pPr algn="ctr">
              <a:defRPr/>
            </a:pPr>
            <a:endParaRPr lang="es-ES_tradnl" b="1" dirty="0" smtClean="0">
              <a:ln w="17780" cmpd="sng">
                <a:solidFill>
                  <a:srgbClr val="FFFFFF"/>
                </a:solidFill>
                <a:prstDash val="solid"/>
                <a:miter lim="800000"/>
              </a:ln>
              <a:solidFill>
                <a:srgbClr val="002060"/>
              </a:solidFill>
              <a:effectLst>
                <a:outerShdw blurRad="50800" algn="tl" rotWithShape="0">
                  <a:srgbClr val="000000"/>
                </a:outerShdw>
              </a:effectLst>
            </a:endParaRPr>
          </a:p>
        </p:txBody>
      </p:sp>
      <p:sp>
        <p:nvSpPr>
          <p:cNvPr id="7" name="6 Rectángulo"/>
          <p:cNvSpPr/>
          <p:nvPr/>
        </p:nvSpPr>
        <p:spPr>
          <a:xfrm>
            <a:off x="4643438" y="1928802"/>
            <a:ext cx="3071834" cy="369332"/>
          </a:xfrm>
          <a:prstGeom prst="rect">
            <a:avLst/>
          </a:prstGeom>
        </p:spPr>
        <p:txBody>
          <a:bodyPr wrap="square">
            <a:spAutoFit/>
          </a:bodyPr>
          <a:lstStyle/>
          <a:p>
            <a:pPr algn="ctr">
              <a:defRPr/>
            </a:pPr>
            <a:endParaRPr lang="es-ES_tradnl" dirty="0"/>
          </a:p>
        </p:txBody>
      </p:sp>
      <p:sp>
        <p:nvSpPr>
          <p:cNvPr id="9" name="8 Rectángulo"/>
          <p:cNvSpPr/>
          <p:nvPr/>
        </p:nvSpPr>
        <p:spPr>
          <a:xfrm>
            <a:off x="1500166" y="1071546"/>
            <a:ext cx="3000396" cy="369332"/>
          </a:xfrm>
          <a:prstGeom prst="rect">
            <a:avLst/>
          </a:prstGeom>
        </p:spPr>
        <p:txBody>
          <a:bodyPr wrap="square">
            <a:spAutoFit/>
          </a:bodyPr>
          <a:lstStyle/>
          <a:p>
            <a:pPr algn="ctr">
              <a:defRPr/>
            </a:pPr>
            <a:endParaRPr lang="es-ES_tradnl" dirty="0">
              <a:solidFill>
                <a:schemeClr val="accent1">
                  <a:lumMod val="50000"/>
                </a:schemeClr>
              </a:solidFill>
            </a:endParaRPr>
          </a:p>
        </p:txBody>
      </p:sp>
      <p:pic>
        <p:nvPicPr>
          <p:cNvPr id="11" name="Picture 4" descr="http://papiroanhelo.files.wordpress.com/2005/08/bloem1nl.gif?w=640"/>
          <p:cNvPicPr>
            <a:picLocks noChangeAspect="1" noChangeArrowheads="1" noCrop="1"/>
          </p:cNvPicPr>
          <p:nvPr/>
        </p:nvPicPr>
        <p:blipFill>
          <a:blip r:embed="rId4" cstate="print"/>
          <a:srcRect/>
          <a:stretch>
            <a:fillRect/>
          </a:stretch>
        </p:blipFill>
        <p:spPr bwMode="auto">
          <a:xfrm>
            <a:off x="5857884" y="3214686"/>
            <a:ext cx="865607" cy="900000"/>
          </a:xfrm>
          <a:prstGeom prst="rect">
            <a:avLst/>
          </a:prstGeom>
          <a:noFill/>
        </p:spPr>
      </p:pic>
      <p:sp>
        <p:nvSpPr>
          <p:cNvPr id="10" name="9 Rectángulo"/>
          <p:cNvSpPr/>
          <p:nvPr/>
        </p:nvSpPr>
        <p:spPr>
          <a:xfrm>
            <a:off x="1643042" y="1071546"/>
            <a:ext cx="2643206" cy="923330"/>
          </a:xfrm>
          <a:prstGeom prst="rect">
            <a:avLst/>
          </a:prstGeom>
        </p:spPr>
        <p:txBody>
          <a:bodyPr wrap="square">
            <a:spAutoFit/>
          </a:bodyPr>
          <a:lstStyle/>
          <a:p>
            <a:r>
              <a:rPr lang="es-ES_tradnl" b="1" dirty="0" smtClean="0"/>
              <a:t>La leyenda de los almendros de Medina </a:t>
            </a:r>
            <a:r>
              <a:rPr lang="es-ES_tradnl" b="1" dirty="0" err="1" smtClean="0"/>
              <a:t>Azahara</a:t>
            </a:r>
            <a:r>
              <a:rPr lang="es-ES_tradnl" b="1" dirty="0" smtClean="0"/>
              <a:t> </a:t>
            </a:r>
            <a:endParaRPr lang="es-ES_tradnl" dirty="0"/>
          </a:p>
        </p:txBody>
      </p:sp>
      <p:pic>
        <p:nvPicPr>
          <p:cNvPr id="132098" name="Picture 2" descr="http://3.bp.blogspot.com/_SUZJg9kSFXI/SEmSSqN9Y0I/AAAAAAAAACc/958pY1yTyGc/s320/almendros_mallorca_424x319_03.jpg"/>
          <p:cNvPicPr>
            <a:picLocks noChangeAspect="1" noChangeArrowheads="1"/>
          </p:cNvPicPr>
          <p:nvPr/>
        </p:nvPicPr>
        <p:blipFill>
          <a:blip r:embed="rId5" cstate="print"/>
          <a:srcRect/>
          <a:stretch>
            <a:fillRect/>
          </a:stretch>
        </p:blipFill>
        <p:spPr bwMode="auto">
          <a:xfrm>
            <a:off x="4714876" y="714356"/>
            <a:ext cx="3048000" cy="2286000"/>
          </a:xfrm>
          <a:prstGeom prst="rect">
            <a:avLst/>
          </a:prstGeom>
          <a:noFill/>
        </p:spPr>
      </p:pic>
      <p:pic>
        <p:nvPicPr>
          <p:cNvPr id="132100" name="Picture 4" descr="http://sphotos-b.xx.fbcdn.net/hphotos-ash4/s480x480/304559_361857817224113_181523724_n.jpg"/>
          <p:cNvPicPr>
            <a:picLocks noChangeAspect="1" noChangeArrowheads="1"/>
          </p:cNvPicPr>
          <p:nvPr/>
        </p:nvPicPr>
        <p:blipFill>
          <a:blip r:embed="rId6" cstate="print"/>
          <a:srcRect/>
          <a:stretch>
            <a:fillRect/>
          </a:stretch>
        </p:blipFill>
        <p:spPr bwMode="auto">
          <a:xfrm>
            <a:off x="4786314" y="4000504"/>
            <a:ext cx="2928000" cy="2196000"/>
          </a:xfrm>
          <a:prstGeom prst="roundRect">
            <a:avLst/>
          </a:prstGeom>
          <a:noFill/>
          <a:effectLst>
            <a:softEdge rad="317500"/>
          </a:effectLst>
        </p:spPr>
      </p:pic>
      <p:pic>
        <p:nvPicPr>
          <p:cNvPr id="12" name="Picture 10" descr="http://3.bp.blogspot.com/_fi-YnDiqYkc/S3qX4dUlBQI/AAAAAAAAAlA/bbef-yaljSE/s400/Abderram%C3%A1n+ibn-Muhammad.bmp"/>
          <p:cNvPicPr>
            <a:picLocks noChangeAspect="1" noChangeArrowheads="1"/>
          </p:cNvPicPr>
          <p:nvPr/>
        </p:nvPicPr>
        <p:blipFill>
          <a:blip r:embed="rId7" cstate="print"/>
          <a:srcRect/>
          <a:stretch>
            <a:fillRect/>
          </a:stretch>
        </p:blipFill>
        <p:spPr bwMode="auto">
          <a:xfrm>
            <a:off x="1785918" y="2357430"/>
            <a:ext cx="2190750" cy="2390775"/>
          </a:xfrm>
          <a:prstGeom prst="ellipse">
            <a:avLst/>
          </a:prstGeom>
          <a:noFill/>
          <a:effectLst>
            <a:softEdge rad="317500"/>
          </a:effectLst>
        </p:spPr>
      </p:pic>
      <p:pic>
        <p:nvPicPr>
          <p:cNvPr id="13" name="Picture 2" descr="http://sp6.fotolog.com/photo/38/50/17/papabusi/1230900995887_f.jpg"/>
          <p:cNvPicPr>
            <a:picLocks noChangeAspect="1" noChangeArrowheads="1"/>
          </p:cNvPicPr>
          <p:nvPr/>
        </p:nvPicPr>
        <p:blipFill>
          <a:blip r:embed="rId8" cstate="print"/>
          <a:srcRect/>
          <a:stretch>
            <a:fillRect/>
          </a:stretch>
        </p:blipFill>
        <p:spPr bwMode="auto">
          <a:xfrm>
            <a:off x="2500298" y="5143512"/>
            <a:ext cx="914820" cy="864000"/>
          </a:xfrm>
          <a:prstGeom prst="roundRect">
            <a:avLst/>
          </a:prstGeom>
          <a:noFill/>
          <a:effectLst>
            <a:softEdge rad="127000"/>
          </a:effectLst>
        </p:spPr>
      </p:pic>
    </p:spTree>
  </p:cSld>
  <p:clrMapOvr>
    <a:masterClrMapping/>
  </p:clrMapOvr>
  <p:transition spd="med" advTm="6000">
    <p:fad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pic>
        <p:nvPicPr>
          <p:cNvPr id="1026" name="Picture 2" descr="J:\HACER PPS\PERGAMINOS Y LIBROS\slide0020_image039.gif"/>
          <p:cNvPicPr>
            <a:picLocks noChangeAspect="1" noChangeArrowheads="1"/>
          </p:cNvPicPr>
          <p:nvPr/>
        </p:nvPicPr>
        <p:blipFill>
          <a:blip r:embed="rId3" cstate="print"/>
          <a:srcRect/>
          <a:stretch>
            <a:fillRect/>
          </a:stretch>
        </p:blipFill>
        <p:spPr bwMode="auto">
          <a:xfrm>
            <a:off x="500034" y="500042"/>
            <a:ext cx="8209178" cy="6048000"/>
          </a:xfrm>
          <a:prstGeom prst="rect">
            <a:avLst/>
          </a:prstGeom>
          <a:noFill/>
          <a:effectLst>
            <a:softEdge rad="127000"/>
          </a:effectLst>
        </p:spPr>
      </p:pic>
      <p:sp>
        <p:nvSpPr>
          <p:cNvPr id="5" name="4 Rectángulo"/>
          <p:cNvSpPr/>
          <p:nvPr/>
        </p:nvSpPr>
        <p:spPr>
          <a:xfrm>
            <a:off x="1428728" y="714356"/>
            <a:ext cx="3000396" cy="369332"/>
          </a:xfrm>
          <a:prstGeom prst="rect">
            <a:avLst/>
          </a:prstGeom>
        </p:spPr>
        <p:txBody>
          <a:bodyPr wrap="square">
            <a:spAutoFit/>
          </a:bodyPr>
          <a:lstStyle/>
          <a:p>
            <a:pPr algn="ctr">
              <a:defRPr/>
            </a:pPr>
            <a:endParaRPr lang="es-ES_tradnl" b="1" dirty="0" smtClean="0">
              <a:ln w="17780" cmpd="sng">
                <a:solidFill>
                  <a:srgbClr val="FFFFFF"/>
                </a:solidFill>
                <a:prstDash val="solid"/>
                <a:miter lim="800000"/>
              </a:ln>
              <a:solidFill>
                <a:srgbClr val="002060"/>
              </a:solidFill>
              <a:effectLst>
                <a:outerShdw blurRad="50800" algn="tl" rotWithShape="0">
                  <a:srgbClr val="000000"/>
                </a:outerShdw>
              </a:effectLst>
            </a:endParaRPr>
          </a:p>
        </p:txBody>
      </p:sp>
      <p:sp>
        <p:nvSpPr>
          <p:cNvPr id="7" name="6 Rectángulo"/>
          <p:cNvSpPr/>
          <p:nvPr/>
        </p:nvSpPr>
        <p:spPr>
          <a:xfrm>
            <a:off x="4643438" y="1928802"/>
            <a:ext cx="3071834" cy="369332"/>
          </a:xfrm>
          <a:prstGeom prst="rect">
            <a:avLst/>
          </a:prstGeom>
        </p:spPr>
        <p:txBody>
          <a:bodyPr wrap="square">
            <a:spAutoFit/>
          </a:bodyPr>
          <a:lstStyle/>
          <a:p>
            <a:pPr algn="ctr">
              <a:defRPr/>
            </a:pPr>
            <a:endParaRPr lang="es-ES_tradnl" dirty="0"/>
          </a:p>
        </p:txBody>
      </p:sp>
      <p:sp>
        <p:nvSpPr>
          <p:cNvPr id="9" name="8 Rectángulo"/>
          <p:cNvSpPr/>
          <p:nvPr/>
        </p:nvSpPr>
        <p:spPr>
          <a:xfrm>
            <a:off x="1500166" y="1071546"/>
            <a:ext cx="3000396" cy="369332"/>
          </a:xfrm>
          <a:prstGeom prst="rect">
            <a:avLst/>
          </a:prstGeom>
        </p:spPr>
        <p:txBody>
          <a:bodyPr wrap="square">
            <a:spAutoFit/>
          </a:bodyPr>
          <a:lstStyle/>
          <a:p>
            <a:pPr algn="ctr">
              <a:defRPr/>
            </a:pPr>
            <a:endParaRPr lang="es-ES_tradnl" dirty="0">
              <a:solidFill>
                <a:schemeClr val="accent1">
                  <a:lumMod val="50000"/>
                </a:schemeClr>
              </a:solidFill>
            </a:endParaRPr>
          </a:p>
        </p:txBody>
      </p:sp>
      <p:pic>
        <p:nvPicPr>
          <p:cNvPr id="5124" name="Picture 4" descr="http://www.jugueteriatuyyo.com/images/productos/disfraz-de-princesa-arabe-adulto-talla-m-1.jpg"/>
          <p:cNvPicPr>
            <a:picLocks noChangeAspect="1" noChangeArrowheads="1"/>
          </p:cNvPicPr>
          <p:nvPr/>
        </p:nvPicPr>
        <p:blipFill>
          <a:blip r:embed="rId4" cstate="print"/>
          <a:srcRect/>
          <a:stretch>
            <a:fillRect/>
          </a:stretch>
        </p:blipFill>
        <p:spPr bwMode="auto">
          <a:xfrm>
            <a:off x="3428992" y="2357430"/>
            <a:ext cx="5175000" cy="4140000"/>
          </a:xfrm>
          <a:prstGeom prst="parallelogram">
            <a:avLst/>
          </a:prstGeom>
          <a:noFill/>
          <a:effectLst>
            <a:softEdge rad="635000"/>
          </a:effectLst>
        </p:spPr>
      </p:pic>
      <p:sp>
        <p:nvSpPr>
          <p:cNvPr id="11" name="10 Rectángulo"/>
          <p:cNvSpPr/>
          <p:nvPr/>
        </p:nvSpPr>
        <p:spPr>
          <a:xfrm>
            <a:off x="1500166" y="785794"/>
            <a:ext cx="3000396" cy="5355312"/>
          </a:xfrm>
          <a:prstGeom prst="rect">
            <a:avLst/>
          </a:prstGeom>
        </p:spPr>
        <p:txBody>
          <a:bodyPr wrap="square">
            <a:spAutoFit/>
          </a:bodyPr>
          <a:lstStyle/>
          <a:p>
            <a:r>
              <a:rPr lang="es-ES_tradnl" dirty="0" err="1" smtClean="0"/>
              <a:t>Abd</a:t>
            </a:r>
            <a:r>
              <a:rPr lang="es-ES_tradnl" dirty="0" smtClean="0"/>
              <a:t> al-</a:t>
            </a:r>
            <a:r>
              <a:rPr lang="es-ES_tradnl" dirty="0" err="1" smtClean="0"/>
              <a:t>Rahman</a:t>
            </a:r>
            <a:r>
              <a:rPr lang="es-ES_tradnl" dirty="0" smtClean="0"/>
              <a:t> había traído a </a:t>
            </a:r>
            <a:r>
              <a:rPr lang="es-ES_tradnl" dirty="0" err="1" smtClean="0"/>
              <a:t>Azahara</a:t>
            </a:r>
            <a:r>
              <a:rPr lang="es-ES_tradnl" dirty="0" smtClean="0"/>
              <a:t> desde Granada, pronto se convirtió en su preferida y, para demostrarle el amor que sentía por ella, ordenó la construcción de una ciudad palatina; para ello contrató a los mejores arquitectos y artesanos, compró los materiales más preciados, maderas, mármoles, azulejos; mandó construir hermosos jardines con flores y plantas traídas desde todos los rincones del mundo, los pobló con hermosos pájaros y mandó que en ellos creciesen árboles de exóticos frutos. </a:t>
            </a:r>
            <a:endParaRPr lang="es-ES_tradnl" dirty="0"/>
          </a:p>
        </p:txBody>
      </p:sp>
      <p:sp>
        <p:nvSpPr>
          <p:cNvPr id="12" name="11 Rectángulo"/>
          <p:cNvSpPr/>
          <p:nvPr/>
        </p:nvSpPr>
        <p:spPr>
          <a:xfrm>
            <a:off x="4786314" y="785794"/>
            <a:ext cx="2928958" cy="1754326"/>
          </a:xfrm>
          <a:prstGeom prst="rect">
            <a:avLst/>
          </a:prstGeom>
        </p:spPr>
        <p:txBody>
          <a:bodyPr wrap="square">
            <a:spAutoFit/>
          </a:bodyPr>
          <a:lstStyle/>
          <a:p>
            <a:r>
              <a:rPr lang="es-ES_tradnl" dirty="0" smtClean="0"/>
              <a:t>Telas y muebles, comprados a los mercaderes más prestigiosos adornaban las estancias de la favorita </a:t>
            </a:r>
            <a:r>
              <a:rPr lang="es-ES_tradnl" dirty="0" err="1" smtClean="0"/>
              <a:t>Azahara</a:t>
            </a:r>
            <a:r>
              <a:rPr lang="es-ES_tradnl" dirty="0" smtClean="0"/>
              <a:t>, todo lo hizo el califa por su amor. </a:t>
            </a:r>
            <a:endParaRPr lang="es-ES_tradnl" dirty="0"/>
          </a:p>
        </p:txBody>
      </p:sp>
    </p:spTree>
  </p:cSld>
  <p:clrMapOvr>
    <a:masterClrMapping/>
  </p:clrMapOvr>
  <p:transition spd="med" advTm="30000">
    <p:fad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pic>
        <p:nvPicPr>
          <p:cNvPr id="1026" name="Picture 2" descr="J:\HACER PPS\PERGAMINOS Y LIBROS\slide0020_image039.gif"/>
          <p:cNvPicPr>
            <a:picLocks noChangeAspect="1" noChangeArrowheads="1"/>
          </p:cNvPicPr>
          <p:nvPr/>
        </p:nvPicPr>
        <p:blipFill>
          <a:blip r:embed="rId3" cstate="print"/>
          <a:srcRect/>
          <a:stretch>
            <a:fillRect/>
          </a:stretch>
        </p:blipFill>
        <p:spPr bwMode="auto">
          <a:xfrm>
            <a:off x="500034" y="500042"/>
            <a:ext cx="8209178" cy="6048000"/>
          </a:xfrm>
          <a:prstGeom prst="rect">
            <a:avLst/>
          </a:prstGeom>
          <a:noFill/>
          <a:effectLst>
            <a:softEdge rad="127000"/>
          </a:effectLst>
        </p:spPr>
      </p:pic>
      <p:sp>
        <p:nvSpPr>
          <p:cNvPr id="5" name="4 Rectángulo"/>
          <p:cNvSpPr/>
          <p:nvPr/>
        </p:nvSpPr>
        <p:spPr>
          <a:xfrm>
            <a:off x="1428728" y="714356"/>
            <a:ext cx="3000396" cy="369332"/>
          </a:xfrm>
          <a:prstGeom prst="rect">
            <a:avLst/>
          </a:prstGeom>
        </p:spPr>
        <p:txBody>
          <a:bodyPr wrap="square">
            <a:spAutoFit/>
          </a:bodyPr>
          <a:lstStyle/>
          <a:p>
            <a:pPr algn="ctr">
              <a:defRPr/>
            </a:pPr>
            <a:endParaRPr lang="es-ES_tradnl" b="1" dirty="0" smtClean="0">
              <a:ln w="17780" cmpd="sng">
                <a:solidFill>
                  <a:srgbClr val="FFFFFF"/>
                </a:solidFill>
                <a:prstDash val="solid"/>
                <a:miter lim="800000"/>
              </a:ln>
              <a:solidFill>
                <a:srgbClr val="002060"/>
              </a:solidFill>
              <a:effectLst>
                <a:outerShdw blurRad="50800" algn="tl" rotWithShape="0">
                  <a:srgbClr val="000000"/>
                </a:outerShdw>
              </a:effectLst>
            </a:endParaRPr>
          </a:p>
        </p:txBody>
      </p:sp>
      <p:sp>
        <p:nvSpPr>
          <p:cNvPr id="7" name="6 Rectángulo"/>
          <p:cNvSpPr/>
          <p:nvPr/>
        </p:nvSpPr>
        <p:spPr>
          <a:xfrm>
            <a:off x="4643438" y="1928802"/>
            <a:ext cx="3071834" cy="369332"/>
          </a:xfrm>
          <a:prstGeom prst="rect">
            <a:avLst/>
          </a:prstGeom>
        </p:spPr>
        <p:txBody>
          <a:bodyPr wrap="square">
            <a:spAutoFit/>
          </a:bodyPr>
          <a:lstStyle/>
          <a:p>
            <a:pPr algn="ctr">
              <a:defRPr/>
            </a:pPr>
            <a:endParaRPr lang="es-ES_tradnl" dirty="0"/>
          </a:p>
        </p:txBody>
      </p:sp>
      <p:sp>
        <p:nvSpPr>
          <p:cNvPr id="9" name="8 Rectángulo"/>
          <p:cNvSpPr/>
          <p:nvPr/>
        </p:nvSpPr>
        <p:spPr>
          <a:xfrm>
            <a:off x="1500166" y="1071546"/>
            <a:ext cx="3000396" cy="369332"/>
          </a:xfrm>
          <a:prstGeom prst="rect">
            <a:avLst/>
          </a:prstGeom>
        </p:spPr>
        <p:txBody>
          <a:bodyPr wrap="square">
            <a:spAutoFit/>
          </a:bodyPr>
          <a:lstStyle/>
          <a:p>
            <a:pPr algn="ctr">
              <a:defRPr/>
            </a:pPr>
            <a:endParaRPr lang="es-ES_tradnl" dirty="0">
              <a:solidFill>
                <a:schemeClr val="accent1">
                  <a:lumMod val="50000"/>
                </a:schemeClr>
              </a:solidFill>
            </a:endParaRPr>
          </a:p>
        </p:txBody>
      </p:sp>
      <p:pic>
        <p:nvPicPr>
          <p:cNvPr id="13" name="Picture 4" descr="http://papiroanhelo.files.wordpress.com/2005/08/bloem1nl.gif?w=640"/>
          <p:cNvPicPr>
            <a:picLocks noChangeAspect="1" noChangeArrowheads="1" noCrop="1"/>
          </p:cNvPicPr>
          <p:nvPr/>
        </p:nvPicPr>
        <p:blipFill>
          <a:blip r:embed="rId4" cstate="print"/>
          <a:srcRect/>
          <a:stretch>
            <a:fillRect/>
          </a:stretch>
        </p:blipFill>
        <p:spPr bwMode="auto">
          <a:xfrm>
            <a:off x="5786446" y="4929198"/>
            <a:ext cx="1073351" cy="1116000"/>
          </a:xfrm>
          <a:prstGeom prst="rect">
            <a:avLst/>
          </a:prstGeom>
          <a:noFill/>
        </p:spPr>
      </p:pic>
      <p:pic>
        <p:nvPicPr>
          <p:cNvPr id="3074" name="Picture 2" descr="Fotos de chicas con velo"/>
          <p:cNvPicPr>
            <a:picLocks noChangeAspect="1" noChangeArrowheads="1"/>
          </p:cNvPicPr>
          <p:nvPr/>
        </p:nvPicPr>
        <p:blipFill>
          <a:blip r:embed="rId5" cstate="print"/>
          <a:srcRect/>
          <a:stretch>
            <a:fillRect/>
          </a:stretch>
        </p:blipFill>
        <p:spPr bwMode="auto">
          <a:xfrm>
            <a:off x="4429124" y="571480"/>
            <a:ext cx="3548766" cy="3096000"/>
          </a:xfrm>
          <a:prstGeom prst="ellipse">
            <a:avLst/>
          </a:prstGeom>
          <a:noFill/>
          <a:effectLst>
            <a:softEdge rad="635000"/>
          </a:effectLst>
        </p:spPr>
      </p:pic>
      <p:sp>
        <p:nvSpPr>
          <p:cNvPr id="10" name="9 Rectángulo"/>
          <p:cNvSpPr/>
          <p:nvPr/>
        </p:nvSpPr>
        <p:spPr>
          <a:xfrm>
            <a:off x="1643042" y="857232"/>
            <a:ext cx="2786082" cy="4524315"/>
          </a:xfrm>
          <a:prstGeom prst="rect">
            <a:avLst/>
          </a:prstGeom>
        </p:spPr>
        <p:txBody>
          <a:bodyPr wrap="square">
            <a:spAutoFit/>
          </a:bodyPr>
          <a:lstStyle/>
          <a:p>
            <a:r>
              <a:rPr lang="es-ES_tradnl" dirty="0" smtClean="0"/>
              <a:t>Sin embargo </a:t>
            </a:r>
            <a:r>
              <a:rPr lang="es-ES_tradnl" dirty="0" err="1" smtClean="0"/>
              <a:t>Abd</a:t>
            </a:r>
            <a:r>
              <a:rPr lang="es-ES_tradnl" dirty="0" smtClean="0"/>
              <a:t> al-</a:t>
            </a:r>
            <a:r>
              <a:rPr lang="es-ES_tradnl" dirty="0" err="1" smtClean="0"/>
              <a:t>Rahman</a:t>
            </a:r>
            <a:r>
              <a:rPr lang="es-ES_tradnl" dirty="0" smtClean="0"/>
              <a:t> la sorprendía a menudo llorando y sus constantes regalos no conseguían su sonrisa. Le preguntó el motivo de su tristeza y qué debía hacer para contentarla, </a:t>
            </a:r>
            <a:r>
              <a:rPr lang="es-ES_tradnl" dirty="0" err="1" smtClean="0"/>
              <a:t>Azahara</a:t>
            </a:r>
            <a:r>
              <a:rPr lang="es-ES_tradnl" dirty="0" smtClean="0"/>
              <a:t> le respondió que a su tristeza el califa no podría ponerle remedio pues lloraba por no poder contemplar la nieve de Sierra Nevada, él le respondió “Yo haré que nieve para ti en Córdoba”.</a:t>
            </a:r>
            <a:endParaRPr lang="es-ES_tradnl" dirty="0"/>
          </a:p>
        </p:txBody>
      </p:sp>
      <p:pic>
        <p:nvPicPr>
          <p:cNvPr id="11" name="Picture 2" descr="http://multiply.com/mu/owenmolloy/image/2/photos/upload/300x300/RSfW-goKCj4AAFnMMBE1/babuchas.jpg?et=sYYOD9OnSjED8Oz%2B6Kk6oQ&amp;nmid=12504983"/>
          <p:cNvPicPr>
            <a:picLocks noChangeAspect="1" noChangeArrowheads="1"/>
          </p:cNvPicPr>
          <p:nvPr/>
        </p:nvPicPr>
        <p:blipFill>
          <a:blip r:embed="rId6" cstate="print"/>
          <a:srcRect/>
          <a:stretch>
            <a:fillRect/>
          </a:stretch>
        </p:blipFill>
        <p:spPr bwMode="auto">
          <a:xfrm>
            <a:off x="2285984" y="5286388"/>
            <a:ext cx="1617974" cy="1152000"/>
          </a:xfrm>
          <a:prstGeom prst="roundRect">
            <a:avLst/>
          </a:prstGeom>
          <a:noFill/>
          <a:effectLst>
            <a:softEdge rad="317500"/>
          </a:effectLst>
        </p:spPr>
      </p:pic>
      <p:pic>
        <p:nvPicPr>
          <p:cNvPr id="12" name="Picture 6" descr="http://secretosdegranada.files.wordpress.com/2013/01/imagescaj1p1k1.jpg"/>
          <p:cNvPicPr>
            <a:picLocks noChangeAspect="1" noChangeArrowheads="1"/>
          </p:cNvPicPr>
          <p:nvPr/>
        </p:nvPicPr>
        <p:blipFill>
          <a:blip r:embed="rId7" cstate="print"/>
          <a:srcRect/>
          <a:stretch>
            <a:fillRect/>
          </a:stretch>
        </p:blipFill>
        <p:spPr bwMode="auto">
          <a:xfrm>
            <a:off x="5643570" y="3286124"/>
            <a:ext cx="1394467" cy="1764000"/>
          </a:xfrm>
          <a:prstGeom prst="rect">
            <a:avLst/>
          </a:prstGeom>
          <a:noFill/>
          <a:effectLst>
            <a:softEdge rad="317500"/>
          </a:effectLst>
        </p:spPr>
      </p:pic>
    </p:spTree>
  </p:cSld>
  <p:clrMapOvr>
    <a:masterClrMapping/>
  </p:clrMapOvr>
  <p:transition spd="med" advTm="24000">
    <p:fad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endParaRPr lang="es-ES_tradnl" dirty="0"/>
          </a:p>
        </p:txBody>
      </p:sp>
      <p:pic>
        <p:nvPicPr>
          <p:cNvPr id="1026" name="Picture 2" descr="J:\HACER PPS\PERGAMINOS Y LIBROS\slide0020_image039.gif"/>
          <p:cNvPicPr>
            <a:picLocks noChangeAspect="1" noChangeArrowheads="1"/>
          </p:cNvPicPr>
          <p:nvPr/>
        </p:nvPicPr>
        <p:blipFill>
          <a:blip r:embed="rId3" cstate="print"/>
          <a:srcRect/>
          <a:stretch>
            <a:fillRect/>
          </a:stretch>
        </p:blipFill>
        <p:spPr bwMode="auto">
          <a:xfrm>
            <a:off x="500034" y="571480"/>
            <a:ext cx="8209178" cy="6048000"/>
          </a:xfrm>
          <a:prstGeom prst="rect">
            <a:avLst/>
          </a:prstGeom>
          <a:noFill/>
          <a:effectLst>
            <a:softEdge rad="127000"/>
          </a:effectLst>
        </p:spPr>
      </p:pic>
      <p:sp>
        <p:nvSpPr>
          <p:cNvPr id="5" name="4 Rectángulo"/>
          <p:cNvSpPr/>
          <p:nvPr/>
        </p:nvSpPr>
        <p:spPr>
          <a:xfrm>
            <a:off x="1428728" y="714356"/>
            <a:ext cx="3000396" cy="369332"/>
          </a:xfrm>
          <a:prstGeom prst="rect">
            <a:avLst/>
          </a:prstGeom>
        </p:spPr>
        <p:txBody>
          <a:bodyPr wrap="square">
            <a:spAutoFit/>
          </a:bodyPr>
          <a:lstStyle/>
          <a:p>
            <a:pPr algn="ctr">
              <a:defRPr/>
            </a:pPr>
            <a:endParaRPr lang="es-ES_tradnl" b="1" dirty="0" smtClean="0">
              <a:ln w="17780" cmpd="sng">
                <a:solidFill>
                  <a:srgbClr val="FFFFFF"/>
                </a:solidFill>
                <a:prstDash val="solid"/>
                <a:miter lim="800000"/>
              </a:ln>
              <a:solidFill>
                <a:srgbClr val="002060"/>
              </a:solidFill>
              <a:effectLst>
                <a:outerShdw blurRad="50800" algn="tl" rotWithShape="0">
                  <a:srgbClr val="000000"/>
                </a:outerShdw>
              </a:effectLst>
            </a:endParaRPr>
          </a:p>
        </p:txBody>
      </p:sp>
      <p:sp>
        <p:nvSpPr>
          <p:cNvPr id="7" name="6 Rectángulo"/>
          <p:cNvSpPr/>
          <p:nvPr/>
        </p:nvSpPr>
        <p:spPr>
          <a:xfrm>
            <a:off x="4643438" y="1928802"/>
            <a:ext cx="3071834" cy="369332"/>
          </a:xfrm>
          <a:prstGeom prst="rect">
            <a:avLst/>
          </a:prstGeom>
        </p:spPr>
        <p:txBody>
          <a:bodyPr wrap="square">
            <a:spAutoFit/>
          </a:bodyPr>
          <a:lstStyle/>
          <a:p>
            <a:pPr algn="ctr">
              <a:defRPr/>
            </a:pPr>
            <a:endParaRPr lang="es-ES_tradnl" dirty="0"/>
          </a:p>
        </p:txBody>
      </p:sp>
      <p:sp>
        <p:nvSpPr>
          <p:cNvPr id="9" name="8 Rectángulo"/>
          <p:cNvSpPr/>
          <p:nvPr/>
        </p:nvSpPr>
        <p:spPr>
          <a:xfrm>
            <a:off x="1500166" y="1071546"/>
            <a:ext cx="3000396" cy="369332"/>
          </a:xfrm>
          <a:prstGeom prst="rect">
            <a:avLst/>
          </a:prstGeom>
        </p:spPr>
        <p:txBody>
          <a:bodyPr wrap="square">
            <a:spAutoFit/>
          </a:bodyPr>
          <a:lstStyle/>
          <a:p>
            <a:pPr algn="ctr">
              <a:defRPr/>
            </a:pPr>
            <a:endParaRPr lang="es-ES_tradnl" dirty="0">
              <a:solidFill>
                <a:schemeClr val="accent1">
                  <a:lumMod val="50000"/>
                </a:schemeClr>
              </a:solidFill>
            </a:endParaRPr>
          </a:p>
        </p:txBody>
      </p:sp>
      <p:pic>
        <p:nvPicPr>
          <p:cNvPr id="13" name="Picture 4" descr="http://papiroanhelo.files.wordpress.com/2005/08/bloem1nl.gif?w=640"/>
          <p:cNvPicPr>
            <a:picLocks noChangeAspect="1" noChangeArrowheads="1" noCrop="1"/>
          </p:cNvPicPr>
          <p:nvPr/>
        </p:nvPicPr>
        <p:blipFill>
          <a:blip r:embed="rId4" cstate="print"/>
          <a:srcRect/>
          <a:stretch>
            <a:fillRect/>
          </a:stretch>
        </p:blipFill>
        <p:spPr bwMode="auto">
          <a:xfrm>
            <a:off x="5786446" y="5357826"/>
            <a:ext cx="1073351" cy="1116000"/>
          </a:xfrm>
          <a:prstGeom prst="rect">
            <a:avLst/>
          </a:prstGeom>
          <a:noFill/>
        </p:spPr>
      </p:pic>
      <p:pic>
        <p:nvPicPr>
          <p:cNvPr id="136194" name="Picture 2" descr="http://3.bp.blogspot.com/_kNt5ZqudbKs/SuS8P0oJOeI/AAAAAAAAF38/pJaTtEfrWPg/s1600/i98684483_45319_7.gif"/>
          <p:cNvPicPr>
            <a:picLocks noChangeAspect="1" noChangeArrowheads="1"/>
          </p:cNvPicPr>
          <p:nvPr/>
        </p:nvPicPr>
        <p:blipFill>
          <a:blip r:embed="rId5" cstate="print"/>
          <a:srcRect/>
          <a:stretch>
            <a:fillRect/>
          </a:stretch>
        </p:blipFill>
        <p:spPr bwMode="auto">
          <a:xfrm>
            <a:off x="4643438" y="714356"/>
            <a:ext cx="3114675" cy="3076576"/>
          </a:xfrm>
          <a:prstGeom prst="ellipse">
            <a:avLst/>
          </a:prstGeom>
          <a:noFill/>
          <a:effectLst>
            <a:softEdge rad="317500"/>
          </a:effectLst>
        </p:spPr>
      </p:pic>
      <p:sp>
        <p:nvSpPr>
          <p:cNvPr id="11" name="10 Rectángulo"/>
          <p:cNvSpPr/>
          <p:nvPr/>
        </p:nvSpPr>
        <p:spPr>
          <a:xfrm>
            <a:off x="1571604" y="1214422"/>
            <a:ext cx="2786082" cy="3139321"/>
          </a:xfrm>
          <a:prstGeom prst="rect">
            <a:avLst/>
          </a:prstGeom>
        </p:spPr>
        <p:txBody>
          <a:bodyPr wrap="square">
            <a:spAutoFit/>
          </a:bodyPr>
          <a:lstStyle/>
          <a:p>
            <a:r>
              <a:rPr lang="es-ES_tradnl" dirty="0" smtClean="0"/>
              <a:t>Inmediatamente mandó talar un bosque situado frente a la medina y replantarlo de almendros muy juntos unos de otros y cada primavera, cuando los almendros abrían su flor blanca, la nieve aparecía en Córdoba sólo para su amada </a:t>
            </a:r>
            <a:r>
              <a:rPr lang="es-ES_tradnl" dirty="0" err="1" smtClean="0"/>
              <a:t>Azahara</a:t>
            </a:r>
            <a:r>
              <a:rPr lang="es-ES_tradnl" dirty="0" smtClean="0"/>
              <a:t>, que no volvió a llorar.</a:t>
            </a:r>
            <a:endParaRPr lang="es-ES_tradnl" dirty="0"/>
          </a:p>
        </p:txBody>
      </p:sp>
      <p:pic>
        <p:nvPicPr>
          <p:cNvPr id="14" name="Picture 2" descr="http://4.bp.blogspot.com/_kNt5ZqudbKs/SuS9OTioDHI/AAAAAAAAF4U/Wfy2Uk1Y8KQ/s1600/3.jpg"/>
          <p:cNvPicPr>
            <a:picLocks noChangeAspect="1" noChangeArrowheads="1"/>
          </p:cNvPicPr>
          <p:nvPr/>
        </p:nvPicPr>
        <p:blipFill>
          <a:blip r:embed="rId6" cstate="print"/>
          <a:srcRect/>
          <a:stretch>
            <a:fillRect/>
          </a:stretch>
        </p:blipFill>
        <p:spPr bwMode="auto">
          <a:xfrm>
            <a:off x="1571604" y="4357694"/>
            <a:ext cx="2687999" cy="2016000"/>
          </a:xfrm>
          <a:prstGeom prst="roundRect">
            <a:avLst/>
          </a:prstGeom>
          <a:noFill/>
          <a:effectLst>
            <a:softEdge rad="317500"/>
          </a:effectLst>
        </p:spPr>
      </p:pic>
      <p:pic>
        <p:nvPicPr>
          <p:cNvPr id="15" name="Picture 4" descr="http://1.bp.blogspot.com/_kNt5ZqudbKs/SuS8_rNEXII/AAAAAAAAF4M/7pmmmA2O1GU/s1600/untitledLHFSD.bmp"/>
          <p:cNvPicPr>
            <a:picLocks noChangeAspect="1" noChangeArrowheads="1"/>
          </p:cNvPicPr>
          <p:nvPr/>
        </p:nvPicPr>
        <p:blipFill>
          <a:blip r:embed="rId7" cstate="print"/>
          <a:srcRect/>
          <a:stretch>
            <a:fillRect/>
          </a:stretch>
        </p:blipFill>
        <p:spPr bwMode="auto">
          <a:xfrm>
            <a:off x="5072066" y="3643314"/>
            <a:ext cx="2304000" cy="1728000"/>
          </a:xfrm>
          <a:prstGeom prst="roundRect">
            <a:avLst/>
          </a:prstGeom>
          <a:noFill/>
          <a:effectLst>
            <a:softEdge rad="317500"/>
          </a:effectLst>
        </p:spPr>
      </p:pic>
    </p:spTree>
  </p:cSld>
  <p:clrMapOvr>
    <a:masterClrMapping/>
  </p:clrMapOvr>
  <p:transition spd="med" advTm="16000">
    <p:fad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4690" name="Picture 2" descr="C:\Users\abuelitos\Desktop\48066864[1].jpg"/>
          <p:cNvPicPr>
            <a:picLocks noChangeAspect="1" noChangeArrowheads="1"/>
          </p:cNvPicPr>
          <p:nvPr/>
        </p:nvPicPr>
        <p:blipFill>
          <a:blip r:embed="rId2" cstate="print"/>
          <a:srcRect/>
          <a:stretch>
            <a:fillRect/>
          </a:stretch>
        </p:blipFill>
        <p:spPr bwMode="auto">
          <a:xfrm>
            <a:off x="0" y="-1"/>
            <a:ext cx="9312000" cy="6984000"/>
          </a:xfrm>
          <a:prstGeom prst="rect">
            <a:avLst/>
          </a:prstGeom>
          <a:noFill/>
        </p:spPr>
      </p:pic>
      <p:pic>
        <p:nvPicPr>
          <p:cNvPr id="5" name="Picture 2" descr="C:\Users\abuelitos\Desktop\3[1].jpg"/>
          <p:cNvPicPr>
            <a:picLocks noChangeAspect="1" noChangeArrowheads="1"/>
          </p:cNvPicPr>
          <p:nvPr/>
        </p:nvPicPr>
        <p:blipFill>
          <a:blip r:embed="rId3" cstate="print"/>
          <a:srcRect/>
          <a:stretch>
            <a:fillRect/>
          </a:stretch>
        </p:blipFill>
        <p:spPr bwMode="auto">
          <a:xfrm>
            <a:off x="0" y="0"/>
            <a:ext cx="9264000" cy="6948000"/>
          </a:xfrm>
          <a:prstGeom prst="roundRect">
            <a:avLst/>
          </a:prstGeom>
          <a:noFill/>
        </p:spPr>
      </p:pic>
    </p:spTree>
  </p:cSld>
  <p:clrMapOvr>
    <a:masterClrMapping/>
  </p:clrMapOvr>
  <p:transition spd="med"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animEffect transition="out" filter="fade">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360gradospress.com/upload/img/periodico/img_10608.jpg"/>
          <p:cNvPicPr>
            <a:picLocks noChangeAspect="1" noChangeArrowheads="1"/>
          </p:cNvPicPr>
          <p:nvPr/>
        </p:nvPicPr>
        <p:blipFill>
          <a:blip r:embed="rId2" cstate="print"/>
          <a:srcRect/>
          <a:stretch>
            <a:fillRect/>
          </a:stretch>
        </p:blipFill>
        <p:spPr bwMode="auto">
          <a:xfrm>
            <a:off x="0" y="428604"/>
            <a:ext cx="9180000" cy="6120000"/>
          </a:xfrm>
          <a:prstGeom prst="rect">
            <a:avLst/>
          </a:prstGeom>
          <a:noFill/>
          <a:effectLst>
            <a:softEdge rad="635000"/>
          </a:effectLst>
        </p:spPr>
      </p:pic>
    </p:spTree>
  </p:cSld>
  <p:clrMapOvr>
    <a:masterClrMapping/>
  </p:clrMapOvr>
  <p:transition spd="med" advTm="3000">
    <p:fad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2946" name="Picture 2" descr="C:\Users\abuelitos\Desktop\MEDINA AZAHARA\3DSC_0103-20110504-1[1].JPG"/>
          <p:cNvPicPr>
            <a:picLocks noChangeAspect="1" noChangeArrowheads="1"/>
          </p:cNvPicPr>
          <p:nvPr/>
        </p:nvPicPr>
        <p:blipFill>
          <a:blip r:embed="rId2" cstate="print"/>
          <a:srcRect/>
          <a:stretch>
            <a:fillRect/>
          </a:stretch>
        </p:blipFill>
        <p:spPr bwMode="auto">
          <a:xfrm>
            <a:off x="-609600" y="-1"/>
            <a:ext cx="10984434" cy="6876000"/>
          </a:xfrm>
          <a:prstGeom prst="rect">
            <a:avLst/>
          </a:prstGeom>
          <a:noFill/>
        </p:spPr>
      </p:pic>
      <p:pic>
        <p:nvPicPr>
          <p:cNvPr id="3074" name="Picture 2" descr="J:\HACER PPS\CARPETA PLANTILLAS\glamour-500x375[1].jpg"/>
          <p:cNvPicPr>
            <a:picLocks noChangeAspect="1" noChangeArrowheads="1"/>
          </p:cNvPicPr>
          <p:nvPr/>
        </p:nvPicPr>
        <p:blipFill>
          <a:blip r:embed="rId3" cstate="print"/>
          <a:srcRect/>
          <a:stretch>
            <a:fillRect/>
          </a:stretch>
        </p:blipFill>
        <p:spPr bwMode="auto">
          <a:xfrm>
            <a:off x="-642974" y="-18000"/>
            <a:ext cx="11001452" cy="6876000"/>
          </a:xfrm>
          <a:prstGeom prst="rect">
            <a:avLst/>
          </a:prstGeom>
          <a:noFill/>
        </p:spPr>
      </p:pic>
      <p:pic>
        <p:nvPicPr>
          <p:cNvPr id="3075" name="Picture 3" descr="J:\HACER PPS\CARPETA PLANTILLAS\master03_image001 (8).jpg"/>
          <p:cNvPicPr>
            <a:picLocks noChangeAspect="1" noChangeArrowheads="1"/>
          </p:cNvPicPr>
          <p:nvPr/>
        </p:nvPicPr>
        <p:blipFill>
          <a:blip r:embed="rId4" cstate="print"/>
          <a:srcRect/>
          <a:stretch>
            <a:fillRect/>
          </a:stretch>
        </p:blipFill>
        <p:spPr bwMode="auto">
          <a:xfrm>
            <a:off x="-714412" y="0"/>
            <a:ext cx="11072890" cy="6858000"/>
          </a:xfrm>
          <a:prstGeom prst="rect">
            <a:avLst/>
          </a:prstGeom>
          <a:noFill/>
        </p:spPr>
      </p:pic>
      <p:sp>
        <p:nvSpPr>
          <p:cNvPr id="7" name="6 Rectángulo"/>
          <p:cNvSpPr/>
          <p:nvPr/>
        </p:nvSpPr>
        <p:spPr>
          <a:xfrm>
            <a:off x="1871828" y="714356"/>
            <a:ext cx="2480744" cy="2246769"/>
          </a:xfrm>
          <a:prstGeom prst="rect">
            <a:avLst/>
          </a:prstGeom>
          <a:noFill/>
        </p:spPr>
        <p:txBody>
          <a:bodyPr wrap="none" lIns="91440" tIns="45720" rIns="91440" bIns="45720">
            <a:spAutoFit/>
          </a:bodyPr>
          <a:lstStyle/>
          <a:p>
            <a:pPr algn="ctr"/>
            <a:r>
              <a:rPr lang="es-ES" sz="2000" b="1" cap="none" spc="100" dirty="0" smtClean="0">
                <a:ln w="18000">
                  <a:solidFill>
                    <a:schemeClr val="accent1">
                      <a:satMod val="200000"/>
                      <a:tint val="72000"/>
                    </a:schemeClr>
                  </a:solidFill>
                  <a:prstDash val="solid"/>
                </a:ln>
                <a:solidFill>
                  <a:srgbClr val="FF0000"/>
                </a:solidFill>
                <a:effectLst>
                  <a:outerShdw blurRad="25000" dist="20000" dir="16020000" algn="tl">
                    <a:schemeClr val="accent1">
                      <a:satMod val="200000"/>
                      <a:shade val="1000"/>
                      <a:alpha val="60000"/>
                    </a:schemeClr>
                  </a:outerShdw>
                </a:effectLst>
              </a:rPr>
              <a:t>Diseño </a:t>
            </a:r>
          </a:p>
          <a:p>
            <a:pPr algn="ctr"/>
            <a:r>
              <a:rPr lang="es-ES" sz="2000" b="1" spc="100" dirty="0" smtClean="0">
                <a:ln w="18000">
                  <a:solidFill>
                    <a:schemeClr val="accent1">
                      <a:satMod val="200000"/>
                      <a:tint val="72000"/>
                    </a:schemeClr>
                  </a:solidFill>
                  <a:prstDash val="solid"/>
                </a:ln>
                <a:solidFill>
                  <a:srgbClr val="FF0000"/>
                </a:solidFill>
                <a:effectLst>
                  <a:outerShdw blurRad="25000" dist="20000" dir="16020000" algn="tl">
                    <a:schemeClr val="accent1">
                      <a:satMod val="200000"/>
                      <a:shade val="1000"/>
                      <a:alpha val="60000"/>
                    </a:schemeClr>
                  </a:outerShdw>
                </a:effectLst>
              </a:rPr>
              <a:t>María Teresa Espín </a:t>
            </a:r>
          </a:p>
          <a:p>
            <a:pPr algn="ctr"/>
            <a:r>
              <a:rPr lang="es-ES" sz="2000" b="1" cap="none" spc="100" dirty="0" smtClean="0">
                <a:ln w="18000">
                  <a:solidFill>
                    <a:schemeClr val="accent1">
                      <a:satMod val="200000"/>
                      <a:tint val="72000"/>
                    </a:schemeClr>
                  </a:solidFill>
                  <a:prstDash val="solid"/>
                </a:ln>
                <a:solidFill>
                  <a:srgbClr val="FF0000"/>
                </a:solidFill>
                <a:effectLst>
                  <a:outerShdw blurRad="25000" dist="20000" dir="16020000" algn="tl">
                    <a:schemeClr val="accent1">
                      <a:satMod val="200000"/>
                      <a:shade val="1000"/>
                      <a:alpha val="60000"/>
                    </a:schemeClr>
                  </a:outerShdw>
                </a:effectLst>
              </a:rPr>
              <a:t>Documentación </a:t>
            </a:r>
          </a:p>
          <a:p>
            <a:pPr algn="ctr"/>
            <a:r>
              <a:rPr lang="es-ES" sz="2000" b="1" spc="100" dirty="0" smtClean="0">
                <a:ln w="18000">
                  <a:solidFill>
                    <a:schemeClr val="accent1">
                      <a:satMod val="200000"/>
                      <a:tint val="72000"/>
                    </a:schemeClr>
                  </a:solidFill>
                  <a:prstDash val="solid"/>
                </a:ln>
                <a:solidFill>
                  <a:srgbClr val="FF0000"/>
                </a:solidFill>
                <a:effectLst>
                  <a:outerShdw blurRad="25000" dist="20000" dir="16020000" algn="tl">
                    <a:schemeClr val="accent1">
                      <a:satMod val="200000"/>
                      <a:shade val="1000"/>
                      <a:alpha val="60000"/>
                    </a:schemeClr>
                  </a:outerShdw>
                </a:effectLst>
              </a:rPr>
              <a:t>Internet  </a:t>
            </a:r>
          </a:p>
          <a:p>
            <a:pPr algn="ctr"/>
            <a:r>
              <a:rPr lang="es-ES" sz="2000" b="1" spc="100" dirty="0" smtClean="0">
                <a:ln w="18000">
                  <a:solidFill>
                    <a:schemeClr val="accent1">
                      <a:satMod val="200000"/>
                      <a:tint val="72000"/>
                    </a:schemeClr>
                  </a:solidFill>
                  <a:prstDash val="solid"/>
                </a:ln>
                <a:solidFill>
                  <a:srgbClr val="FF0000"/>
                </a:solidFill>
                <a:effectLst>
                  <a:outerShdw blurRad="25000" dist="20000" dir="16020000" algn="tl">
                    <a:schemeClr val="accent1">
                      <a:satMod val="200000"/>
                      <a:shade val="1000"/>
                      <a:alpha val="60000"/>
                    </a:schemeClr>
                  </a:outerShdw>
                </a:effectLst>
              </a:rPr>
              <a:t>Fotografías</a:t>
            </a:r>
          </a:p>
          <a:p>
            <a:pPr algn="ctr"/>
            <a:r>
              <a:rPr lang="es-ES" sz="2000" b="1" spc="100" dirty="0" smtClean="0">
                <a:ln w="18000">
                  <a:solidFill>
                    <a:schemeClr val="accent1">
                      <a:satMod val="200000"/>
                      <a:tint val="72000"/>
                    </a:schemeClr>
                  </a:solidFill>
                  <a:prstDash val="solid"/>
                </a:ln>
                <a:solidFill>
                  <a:srgbClr val="FF0000"/>
                </a:solidFill>
                <a:effectLst>
                  <a:outerShdw blurRad="25000" dist="20000" dir="16020000" algn="tl">
                    <a:schemeClr val="accent1">
                      <a:satMod val="200000"/>
                      <a:shade val="1000"/>
                      <a:alpha val="60000"/>
                    </a:schemeClr>
                  </a:outerShdw>
                </a:effectLst>
              </a:rPr>
              <a:t>Propias  e internet </a:t>
            </a:r>
          </a:p>
          <a:p>
            <a:pPr algn="ctr"/>
            <a:r>
              <a:rPr lang="es-ES" sz="2000" b="1" spc="100" dirty="0" smtClean="0">
                <a:ln w="18000">
                  <a:solidFill>
                    <a:schemeClr val="accent1">
                      <a:satMod val="200000"/>
                      <a:tint val="72000"/>
                    </a:schemeClr>
                  </a:solidFill>
                  <a:prstDash val="solid"/>
                </a:ln>
                <a:solidFill>
                  <a:srgbClr val="FF0000"/>
                </a:solidFill>
                <a:effectLst>
                  <a:outerShdw blurRad="25000" dist="20000" dir="16020000" algn="tl">
                    <a:schemeClr val="accent1">
                      <a:satMod val="200000"/>
                      <a:shade val="1000"/>
                      <a:alpha val="60000"/>
                    </a:schemeClr>
                  </a:outerShdw>
                </a:effectLst>
              </a:rPr>
              <a:t>2013</a:t>
            </a:r>
          </a:p>
        </p:txBody>
      </p:sp>
    </p:spTree>
  </p:cSld>
  <p:clrMapOvr>
    <a:masterClrMapping/>
  </p:clrMapOvr>
  <p:transition spd="med"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3000"/>
                                        <p:tgtEl>
                                          <p:spTgt spid="3075"/>
                                        </p:tgtEl>
                                      </p:cBhvr>
                                    </p:animEffect>
                                    <p:set>
                                      <p:cBhvr>
                                        <p:cTn id="7" dur="1" fill="hold">
                                          <p:stCondLst>
                                            <p:cond delay="2999"/>
                                          </p:stCondLst>
                                        </p:cTn>
                                        <p:tgtEl>
                                          <p:spTgt spid="3075"/>
                                        </p:tgtEl>
                                        <p:attrNameLst>
                                          <p:attrName>style.visibility</p:attrName>
                                        </p:attrNameLst>
                                      </p:cBhvr>
                                      <p:to>
                                        <p:strVal val="hidden"/>
                                      </p:to>
                                    </p:set>
                                  </p:childTnLst>
                                </p:cTn>
                              </p:par>
                              <p:par>
                                <p:cTn id="8" presetID="5" presetClass="exit" presetSubtype="10" fill="hold" nodeType="withEffect">
                                  <p:stCondLst>
                                    <p:cond delay="0"/>
                                  </p:stCondLst>
                                  <p:childTnLst>
                                    <p:animEffect transition="out" filter="checkerboard(across)">
                                      <p:cBhvr>
                                        <p:cTn id="9" dur="5000"/>
                                        <p:tgtEl>
                                          <p:spTgt spid="3074"/>
                                        </p:tgtEl>
                                      </p:cBhvr>
                                    </p:animEffect>
                                    <p:set>
                                      <p:cBhvr>
                                        <p:cTn id="10" dur="1" fill="hold">
                                          <p:stCondLst>
                                            <p:cond delay="4999"/>
                                          </p:stCondLst>
                                        </p:cTn>
                                        <p:tgtEl>
                                          <p:spTgt spid="3074"/>
                                        </p:tgtEl>
                                        <p:attrNameLst>
                                          <p:attrName>style.visibility</p:attrName>
                                        </p:attrNameLst>
                                      </p:cBhvr>
                                      <p:to>
                                        <p:strVal val="hidden"/>
                                      </p:to>
                                    </p:set>
                                  </p:childTnLst>
                                </p:cTn>
                              </p:par>
                            </p:childTnLst>
                          </p:cTn>
                        </p:par>
                        <p:par>
                          <p:cTn id="11" fill="hold">
                            <p:stCondLst>
                              <p:cond delay="5000"/>
                            </p:stCondLst>
                            <p:childTnLst>
                              <p:par>
                                <p:cTn id="12" presetID="10" presetClass="entr" presetSubtype="0" fill="hold" nodeType="after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Effect transition="in" filter="fade">
                                      <p:cBhvr>
                                        <p:cTn id="14" dur="2000"/>
                                        <p:tgtEl>
                                          <p:spTgt spid="7">
                                            <p:txEl>
                                              <p:pRg st="0" end="0"/>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fade">
                                      <p:cBhvr>
                                        <p:cTn id="17" dur="2000"/>
                                        <p:tgtEl>
                                          <p:spTgt spid="7">
                                            <p:txEl>
                                              <p:pRg st="1" end="1"/>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Effect transition="in" filter="fade">
                                      <p:cBhvr>
                                        <p:cTn id="20" dur="2000"/>
                                        <p:tgtEl>
                                          <p:spTgt spid="7">
                                            <p:txEl>
                                              <p:pRg st="2" end="2"/>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animEffect transition="in" filter="fade">
                                      <p:cBhvr>
                                        <p:cTn id="23" dur="2000"/>
                                        <p:tgtEl>
                                          <p:spTgt spid="7">
                                            <p:txEl>
                                              <p:pRg st="3" end="3"/>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7">
                                            <p:txEl>
                                              <p:pRg st="4" end="4"/>
                                            </p:txEl>
                                          </p:spTgt>
                                        </p:tgtEl>
                                        <p:attrNameLst>
                                          <p:attrName>style.visibility</p:attrName>
                                        </p:attrNameLst>
                                      </p:cBhvr>
                                      <p:to>
                                        <p:strVal val="visible"/>
                                      </p:to>
                                    </p:set>
                                    <p:animEffect transition="in" filter="fade">
                                      <p:cBhvr>
                                        <p:cTn id="26" dur="2000"/>
                                        <p:tgtEl>
                                          <p:spTgt spid="7">
                                            <p:txEl>
                                              <p:pRg st="4" end="4"/>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5" end="5"/>
                                            </p:txEl>
                                          </p:spTgt>
                                        </p:tgtEl>
                                        <p:attrNameLst>
                                          <p:attrName>style.visibility</p:attrName>
                                        </p:attrNameLst>
                                      </p:cBhvr>
                                      <p:to>
                                        <p:strVal val="visible"/>
                                      </p:to>
                                    </p:set>
                                    <p:animEffect transition="in" filter="fade">
                                      <p:cBhvr>
                                        <p:cTn id="29" dur="2000"/>
                                        <p:tgtEl>
                                          <p:spTgt spid="7">
                                            <p:txEl>
                                              <p:pRg st="5" end="5"/>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7">
                                            <p:txEl>
                                              <p:pRg st="6" end="6"/>
                                            </p:txEl>
                                          </p:spTgt>
                                        </p:tgtEl>
                                        <p:attrNameLst>
                                          <p:attrName>style.visibility</p:attrName>
                                        </p:attrNameLst>
                                      </p:cBhvr>
                                      <p:to>
                                        <p:strVal val="visible"/>
                                      </p:to>
                                    </p:set>
                                    <p:animEffect transition="in" filter="fade">
                                      <p:cBhvr>
                                        <p:cTn id="32" dur="20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med" advTm="3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1436</TotalTime>
  <Words>1753</Words>
  <Application>Microsoft Office PowerPoint</Application>
  <PresentationFormat>Presentación en pantalla (4:3)</PresentationFormat>
  <Paragraphs>137</Paragraphs>
  <Slides>81</Slides>
  <Notes>14</Notes>
  <HiddenSlides>0</HiddenSlides>
  <MMClips>0</MMClips>
  <ScaleCrop>false</ScaleCrop>
  <HeadingPairs>
    <vt:vector size="4" baseType="variant">
      <vt:variant>
        <vt:lpstr>Tema</vt:lpstr>
      </vt:variant>
      <vt:variant>
        <vt:i4>2</vt:i4>
      </vt:variant>
      <vt:variant>
        <vt:lpstr>Títulos de diapositiva</vt:lpstr>
      </vt:variant>
      <vt:variant>
        <vt:i4>81</vt:i4>
      </vt:variant>
    </vt:vector>
  </HeadingPairs>
  <TitlesOfParts>
    <vt:vector size="83" baseType="lpstr">
      <vt:lpstr>Tema de Office</vt:lpstr>
      <vt:lpstr>Diseño predeterminado</vt:lpstr>
      <vt:lpstr>  MEDINA AZAHARA  </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MEDINA AZAHARA</dc:title>
  <dc:creator>abuelitos</dc:creator>
  <cp:lastModifiedBy>abuelitos</cp:lastModifiedBy>
  <cp:revision>384</cp:revision>
  <dcterms:created xsi:type="dcterms:W3CDTF">2013-02-26T23:15:20Z</dcterms:created>
  <dcterms:modified xsi:type="dcterms:W3CDTF">2013-03-07T23:53:56Z</dcterms:modified>
</cp:coreProperties>
</file>