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 id="2147483660" r:id="rId2"/>
  </p:sldMasterIdLst>
  <p:notesMasterIdLst>
    <p:notesMasterId r:id="rId123"/>
  </p:notesMasterIdLst>
  <p:sldIdLst>
    <p:sldId id="298" r:id="rId3"/>
    <p:sldId id="427" r:id="rId4"/>
    <p:sldId id="523" r:id="rId5"/>
    <p:sldId id="312" r:id="rId6"/>
    <p:sldId id="297" r:id="rId7"/>
    <p:sldId id="436" r:id="rId8"/>
    <p:sldId id="524" r:id="rId9"/>
    <p:sldId id="437" r:id="rId10"/>
    <p:sldId id="438" r:id="rId11"/>
    <p:sldId id="525" r:id="rId12"/>
    <p:sldId id="398" r:id="rId13"/>
    <p:sldId id="439" r:id="rId14"/>
    <p:sldId id="354" r:id="rId15"/>
    <p:sldId id="446" r:id="rId16"/>
    <p:sldId id="392" r:id="rId17"/>
    <p:sldId id="440" r:id="rId18"/>
    <p:sldId id="444" r:id="rId19"/>
    <p:sldId id="376" r:id="rId20"/>
    <p:sldId id="526" r:id="rId21"/>
    <p:sldId id="379" r:id="rId22"/>
    <p:sldId id="410" r:id="rId23"/>
    <p:sldId id="380" r:id="rId24"/>
    <p:sldId id="389" r:id="rId25"/>
    <p:sldId id="527" r:id="rId26"/>
    <p:sldId id="359" r:id="rId27"/>
    <p:sldId id="358" r:id="rId28"/>
    <p:sldId id="528" r:id="rId29"/>
    <p:sldId id="360" r:id="rId30"/>
    <p:sldId id="450" r:id="rId31"/>
    <p:sldId id="506" r:id="rId32"/>
    <p:sldId id="509" r:id="rId33"/>
    <p:sldId id="507" r:id="rId34"/>
    <p:sldId id="361" r:id="rId35"/>
    <p:sldId id="513" r:id="rId36"/>
    <p:sldId id="418" r:id="rId37"/>
    <p:sldId id="386" r:id="rId38"/>
    <p:sldId id="365" r:id="rId39"/>
    <p:sldId id="366" r:id="rId40"/>
    <p:sldId id="367" r:id="rId41"/>
    <p:sldId id="529" r:id="rId42"/>
    <p:sldId id="514" r:id="rId43"/>
    <p:sldId id="515" r:id="rId44"/>
    <p:sldId id="423" r:id="rId45"/>
    <p:sldId id="538" r:id="rId46"/>
    <p:sldId id="530" r:id="rId47"/>
    <p:sldId id="539" r:id="rId48"/>
    <p:sldId id="532" r:id="rId49"/>
    <p:sldId id="518" r:id="rId50"/>
    <p:sldId id="370" r:id="rId51"/>
    <p:sldId id="470" r:id="rId52"/>
    <p:sldId id="407" r:id="rId53"/>
    <p:sldId id="475" r:id="rId54"/>
    <p:sldId id="408" r:id="rId55"/>
    <p:sldId id="449" r:id="rId56"/>
    <p:sldId id="476" r:id="rId57"/>
    <p:sldId id="411" r:id="rId58"/>
    <p:sldId id="491" r:id="rId59"/>
    <p:sldId id="383" r:id="rId60"/>
    <p:sldId id="381" r:id="rId61"/>
    <p:sldId id="371" r:id="rId62"/>
    <p:sldId id="477" r:id="rId63"/>
    <p:sldId id="521" r:id="rId64"/>
    <p:sldId id="430" r:id="rId65"/>
    <p:sldId id="415" r:id="rId66"/>
    <p:sldId id="293" r:id="rId67"/>
    <p:sldId id="533" r:id="rId68"/>
    <p:sldId id="405" r:id="rId69"/>
    <p:sldId id="479" r:id="rId70"/>
    <p:sldId id="520" r:id="rId71"/>
    <p:sldId id="344" r:id="rId72"/>
    <p:sldId id="480" r:id="rId73"/>
    <p:sldId id="431" r:id="rId74"/>
    <p:sldId id="346" r:id="rId75"/>
    <p:sldId id="482" r:id="rId76"/>
    <p:sldId id="483" r:id="rId77"/>
    <p:sldId id="484" r:id="rId78"/>
    <p:sldId id="485" r:id="rId79"/>
    <p:sldId id="347" r:id="rId80"/>
    <p:sldId id="296" r:id="rId81"/>
    <p:sldId id="301" r:id="rId82"/>
    <p:sldId id="534" r:id="rId83"/>
    <p:sldId id="342" r:id="rId84"/>
    <p:sldId id="421" r:id="rId85"/>
    <p:sldId id="425" r:id="rId86"/>
    <p:sldId id="422" r:id="rId87"/>
    <p:sldId id="535" r:id="rId88"/>
    <p:sldId id="262" r:id="rId89"/>
    <p:sldId id="343" r:id="rId90"/>
    <p:sldId id="498" r:id="rId91"/>
    <p:sldId id="536" r:id="rId92"/>
    <p:sldId id="452" r:id="rId93"/>
    <p:sldId id="499" r:id="rId94"/>
    <p:sldId id="453" r:id="rId95"/>
    <p:sldId id="323" r:id="rId96"/>
    <p:sldId id="468" r:id="rId97"/>
    <p:sldId id="454" r:id="rId98"/>
    <p:sldId id="455" r:id="rId99"/>
    <p:sldId id="456" r:id="rId100"/>
    <p:sldId id="457" r:id="rId101"/>
    <p:sldId id="458" r:id="rId102"/>
    <p:sldId id="461" r:id="rId103"/>
    <p:sldId id="462" r:id="rId104"/>
    <p:sldId id="390" r:id="rId105"/>
    <p:sldId id="464" r:id="rId106"/>
    <p:sldId id="469" r:id="rId107"/>
    <p:sldId id="466" r:id="rId108"/>
    <p:sldId id="537" r:id="rId109"/>
    <p:sldId id="487" r:id="rId110"/>
    <p:sldId id="488" r:id="rId111"/>
    <p:sldId id="489" r:id="rId112"/>
    <p:sldId id="502" r:id="rId113"/>
    <p:sldId id="505" r:id="rId114"/>
    <p:sldId id="494" r:id="rId115"/>
    <p:sldId id="432" r:id="rId116"/>
    <p:sldId id="328" r:id="rId117"/>
    <p:sldId id="512" r:id="rId118"/>
    <p:sldId id="433" r:id="rId119"/>
    <p:sldId id="435" r:id="rId120"/>
    <p:sldId id="330" r:id="rId121"/>
    <p:sldId id="522" r:id="rId122"/>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BOv8qY8wQmeNMgta0k8sA==" hashData="AboBaSBJJzLJYr+T37t67cIyqW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6" d="100"/>
          <a:sy n="56" d="100"/>
        </p:scale>
        <p:origin x="-96" y="-2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notesMaster" Target="notesMasters/notesMaster1.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61" Type="http://schemas.openxmlformats.org/officeDocument/2006/relationships/slide" Target="slides/slide59.xml"/><Relationship Id="rId82" Type="http://schemas.openxmlformats.org/officeDocument/2006/relationships/slide" Target="slides/slide8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F93560-7BEB-4AC4-BFA6-7EF34DF38B1D}" type="datetimeFigureOut">
              <a:rPr lang="es-ES_tradnl" smtClean="0"/>
              <a:pPr/>
              <a:t>18/03/2013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351FA9-2150-48B0-8931-2215D89BF12D}"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51351FA9-2150-48B0-8931-2215D89BF12D}" type="slidenum">
              <a:rPr lang="es-ES_tradnl" smtClean="0"/>
              <a:pPr/>
              <a:t>13</a:t>
            </a:fld>
            <a:endParaRPr lang="es-ES_tradn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51351FA9-2150-48B0-8931-2215D89BF12D}" type="slidenum">
              <a:rPr lang="es-ES_tradnl" smtClean="0"/>
              <a:pPr/>
              <a:t>22</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51351FA9-2150-48B0-8931-2215D89BF12D}" type="slidenum">
              <a:rPr lang="es-ES_tradnl" smtClean="0"/>
              <a:pPr/>
              <a:t>43</a:t>
            </a:fld>
            <a:endParaRPr lang="es-ES_tradn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51351FA9-2150-48B0-8931-2215D89BF12D}" type="slidenum">
              <a:rPr lang="es-ES_tradnl" smtClean="0"/>
              <a:pPr/>
              <a:t>72</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18FF658E-F3E8-4B11-BE9F-83E7EE17A68C}" type="datetimeFigureOut">
              <a:rPr lang="es-ES_tradnl" smtClean="0"/>
              <a:pPr/>
              <a:t>18/03/2013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271B43C9-0B6F-4091-9CC8-E9CA1FF64D79}"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3760FF5-2D1A-42B7-A559-511808A0C1D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FF658E-F3E8-4B11-BE9F-83E7EE17A68C}" type="datetimeFigureOut">
              <a:rPr lang="es-ES_tradnl" smtClean="0"/>
              <a:pPr/>
              <a:t>18/03/2013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1B43C9-0B6F-4091-9CC8-E9CA1FF64D79}"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121C89E-22B6-468A-BE56-F4ABA748BD1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image" Target="../media/image10.gif"/><Relationship Id="rId3" Type="http://schemas.openxmlformats.org/officeDocument/2006/relationships/image" Target="../media/image1.png"/><Relationship Id="rId7" Type="http://schemas.openxmlformats.org/officeDocument/2006/relationships/image" Target="../media/image4.gif"/><Relationship Id="rId12" Type="http://schemas.openxmlformats.org/officeDocument/2006/relationships/image" Target="../media/image9.gif"/><Relationship Id="rId2" Type="http://schemas.openxmlformats.org/officeDocument/2006/relationships/audio" Target="../media/audio1.wav"/><Relationship Id="rId16" Type="http://schemas.openxmlformats.org/officeDocument/2006/relationships/image" Target="../media/image13.gif"/><Relationship Id="rId1" Type="http://schemas.openxmlformats.org/officeDocument/2006/relationships/slideLayout" Target="../slideLayouts/slideLayout2.xml"/><Relationship Id="rId6" Type="http://schemas.openxmlformats.org/officeDocument/2006/relationships/image" Target="../media/image3.gif"/><Relationship Id="rId11" Type="http://schemas.openxmlformats.org/officeDocument/2006/relationships/image" Target="../media/image8.gif"/><Relationship Id="rId5" Type="http://schemas.openxmlformats.org/officeDocument/2006/relationships/image" Target="../media/image2.gif"/><Relationship Id="rId15" Type="http://schemas.openxmlformats.org/officeDocument/2006/relationships/image" Target="../media/image12.gif"/><Relationship Id="rId10" Type="http://schemas.openxmlformats.org/officeDocument/2006/relationships/image" Target="../media/image7.gif"/><Relationship Id="rId4" Type="http://schemas.openxmlformats.org/officeDocument/2006/relationships/hyperlink" Target="http://nombresanimados.net/" TargetMode="External"/><Relationship Id="rId9" Type="http://schemas.openxmlformats.org/officeDocument/2006/relationships/image" Target="../media/image6.gif"/><Relationship Id="rId14" Type="http://schemas.openxmlformats.org/officeDocument/2006/relationships/image" Target="../media/image11.gif"/></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4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4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jpeg"/><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4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 Id="rId5" Type="http://schemas.openxmlformats.org/officeDocument/2006/relationships/image" Target="../media/image93.jpeg"/><Relationship Id="rId4" Type="http://schemas.openxmlformats.org/officeDocument/2006/relationships/image" Target="../media/image92.jpeg"/></Relationships>
</file>

<file path=ppt/slides/_rels/slide64.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3.jpeg"/></Relationships>
</file>

<file path=ppt/slides/_rels/slide73.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2.xml"/><Relationship Id="rId5" Type="http://schemas.openxmlformats.org/officeDocument/2006/relationships/image" Target="../media/image117.jpeg"/><Relationship Id="rId4" Type="http://schemas.openxmlformats.org/officeDocument/2006/relationships/image" Target="../media/image116.jpeg"/></Relationships>
</file>

<file path=ppt/slides/_rels/slide85.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2.xml"/><Relationship Id="rId5" Type="http://schemas.openxmlformats.org/officeDocument/2006/relationships/image" Target="../media/image122.jpeg"/><Relationship Id="rId4" Type="http://schemas.openxmlformats.org/officeDocument/2006/relationships/image" Target="../media/image121.jpeg"/></Relationships>
</file>

<file path=ppt/slides/_rels/slide88.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41.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2.xml"/><Relationship Id="rId4" Type="http://schemas.openxmlformats.org/officeDocument/2006/relationships/image" Target="../media/image149.jpeg"/></Relationships>
</file>

<file path=ppt/slides/_rels/slide112.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51.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53.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2.xml"/><Relationship Id="rId4" Type="http://schemas.openxmlformats.org/officeDocument/2006/relationships/image" Target="../media/image157.png"/></Relationships>
</file>

<file path=ppt/slides/_rels/slide117.xml.rels><?xml version="1.0" encoding="UTF-8" standalone="yes"?>
<Relationships xmlns="http://schemas.openxmlformats.org/package/2006/relationships"><Relationship Id="rId3" Type="http://schemas.openxmlformats.org/officeDocument/2006/relationships/image" Target="../media/image159.gif"/><Relationship Id="rId2" Type="http://schemas.openxmlformats.org/officeDocument/2006/relationships/image" Target="../media/image158.jpeg"/><Relationship Id="rId1" Type="http://schemas.openxmlformats.org/officeDocument/2006/relationships/slideLayout" Target="../slideLayouts/slideLayout2.xml"/><Relationship Id="rId4" Type="http://schemas.openxmlformats.org/officeDocument/2006/relationships/image" Target="../media/image160.gif"/></Relationships>
</file>

<file path=ppt/slides/_rels/slide118.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hyperlink" Target="http://nombresanimados.net/" TargetMode="External"/><Relationship Id="rId2" Type="http://schemas.openxmlformats.org/officeDocument/2006/relationships/image" Target="../media/image162.jpeg"/><Relationship Id="rId1" Type="http://schemas.openxmlformats.org/officeDocument/2006/relationships/slideLayout" Target="../slideLayouts/slideLayout2.xml"/><Relationship Id="rId5" Type="http://schemas.openxmlformats.org/officeDocument/2006/relationships/image" Target="../media/image164.gif"/><Relationship Id="rId4" Type="http://schemas.openxmlformats.org/officeDocument/2006/relationships/image" Target="../media/image163.gif"/></Relationships>
</file>

<file path=ppt/slides/_rels/slide12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77826" name="Picture 2" descr="http://upload.wikimedia.org/wikipedia/commons/thumb/1/1c/Minorca_municipalities_es.svg/500px-Minorca_municipalities_es.svg.png"/>
          <p:cNvPicPr>
            <a:picLocks noChangeAspect="1" noChangeArrowheads="1"/>
          </p:cNvPicPr>
          <p:nvPr/>
        </p:nvPicPr>
        <p:blipFill>
          <a:blip r:embed="rId3" cstate="print"/>
          <a:srcRect/>
          <a:stretch>
            <a:fillRect/>
          </a:stretch>
        </p:blipFill>
        <p:spPr bwMode="auto">
          <a:xfrm>
            <a:off x="857224" y="2928934"/>
            <a:ext cx="4762500" cy="3362326"/>
          </a:xfrm>
          <a:prstGeom prst="rect">
            <a:avLst/>
          </a:prstGeom>
          <a:noFill/>
        </p:spPr>
      </p:pic>
      <p:pic>
        <p:nvPicPr>
          <p:cNvPr id="130064" name="Picture 16" descr="m">
            <a:hlinkClick r:id="rId4"/>
          </p:cNvPr>
          <p:cNvPicPr>
            <a:picLocks noChangeAspect="1" noChangeArrowheads="1"/>
          </p:cNvPicPr>
          <p:nvPr/>
        </p:nvPicPr>
        <p:blipFill>
          <a:blip r:embed="rId5" cstate="print"/>
          <a:srcRect/>
          <a:stretch>
            <a:fillRect/>
          </a:stretch>
        </p:blipFill>
        <p:spPr bwMode="auto">
          <a:xfrm>
            <a:off x="1857356" y="1071546"/>
            <a:ext cx="523875" cy="552451"/>
          </a:xfrm>
          <a:prstGeom prst="rect">
            <a:avLst/>
          </a:prstGeom>
          <a:noFill/>
        </p:spPr>
      </p:pic>
      <p:pic>
        <p:nvPicPr>
          <p:cNvPr id="130066" name="Picture 18" descr="e">
            <a:hlinkClick r:id="rId4"/>
          </p:cNvPr>
          <p:cNvPicPr>
            <a:picLocks noChangeAspect="1" noChangeArrowheads="1"/>
          </p:cNvPicPr>
          <p:nvPr/>
        </p:nvPicPr>
        <p:blipFill>
          <a:blip r:embed="rId6" cstate="print"/>
          <a:srcRect/>
          <a:stretch>
            <a:fillRect/>
          </a:stretch>
        </p:blipFill>
        <p:spPr bwMode="auto">
          <a:xfrm>
            <a:off x="2500298" y="1071546"/>
            <a:ext cx="438150" cy="552451"/>
          </a:xfrm>
          <a:prstGeom prst="rect">
            <a:avLst/>
          </a:prstGeom>
          <a:noFill/>
        </p:spPr>
      </p:pic>
      <p:pic>
        <p:nvPicPr>
          <p:cNvPr id="130068" name="Picture 20" descr="n">
            <a:hlinkClick r:id="rId4"/>
          </p:cNvPr>
          <p:cNvPicPr>
            <a:picLocks noChangeAspect="1" noChangeArrowheads="1"/>
          </p:cNvPicPr>
          <p:nvPr/>
        </p:nvPicPr>
        <p:blipFill>
          <a:blip r:embed="rId7" cstate="print"/>
          <a:srcRect/>
          <a:stretch>
            <a:fillRect/>
          </a:stretch>
        </p:blipFill>
        <p:spPr bwMode="auto">
          <a:xfrm>
            <a:off x="3071802" y="1071546"/>
            <a:ext cx="438150" cy="552451"/>
          </a:xfrm>
          <a:prstGeom prst="rect">
            <a:avLst/>
          </a:prstGeom>
          <a:noFill/>
        </p:spPr>
      </p:pic>
      <p:pic>
        <p:nvPicPr>
          <p:cNvPr id="130070" name="Picture 22" descr="o">
            <a:hlinkClick r:id="rId4"/>
          </p:cNvPr>
          <p:cNvPicPr>
            <a:picLocks noChangeAspect="1" noChangeArrowheads="1"/>
          </p:cNvPicPr>
          <p:nvPr/>
        </p:nvPicPr>
        <p:blipFill>
          <a:blip r:embed="rId8" cstate="print"/>
          <a:srcRect/>
          <a:stretch>
            <a:fillRect/>
          </a:stretch>
        </p:blipFill>
        <p:spPr bwMode="auto">
          <a:xfrm>
            <a:off x="3571868" y="1071546"/>
            <a:ext cx="457200" cy="552451"/>
          </a:xfrm>
          <a:prstGeom prst="rect">
            <a:avLst/>
          </a:prstGeom>
          <a:noFill/>
        </p:spPr>
      </p:pic>
      <p:pic>
        <p:nvPicPr>
          <p:cNvPr id="130072" name="Picture 24" descr="r">
            <a:hlinkClick r:id="rId4"/>
          </p:cNvPr>
          <p:cNvPicPr>
            <a:picLocks noChangeAspect="1" noChangeArrowheads="1"/>
          </p:cNvPicPr>
          <p:nvPr/>
        </p:nvPicPr>
        <p:blipFill>
          <a:blip r:embed="rId9" cstate="print"/>
          <a:srcRect/>
          <a:stretch>
            <a:fillRect/>
          </a:stretch>
        </p:blipFill>
        <p:spPr bwMode="auto">
          <a:xfrm>
            <a:off x="4143372" y="1071546"/>
            <a:ext cx="466725" cy="552451"/>
          </a:xfrm>
          <a:prstGeom prst="rect">
            <a:avLst/>
          </a:prstGeom>
          <a:noFill/>
        </p:spPr>
      </p:pic>
      <p:pic>
        <p:nvPicPr>
          <p:cNvPr id="130074" name="Picture 26" descr="c">
            <a:hlinkClick r:id="rId4"/>
          </p:cNvPr>
          <p:cNvPicPr>
            <a:picLocks noChangeAspect="1" noChangeArrowheads="1"/>
          </p:cNvPicPr>
          <p:nvPr/>
        </p:nvPicPr>
        <p:blipFill>
          <a:blip r:embed="rId10" cstate="print"/>
          <a:srcRect/>
          <a:stretch>
            <a:fillRect/>
          </a:stretch>
        </p:blipFill>
        <p:spPr bwMode="auto">
          <a:xfrm>
            <a:off x="4714876" y="1071546"/>
            <a:ext cx="438150" cy="552451"/>
          </a:xfrm>
          <a:prstGeom prst="rect">
            <a:avLst/>
          </a:prstGeom>
          <a:noFill/>
        </p:spPr>
      </p:pic>
      <p:pic>
        <p:nvPicPr>
          <p:cNvPr id="130076" name="Picture 28" descr="a">
            <a:hlinkClick r:id="rId4"/>
          </p:cNvPr>
          <p:cNvPicPr>
            <a:picLocks noChangeAspect="1" noChangeArrowheads="1"/>
          </p:cNvPicPr>
          <p:nvPr/>
        </p:nvPicPr>
        <p:blipFill>
          <a:blip r:embed="rId11" cstate="print"/>
          <a:srcRect/>
          <a:stretch>
            <a:fillRect/>
          </a:stretch>
        </p:blipFill>
        <p:spPr bwMode="auto">
          <a:xfrm>
            <a:off x="5214942" y="1071546"/>
            <a:ext cx="447675" cy="552451"/>
          </a:xfrm>
          <a:prstGeom prst="rect">
            <a:avLst/>
          </a:prstGeom>
          <a:noFill/>
        </p:spPr>
      </p:pic>
      <p:pic>
        <p:nvPicPr>
          <p:cNvPr id="130078" name="Picture 30" descr="i">
            <a:hlinkClick r:id="rId4"/>
          </p:cNvPr>
          <p:cNvPicPr>
            <a:picLocks noChangeAspect="1" noChangeArrowheads="1"/>
          </p:cNvPicPr>
          <p:nvPr/>
        </p:nvPicPr>
        <p:blipFill>
          <a:blip r:embed="rId12" cstate="print"/>
          <a:srcRect/>
          <a:stretch>
            <a:fillRect/>
          </a:stretch>
        </p:blipFill>
        <p:spPr bwMode="auto">
          <a:xfrm>
            <a:off x="2143108" y="1928802"/>
            <a:ext cx="266700" cy="552451"/>
          </a:xfrm>
          <a:prstGeom prst="rect">
            <a:avLst/>
          </a:prstGeom>
          <a:noFill/>
        </p:spPr>
      </p:pic>
      <p:pic>
        <p:nvPicPr>
          <p:cNvPr id="130080" name="Picture 32" descr="s">
            <a:hlinkClick r:id="rId4"/>
          </p:cNvPr>
          <p:cNvPicPr>
            <a:picLocks noChangeAspect="1" noChangeArrowheads="1"/>
          </p:cNvPicPr>
          <p:nvPr/>
        </p:nvPicPr>
        <p:blipFill>
          <a:blip r:embed="rId13" cstate="print"/>
          <a:srcRect/>
          <a:stretch>
            <a:fillRect/>
          </a:stretch>
        </p:blipFill>
        <p:spPr bwMode="auto">
          <a:xfrm>
            <a:off x="2571736" y="1928802"/>
            <a:ext cx="400050" cy="552451"/>
          </a:xfrm>
          <a:prstGeom prst="rect">
            <a:avLst/>
          </a:prstGeom>
          <a:noFill/>
        </p:spPr>
      </p:pic>
      <p:pic>
        <p:nvPicPr>
          <p:cNvPr id="130082" name="Picture 34" descr="l">
            <a:hlinkClick r:id="rId4"/>
          </p:cNvPr>
          <p:cNvPicPr>
            <a:picLocks noChangeAspect="1" noChangeArrowheads="1"/>
          </p:cNvPicPr>
          <p:nvPr/>
        </p:nvPicPr>
        <p:blipFill>
          <a:blip r:embed="rId14" cstate="print"/>
          <a:srcRect/>
          <a:stretch>
            <a:fillRect/>
          </a:stretch>
        </p:blipFill>
        <p:spPr bwMode="auto">
          <a:xfrm>
            <a:off x="3071802" y="1928802"/>
            <a:ext cx="400050" cy="552451"/>
          </a:xfrm>
          <a:prstGeom prst="rect">
            <a:avLst/>
          </a:prstGeom>
          <a:noFill/>
        </p:spPr>
      </p:pic>
      <p:pic>
        <p:nvPicPr>
          <p:cNvPr id="130084" name="Picture 36" descr="a">
            <a:hlinkClick r:id="rId4"/>
          </p:cNvPr>
          <p:cNvPicPr>
            <a:picLocks noChangeAspect="1" noChangeArrowheads="1"/>
          </p:cNvPicPr>
          <p:nvPr/>
        </p:nvPicPr>
        <p:blipFill>
          <a:blip r:embed="rId11" cstate="print"/>
          <a:srcRect/>
          <a:stretch>
            <a:fillRect/>
          </a:stretch>
        </p:blipFill>
        <p:spPr bwMode="auto">
          <a:xfrm>
            <a:off x="3500430" y="1928802"/>
            <a:ext cx="447675" cy="552451"/>
          </a:xfrm>
          <a:prstGeom prst="rect">
            <a:avLst/>
          </a:prstGeom>
          <a:noFill/>
        </p:spPr>
      </p:pic>
      <p:pic>
        <p:nvPicPr>
          <p:cNvPr id="130086" name="Picture 38" descr="s">
            <a:hlinkClick r:id="rId4"/>
          </p:cNvPr>
          <p:cNvPicPr>
            <a:picLocks noChangeAspect="1" noChangeArrowheads="1"/>
          </p:cNvPicPr>
          <p:nvPr/>
        </p:nvPicPr>
        <p:blipFill>
          <a:blip r:embed="rId13" cstate="print"/>
          <a:srcRect/>
          <a:stretch>
            <a:fillRect/>
          </a:stretch>
        </p:blipFill>
        <p:spPr bwMode="auto">
          <a:xfrm>
            <a:off x="4000496" y="1928802"/>
            <a:ext cx="400050" cy="552451"/>
          </a:xfrm>
          <a:prstGeom prst="rect">
            <a:avLst/>
          </a:prstGeom>
          <a:noFill/>
        </p:spPr>
      </p:pic>
      <p:pic>
        <p:nvPicPr>
          <p:cNvPr id="130088" name="Picture 40" descr="b">
            <a:hlinkClick r:id="rId4"/>
          </p:cNvPr>
          <p:cNvPicPr>
            <a:picLocks noChangeAspect="1" noChangeArrowheads="1"/>
          </p:cNvPicPr>
          <p:nvPr/>
        </p:nvPicPr>
        <p:blipFill>
          <a:blip r:embed="rId15" cstate="print"/>
          <a:srcRect/>
          <a:stretch>
            <a:fillRect/>
          </a:stretch>
        </p:blipFill>
        <p:spPr bwMode="auto">
          <a:xfrm>
            <a:off x="4857752" y="1928802"/>
            <a:ext cx="428625" cy="552451"/>
          </a:xfrm>
          <a:prstGeom prst="rect">
            <a:avLst/>
          </a:prstGeom>
          <a:noFill/>
        </p:spPr>
      </p:pic>
      <p:pic>
        <p:nvPicPr>
          <p:cNvPr id="130090" name="Picture 42" descr="a">
            <a:hlinkClick r:id="rId4"/>
          </p:cNvPr>
          <p:cNvPicPr>
            <a:picLocks noChangeAspect="1" noChangeArrowheads="1"/>
          </p:cNvPicPr>
          <p:nvPr/>
        </p:nvPicPr>
        <p:blipFill>
          <a:blip r:embed="rId11" cstate="print"/>
          <a:srcRect/>
          <a:stretch>
            <a:fillRect/>
          </a:stretch>
        </p:blipFill>
        <p:spPr bwMode="auto">
          <a:xfrm>
            <a:off x="5357818" y="1928802"/>
            <a:ext cx="447675" cy="552451"/>
          </a:xfrm>
          <a:prstGeom prst="rect">
            <a:avLst/>
          </a:prstGeom>
          <a:noFill/>
        </p:spPr>
      </p:pic>
      <p:pic>
        <p:nvPicPr>
          <p:cNvPr id="130092" name="Picture 44" descr="l">
            <a:hlinkClick r:id="rId4"/>
          </p:cNvPr>
          <p:cNvPicPr>
            <a:picLocks noChangeAspect="1" noChangeArrowheads="1"/>
          </p:cNvPicPr>
          <p:nvPr/>
        </p:nvPicPr>
        <p:blipFill>
          <a:blip r:embed="rId14" cstate="print"/>
          <a:srcRect/>
          <a:stretch>
            <a:fillRect/>
          </a:stretch>
        </p:blipFill>
        <p:spPr bwMode="auto">
          <a:xfrm>
            <a:off x="5857884" y="1928802"/>
            <a:ext cx="400050" cy="552451"/>
          </a:xfrm>
          <a:prstGeom prst="rect">
            <a:avLst/>
          </a:prstGeom>
          <a:noFill/>
        </p:spPr>
      </p:pic>
      <p:pic>
        <p:nvPicPr>
          <p:cNvPr id="130094" name="Picture 46" descr="e">
            <a:hlinkClick r:id="rId4"/>
          </p:cNvPr>
          <p:cNvPicPr>
            <a:picLocks noChangeAspect="1" noChangeArrowheads="1"/>
          </p:cNvPicPr>
          <p:nvPr/>
        </p:nvPicPr>
        <p:blipFill>
          <a:blip r:embed="rId6" cstate="print"/>
          <a:srcRect/>
          <a:stretch>
            <a:fillRect/>
          </a:stretch>
        </p:blipFill>
        <p:spPr bwMode="auto">
          <a:xfrm>
            <a:off x="6286512" y="1928802"/>
            <a:ext cx="438150" cy="552451"/>
          </a:xfrm>
          <a:prstGeom prst="rect">
            <a:avLst/>
          </a:prstGeom>
          <a:noFill/>
        </p:spPr>
      </p:pic>
      <p:pic>
        <p:nvPicPr>
          <p:cNvPr id="130096" name="Picture 48" descr="a">
            <a:hlinkClick r:id="rId4"/>
          </p:cNvPr>
          <p:cNvPicPr>
            <a:picLocks noChangeAspect="1" noChangeArrowheads="1"/>
          </p:cNvPicPr>
          <p:nvPr/>
        </p:nvPicPr>
        <p:blipFill>
          <a:blip r:embed="rId11" cstate="print"/>
          <a:srcRect/>
          <a:stretch>
            <a:fillRect/>
          </a:stretch>
        </p:blipFill>
        <p:spPr bwMode="auto">
          <a:xfrm>
            <a:off x="6786578" y="1928802"/>
            <a:ext cx="447675" cy="552451"/>
          </a:xfrm>
          <a:prstGeom prst="rect">
            <a:avLst/>
          </a:prstGeom>
          <a:noFill/>
        </p:spPr>
      </p:pic>
      <p:pic>
        <p:nvPicPr>
          <p:cNvPr id="130098" name="Picture 50" descr="r">
            <a:hlinkClick r:id="rId4"/>
          </p:cNvPr>
          <p:cNvPicPr>
            <a:picLocks noChangeAspect="1" noChangeArrowheads="1"/>
          </p:cNvPicPr>
          <p:nvPr/>
        </p:nvPicPr>
        <p:blipFill>
          <a:blip r:embed="rId9" cstate="print"/>
          <a:srcRect/>
          <a:stretch>
            <a:fillRect/>
          </a:stretch>
        </p:blipFill>
        <p:spPr bwMode="auto">
          <a:xfrm>
            <a:off x="7286644" y="1928802"/>
            <a:ext cx="466725" cy="552451"/>
          </a:xfrm>
          <a:prstGeom prst="rect">
            <a:avLst/>
          </a:prstGeom>
          <a:noFill/>
        </p:spPr>
      </p:pic>
      <p:pic>
        <p:nvPicPr>
          <p:cNvPr id="130100" name="Picture 52" descr="e">
            <a:hlinkClick r:id="rId4"/>
          </p:cNvPr>
          <p:cNvPicPr>
            <a:picLocks noChangeAspect="1" noChangeArrowheads="1"/>
          </p:cNvPicPr>
          <p:nvPr/>
        </p:nvPicPr>
        <p:blipFill>
          <a:blip r:embed="rId6" cstate="print"/>
          <a:srcRect/>
          <a:stretch>
            <a:fillRect/>
          </a:stretch>
        </p:blipFill>
        <p:spPr bwMode="auto">
          <a:xfrm>
            <a:off x="7858148" y="1928802"/>
            <a:ext cx="438150" cy="552451"/>
          </a:xfrm>
          <a:prstGeom prst="rect">
            <a:avLst/>
          </a:prstGeom>
          <a:noFill/>
        </p:spPr>
      </p:pic>
      <p:pic>
        <p:nvPicPr>
          <p:cNvPr id="130102" name="Picture 54" descr="s">
            <a:hlinkClick r:id="rId4"/>
          </p:cNvPr>
          <p:cNvPicPr>
            <a:picLocks noChangeAspect="1" noChangeArrowheads="1"/>
          </p:cNvPicPr>
          <p:nvPr/>
        </p:nvPicPr>
        <p:blipFill>
          <a:blip r:embed="rId13" cstate="print"/>
          <a:srcRect/>
          <a:stretch>
            <a:fillRect/>
          </a:stretch>
        </p:blipFill>
        <p:spPr bwMode="auto">
          <a:xfrm>
            <a:off x="8358214" y="1928802"/>
            <a:ext cx="400050" cy="552451"/>
          </a:xfrm>
          <a:prstGeom prst="rect">
            <a:avLst/>
          </a:prstGeom>
          <a:noFill/>
        </p:spPr>
      </p:pic>
      <p:pic>
        <p:nvPicPr>
          <p:cNvPr id="130104" name="Picture 56" descr="http://www.gifss.es/banderas/espana/mapa-espana.gif"/>
          <p:cNvPicPr>
            <a:picLocks noChangeAspect="1" noChangeArrowheads="1"/>
          </p:cNvPicPr>
          <p:nvPr/>
        </p:nvPicPr>
        <p:blipFill>
          <a:blip r:embed="rId16" cstate="print"/>
          <a:srcRect/>
          <a:stretch>
            <a:fillRect/>
          </a:stretch>
        </p:blipFill>
        <p:spPr bwMode="auto">
          <a:xfrm>
            <a:off x="6357950" y="4000504"/>
            <a:ext cx="2066925" cy="1638300"/>
          </a:xfrm>
          <a:prstGeom prst="rect">
            <a:avLst/>
          </a:prstGeom>
          <a:noFill/>
        </p:spPr>
      </p:pic>
    </p:spTree>
  </p:cSld>
  <p:clrMapOvr>
    <a:masterClrMapping/>
  </p:clrMapOvr>
  <p:transition spd="med" advTm="5000">
    <p:fade/>
    <p:sndAc>
      <p:stSnd>
        <p:snd r:embed="rId2" name="Final 3.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Archivo:Menorca.jpg"/>
          <p:cNvPicPr>
            <a:picLocks noChangeAspect="1" noChangeArrowheads="1"/>
          </p:cNvPicPr>
          <p:nvPr/>
        </p:nvPicPr>
        <p:blipFill>
          <a:blip r:embed="rId2" cstate="print"/>
          <a:srcRect/>
          <a:stretch>
            <a:fillRect/>
          </a:stretch>
        </p:blipFill>
        <p:spPr bwMode="auto">
          <a:xfrm>
            <a:off x="0" y="0"/>
            <a:ext cx="9231380" cy="6912000"/>
          </a:xfrm>
          <a:prstGeom prst="rect">
            <a:avLst/>
          </a:prstGeom>
          <a:noFill/>
        </p:spPr>
      </p:pic>
      <p:sp>
        <p:nvSpPr>
          <p:cNvPr id="6" name="5 Rectángulo"/>
          <p:cNvSpPr/>
          <p:nvPr/>
        </p:nvSpPr>
        <p:spPr>
          <a:xfrm>
            <a:off x="357158" y="2764572"/>
            <a:ext cx="5500726" cy="400110"/>
          </a:xfrm>
          <a:prstGeom prst="rect">
            <a:avLst/>
          </a:prstGeom>
        </p:spPr>
        <p:txBody>
          <a:bodyPr wrap="square">
            <a:spAutoFit/>
          </a:bodyPr>
          <a:lstStyle/>
          <a:p>
            <a:r>
              <a:rPr lang="es-ES_tradnl" sz="2000" b="1" dirty="0" smtClean="0">
                <a:solidFill>
                  <a:srgbClr val="FFFF00"/>
                </a:solidFill>
              </a:rPr>
              <a:t> </a:t>
            </a:r>
            <a:endParaRPr lang="es-ES_tradnl" sz="2000" b="1" dirty="0">
              <a:solidFill>
                <a:srgbClr val="FFFF00"/>
              </a:solidFill>
            </a:endParaRPr>
          </a:p>
        </p:txBody>
      </p:sp>
      <p:pic>
        <p:nvPicPr>
          <p:cNvPr id="10" name="Picture 2" descr="Archivo:Menorca.jpg"/>
          <p:cNvPicPr>
            <a:picLocks noChangeAspect="1" noChangeArrowheads="1"/>
          </p:cNvPicPr>
          <p:nvPr/>
        </p:nvPicPr>
        <p:blipFill>
          <a:blip r:embed="rId2" cstate="print"/>
          <a:srcRect/>
          <a:stretch>
            <a:fillRect/>
          </a:stretch>
        </p:blipFill>
        <p:spPr bwMode="auto">
          <a:xfrm>
            <a:off x="0" y="0"/>
            <a:ext cx="9231380" cy="6912000"/>
          </a:xfrm>
          <a:prstGeom prst="ellipse">
            <a:avLst/>
          </a:prstGeom>
          <a:noFill/>
        </p:spPr>
      </p:pic>
      <p:pic>
        <p:nvPicPr>
          <p:cNvPr id="11" name="Picture 2" descr="Archivo:Menorca.jpg"/>
          <p:cNvPicPr>
            <a:picLocks noChangeAspect="1" noChangeArrowheads="1"/>
          </p:cNvPicPr>
          <p:nvPr/>
        </p:nvPicPr>
        <p:blipFill>
          <a:blip r:embed="rId2" cstate="print"/>
          <a:srcRect/>
          <a:stretch>
            <a:fillRect/>
          </a:stretch>
        </p:blipFill>
        <p:spPr bwMode="auto">
          <a:xfrm>
            <a:off x="0" y="0"/>
            <a:ext cx="9231380" cy="6912000"/>
          </a:xfrm>
          <a:prstGeom prst="ellipse">
            <a:avLst/>
          </a:prstGeom>
          <a:noFill/>
        </p:spPr>
      </p:pic>
      <p:pic>
        <p:nvPicPr>
          <p:cNvPr id="12" name="Picture 2" descr="Archivo:Menorca.jpg"/>
          <p:cNvPicPr>
            <a:picLocks noChangeAspect="1" noChangeArrowheads="1"/>
          </p:cNvPicPr>
          <p:nvPr/>
        </p:nvPicPr>
        <p:blipFill>
          <a:blip r:embed="rId2" cstate="print"/>
          <a:srcRect/>
          <a:stretch>
            <a:fillRect/>
          </a:stretch>
        </p:blipFill>
        <p:spPr bwMode="auto">
          <a:xfrm>
            <a:off x="0" y="0"/>
            <a:ext cx="9231380" cy="6912000"/>
          </a:xfrm>
          <a:prstGeom prst="ellipse">
            <a:avLst/>
          </a:prstGeom>
          <a:noFill/>
        </p:spPr>
      </p:pic>
      <p:pic>
        <p:nvPicPr>
          <p:cNvPr id="13" name="Picture 2" descr="Archivo:Menorca.jpg"/>
          <p:cNvPicPr>
            <a:picLocks noChangeAspect="1" noChangeArrowheads="1"/>
          </p:cNvPicPr>
          <p:nvPr/>
        </p:nvPicPr>
        <p:blipFill>
          <a:blip r:embed="rId2" cstate="print"/>
          <a:srcRect/>
          <a:stretch>
            <a:fillRect/>
          </a:stretch>
        </p:blipFill>
        <p:spPr bwMode="auto">
          <a:xfrm>
            <a:off x="0" y="0"/>
            <a:ext cx="9231380" cy="6912000"/>
          </a:xfrm>
          <a:prstGeom prst="ellipse">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3000"/>
                                        <p:tgtEl>
                                          <p:spTgt spid="12"/>
                                        </p:tgtEl>
                                        <p:attrNameLst>
                                          <p:attrName>ppt_x</p:attrName>
                                        </p:attrNameLst>
                                      </p:cBhvr>
                                      <p:tavLst>
                                        <p:tav tm="0">
                                          <p:val>
                                            <p:strVal val="ppt_x"/>
                                          </p:val>
                                        </p:tav>
                                        <p:tav tm="100000">
                                          <p:val>
                                            <p:strVal val="1+ppt_w/2"/>
                                          </p:val>
                                        </p:tav>
                                      </p:tavLst>
                                    </p:anim>
                                    <p:anim calcmode="lin" valueType="num">
                                      <p:cBhvr additive="base">
                                        <p:cTn id="7" dur="3000"/>
                                        <p:tgtEl>
                                          <p:spTgt spid="12"/>
                                        </p:tgtEl>
                                        <p:attrNameLst>
                                          <p:attrName>ppt_y</p:attrName>
                                        </p:attrNameLst>
                                      </p:cBhvr>
                                      <p:tavLst>
                                        <p:tav tm="0">
                                          <p:val>
                                            <p:strVal val="ppt_y"/>
                                          </p:val>
                                        </p:tav>
                                        <p:tav tm="100000">
                                          <p:val>
                                            <p:strVal val="1+ppt_h/2"/>
                                          </p:val>
                                        </p:tav>
                                      </p:tavLst>
                                    </p:anim>
                                    <p:set>
                                      <p:cBhvr>
                                        <p:cTn id="8" dur="1" fill="hold">
                                          <p:stCondLst>
                                            <p:cond delay="2999"/>
                                          </p:stCondLst>
                                        </p:cTn>
                                        <p:tgtEl>
                                          <p:spTgt spid="12"/>
                                        </p:tgtEl>
                                        <p:attrNameLst>
                                          <p:attrName>style.visibility</p:attrName>
                                        </p:attrNameLst>
                                      </p:cBhvr>
                                      <p:to>
                                        <p:strVal val="hidden"/>
                                      </p:to>
                                    </p:set>
                                  </p:childTnLst>
                                </p:cTn>
                              </p:par>
                              <p:par>
                                <p:cTn id="9" presetID="2" presetClass="exit" presetSubtype="3" fill="hold" nodeType="withEffect">
                                  <p:stCondLst>
                                    <p:cond delay="0"/>
                                  </p:stCondLst>
                                  <p:childTnLst>
                                    <p:anim calcmode="lin" valueType="num">
                                      <p:cBhvr additive="base">
                                        <p:cTn id="10" dur="3000"/>
                                        <p:tgtEl>
                                          <p:spTgt spid="11"/>
                                        </p:tgtEl>
                                        <p:attrNameLst>
                                          <p:attrName>ppt_x</p:attrName>
                                        </p:attrNameLst>
                                      </p:cBhvr>
                                      <p:tavLst>
                                        <p:tav tm="0">
                                          <p:val>
                                            <p:strVal val="ppt_x"/>
                                          </p:val>
                                        </p:tav>
                                        <p:tav tm="100000">
                                          <p:val>
                                            <p:strVal val="1+ppt_w/2"/>
                                          </p:val>
                                        </p:tav>
                                      </p:tavLst>
                                    </p:anim>
                                    <p:anim calcmode="lin" valueType="num">
                                      <p:cBhvr additive="base">
                                        <p:cTn id="11" dur="3000"/>
                                        <p:tgtEl>
                                          <p:spTgt spid="11"/>
                                        </p:tgtEl>
                                        <p:attrNameLst>
                                          <p:attrName>ppt_y</p:attrName>
                                        </p:attrNameLst>
                                      </p:cBhvr>
                                      <p:tavLst>
                                        <p:tav tm="0">
                                          <p:val>
                                            <p:strVal val="ppt_y"/>
                                          </p:val>
                                        </p:tav>
                                        <p:tav tm="100000">
                                          <p:val>
                                            <p:strVal val="0-ppt_h/2"/>
                                          </p:val>
                                        </p:tav>
                                      </p:tavLst>
                                    </p:anim>
                                    <p:set>
                                      <p:cBhvr>
                                        <p:cTn id="12" dur="1" fill="hold">
                                          <p:stCondLst>
                                            <p:cond delay="2999"/>
                                          </p:stCondLst>
                                        </p:cTn>
                                        <p:tgtEl>
                                          <p:spTgt spid="11"/>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3000"/>
                                        <p:tgtEl>
                                          <p:spTgt spid="10"/>
                                        </p:tgtEl>
                                        <p:attrNameLst>
                                          <p:attrName>ppt_x</p:attrName>
                                        </p:attrNameLst>
                                      </p:cBhvr>
                                      <p:tavLst>
                                        <p:tav tm="0">
                                          <p:val>
                                            <p:strVal val="ppt_x"/>
                                          </p:val>
                                        </p:tav>
                                        <p:tav tm="100000">
                                          <p:val>
                                            <p:strVal val="0-ppt_w/2"/>
                                          </p:val>
                                        </p:tav>
                                      </p:tavLst>
                                    </p:anim>
                                    <p:anim calcmode="lin" valueType="num">
                                      <p:cBhvr additive="base">
                                        <p:cTn id="15" dur="3000"/>
                                        <p:tgtEl>
                                          <p:spTgt spid="10"/>
                                        </p:tgtEl>
                                        <p:attrNameLst>
                                          <p:attrName>ppt_y</p:attrName>
                                        </p:attrNameLst>
                                      </p:cBhvr>
                                      <p:tavLst>
                                        <p:tav tm="0">
                                          <p:val>
                                            <p:strVal val="ppt_y"/>
                                          </p:val>
                                        </p:tav>
                                        <p:tav tm="100000">
                                          <p:val>
                                            <p:strVal val="0-ppt_h/2"/>
                                          </p:val>
                                        </p:tav>
                                      </p:tavLst>
                                    </p:anim>
                                    <p:set>
                                      <p:cBhvr>
                                        <p:cTn id="16" dur="1" fill="hold">
                                          <p:stCondLst>
                                            <p:cond delay="2999"/>
                                          </p:stCondLst>
                                        </p:cTn>
                                        <p:tgtEl>
                                          <p:spTgt spid="10"/>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3000"/>
                                        <p:tgtEl>
                                          <p:spTgt spid="13"/>
                                        </p:tgtEl>
                                        <p:attrNameLst>
                                          <p:attrName>ppt_x</p:attrName>
                                        </p:attrNameLst>
                                      </p:cBhvr>
                                      <p:tavLst>
                                        <p:tav tm="0">
                                          <p:val>
                                            <p:strVal val="ppt_x"/>
                                          </p:val>
                                        </p:tav>
                                        <p:tav tm="100000">
                                          <p:val>
                                            <p:strVal val="0-ppt_w/2"/>
                                          </p:val>
                                        </p:tav>
                                      </p:tavLst>
                                    </p:anim>
                                    <p:anim calcmode="lin" valueType="num">
                                      <p:cBhvr additive="base">
                                        <p:cTn id="19" dur="3000"/>
                                        <p:tgtEl>
                                          <p:spTgt spid="13"/>
                                        </p:tgtEl>
                                        <p:attrNameLst>
                                          <p:attrName>ppt_y</p:attrName>
                                        </p:attrNameLst>
                                      </p:cBhvr>
                                      <p:tavLst>
                                        <p:tav tm="0">
                                          <p:val>
                                            <p:strVal val="ppt_y"/>
                                          </p:val>
                                        </p:tav>
                                        <p:tav tm="100000">
                                          <p:val>
                                            <p:strVal val="1+ppt_h/2"/>
                                          </p:val>
                                        </p:tav>
                                      </p:tavLst>
                                    </p:anim>
                                    <p:set>
                                      <p:cBhvr>
                                        <p:cTn id="20" dur="1" fill="hold">
                                          <p:stCondLst>
                                            <p:cond delay="2999"/>
                                          </p:stCondLst>
                                        </p:cTn>
                                        <p:tgtEl>
                                          <p:spTgt spid="13"/>
                                        </p:tgtEl>
                                        <p:attrNameLst>
                                          <p:attrName>style.visibility</p:attrName>
                                        </p:attrNameLst>
                                      </p:cBhvr>
                                      <p:to>
                                        <p:strVal val="hidden"/>
                                      </p:to>
                                    </p:set>
                                  </p:childTnLst>
                                </p:cTn>
                              </p:par>
                            </p:childTnLst>
                          </p:cTn>
                        </p:par>
                        <p:par>
                          <p:cTn id="21" fill="hold">
                            <p:stCondLst>
                              <p:cond delay="3000"/>
                            </p:stCondLst>
                            <p:childTnLst>
                              <p:par>
                                <p:cTn id="22" presetID="6" presetClass="emph" presetSubtype="0" fill="hold" nodeType="afterEffect">
                                  <p:stCondLst>
                                    <p:cond delay="0"/>
                                  </p:stCondLst>
                                  <p:childTnLst>
                                    <p:animScale>
                                      <p:cBhvr>
                                        <p:cTn id="23" dur="5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1026" name="Picture 2" descr="J:\HACER PPS\CARPETA PLANTILLAS\116_example[1].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sp>
        <p:nvSpPr>
          <p:cNvPr id="5" name="4 Rectángulo"/>
          <p:cNvSpPr/>
          <p:nvPr/>
        </p:nvSpPr>
        <p:spPr>
          <a:xfrm>
            <a:off x="500034" y="428604"/>
            <a:ext cx="8215370" cy="830997"/>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Menorca es la isla más bonita del archipiélago balear y constituye una visita ideal para gente de todas las edades.</a:t>
            </a:r>
            <a:endParaRPr lang="es-ES_tradnl" sz="2400" dirty="0">
              <a:solidFill>
                <a:srgbClr val="FFFF00"/>
              </a:solidFill>
              <a:latin typeface="Andalus" pitchFamily="2" charset="-78"/>
              <a:cs typeface="Andalus" pitchFamily="2" charset="-78"/>
            </a:endParaRPr>
          </a:p>
        </p:txBody>
      </p:sp>
      <p:sp>
        <p:nvSpPr>
          <p:cNvPr id="6" name="5 Rectángulo"/>
          <p:cNvSpPr/>
          <p:nvPr/>
        </p:nvSpPr>
        <p:spPr>
          <a:xfrm>
            <a:off x="571472" y="1357298"/>
            <a:ext cx="8143932" cy="3416320"/>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Es una de las principales islas por muchos motivos  la convierten en un lugar obligado para una escapada de fin de semana en familia o para un viaje romántico donde prime la tranquilidad. tiene concentrada la mayor parte de su población, unos 90.000 habitantes, en dos núcleos urbanos importantes, que son Mahón y Ciudadela. En el año 1993, la Unesco la declaró Reserva de la Biosfera, debidos a sus valores naturales y a su diversidad ambiental. Goza de un clima húmedo y durante el año no tiene temperaturas extremas</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27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www.disfrutamenorca.com/fotos/menorca.jpg"/>
          <p:cNvPicPr>
            <a:picLocks noChangeAspect="1" noChangeArrowheads="1"/>
          </p:cNvPicPr>
          <p:nvPr/>
        </p:nvPicPr>
        <p:blipFill>
          <a:blip r:embed="rId2" cstate="print"/>
          <a:srcRect/>
          <a:stretch>
            <a:fillRect/>
          </a:stretch>
        </p:blipFill>
        <p:spPr bwMode="auto">
          <a:xfrm>
            <a:off x="-1071602" y="0"/>
            <a:ext cx="10530000" cy="7020000"/>
          </a:xfrm>
          <a:prstGeom prst="rect">
            <a:avLst/>
          </a:prstGeom>
          <a:noFill/>
        </p:spPr>
      </p:pic>
      <p:pic>
        <p:nvPicPr>
          <p:cNvPr id="5" name="Picture 2" descr="http://www.disfrutamenorca.com/fotos/menorca.jpg"/>
          <p:cNvPicPr>
            <a:picLocks noChangeAspect="1" noChangeArrowheads="1"/>
          </p:cNvPicPr>
          <p:nvPr/>
        </p:nvPicPr>
        <p:blipFill>
          <a:blip r:embed="rId2" cstate="print"/>
          <a:srcRect/>
          <a:stretch>
            <a:fillRect/>
          </a:stretch>
        </p:blipFill>
        <p:spPr bwMode="auto">
          <a:xfrm>
            <a:off x="-1000164" y="-162000"/>
            <a:ext cx="10530000" cy="7020000"/>
          </a:xfrm>
          <a:prstGeom prst="rect">
            <a:avLst/>
          </a:prstGeom>
          <a:noFill/>
        </p:spPr>
      </p:pic>
      <p:pic>
        <p:nvPicPr>
          <p:cNvPr id="6" name="Picture 2" descr="http://www.disfrutamenorca.com/fotos/menorca.jpg"/>
          <p:cNvPicPr>
            <a:picLocks noChangeAspect="1" noChangeArrowheads="1"/>
          </p:cNvPicPr>
          <p:nvPr/>
        </p:nvPicPr>
        <p:blipFill>
          <a:blip r:embed="rId2" cstate="print"/>
          <a:srcRect/>
          <a:stretch>
            <a:fillRect/>
          </a:stretch>
        </p:blipFill>
        <p:spPr bwMode="auto">
          <a:xfrm>
            <a:off x="-1000164" y="-162000"/>
            <a:ext cx="10530000" cy="7020000"/>
          </a:xfrm>
          <a:prstGeom prst="rect">
            <a:avLst/>
          </a:prstGeom>
          <a:noFill/>
        </p:spPr>
      </p:pic>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hemeClr val="accent1"/>
          </a:lnRef>
          <a:fillRef idx="3">
            <a:schemeClr val="accent1"/>
          </a:fillRef>
          <a:effectRef idx="3">
            <a:schemeClr val="accent1"/>
          </a:effectRef>
          <a:fontRef idx="minor">
            <a:schemeClr val="lt1"/>
          </a:fontRef>
        </p:style>
        <p:txBody>
          <a:bodyPr/>
          <a:lstStyle/>
          <a:p>
            <a:endParaRPr lang="es-ES_tradnl" dirty="0"/>
          </a:p>
        </p:txBody>
      </p:sp>
      <p:pic>
        <p:nvPicPr>
          <p:cNvPr id="11265" name="Picture 1" descr="C:\Users\abuelitos\Documents\MENORCA\Menorca-costacuadrado[1].jpg"/>
          <p:cNvPicPr>
            <a:picLocks noChangeAspect="1" noChangeArrowheads="1"/>
          </p:cNvPicPr>
          <p:nvPr/>
        </p:nvPicPr>
        <p:blipFill>
          <a:blip r:embed="rId2" cstate="print"/>
          <a:srcRect/>
          <a:stretch>
            <a:fillRect/>
          </a:stretch>
        </p:blipFill>
        <p:spPr bwMode="auto">
          <a:xfrm>
            <a:off x="0" y="18000"/>
            <a:ext cx="6650000" cy="6840000"/>
          </a:xfrm>
          <a:prstGeom prst="rect">
            <a:avLst/>
          </a:prstGeom>
          <a:noFill/>
        </p:spPr>
      </p:pic>
      <p:sp>
        <p:nvSpPr>
          <p:cNvPr id="8" name="7 Flecha abajo"/>
          <p:cNvSpPr/>
          <p:nvPr/>
        </p:nvSpPr>
        <p:spPr>
          <a:xfrm>
            <a:off x="2928926" y="3000372"/>
            <a:ext cx="428628" cy="5497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
        <p:nvSpPr>
          <p:cNvPr id="9" name="8 Rectángulo"/>
          <p:cNvSpPr/>
          <p:nvPr/>
        </p:nvSpPr>
        <p:spPr>
          <a:xfrm>
            <a:off x="6858016" y="1785926"/>
            <a:ext cx="2143140" cy="2677656"/>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Su nombre proviene de </a:t>
            </a:r>
            <a:r>
              <a:rPr lang="es-ES_tradnl" sz="2400" i="1" dirty="0" smtClean="0">
                <a:solidFill>
                  <a:srgbClr val="FFFF00"/>
                </a:solidFill>
                <a:latin typeface="Andalus" pitchFamily="2" charset="-78"/>
                <a:cs typeface="Andalus" pitchFamily="2" charset="-78"/>
              </a:rPr>
              <a:t>Minorica</a:t>
            </a:r>
            <a:r>
              <a:rPr lang="es-ES_tradnl" sz="2400" dirty="0" smtClean="0">
                <a:solidFill>
                  <a:srgbClr val="FFFF00"/>
                </a:solidFill>
                <a:latin typeface="Andalus" pitchFamily="2" charset="-78"/>
                <a:cs typeface="Andalus" pitchFamily="2" charset="-78"/>
              </a:rPr>
              <a:t>, que se debe a que es más pequeña que la isla de Mallorca.</a:t>
            </a:r>
          </a:p>
        </p:txBody>
      </p:sp>
    </p:spTree>
  </p:cSld>
  <p:clrMapOvr>
    <a:masterClrMapping/>
  </p:clrMapOvr>
  <p:transition spd="med" advTm="7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MENORCA\VIAJE A MENORCA 33.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428596" y="6215082"/>
            <a:ext cx="2265364" cy="369332"/>
          </a:xfrm>
          <a:prstGeom prst="rect">
            <a:avLst/>
          </a:prstGeom>
        </p:spPr>
        <p:txBody>
          <a:bodyPr wrap="square">
            <a:spAutoFit/>
          </a:bodyPr>
          <a:lstStyle/>
          <a:p>
            <a:pPr algn="ctr"/>
            <a:r>
              <a:rPr lang="es-ES" sz="1400" b="1" spc="150" dirty="0" smtClean="0">
                <a:ln w="11430"/>
                <a:solidFill>
                  <a:schemeClr val="bg1"/>
                </a:solidFill>
                <a:latin typeface="Blackadder ITC" pitchFamily="82" charset="0"/>
                <a:cs typeface="Andalus" pitchFamily="2" charset="-78"/>
              </a:rPr>
              <a:t>Fotografía</a:t>
            </a:r>
            <a:r>
              <a:rPr lang="es-ES" b="1" spc="150" dirty="0" smtClean="0">
                <a:ln w="11430"/>
                <a:solidFill>
                  <a:schemeClr val="bg1"/>
                </a:solidFill>
                <a:latin typeface="Blackadder ITC" pitchFamily="82" charset="0"/>
                <a:cs typeface="Andalus" pitchFamily="2" charset="-78"/>
              </a:rPr>
              <a:t> Mari Tere</a:t>
            </a:r>
            <a:endParaRPr lang="es-ES"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571472" y="785794"/>
            <a:ext cx="7786742" cy="3416320"/>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Adentrarse en la historia de Menorca es sin duda el complemento ideal para sacar el mejor partido de la visita a la isla. Civilizaciones megalíticas, romanos, vándalos, bizantinos, musulmanes y la conquista cristiana medieval en 1287 hasta nuestros días, pasando además por manos británicas y francesas, han dejado su impronta. Las visitas a museos, monumentos y restos arqueológicos nos servirán para entender mejor y disfrutar del mosaico de culturas que han pasado por estas tierras. </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21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esktop\MENORCA\VIAJE A MENORCA2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428596" y="6215082"/>
            <a:ext cx="2265364" cy="369332"/>
          </a:xfrm>
          <a:prstGeom prst="rect">
            <a:avLst/>
          </a:prstGeom>
        </p:spPr>
        <p:txBody>
          <a:bodyPr wrap="square">
            <a:spAutoFit/>
          </a:bodyPr>
          <a:lstStyle/>
          <a:p>
            <a:pPr algn="ctr"/>
            <a:r>
              <a:rPr lang="es-ES" b="1" spc="150" dirty="0" smtClean="0">
                <a:ln w="11430"/>
                <a:solidFill>
                  <a:schemeClr val="bg1"/>
                </a:solidFill>
                <a:latin typeface="Blackadder ITC" pitchFamily="82" charset="0"/>
                <a:cs typeface="Andalus" pitchFamily="2" charset="-78"/>
              </a:rPr>
              <a:t>Fotografía Mari Tere</a:t>
            </a:r>
            <a:endParaRPr lang="es-ES"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esktop\MENORCA\VIAJE A MENORCA2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500034" y="285728"/>
            <a:ext cx="2265364" cy="307777"/>
          </a:xfrm>
          <a:prstGeom prst="rect">
            <a:avLst/>
          </a:prstGeom>
        </p:spPr>
        <p:txBody>
          <a:bodyPr wrap="squar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1000100" y="571480"/>
            <a:ext cx="6500858" cy="3416320"/>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Está situada en el extremo oriental de las Islas Baleares y es la región española más levantina.  Está  bañada por el Mar Mediterráneo.</a:t>
            </a:r>
          </a:p>
          <a:p>
            <a:r>
              <a:rPr lang="es-ES_tradnl" sz="2400" dirty="0" smtClean="0">
                <a:solidFill>
                  <a:srgbClr val="FFFF00"/>
                </a:solidFill>
                <a:latin typeface="Andalus" pitchFamily="2" charset="-78"/>
                <a:cs typeface="Andalus" pitchFamily="2" charset="-78"/>
              </a:rPr>
              <a:t>Tiene una longitud máxima de 47,800 </a:t>
            </a:r>
            <a:r>
              <a:rPr lang="es-ES_tradnl" sz="2400" dirty="0" err="1" smtClean="0">
                <a:solidFill>
                  <a:srgbClr val="FFFF00"/>
                </a:solidFill>
                <a:latin typeface="Andalus" pitchFamily="2" charset="-78"/>
                <a:cs typeface="Andalus" pitchFamily="2" charset="-78"/>
              </a:rPr>
              <a:t>kms</a:t>
            </a:r>
            <a:r>
              <a:rPr lang="es-ES_tradnl" sz="2400" dirty="0" smtClean="0">
                <a:solidFill>
                  <a:srgbClr val="FFFF00"/>
                </a:solidFill>
                <a:latin typeface="Andalus" pitchFamily="2" charset="-78"/>
                <a:cs typeface="Andalus" pitchFamily="2" charset="-78"/>
              </a:rPr>
              <a:t> desde Ciudadela a </a:t>
            </a:r>
            <a:r>
              <a:rPr lang="es-ES_tradnl" sz="2400" dirty="0" err="1" smtClean="0">
                <a:solidFill>
                  <a:srgbClr val="FFFF00"/>
                </a:solidFill>
                <a:latin typeface="Andalus" pitchFamily="2" charset="-78"/>
                <a:cs typeface="Andalus" pitchFamily="2" charset="-78"/>
              </a:rPr>
              <a:t>Maó</a:t>
            </a:r>
            <a:r>
              <a:rPr lang="es-ES_tradnl" sz="2400" dirty="0" smtClean="0">
                <a:solidFill>
                  <a:srgbClr val="FFFF00"/>
                </a:solidFill>
                <a:latin typeface="Andalus" pitchFamily="2" charset="-78"/>
                <a:cs typeface="Andalus" pitchFamily="2" charset="-78"/>
              </a:rPr>
              <a:t>. </a:t>
            </a:r>
          </a:p>
          <a:p>
            <a:r>
              <a:rPr lang="es-ES_tradnl" sz="2400" dirty="0" smtClean="0">
                <a:solidFill>
                  <a:srgbClr val="FFFF00"/>
                </a:solidFill>
                <a:latin typeface="Andalus" pitchFamily="2" charset="-78"/>
                <a:cs typeface="Andalus" pitchFamily="2" charset="-78"/>
              </a:rPr>
              <a:t>Su perímetro de costa es de 220 </a:t>
            </a:r>
            <a:r>
              <a:rPr lang="es-ES_tradnl" sz="2400" dirty="0" err="1" smtClean="0">
                <a:solidFill>
                  <a:srgbClr val="FFFF00"/>
                </a:solidFill>
                <a:latin typeface="Andalus" pitchFamily="2" charset="-78"/>
                <a:cs typeface="Andalus" pitchFamily="2" charset="-78"/>
              </a:rPr>
              <a:t>kms</a:t>
            </a:r>
            <a:r>
              <a:rPr lang="es-ES_tradnl" sz="2400" dirty="0" smtClean="0">
                <a:solidFill>
                  <a:srgbClr val="FFFF00"/>
                </a:solidFill>
                <a:latin typeface="Andalus" pitchFamily="2" charset="-78"/>
                <a:cs typeface="Andalus" pitchFamily="2" charset="-78"/>
              </a:rPr>
              <a:t> , y en su litoral hay mas de 50 playas , 2/3 son playas vírgenes. Comunicaciones diarias todo el año con Madrid, Barcelona y Palma de Mallorca.</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18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ocuments\Rebajar MENORCA\VIAJE A MENORCA 314 (FILEminimizer).JPG"/>
          <p:cNvPicPr>
            <a:picLocks noChangeAspect="1" noChangeArrowheads="1"/>
          </p:cNvPicPr>
          <p:nvPr/>
        </p:nvPicPr>
        <p:blipFill>
          <a:blip r:embed="rId2" cstate="print"/>
          <a:srcRect/>
          <a:stretch>
            <a:fillRect/>
          </a:stretch>
        </p:blipFill>
        <p:spPr bwMode="auto">
          <a:xfrm>
            <a:off x="0" y="-18000"/>
            <a:ext cx="9167057" cy="6876000"/>
          </a:xfrm>
          <a:prstGeom prst="rect">
            <a:avLst/>
          </a:prstGeom>
          <a:noFill/>
        </p:spPr>
      </p:pic>
      <p:sp>
        <p:nvSpPr>
          <p:cNvPr id="6" name="5 Rectángulo"/>
          <p:cNvSpPr/>
          <p:nvPr/>
        </p:nvSpPr>
        <p:spPr>
          <a:xfrm>
            <a:off x="328199" y="6215082"/>
            <a:ext cx="2140330" cy="369332"/>
          </a:xfrm>
          <a:prstGeom prst="rect">
            <a:avLst/>
          </a:prstGeom>
        </p:spPr>
        <p:txBody>
          <a:bodyPr wrap="none">
            <a:spAutoFit/>
          </a:bodyPr>
          <a:lstStyle/>
          <a:p>
            <a:pPr algn="ctr"/>
            <a:r>
              <a:rPr lang="es-ES" b="1" spc="150" dirty="0" smtClean="0">
                <a:ln w="11430"/>
                <a:solidFill>
                  <a:schemeClr val="bg1"/>
                </a:solidFill>
                <a:latin typeface="Blackadder ITC" pitchFamily="82" charset="0"/>
                <a:cs typeface="Andalus" pitchFamily="2" charset="-78"/>
              </a:rPr>
              <a:t> </a:t>
            </a:r>
            <a:r>
              <a:rPr lang="es-ES" sz="1400" b="1" spc="150" dirty="0" smtClean="0">
                <a:ln w="11430"/>
                <a:solidFill>
                  <a:schemeClr val="bg1"/>
                </a:solidFill>
                <a:latin typeface="Blackadder ITC" pitchFamily="82" charset="0"/>
                <a:cs typeface="Andalus" pitchFamily="2" charset="-78"/>
              </a:rPr>
              <a:t>Fotografía</a:t>
            </a:r>
            <a:r>
              <a:rPr lang="es-ES" b="1" spc="150" dirty="0" smtClean="0">
                <a:ln w="11430"/>
                <a:solidFill>
                  <a:schemeClr val="bg1"/>
                </a:solidFill>
                <a:latin typeface="Blackadder ITC" pitchFamily="82" charset="0"/>
                <a:cs typeface="Andalus" pitchFamily="2" charset="-78"/>
              </a:rPr>
              <a:t> Mari Tere</a:t>
            </a:r>
            <a:endParaRPr lang="es-ES"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esktop\MENORCA\VIAJE A MENORCA 315.j0pg.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357158" y="6215082"/>
            <a:ext cx="2084224" cy="369332"/>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a:t>
            </a:r>
            <a:r>
              <a:rPr lang="es-ES" b="1" spc="150" dirty="0" smtClean="0">
                <a:ln w="11430"/>
                <a:solidFill>
                  <a:schemeClr val="bg1"/>
                </a:solidFill>
                <a:latin typeface="Blackadder ITC" pitchFamily="82" charset="0"/>
                <a:cs typeface="Andalus" pitchFamily="2" charset="-78"/>
              </a:rPr>
              <a:t> Mari Tere</a:t>
            </a:r>
            <a:endParaRPr lang="es-ES"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9330" name="Picture 2" descr="Menorca"/>
          <p:cNvPicPr>
            <a:picLocks noChangeAspect="1" noChangeArrowheads="1"/>
          </p:cNvPicPr>
          <p:nvPr/>
        </p:nvPicPr>
        <p:blipFill>
          <a:blip r:embed="rId3" cstate="print"/>
          <a:srcRect/>
          <a:stretch>
            <a:fillRect/>
          </a:stretch>
        </p:blipFill>
        <p:spPr bwMode="auto">
          <a:xfrm>
            <a:off x="-500098" y="-214338"/>
            <a:ext cx="10140266" cy="7596000"/>
          </a:xfrm>
          <a:prstGeom prst="rect">
            <a:avLst/>
          </a:prstGeom>
          <a:noFill/>
        </p:spPr>
      </p:pic>
      <p:sp>
        <p:nvSpPr>
          <p:cNvPr id="5" name="4 Rectángulo"/>
          <p:cNvSpPr/>
          <p:nvPr/>
        </p:nvSpPr>
        <p:spPr>
          <a:xfrm>
            <a:off x="500034" y="1857364"/>
            <a:ext cx="5572164" cy="3785652"/>
          </a:xfrm>
          <a:prstGeom prst="rect">
            <a:avLst/>
          </a:prstGeom>
        </p:spPr>
        <p:txBody>
          <a:bodyPr wrap="square">
            <a:spAutoFit/>
          </a:bodyPr>
          <a:lstStyle/>
          <a:p>
            <a:r>
              <a:rPr lang="es-ES_tradnl" sz="2000" b="1" dirty="0" smtClean="0">
                <a:solidFill>
                  <a:srgbClr val="FFFF00"/>
                </a:solidFill>
              </a:rPr>
              <a:t> Los municipios principales  son: </a:t>
            </a:r>
          </a:p>
          <a:p>
            <a:r>
              <a:rPr lang="es-ES_tradnl" sz="2000" b="1" dirty="0" smtClean="0">
                <a:solidFill>
                  <a:srgbClr val="FFFF00"/>
                </a:solidFill>
              </a:rPr>
              <a:t> Ciudadela de Menorca ( </a:t>
            </a:r>
            <a:r>
              <a:rPr lang="es-ES_tradnl" sz="2000" b="1" dirty="0" err="1" smtClean="0">
                <a:solidFill>
                  <a:srgbClr val="FFFF00"/>
                </a:solidFill>
              </a:rPr>
              <a:t>Ciutadella</a:t>
            </a:r>
            <a:r>
              <a:rPr lang="es-ES_tradnl" sz="2000" b="1" dirty="0" smtClean="0">
                <a:solidFill>
                  <a:srgbClr val="FFFF00"/>
                </a:solidFill>
              </a:rPr>
              <a:t>) </a:t>
            </a:r>
          </a:p>
          <a:p>
            <a:r>
              <a:rPr lang="es-ES_tradnl" sz="2000" b="1" dirty="0" smtClean="0">
                <a:solidFill>
                  <a:srgbClr val="FFFF00"/>
                </a:solidFill>
              </a:rPr>
              <a:t> Mahón (Maó).  Centro administrativo y aeroportuario; </a:t>
            </a:r>
          </a:p>
          <a:p>
            <a:r>
              <a:rPr lang="es-ES_tradnl" sz="2000" b="1" dirty="0" smtClean="0">
                <a:solidFill>
                  <a:srgbClr val="FFFF00"/>
                </a:solidFill>
              </a:rPr>
              <a:t>Alayor (Alaior), ciudad industrial y universitaria </a:t>
            </a:r>
          </a:p>
          <a:p>
            <a:r>
              <a:rPr lang="es-ES_tradnl" sz="2000" b="1" dirty="0" smtClean="0">
                <a:solidFill>
                  <a:srgbClr val="FFFF00"/>
                </a:solidFill>
              </a:rPr>
              <a:t>Es Castell  </a:t>
            </a:r>
          </a:p>
          <a:p>
            <a:r>
              <a:rPr lang="es-ES_tradnl" sz="2000" b="1" dirty="0" smtClean="0">
                <a:solidFill>
                  <a:srgbClr val="FFFF00"/>
                </a:solidFill>
              </a:rPr>
              <a:t>Ferrerías (Ferreries); </a:t>
            </a:r>
          </a:p>
          <a:p>
            <a:r>
              <a:rPr lang="es-ES_tradnl" sz="2000" b="1" dirty="0" err="1" smtClean="0">
                <a:solidFill>
                  <a:srgbClr val="FFFF00"/>
                </a:solidFill>
              </a:rPr>
              <a:t>Mercadal</a:t>
            </a:r>
            <a:r>
              <a:rPr lang="es-ES_tradnl" sz="2000" b="1" dirty="0" smtClean="0">
                <a:solidFill>
                  <a:srgbClr val="FFFF00"/>
                </a:solidFill>
              </a:rPr>
              <a:t> (Es Mercadal), en cuyo municipio se encuentra Fornells; </a:t>
            </a:r>
          </a:p>
          <a:p>
            <a:r>
              <a:rPr lang="es-ES_tradnl" sz="2000" b="1" dirty="0" smtClean="0">
                <a:solidFill>
                  <a:srgbClr val="FFFF00"/>
                </a:solidFill>
              </a:rPr>
              <a:t>Es </a:t>
            </a:r>
            <a:r>
              <a:rPr lang="es-ES_tradnl" sz="2000" b="1" dirty="0" err="1" smtClean="0">
                <a:solidFill>
                  <a:srgbClr val="FFFF00"/>
                </a:solidFill>
              </a:rPr>
              <a:t>Migjorn</a:t>
            </a:r>
            <a:endParaRPr lang="es-ES_tradnl" sz="2000" b="1" dirty="0" smtClean="0">
              <a:solidFill>
                <a:srgbClr val="FFFF00"/>
              </a:solidFill>
            </a:endParaRPr>
          </a:p>
          <a:p>
            <a:r>
              <a:rPr lang="es-ES_tradnl" sz="2000" b="1" dirty="0" smtClean="0">
                <a:solidFill>
                  <a:srgbClr val="FFFF00"/>
                </a:solidFill>
              </a:rPr>
              <a:t>San Luis (Sant Lluís) fundada por los franceses durante el septenio de su dominio insular . </a:t>
            </a:r>
            <a:endParaRPr lang="es-ES_tradnl" sz="2000" b="1" dirty="0">
              <a:solidFill>
                <a:srgbClr val="FFFF00"/>
              </a:solidFill>
            </a:endParaRPr>
          </a:p>
        </p:txBody>
      </p:sp>
    </p:spTree>
  </p:cSld>
  <p:clrMapOvr>
    <a:masterClrMapping/>
  </p:clrMapOvr>
  <p:transition spd="med"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1000"/>
                                        <p:tgtEl>
                                          <p:spTgt spid="5">
                                            <p:txEl>
                                              <p:pRg st="3" end="3"/>
                                            </p:txEl>
                                          </p:spTgt>
                                        </p:tgtEl>
                                      </p:cBhvr>
                                    </p:animEffect>
                                    <p:anim calcmode="lin" valueType="num">
                                      <p:cBhvr>
                                        <p:cTn id="2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1000"/>
                                        <p:tgtEl>
                                          <p:spTgt spid="5">
                                            <p:txEl>
                                              <p:pRg st="4" end="4"/>
                                            </p:txEl>
                                          </p:spTgt>
                                        </p:tgtEl>
                                      </p:cBhvr>
                                    </p:animEffect>
                                    <p:anim calcmode="lin" valueType="num">
                                      <p:cBhvr>
                                        <p:cTn id="28"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4" end="4"/>
                                            </p:txEl>
                                          </p:spTgt>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1000"/>
                                        <p:tgtEl>
                                          <p:spTgt spid="5">
                                            <p:txEl>
                                              <p:pRg st="5" end="5"/>
                                            </p:txEl>
                                          </p:spTgt>
                                        </p:tgtEl>
                                      </p:cBhvr>
                                    </p:animEffect>
                                    <p:anim calcmode="lin" valueType="num">
                                      <p:cBhvr>
                                        <p:cTn id="3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1000"/>
                                        <p:tgtEl>
                                          <p:spTgt spid="5">
                                            <p:txEl>
                                              <p:pRg st="6" end="6"/>
                                            </p:txEl>
                                          </p:spTgt>
                                        </p:tgtEl>
                                      </p:cBhvr>
                                    </p:animEffect>
                                    <p:anim calcmode="lin" valueType="num">
                                      <p:cBhvr>
                                        <p:cTn id="38"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5">
                                            <p:txEl>
                                              <p:pRg st="6" end="6"/>
                                            </p:txEl>
                                          </p:spTgt>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1000"/>
                                        <p:tgtEl>
                                          <p:spTgt spid="5">
                                            <p:txEl>
                                              <p:pRg st="7" end="7"/>
                                            </p:txEl>
                                          </p:spTgt>
                                        </p:tgtEl>
                                      </p:cBhvr>
                                    </p:animEffect>
                                    <p:anim calcmode="lin" valueType="num">
                                      <p:cBhvr>
                                        <p:cTn id="43"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7" end="7"/>
                                            </p:txEl>
                                          </p:spTgt>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Effect transition="in" filter="fade">
                                      <p:cBhvr>
                                        <p:cTn id="47" dur="1000"/>
                                        <p:tgtEl>
                                          <p:spTgt spid="5">
                                            <p:txEl>
                                              <p:pRg st="8" end="8"/>
                                            </p:txEl>
                                          </p:spTgt>
                                        </p:tgtEl>
                                      </p:cBhvr>
                                    </p:animEffect>
                                    <p:anim calcmode="lin" valueType="num">
                                      <p:cBhvr>
                                        <p:cTn id="48"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esktop\MENORCA\VIAJE A MENORCA 239.0jpg.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6786578" y="285728"/>
            <a:ext cx="2084224" cy="369332"/>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a:t>
            </a:r>
            <a:r>
              <a:rPr lang="es-ES" b="1" spc="150" dirty="0" smtClean="0">
                <a:ln w="11430"/>
                <a:solidFill>
                  <a:schemeClr val="bg1"/>
                </a:solidFill>
                <a:latin typeface="Blackadder ITC" pitchFamily="82" charset="0"/>
                <a:cs typeface="Andalus" pitchFamily="2" charset="-78"/>
              </a:rPr>
              <a:t> Mari Tere</a:t>
            </a:r>
            <a:endParaRPr lang="es-ES"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ocuments\Rebajar MENORCA\VIAJE A MENORCA 237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960706" y="428604"/>
            <a:ext cx="5222585" cy="461665"/>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400" b="1" dirty="0" smtClean="0">
                <a:ln w="11430"/>
                <a:solidFill>
                  <a:srgbClr val="FFFF00"/>
                </a:solidFill>
                <a:effectLst>
                  <a:outerShdw blurRad="80000" dist="40000" dir="5040000" algn="tl">
                    <a:srgbClr val="000000">
                      <a:alpha val="30000"/>
                    </a:srgbClr>
                  </a:outerShdw>
                </a:effectLst>
              </a:rPr>
              <a:t>Puerto de Mahón</a:t>
            </a:r>
            <a:endParaRPr lang="es-ES" sz="2400" b="1" cap="none" spc="0" dirty="0">
              <a:ln w="11430"/>
              <a:solidFill>
                <a:srgbClr val="FFFF00"/>
              </a:solidFill>
              <a:effectLst>
                <a:outerShdw blurRad="80000" dist="40000" dir="5040000" algn="tl">
                  <a:srgbClr val="000000">
                    <a:alpha val="30000"/>
                  </a:srgbClr>
                </a:outerShdw>
              </a:effectLst>
            </a:endParaRPr>
          </a:p>
        </p:txBody>
      </p:sp>
      <p:sp>
        <p:nvSpPr>
          <p:cNvPr id="6" name="5 Rectángulo"/>
          <p:cNvSpPr/>
          <p:nvPr/>
        </p:nvSpPr>
        <p:spPr>
          <a:xfrm>
            <a:off x="547114" y="285728"/>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esktop\MENORCA\VIAJE A MENORCA 236.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832866" y="6215082"/>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pic>
        <p:nvPicPr>
          <p:cNvPr id="6" name="Picture 2" descr="C:\Users\abuelitos\Documents\Rebajar MENORCA\VIAJE A MENORCA 235 (FILEminimizer).JPG"/>
          <p:cNvPicPr>
            <a:picLocks noChangeAspect="1" noChangeArrowheads="1"/>
          </p:cNvPicPr>
          <p:nvPr/>
        </p:nvPicPr>
        <p:blipFill>
          <a:blip r:embed="rId3" cstate="print"/>
          <a:srcRect/>
          <a:stretch>
            <a:fillRect/>
          </a:stretch>
        </p:blipFill>
        <p:spPr bwMode="auto">
          <a:xfrm>
            <a:off x="-23057" y="-18000"/>
            <a:ext cx="9167057" cy="6876000"/>
          </a:xfrm>
          <a:prstGeom prst="rect">
            <a:avLst/>
          </a:prstGeom>
          <a:noFill/>
        </p:spPr>
      </p:pic>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esktop\MENORCA\VIAJE A MENORCA 208.j0pg.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1826102" y="6488668"/>
            <a:ext cx="184731" cy="369332"/>
          </a:xfrm>
          <a:prstGeom prst="rect">
            <a:avLst/>
          </a:prstGeom>
        </p:spPr>
        <p:txBody>
          <a:bodyPr wrap="none">
            <a:spAutoFit/>
          </a:bodyPr>
          <a:lstStyle/>
          <a:p>
            <a:pPr algn="ctr"/>
            <a:endParaRPr lang="es-ES" b="1" spc="150" dirty="0">
              <a:ln w="11430"/>
              <a:solidFill>
                <a:schemeClr val="bg1"/>
              </a:solidFill>
              <a:latin typeface="Blackadder ITC" pitchFamily="82" charset="0"/>
              <a:cs typeface="Andalus" pitchFamily="2" charset="-78"/>
            </a:endParaRPr>
          </a:p>
        </p:txBody>
      </p:sp>
      <p:pic>
        <p:nvPicPr>
          <p:cNvPr id="1026" name="Picture 2" descr="C:\Users\abuelitos\Desktop\Nueva carpeta\VIAJE A MEN1.jpg"/>
          <p:cNvPicPr>
            <a:picLocks noChangeAspect="1" noChangeArrowheads="1"/>
          </p:cNvPicPr>
          <p:nvPr/>
        </p:nvPicPr>
        <p:blipFill>
          <a:blip r:embed="rId3" cstate="print"/>
          <a:srcRect/>
          <a:stretch>
            <a:fillRect/>
          </a:stretch>
        </p:blipFill>
        <p:spPr bwMode="auto">
          <a:xfrm>
            <a:off x="-42" y="-1"/>
            <a:ext cx="9263047" cy="6948000"/>
          </a:xfrm>
          <a:prstGeom prst="rect">
            <a:avLst/>
          </a:prstGeom>
          <a:noFill/>
        </p:spPr>
      </p:pic>
      <p:sp>
        <p:nvSpPr>
          <p:cNvPr id="7" name="6 Rectángulo"/>
          <p:cNvSpPr/>
          <p:nvPr/>
        </p:nvSpPr>
        <p:spPr>
          <a:xfrm>
            <a:off x="662042" y="6143644"/>
            <a:ext cx="2084224" cy="369332"/>
          </a:xfrm>
          <a:prstGeom prst="rect">
            <a:avLst/>
          </a:prstGeom>
        </p:spPr>
        <p:txBody>
          <a:bodyPr wrap="none">
            <a:spAutoFit/>
          </a:bodyPr>
          <a:lstStyle/>
          <a:p>
            <a:pPr algn="ctr"/>
            <a:r>
              <a:rPr lang="es-ES" sz="1400" b="1" spc="150" dirty="0" smtClean="0">
                <a:ln w="11430"/>
                <a:latin typeface="Blackadder ITC" pitchFamily="82" charset="0"/>
                <a:cs typeface="Andalus" pitchFamily="2" charset="-78"/>
              </a:rPr>
              <a:t>Fotografía</a:t>
            </a:r>
            <a:r>
              <a:rPr lang="es-ES" b="1" spc="150" dirty="0" smtClean="0">
                <a:ln w="11430"/>
                <a:latin typeface="Blackadder ITC" pitchFamily="82" charset="0"/>
                <a:cs typeface="Andalus" pitchFamily="2" charset="-78"/>
              </a:rPr>
              <a:t> Mari Tere</a:t>
            </a:r>
            <a:endParaRPr lang="es-ES" b="1" spc="150" dirty="0">
              <a:ln w="11430"/>
              <a:latin typeface="Blackadder ITC" pitchFamily="82" charset="0"/>
              <a:cs typeface="Andalus" pitchFamily="2" charset="-78"/>
            </a:endParaRPr>
          </a:p>
        </p:txBody>
      </p:sp>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026"/>
                                        </p:tgtEl>
                                      </p:cBhvr>
                                    </p:animEffect>
                                    <p:set>
                                      <p:cBhvr>
                                        <p:cTn id="7" dur="1" fill="hold">
                                          <p:stCondLst>
                                            <p:cond delay="4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ocuments\Rebajar MENORCA\VIAJE A MENORCA 190 (FILEminimizer).JPG"/>
          <p:cNvPicPr>
            <a:picLocks noChangeAspect="1" noChangeArrowheads="1"/>
          </p:cNvPicPr>
          <p:nvPr/>
        </p:nvPicPr>
        <p:blipFill>
          <a:blip r:embed="rId2" cstate="print"/>
          <a:srcRect/>
          <a:stretch>
            <a:fillRect/>
          </a:stretch>
        </p:blipFill>
        <p:spPr bwMode="auto">
          <a:xfrm>
            <a:off x="-428660" y="-214338"/>
            <a:ext cx="10174952" cy="7632000"/>
          </a:xfrm>
          <a:prstGeom prst="rect">
            <a:avLst/>
          </a:prstGeom>
          <a:noFill/>
        </p:spPr>
      </p:pic>
      <p:sp>
        <p:nvSpPr>
          <p:cNvPr id="7" name="6 Rectángulo"/>
          <p:cNvSpPr/>
          <p:nvPr/>
        </p:nvSpPr>
        <p:spPr>
          <a:xfrm>
            <a:off x="189956" y="6488668"/>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428596" y="285728"/>
            <a:ext cx="8286808" cy="5262979"/>
          </a:xfrm>
          <a:prstGeom prst="rect">
            <a:avLst/>
          </a:prstGeom>
        </p:spPr>
        <p:txBody>
          <a:bodyPr wrap="square">
            <a:spAutoFit/>
          </a:bodyPr>
          <a:lstStyle/>
          <a:p>
            <a:r>
              <a:rPr lang="es-ES_tradnl" sz="2400" dirty="0" err="1" smtClean="0">
                <a:solidFill>
                  <a:srgbClr val="FFFF00"/>
                </a:solidFill>
                <a:latin typeface="Andalus" pitchFamily="2" charset="-78"/>
                <a:cs typeface="Andalus" pitchFamily="2" charset="-78"/>
              </a:rPr>
              <a:t>Ciutadella</a:t>
            </a:r>
            <a:endParaRPr lang="es-ES_tradnl" sz="2400" dirty="0" smtClean="0">
              <a:solidFill>
                <a:srgbClr val="FFFF00"/>
              </a:solidFill>
              <a:latin typeface="Andalus" pitchFamily="2" charset="-78"/>
              <a:cs typeface="Andalus" pitchFamily="2" charset="-78"/>
            </a:endParaRPr>
          </a:p>
          <a:p>
            <a:r>
              <a:rPr lang="es-ES_tradnl" sz="2400" dirty="0" smtClean="0">
                <a:solidFill>
                  <a:srgbClr val="FFFF00"/>
                </a:solidFill>
                <a:latin typeface="Andalus" pitchFamily="2" charset="-78"/>
                <a:cs typeface="Andalus" pitchFamily="2" charset="-78"/>
              </a:rPr>
              <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Esta bonita ciudad, capital de Menorca desde la época de dominio árabe hasta el siglo XVIII, fue declarada monumento nacional por el gobierno español. La ciudad está formada por un laberinto de callejuelas y edificios antiguos, incluidas varias iglesias barrocas, que le confieren un ambiente muy especial. Situada en el extremo oeste de la isla, era la segunda ciudad en número de habitantes de Menorca (27.468 habitantes en el 2006) y sede del obispado de la isla. Regentó la capitalidad de la isla hasta la ocupación inglesa el año 1714. A finales del 2009 Ciudadela superó en número de habitantes a Mahón, antes municipio más poblado de Menorca.</a:t>
            </a:r>
          </a:p>
          <a:p>
            <a:endParaRPr lang="es-ES_tradnl" sz="2400" dirty="0">
              <a:solidFill>
                <a:srgbClr val="FFFF00"/>
              </a:solidFill>
              <a:latin typeface="Andalus" pitchFamily="2" charset="-78"/>
              <a:cs typeface="Andalus" pitchFamily="2" charset="-78"/>
            </a:endParaRPr>
          </a:p>
        </p:txBody>
      </p:sp>
    </p:spTree>
  </p:cSld>
  <p:clrMapOvr>
    <a:masterClrMapping/>
  </p:clrMapOvr>
  <p:transition spd="med" advTm="31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1378" name="Picture 2" descr="Archivo:Ciutadella from air.jpg"/>
          <p:cNvPicPr>
            <a:picLocks noChangeAspect="1" noChangeArrowheads="1"/>
          </p:cNvPicPr>
          <p:nvPr/>
        </p:nvPicPr>
        <p:blipFill>
          <a:blip r:embed="rId2" cstate="print"/>
          <a:srcRect/>
          <a:stretch>
            <a:fillRect/>
          </a:stretch>
        </p:blipFill>
        <p:spPr bwMode="auto">
          <a:xfrm>
            <a:off x="0" y="0"/>
            <a:ext cx="10301144" cy="6876000"/>
          </a:xfrm>
          <a:prstGeom prst="rect">
            <a:avLst/>
          </a:prstGeom>
          <a:noFill/>
        </p:spPr>
      </p:pic>
      <p:sp>
        <p:nvSpPr>
          <p:cNvPr id="5" name="4 Rectángulo"/>
          <p:cNvSpPr/>
          <p:nvPr/>
        </p:nvSpPr>
        <p:spPr>
          <a:xfrm>
            <a:off x="1151706" y="214290"/>
            <a:ext cx="6840591" cy="523220"/>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b="1" dirty="0" smtClean="0">
                <a:ln w="50800"/>
                <a:solidFill>
                  <a:srgbClr val="FFFF00"/>
                </a:solidFill>
                <a:latin typeface="Andalus" pitchFamily="2" charset="-78"/>
                <a:cs typeface="Andalus" pitchFamily="2" charset="-78"/>
              </a:rPr>
              <a:t>Ciudadela desde el aire.</a:t>
            </a:r>
            <a:endParaRPr lang="es-ES" sz="2800" b="1" cap="none" spc="0" dirty="0">
              <a:ln w="50800"/>
              <a:solidFill>
                <a:srgbClr val="FFFF00"/>
              </a:solidFill>
              <a:effectLst/>
              <a:latin typeface="Andalus" pitchFamily="2" charset="-78"/>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Archivo:Puerto de Ciudadela.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102406" name="Picture 6" descr="Archivo:Ciutadella Catedral.JPG"/>
          <p:cNvPicPr>
            <a:picLocks noChangeAspect="1" noChangeArrowheads="1"/>
          </p:cNvPicPr>
          <p:nvPr/>
        </p:nvPicPr>
        <p:blipFill>
          <a:blip r:embed="rId3" cstate="print"/>
          <a:srcRect/>
          <a:stretch>
            <a:fillRect/>
          </a:stretch>
        </p:blipFill>
        <p:spPr bwMode="auto">
          <a:xfrm>
            <a:off x="0" y="0"/>
            <a:ext cx="9264000" cy="6948000"/>
          </a:xfrm>
          <a:prstGeom prst="rect">
            <a:avLst/>
          </a:prstGeom>
          <a:noFill/>
        </p:spPr>
      </p:pic>
      <p:sp>
        <p:nvSpPr>
          <p:cNvPr id="8" name="7 Rectángulo"/>
          <p:cNvSpPr/>
          <p:nvPr/>
        </p:nvSpPr>
        <p:spPr>
          <a:xfrm>
            <a:off x="6357950" y="214290"/>
            <a:ext cx="2357454" cy="584775"/>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ES" sz="3200" b="1" cap="none" spc="0" dirty="0">
              <a:ln w="50800"/>
              <a:solidFill>
                <a:schemeClr val="bg1">
                  <a:shade val="50000"/>
                </a:schemeClr>
              </a:solidFill>
              <a:effectLst/>
            </a:endParaRPr>
          </a:p>
        </p:txBody>
      </p:sp>
      <p:sp>
        <p:nvSpPr>
          <p:cNvPr id="9" name="8 Rectángulo"/>
          <p:cNvSpPr/>
          <p:nvPr/>
        </p:nvSpPr>
        <p:spPr>
          <a:xfrm>
            <a:off x="6929454" y="714356"/>
            <a:ext cx="1714512" cy="584775"/>
          </a:xfrm>
          <a:prstGeom prst="rect">
            <a:avLst/>
          </a:prstGeom>
        </p:spPr>
        <p:txBody>
          <a:bodyPr wrap="square">
            <a:spAutoFit/>
          </a:bodyPr>
          <a:lstStyle/>
          <a:p>
            <a:pPr algn="ctr"/>
            <a:r>
              <a:rPr lang="es-ES" sz="3200" dirty="0" smtClean="0">
                <a:ln w="50800"/>
                <a:solidFill>
                  <a:srgbClr val="FFFF00"/>
                </a:solidFill>
                <a:latin typeface="Andalus" pitchFamily="2" charset="-78"/>
                <a:cs typeface="Andalus" pitchFamily="2" charset="-78"/>
              </a:rPr>
              <a:t>Catedral</a:t>
            </a:r>
            <a:endParaRPr lang="es-ES" sz="3200" dirty="0">
              <a:ln w="50800"/>
              <a:solidFill>
                <a:srgbClr val="FFFF00"/>
              </a:solidFill>
              <a:latin typeface="Andalus" pitchFamily="2" charset="-78"/>
              <a:cs typeface="Andalus" pitchFamily="2" charset="-78"/>
            </a:endParaRPr>
          </a:p>
        </p:txBody>
      </p:sp>
    </p:spTree>
  </p:cSld>
  <p:clrMapOvr>
    <a:masterClrMapping/>
  </p:clrMapOvr>
  <p:transition spd="med" advTm="6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1618" name="Picture 2" descr="C:\Users\abuelitos\Documents\Rebajar MENORCA\VIAJE A MENORCA 074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5" name="Picture 2" descr="Archivo:Ciudadela (Menorca).jpg"/>
          <p:cNvPicPr>
            <a:picLocks noChangeAspect="1" noChangeArrowheads="1"/>
          </p:cNvPicPr>
          <p:nvPr/>
        </p:nvPicPr>
        <p:blipFill>
          <a:blip r:embed="rId3" cstate="print"/>
          <a:srcRect/>
          <a:stretch>
            <a:fillRect/>
          </a:stretch>
        </p:blipFill>
        <p:spPr bwMode="auto">
          <a:xfrm>
            <a:off x="2071670" y="571480"/>
            <a:ext cx="4286250" cy="5715000"/>
          </a:xfrm>
          <a:prstGeom prst="ellipse">
            <a:avLst/>
          </a:prstGeom>
          <a:noFill/>
          <a:effectLst>
            <a:softEdge rad="317500"/>
          </a:effectLst>
        </p:spPr>
      </p:pic>
      <p:sp>
        <p:nvSpPr>
          <p:cNvPr id="6" name="5 Rectángulo"/>
          <p:cNvSpPr/>
          <p:nvPr/>
        </p:nvSpPr>
        <p:spPr>
          <a:xfrm>
            <a:off x="761428" y="6143644"/>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xit" presetSubtype="0" fill="hold" nodeType="clickEffect">
                                  <p:stCondLst>
                                    <p:cond delay="0"/>
                                  </p:stCondLst>
                                  <p:childTnLst>
                                    <p:animEffect transition="out" filter="fade">
                                      <p:cBhvr>
                                        <p:cTn id="6" dur="4000" accel="100000">
                                          <p:stCondLst>
                                            <p:cond delay="1000"/>
                                          </p:stCondLst>
                                        </p:cTn>
                                        <p:tgtEl>
                                          <p:spTgt spid="5"/>
                                        </p:tgtEl>
                                      </p:cBhvr>
                                    </p:animEffect>
                                    <p:anim calcmode="lin" valueType="num">
                                      <p:cBhvr>
                                        <p:cTn id="7" dur="4000" accel="100000">
                                          <p:stCondLst>
                                            <p:cond delay="1000"/>
                                          </p:stCondLst>
                                        </p:cTn>
                                        <p:tgtEl>
                                          <p:spTgt spid="5"/>
                                        </p:tgtEl>
                                        <p:attrNameLst>
                                          <p:attrName>style.rotation</p:attrName>
                                        </p:attrNameLst>
                                      </p:cBhvr>
                                      <p:tavLst>
                                        <p:tav tm="0">
                                          <p:val>
                                            <p:fltVal val="0"/>
                                          </p:val>
                                        </p:tav>
                                        <p:tav tm="100000">
                                          <p:val>
                                            <p:fltVal val="-90"/>
                                          </p:val>
                                        </p:tav>
                                      </p:tavLst>
                                    </p:anim>
                                    <p:anim calcmode="lin" valueType="num">
                                      <p:cBhvr>
                                        <p:cTn id="8" dur="1000" decel="100000"/>
                                        <p:tgtEl>
                                          <p:spTgt spid="5"/>
                                        </p:tgtEl>
                                        <p:attrNameLst>
                                          <p:attrName>ppt_x</p:attrName>
                                        </p:attrNameLst>
                                      </p:cBhvr>
                                      <p:tavLst>
                                        <p:tav tm="0">
                                          <p:val>
                                            <p:strVal val="ppt_x"/>
                                          </p:val>
                                        </p:tav>
                                        <p:tav tm="100000">
                                          <p:val>
                                            <p:strVal val="ppt_x-0.05"/>
                                          </p:val>
                                        </p:tav>
                                      </p:tavLst>
                                    </p:anim>
                                    <p:anim calcmode="lin" valueType="num">
                                      <p:cBhvr>
                                        <p:cTn id="9" dur="1000" decel="100000"/>
                                        <p:tgtEl>
                                          <p:spTgt spid="5"/>
                                        </p:tgtEl>
                                        <p:attrNameLst>
                                          <p:attrName>ppt_y</p:attrName>
                                        </p:attrNameLst>
                                      </p:cBhvr>
                                      <p:tavLst>
                                        <p:tav tm="0">
                                          <p:val>
                                            <p:strVal val="ppt_y"/>
                                          </p:val>
                                        </p:tav>
                                        <p:tav tm="100000">
                                          <p:val>
                                            <p:strVal val="ppt_y+0.1"/>
                                          </p:val>
                                        </p:tav>
                                      </p:tavLst>
                                    </p:anim>
                                    <p:anim calcmode="lin" valueType="num">
                                      <p:cBhvr>
                                        <p:cTn id="10" dur="4000" accel="100000">
                                          <p:stCondLst>
                                            <p:cond delay="1000"/>
                                          </p:stCondLst>
                                        </p:cTn>
                                        <p:tgtEl>
                                          <p:spTgt spid="5"/>
                                        </p:tgtEl>
                                        <p:attrNameLst>
                                          <p:attrName>ppt_x</p:attrName>
                                        </p:attrNameLst>
                                      </p:cBhvr>
                                      <p:tavLst>
                                        <p:tav tm="0">
                                          <p:val>
                                            <p:strVal val="ppt_x"/>
                                          </p:val>
                                        </p:tav>
                                        <p:tav tm="100000">
                                          <p:val>
                                            <p:strVal val="ppt_x+0.4+0.05"/>
                                          </p:val>
                                        </p:tav>
                                      </p:tavLst>
                                    </p:anim>
                                    <p:anim calcmode="lin" valueType="num">
                                      <p:cBhvr>
                                        <p:cTn id="11" dur="4000" accel="100000">
                                          <p:stCondLst>
                                            <p:cond delay="1000"/>
                                          </p:stCondLst>
                                        </p:cTn>
                                        <p:tgtEl>
                                          <p:spTgt spid="5"/>
                                        </p:tgtEl>
                                        <p:attrNameLst>
                                          <p:attrName>ppt_y</p:attrName>
                                        </p:attrNameLst>
                                      </p:cBhvr>
                                      <p:tavLst>
                                        <p:tav tm="0">
                                          <p:val>
                                            <p:strVal val="ppt_y"/>
                                          </p:val>
                                        </p:tav>
                                        <p:tav tm="100000">
                                          <p:val>
                                            <p:strVal val="ppt_y-0.4-0.1"/>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357158" y="474345"/>
            <a:ext cx="8429684" cy="5262979"/>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Hay veces que visitamos ciudades o islas y nos perdemos muchas cosas por culpa de no estar bien informados y por no saber que existe ese lugar.</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La zona es famosa por sus increíbles acantilados, la brisa marina y el sol.  Además, los acantilados están llenas de misteriosas cuevas. Eso es lo que ocurre con la </a:t>
            </a:r>
            <a:r>
              <a:rPr lang="es-ES_tradnl" sz="2400" dirty="0" err="1" smtClean="0">
                <a:solidFill>
                  <a:srgbClr val="FFFF00"/>
                </a:solidFill>
                <a:latin typeface="Andalus" pitchFamily="2" charset="-78"/>
                <a:cs typeface="Andalus" pitchFamily="2" charset="-78"/>
              </a:rPr>
              <a:t>Cova</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d’en</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Xoroi</a:t>
            </a:r>
            <a:r>
              <a:rPr lang="es-ES_tradnl" sz="2400" dirty="0" smtClean="0">
                <a:solidFill>
                  <a:srgbClr val="FFFF00"/>
                </a:solidFill>
                <a:latin typeface="Andalus" pitchFamily="2" charset="-78"/>
                <a:cs typeface="Andalus" pitchFamily="2" charset="-78"/>
              </a:rPr>
              <a:t>, en </a:t>
            </a:r>
            <a:r>
              <a:rPr lang="es-ES_tradnl" sz="2400" dirty="0" err="1" smtClean="0">
                <a:solidFill>
                  <a:srgbClr val="FFFF00"/>
                </a:solidFill>
                <a:latin typeface="Andalus" pitchFamily="2" charset="-78"/>
                <a:cs typeface="Andalus" pitchFamily="2" charset="-78"/>
              </a:rPr>
              <a:t>Alaior</a:t>
            </a:r>
            <a:r>
              <a:rPr lang="es-ES_tradnl" sz="2400" dirty="0" smtClean="0">
                <a:solidFill>
                  <a:srgbClr val="FFFF00"/>
                </a:solidFill>
                <a:latin typeface="Andalus" pitchFamily="2" charset="-78"/>
                <a:cs typeface="Andalus" pitchFamily="2" charset="-78"/>
              </a:rPr>
              <a:t>, en la Cala en </a:t>
            </a:r>
            <a:r>
              <a:rPr lang="es-ES_tradnl" sz="2400" dirty="0" err="1" smtClean="0">
                <a:solidFill>
                  <a:srgbClr val="FFFF00"/>
                </a:solidFill>
                <a:latin typeface="Andalus" pitchFamily="2" charset="-78"/>
                <a:cs typeface="Andalus" pitchFamily="2" charset="-78"/>
              </a:rPr>
              <a:t>Porter</a:t>
            </a:r>
            <a:r>
              <a:rPr lang="es-ES_tradnl" sz="2400" dirty="0" smtClean="0">
                <a:solidFill>
                  <a:srgbClr val="FFFF00"/>
                </a:solidFill>
                <a:latin typeface="Andalus" pitchFamily="2" charset="-78"/>
                <a:cs typeface="Andalus" pitchFamily="2" charset="-78"/>
              </a:rPr>
              <a:t> al sur de Menorca.</a:t>
            </a:r>
          </a:p>
          <a:p>
            <a:r>
              <a:rPr lang="es-ES_tradnl" sz="2400" dirty="0" smtClean="0">
                <a:solidFill>
                  <a:srgbClr val="FFFF00"/>
                </a:solidFill>
                <a:latin typeface="Andalus" pitchFamily="2" charset="-78"/>
                <a:cs typeface="Andalus" pitchFamily="2" charset="-78"/>
              </a:rPr>
              <a:t>Es una cueva natural que ha sido adaptada como bar de copas y discoteca y que tiene bastante fama entre los habitantes del lugar, aunque cada vez más son los turistas que animados por su privilegiada ubicación se animan a visitarla al atardecer.</a:t>
            </a:r>
          </a:p>
          <a:p>
            <a:r>
              <a:rPr lang="es-ES_tradnl" sz="2400" dirty="0" smtClean="0">
                <a:solidFill>
                  <a:srgbClr val="FFFF00"/>
                </a:solidFill>
                <a:latin typeface="Andalus" pitchFamily="2" charset="-78"/>
                <a:cs typeface="Andalus" pitchFamily="2" charset="-78"/>
              </a:rPr>
              <a:t>Obligatoria es la visita  para poder disfrutar de la excelente puesta de sol desde el acantilado, aunque si lo que te interesa es el ambiente nocturno, las vistas tampoco tienen desperdicio.</a:t>
            </a:r>
            <a:endParaRPr lang="es-ES_tradnl" sz="2400" dirty="0">
              <a:latin typeface="Andalus" pitchFamily="2" charset="-78"/>
              <a:cs typeface="Andalus" pitchFamily="2" charset="-78"/>
            </a:endParaRPr>
          </a:p>
        </p:txBody>
      </p:sp>
    </p:spTree>
  </p:cSld>
  <p:clrMapOvr>
    <a:masterClrMapping/>
  </p:clrMapOvr>
  <p:transition spd="med" advTm="3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3970" name="Picture 2" descr="cova den xoroi Cova den Xoroi, la cueva discoteca de Menorca"/>
          <p:cNvPicPr>
            <a:picLocks noChangeAspect="1" noChangeArrowheads="1"/>
          </p:cNvPicPr>
          <p:nvPr/>
        </p:nvPicPr>
        <p:blipFill>
          <a:blip r:embed="rId2" cstate="print"/>
          <a:srcRect/>
          <a:stretch>
            <a:fillRect/>
          </a:stretch>
        </p:blipFill>
        <p:spPr bwMode="auto">
          <a:xfrm>
            <a:off x="-1494000" y="-234000"/>
            <a:ext cx="10638000" cy="7092000"/>
          </a:xfrm>
          <a:prstGeom prst="rect">
            <a:avLst/>
          </a:prstGeom>
          <a:noFill/>
        </p:spPr>
      </p:pic>
      <p:sp>
        <p:nvSpPr>
          <p:cNvPr id="6" name="5 Rectángulo"/>
          <p:cNvSpPr/>
          <p:nvPr/>
        </p:nvSpPr>
        <p:spPr>
          <a:xfrm>
            <a:off x="6690782"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81" name="Picture 1" descr="C:\Users\abuelitos\Documents\Rebajar MENORCA\VIAJE A MENORCA 151 (FILEminimizer).JPG"/>
          <p:cNvPicPr>
            <a:picLocks noChangeAspect="1" noChangeArrowheads="1"/>
          </p:cNvPicPr>
          <p:nvPr/>
        </p:nvPicPr>
        <p:blipFill>
          <a:blip r:embed="rId2" cstate="print"/>
          <a:srcRect/>
          <a:stretch>
            <a:fillRect/>
          </a:stretch>
        </p:blipFill>
        <p:spPr bwMode="auto">
          <a:xfrm>
            <a:off x="0" y="0"/>
            <a:ext cx="5000628" cy="6934200"/>
          </a:xfrm>
          <a:prstGeom prst="rect">
            <a:avLst/>
          </a:prstGeom>
          <a:noFill/>
        </p:spPr>
      </p:pic>
      <p:pic>
        <p:nvPicPr>
          <p:cNvPr id="20482" name="Picture 2" descr="C:\Users\abuelitos\Documents\Rebajar MENORCA\VIAJE A MENORCA 152 (FILEminimizer).JPG"/>
          <p:cNvPicPr>
            <a:picLocks noChangeAspect="1" noChangeArrowheads="1"/>
          </p:cNvPicPr>
          <p:nvPr/>
        </p:nvPicPr>
        <p:blipFill>
          <a:blip r:embed="rId3" cstate="print"/>
          <a:srcRect/>
          <a:stretch>
            <a:fillRect/>
          </a:stretch>
        </p:blipFill>
        <p:spPr bwMode="auto">
          <a:xfrm>
            <a:off x="4572000" y="0"/>
            <a:ext cx="5202237" cy="6934200"/>
          </a:xfrm>
          <a:prstGeom prst="rect">
            <a:avLst/>
          </a:prstGeom>
          <a:noFill/>
        </p:spPr>
      </p:pic>
      <p:sp>
        <p:nvSpPr>
          <p:cNvPr id="6" name="5 Rectángulo"/>
          <p:cNvSpPr/>
          <p:nvPr/>
        </p:nvSpPr>
        <p:spPr>
          <a:xfrm>
            <a:off x="3904700" y="285728"/>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428596" y="428604"/>
            <a:ext cx="8215370" cy="4524315"/>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Espectacular de día y de noche...así es la </a:t>
            </a:r>
            <a:r>
              <a:rPr lang="es-ES_tradnl" sz="2400" dirty="0" err="1" smtClean="0">
                <a:solidFill>
                  <a:srgbClr val="FFFF00"/>
                </a:solidFill>
                <a:latin typeface="Andalus" pitchFamily="2" charset="-78"/>
                <a:cs typeface="Andalus" pitchFamily="2" charset="-78"/>
              </a:rPr>
              <a:t>Cova</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d`en</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Xoroi</a:t>
            </a:r>
            <a:r>
              <a:rPr lang="es-ES_tradnl" sz="2400" dirty="0" smtClean="0">
                <a:solidFill>
                  <a:srgbClr val="FFFF00"/>
                </a:solidFill>
                <a:latin typeface="Andalus" pitchFamily="2" charset="-78"/>
                <a:cs typeface="Andalus" pitchFamily="2" charset="-78"/>
              </a:rPr>
              <a:t>.</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Un espacio natural ubicado sobre un precioso acantilado de la costa sur, tocado por la historia, bañado por el mar.</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Una gruta cargada de mitología, abierta desde primera hora de la mañana y hasta el amanecer, llena de pequeños rincones por descubrir.</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Un mirador con espectaculares vistas, desde donde contemplar el amanecer, la puesta del sol y el embrujo de la luna.</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Un lugar de ocio donde tomar un aperitivo por la mañana, relajarte a media tarde con música `ambiente` y bailar por la noche.</a:t>
            </a:r>
            <a:br>
              <a:rPr lang="es-ES_tradnl" sz="2400" dirty="0" smtClean="0">
                <a:solidFill>
                  <a:srgbClr val="FFFF00"/>
                </a:solidFill>
                <a:latin typeface="Andalus" pitchFamily="2" charset="-78"/>
                <a:cs typeface="Andalus" pitchFamily="2" charset="-78"/>
              </a:rPr>
            </a:br>
            <a:r>
              <a:rPr lang="es-ES_tradnl" sz="2400" dirty="0" err="1" smtClean="0">
                <a:solidFill>
                  <a:srgbClr val="FFFF00"/>
                </a:solidFill>
                <a:latin typeface="Andalus" pitchFamily="2" charset="-78"/>
                <a:cs typeface="Andalus" pitchFamily="2" charset="-78"/>
              </a:rPr>
              <a:t>Sa</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Cova</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d`en</a:t>
            </a:r>
            <a:r>
              <a:rPr lang="es-ES_tradnl" sz="2400" dirty="0" smtClean="0">
                <a:solidFill>
                  <a:srgbClr val="FFFF00"/>
                </a:solidFill>
                <a:latin typeface="Andalus" pitchFamily="2" charset="-78"/>
                <a:cs typeface="Andalus" pitchFamily="2" charset="-78"/>
              </a:rPr>
              <a:t> </a:t>
            </a:r>
            <a:r>
              <a:rPr lang="es-ES_tradnl" sz="2400" dirty="0" err="1" smtClean="0">
                <a:solidFill>
                  <a:srgbClr val="FFFF00"/>
                </a:solidFill>
                <a:latin typeface="Andalus" pitchFamily="2" charset="-78"/>
                <a:cs typeface="Andalus" pitchFamily="2" charset="-78"/>
              </a:rPr>
              <a:t>Xoroi</a:t>
            </a:r>
            <a:r>
              <a:rPr lang="es-ES_tradnl" sz="2400" dirty="0" smtClean="0">
                <a:solidFill>
                  <a:srgbClr val="FFFF00"/>
                </a:solidFill>
                <a:latin typeface="Andalus" pitchFamily="2" charset="-78"/>
                <a:cs typeface="Andalus" pitchFamily="2" charset="-78"/>
              </a:rPr>
              <a:t>, sin duda un lugar único de visita obligada... </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33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C:\Users\abuelitos\Documents\Rebajar MENORCA\VIAJE A MENORCA 156 (FILEminimizer).JPG"/>
          <p:cNvPicPr>
            <a:picLocks noChangeAspect="1" noChangeArrowheads="1"/>
          </p:cNvPicPr>
          <p:nvPr/>
        </p:nvPicPr>
        <p:blipFill>
          <a:blip r:embed="rId2" cstate="print"/>
          <a:srcRect/>
          <a:stretch>
            <a:fillRect/>
          </a:stretch>
        </p:blipFill>
        <p:spPr bwMode="auto">
          <a:xfrm>
            <a:off x="-119047" y="0"/>
            <a:ext cx="9263047" cy="6948000"/>
          </a:xfrm>
          <a:prstGeom prst="rect">
            <a:avLst/>
          </a:prstGeom>
          <a:noFill/>
        </p:spPr>
      </p:pic>
      <p:sp>
        <p:nvSpPr>
          <p:cNvPr id="5" name="4 Rectángulo"/>
          <p:cNvSpPr/>
          <p:nvPr/>
        </p:nvSpPr>
        <p:spPr>
          <a:xfrm>
            <a:off x="618552" y="6143644"/>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pic>
        <p:nvPicPr>
          <p:cNvPr id="1026" name="Picture 2" descr="J:\HACER PPS\CARPETA PLANTILLAS\blue_tiles.jpg"/>
          <p:cNvPicPr>
            <a:picLocks noChangeAspect="1" noChangeArrowheads="1"/>
          </p:cNvPicPr>
          <p:nvPr/>
        </p:nvPicPr>
        <p:blipFill>
          <a:blip r:embed="rId3" cstate="print"/>
          <a:srcRect/>
          <a:stretch>
            <a:fillRect/>
          </a:stretch>
        </p:blipFill>
        <p:spPr bwMode="auto">
          <a:xfrm>
            <a:off x="-383501" y="0"/>
            <a:ext cx="9527501" cy="7020000"/>
          </a:xfrm>
          <a:prstGeom prst="rect">
            <a:avLst/>
          </a:prstGeom>
          <a:noFill/>
        </p:spPr>
      </p:pic>
      <p:pic>
        <p:nvPicPr>
          <p:cNvPr id="8" name="Picture 2" descr="C:\Users\abuelitos\Documents\Rebajar MENORCA\VIAJE A MENORCA 156 (FILEminimizer).JPG"/>
          <p:cNvPicPr>
            <a:picLocks noChangeAspect="1" noChangeArrowheads="1"/>
          </p:cNvPicPr>
          <p:nvPr/>
        </p:nvPicPr>
        <p:blipFill>
          <a:blip r:embed="rId2" cstate="print"/>
          <a:srcRect/>
          <a:stretch>
            <a:fillRect/>
          </a:stretch>
        </p:blipFill>
        <p:spPr bwMode="auto">
          <a:xfrm>
            <a:off x="-551002" y="0"/>
            <a:ext cx="9695002" cy="7272000"/>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1" presetClass="exit" presetSubtype="3" fill="hold" nodeType="withEffect">
                                  <p:stCondLst>
                                    <p:cond delay="0"/>
                                  </p:stCondLst>
                                  <p:childTnLst>
                                    <p:animEffect transition="out" filter="wheel(3)">
                                      <p:cBhvr>
                                        <p:cTn id="9" dur="3000"/>
                                        <p:tgtEl>
                                          <p:spTgt spid="1026"/>
                                        </p:tgtEl>
                                      </p:cBhvr>
                                    </p:animEffect>
                                    <p:set>
                                      <p:cBhvr>
                                        <p:cTn id="10" dur="1" fill="hold">
                                          <p:stCondLst>
                                            <p:cond delay="2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esktop\MENORCA\VIAJE A MENORCA 329.j0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428596" y="6215082"/>
            <a:ext cx="2265364" cy="369332"/>
          </a:xfrm>
          <a:prstGeom prst="rect">
            <a:avLst/>
          </a:prstGeom>
        </p:spPr>
        <p:txBody>
          <a:bodyPr wrap="none">
            <a:spAutoFit/>
          </a:bodyPr>
          <a:lstStyle/>
          <a:p>
            <a:pPr algn="ctr"/>
            <a:r>
              <a:rPr lang="es-ES" b="1" spc="150" dirty="0" smtClean="0">
                <a:ln w="11430"/>
                <a:solidFill>
                  <a:schemeClr val="bg1"/>
                </a:solidFill>
                <a:latin typeface="Blackadder ITC" pitchFamily="82" charset="0"/>
                <a:cs typeface="Andalus" pitchFamily="2" charset="-78"/>
              </a:rPr>
              <a:t>Fotografía Mari Tere</a:t>
            </a:r>
            <a:endParaRPr lang="es-ES" b="1" spc="150" dirty="0">
              <a:ln w="11430"/>
              <a:solidFill>
                <a:schemeClr val="bg1"/>
              </a:solidFill>
              <a:latin typeface="Blackadder ITC" pitchFamily="82" charset="0"/>
              <a:cs typeface="Andalus" pitchFamily="2" charset="-78"/>
            </a:endParaRPr>
          </a:p>
        </p:txBody>
      </p:sp>
      <p:pic>
        <p:nvPicPr>
          <p:cNvPr id="2051" name="Picture 3" descr="J:\HACER PPS\CARPETA PLANTILLAS\caos[1].png"/>
          <p:cNvPicPr>
            <a:picLocks noChangeAspect="1" noChangeArrowheads="1"/>
          </p:cNvPicPr>
          <p:nvPr/>
        </p:nvPicPr>
        <p:blipFill>
          <a:blip r:embed="rId3" cstate="print"/>
          <a:srcRect/>
          <a:stretch>
            <a:fillRect/>
          </a:stretch>
        </p:blipFill>
        <p:spPr bwMode="auto">
          <a:xfrm>
            <a:off x="0" y="0"/>
            <a:ext cx="9264000" cy="6948000"/>
          </a:xfrm>
          <a:prstGeom prst="rect">
            <a:avLst/>
          </a:prstGeom>
          <a:noFill/>
        </p:spPr>
      </p:pic>
    </p:spTree>
  </p:cSld>
  <p:clrMapOvr>
    <a:masterClrMapping/>
  </p:clrMapOvr>
  <p:transition spd="med" advTm="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5000"/>
                                        <p:tgtEl>
                                          <p:spTgt spid="2051"/>
                                        </p:tgtEl>
                                      </p:cBhvr>
                                    </p:animEffect>
                                    <p:set>
                                      <p:cBhvr>
                                        <p:cTn id="7" dur="1" fill="hold">
                                          <p:stCondLst>
                                            <p:cond delay="4999"/>
                                          </p:stCondLst>
                                        </p:cTn>
                                        <p:tgtEl>
                                          <p:spTgt spid="2051"/>
                                        </p:tgtEl>
                                        <p:attrNameLst>
                                          <p:attrName>style.visibility</p:attrName>
                                        </p:attrNameLst>
                                      </p:cBhvr>
                                      <p:to>
                                        <p:strVal val="hidden"/>
                                      </p:to>
                                    </p:se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mahon-tour-cova-d-en-xoroi-entrance-325-p1080200[1].jpg"/>
          <p:cNvPicPr>
            <a:picLocks noChangeAspect="1" noChangeArrowheads="1"/>
          </p:cNvPicPr>
          <p:nvPr/>
        </p:nvPicPr>
        <p:blipFill>
          <a:blip r:embed="rId2" cstate="print"/>
          <a:srcRect/>
          <a:stretch>
            <a:fillRect/>
          </a:stretch>
        </p:blipFill>
        <p:spPr bwMode="auto">
          <a:xfrm>
            <a:off x="0" y="0"/>
            <a:ext cx="4808230" cy="3240000"/>
          </a:xfrm>
          <a:prstGeom prst="rect">
            <a:avLst/>
          </a:prstGeom>
          <a:noFill/>
        </p:spPr>
      </p:pic>
      <p:pic>
        <p:nvPicPr>
          <p:cNvPr id="1027" name="Picture 3" descr="C:\Users\abuelitos\Desktop\DSCN6754-2[1].JPG"/>
          <p:cNvPicPr>
            <a:picLocks noChangeAspect="1" noChangeArrowheads="1"/>
          </p:cNvPicPr>
          <p:nvPr/>
        </p:nvPicPr>
        <p:blipFill>
          <a:blip r:embed="rId3" cstate="print"/>
          <a:srcRect/>
          <a:stretch>
            <a:fillRect/>
          </a:stretch>
        </p:blipFill>
        <p:spPr bwMode="auto">
          <a:xfrm>
            <a:off x="0" y="3258000"/>
            <a:ext cx="4800000" cy="3600000"/>
          </a:xfrm>
          <a:prstGeom prst="rect">
            <a:avLst/>
          </a:prstGeom>
          <a:noFill/>
        </p:spPr>
      </p:pic>
      <p:pic>
        <p:nvPicPr>
          <p:cNvPr id="7" name="Picture 2" descr="C:\Users\abuelitos\Desktop\4940166614_c568657a03_z[1].jpg"/>
          <p:cNvPicPr>
            <a:picLocks noChangeAspect="1" noChangeArrowheads="1"/>
          </p:cNvPicPr>
          <p:nvPr/>
        </p:nvPicPr>
        <p:blipFill>
          <a:blip r:embed="rId4" cstate="print"/>
          <a:srcRect/>
          <a:stretch>
            <a:fillRect/>
          </a:stretch>
        </p:blipFill>
        <p:spPr bwMode="auto">
          <a:xfrm>
            <a:off x="4579601" y="18000"/>
            <a:ext cx="4564399" cy="6840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6194" name="Picture 2" descr="http://i1.trekearth.com/photos/42623/menorca1.jpg"/>
          <p:cNvPicPr>
            <a:picLocks noChangeAspect="1" noChangeArrowheads="1"/>
          </p:cNvPicPr>
          <p:nvPr/>
        </p:nvPicPr>
        <p:blipFill>
          <a:blip r:embed="rId2" cstate="print"/>
          <a:srcRect/>
          <a:stretch>
            <a:fillRect/>
          </a:stretch>
        </p:blipFill>
        <p:spPr bwMode="auto">
          <a:xfrm>
            <a:off x="4357686" y="-285776"/>
            <a:ext cx="5715467" cy="7488000"/>
          </a:xfrm>
          <a:prstGeom prst="rect">
            <a:avLst/>
          </a:prstGeom>
          <a:noFill/>
        </p:spPr>
      </p:pic>
      <p:pic>
        <p:nvPicPr>
          <p:cNvPr id="7" name="Picture 4" descr="http://mw2.google.com/mw-panoramio/photos/medium/4106392.jpg"/>
          <p:cNvPicPr>
            <a:picLocks noChangeAspect="1" noChangeArrowheads="1"/>
          </p:cNvPicPr>
          <p:nvPr/>
        </p:nvPicPr>
        <p:blipFill>
          <a:blip r:embed="rId3" cstate="print"/>
          <a:srcRect/>
          <a:stretch>
            <a:fillRect/>
          </a:stretch>
        </p:blipFill>
        <p:spPr bwMode="auto">
          <a:xfrm>
            <a:off x="-428660" y="-18000"/>
            <a:ext cx="5157000"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5" name="Picture 4" descr="C:\Users\abuelitos\Desktop\4952141860_2366401bd5_z[1].jpg"/>
          <p:cNvPicPr>
            <a:picLocks noChangeAspect="1" noChangeArrowheads="1"/>
          </p:cNvPicPr>
          <p:nvPr/>
        </p:nvPicPr>
        <p:blipFill>
          <a:blip r:embed="rId2" cstate="print"/>
          <a:srcRect/>
          <a:stretch>
            <a:fillRect/>
          </a:stretch>
        </p:blipFill>
        <p:spPr bwMode="auto">
          <a:xfrm>
            <a:off x="4555578" y="0"/>
            <a:ext cx="4588422" cy="6876000"/>
          </a:xfrm>
          <a:prstGeom prst="rect">
            <a:avLst/>
          </a:prstGeom>
          <a:noFill/>
        </p:spPr>
      </p:pic>
      <p:pic>
        <p:nvPicPr>
          <p:cNvPr id="7" name="Picture 2" descr="http://esphoto980x880.mnstatic.com/cueva-den-xoroi_13707.jpg"/>
          <p:cNvPicPr>
            <a:picLocks noChangeAspect="1" noChangeArrowheads="1"/>
          </p:cNvPicPr>
          <p:nvPr/>
        </p:nvPicPr>
        <p:blipFill>
          <a:blip r:embed="rId3" cstate="print"/>
          <a:srcRect/>
          <a:stretch>
            <a:fillRect/>
          </a:stretch>
        </p:blipFill>
        <p:spPr bwMode="auto">
          <a:xfrm>
            <a:off x="-571536" y="-90000"/>
            <a:ext cx="5213783" cy="6948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7409" name="Picture 1" descr="C:\Users\abuelitos\Documents\Rebajar MENORCA\VIAJE A MENORCA 157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475676"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1505" name="Picture 1" descr="C:\Users\abuelitos\Documents\Rebajar MENORCA\VIAJE A MENORCA 150 (FILEminimizer).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285720" y="6143644"/>
            <a:ext cx="2265364" cy="369332"/>
          </a:xfrm>
          <a:prstGeom prst="rect">
            <a:avLst/>
          </a:prstGeom>
        </p:spPr>
        <p:txBody>
          <a:bodyPr wrap="none">
            <a:spAutoFit/>
          </a:bodyPr>
          <a:lstStyle/>
          <a:p>
            <a:pPr algn="ctr"/>
            <a:r>
              <a:rPr lang="es-ES" spc="150" dirty="0" smtClean="0">
                <a:ln w="11430"/>
                <a:latin typeface="Blackadder ITC" pitchFamily="82" charset="0"/>
                <a:cs typeface="Andalus" pitchFamily="2" charset="-78"/>
              </a:rPr>
              <a:t>Fotografía Mari Tere</a:t>
            </a:r>
            <a:endParaRPr lang="es-ES"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9" name="Picture 1" descr="C:\Users\abuelitos\Documents\Rebajar MENORCA\g_img_aj20_06_10_9_38_53[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ocuments\Rebajar MENORCA\VIAJE A MENORCA 153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190716" y="6143644"/>
            <a:ext cx="1885452"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Fotografía Mari Tere</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7" name="Picture 3" descr="http://www.covadenxoroi.com/upload/g_img_aj21_06_09_1_26_53.jpg"/>
          <p:cNvPicPr>
            <a:picLocks noChangeAspect="1" noChangeArrowheads="1"/>
          </p:cNvPicPr>
          <p:nvPr/>
        </p:nvPicPr>
        <p:blipFill>
          <a:blip r:embed="rId2" cstate="print"/>
          <a:srcRect/>
          <a:stretch>
            <a:fillRect/>
          </a:stretch>
        </p:blipFill>
        <p:spPr bwMode="auto">
          <a:xfrm>
            <a:off x="0" y="0"/>
            <a:ext cx="9264000" cy="6948000"/>
          </a:xfrm>
          <a:prstGeom prst="rect">
            <a:avLst/>
          </a:prstGeom>
          <a:noFill/>
        </p:spPr>
      </p:pic>
      <p:pic>
        <p:nvPicPr>
          <p:cNvPr id="5" name="Picture 3" descr="http://www.covadenxoroi.com/upload/g_img_aj20_06_10_9_36_31.jpg"/>
          <p:cNvPicPr>
            <a:picLocks noChangeAspect="1" noChangeArrowheads="1"/>
          </p:cNvPicPr>
          <p:nvPr/>
        </p:nvPicPr>
        <p:blipFill>
          <a:blip r:embed="rId3" cstate="print"/>
          <a:srcRect/>
          <a:stretch>
            <a:fillRect/>
          </a:stretch>
        </p:blipFill>
        <p:spPr bwMode="auto">
          <a:xfrm>
            <a:off x="0" y="-54000"/>
            <a:ext cx="9216000" cy="6912000"/>
          </a:xfrm>
          <a:prstGeom prst="rect">
            <a:avLst/>
          </a:prstGeom>
          <a:noFill/>
        </p:spPr>
      </p:pic>
      <p:sp>
        <p:nvSpPr>
          <p:cNvPr id="6" name="5 Rectángulo"/>
          <p:cNvSpPr/>
          <p:nvPr/>
        </p:nvSpPr>
        <p:spPr>
          <a:xfrm>
            <a:off x="6619344"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7347" name="Picture 3" descr="http://www.covadenxoroi.com/upload/g_img_aj21_06_09_1_18_08.jpg"/>
          <p:cNvPicPr>
            <a:picLocks noChangeAspect="1" noChangeArrowheads="1"/>
          </p:cNvPicPr>
          <p:nvPr/>
        </p:nvPicPr>
        <p:blipFill>
          <a:blip r:embed="rId2" cstate="print"/>
          <a:srcRect/>
          <a:stretch>
            <a:fillRect/>
          </a:stretch>
        </p:blipFill>
        <p:spPr bwMode="auto">
          <a:xfrm>
            <a:off x="-571536" y="0"/>
            <a:ext cx="10768309" cy="6984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9395" name="Picture 3" descr="http://www.covadenxoroi.com/upload/g_img_aj20_06_10_9_37_53.jpg"/>
          <p:cNvPicPr>
            <a:picLocks noChangeAspect="1" noChangeArrowheads="1"/>
          </p:cNvPicPr>
          <p:nvPr/>
        </p:nvPicPr>
        <p:blipFill>
          <a:blip r:embed="rId2" cstate="print"/>
          <a:srcRect/>
          <a:stretch>
            <a:fillRect/>
          </a:stretch>
        </p:blipFill>
        <p:spPr bwMode="auto">
          <a:xfrm>
            <a:off x="0" y="-1"/>
            <a:ext cx="9216000" cy="6912000"/>
          </a:xfrm>
          <a:prstGeom prst="rect">
            <a:avLst/>
          </a:prstGeom>
          <a:noFill/>
        </p:spPr>
      </p:pic>
      <p:pic>
        <p:nvPicPr>
          <p:cNvPr id="3074" name="Picture 2" descr="J:\HACER PPS\CARPETA PLANTILLAS\bwy1214864807n[1].jpg"/>
          <p:cNvPicPr>
            <a:picLocks noChangeAspect="1" noChangeArrowheads="1"/>
          </p:cNvPicPr>
          <p:nvPr/>
        </p:nvPicPr>
        <p:blipFill>
          <a:blip r:embed="rId3" cstate="print"/>
          <a:srcRect/>
          <a:stretch>
            <a:fillRect/>
          </a:stretch>
        </p:blipFill>
        <p:spPr bwMode="auto">
          <a:xfrm>
            <a:off x="0" y="0"/>
            <a:ext cx="9191625" cy="6948000"/>
          </a:xfrm>
          <a:prstGeom prst="rect">
            <a:avLst/>
          </a:prstGeom>
          <a:noFill/>
        </p:spPr>
      </p:pic>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5" fill="hold" nodeType="clickEffect">
                                  <p:stCondLst>
                                    <p:cond delay="0"/>
                                  </p:stCondLst>
                                  <p:childTnLst>
                                    <p:animEffect transition="out" filter="blinds(vertical)">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5000" fill="hold"/>
                                        <p:tgtEl>
                                          <p:spTgt spid="5939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357158" y="428604"/>
            <a:ext cx="8143932" cy="1938992"/>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El Monte Toro es el punto más alto de Menorca, desde donde es posible divisar todo el contorno de la isla. En la cima, se hallan el Santuario de la Virgen de Monte Toro, erigido en el siglo XVII sobre una iglesia gótica, un Cristo, una tienda de recuerdos y un bar-restaurante.</a:t>
            </a:r>
            <a:endParaRPr lang="es-ES_tradnl" sz="2400" dirty="0">
              <a:solidFill>
                <a:srgbClr val="FFFF00"/>
              </a:solidFill>
              <a:latin typeface="Andalus" pitchFamily="2" charset="-78"/>
              <a:cs typeface="Andalus" pitchFamily="2" charset="-78"/>
            </a:endParaRPr>
          </a:p>
        </p:txBody>
      </p:sp>
      <p:pic>
        <p:nvPicPr>
          <p:cNvPr id="89090" name="Picture 2" descr="http://farm5.staticflickr.com/4129/4970889634_43d05f3843_z.jpg"/>
          <p:cNvPicPr>
            <a:picLocks noChangeAspect="1" noChangeArrowheads="1"/>
          </p:cNvPicPr>
          <p:nvPr/>
        </p:nvPicPr>
        <p:blipFill>
          <a:blip r:embed="rId3" cstate="print"/>
          <a:srcRect/>
          <a:stretch>
            <a:fillRect/>
          </a:stretch>
        </p:blipFill>
        <p:spPr bwMode="auto">
          <a:xfrm>
            <a:off x="5214942" y="1428736"/>
            <a:ext cx="3408000" cy="5112000"/>
          </a:xfrm>
          <a:prstGeom prst="roundRect">
            <a:avLst/>
          </a:prstGeom>
          <a:noFill/>
          <a:effectLst>
            <a:softEdge rad="635000"/>
          </a:effectLst>
        </p:spPr>
      </p:pic>
      <p:pic>
        <p:nvPicPr>
          <p:cNvPr id="1026" name="Picture 2" descr="C:\Users\abuelitos\Desktop\A Cristo.jpg"/>
          <p:cNvPicPr>
            <a:picLocks noChangeAspect="1" noChangeArrowheads="1"/>
          </p:cNvPicPr>
          <p:nvPr/>
        </p:nvPicPr>
        <p:blipFill>
          <a:blip r:embed="rId4" cstate="print"/>
          <a:srcRect/>
          <a:stretch>
            <a:fillRect/>
          </a:stretch>
        </p:blipFill>
        <p:spPr bwMode="auto">
          <a:xfrm>
            <a:off x="571472" y="2071678"/>
            <a:ext cx="4704000" cy="3528000"/>
          </a:xfrm>
          <a:prstGeom prst="roundRect">
            <a:avLst/>
          </a:prstGeom>
          <a:noFill/>
          <a:effectLst>
            <a:softEdge rad="635000"/>
          </a:effectLst>
        </p:spPr>
      </p:pic>
    </p:spTree>
  </p:cSld>
  <p:clrMapOvr>
    <a:masterClrMapping/>
  </p:clrMapOvr>
  <p:transition spd="med" advTm="16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1" name="Picture 1" descr="C:\Users\abuelitos\Desktop\Nueva carpeta\img_01.jpg"/>
          <p:cNvPicPr>
            <a:picLocks noChangeAspect="1" noChangeArrowheads="1"/>
          </p:cNvPicPr>
          <p:nvPr/>
        </p:nvPicPr>
        <p:blipFill>
          <a:blip r:embed="rId2" cstate="print"/>
          <a:srcRect/>
          <a:stretch>
            <a:fillRect/>
          </a:stretch>
        </p:blipFill>
        <p:spPr bwMode="auto">
          <a:xfrm>
            <a:off x="-609600" y="0"/>
            <a:ext cx="9753600" cy="6858000"/>
          </a:xfrm>
          <a:prstGeom prst="rect">
            <a:avLst/>
          </a:prstGeom>
          <a:noFill/>
        </p:spPr>
      </p:pic>
      <p:sp>
        <p:nvSpPr>
          <p:cNvPr id="7" name="6 Rectángulo"/>
          <p:cNvSpPr/>
          <p:nvPr/>
        </p:nvSpPr>
        <p:spPr>
          <a:xfrm>
            <a:off x="2857488" y="4714884"/>
            <a:ext cx="2661946" cy="646331"/>
          </a:xfrm>
          <a:prstGeom prst="rect">
            <a:avLst/>
          </a:prstGeom>
          <a:noFill/>
        </p:spPr>
        <p:txBody>
          <a:bodyPr wrap="none" lIns="91440" tIns="45720" rIns="91440" bIns="45720">
            <a:spAutoFit/>
          </a:bodyPr>
          <a:lstStyle/>
          <a:p>
            <a:pPr algn="ctr"/>
            <a:r>
              <a:rPr lang="es-ES" sz="3600" b="1" spc="100" dirty="0" smtClean="0">
                <a:ln w="18000">
                  <a:solidFill>
                    <a:schemeClr val="accent1">
                      <a:satMod val="200000"/>
                      <a:tint val="72000"/>
                    </a:schemeClr>
                  </a:solidFill>
                  <a:prstDash val="solid"/>
                </a:ln>
                <a:solidFill>
                  <a:schemeClr val="tx2"/>
                </a:solidFill>
                <a:effectLst>
                  <a:outerShdw blurRad="25000" dist="20000" dir="16020000" algn="tl">
                    <a:schemeClr val="accent1">
                      <a:satMod val="200000"/>
                      <a:shade val="1000"/>
                      <a:alpha val="60000"/>
                    </a:schemeClr>
                  </a:outerShdw>
                </a:effectLst>
              </a:rPr>
              <a:t>Monte Toro </a:t>
            </a:r>
          </a:p>
        </p:txBody>
      </p:sp>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nodeType="with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anim calcmode="lin" valueType="num">
                                      <p:cBhvr>
                                        <p:cTn id="8" dur="2000" fill="hold"/>
                                        <p:tgtEl>
                                          <p:spTgt spid="7">
                                            <p:txEl>
                                              <p:pRg st="0" end="0"/>
                                            </p:txEl>
                                          </p:spTgt>
                                        </p:tgtEl>
                                        <p:attrNameLst>
                                          <p:attrName>ppt_x</p:attrName>
                                        </p:attrNameLst>
                                      </p:cBhvr>
                                      <p:tavLst>
                                        <p:tav tm="0">
                                          <p:val>
                                            <p:strVal val="#ppt_x-.1"/>
                                          </p:val>
                                        </p:tav>
                                        <p:tav tm="100000">
                                          <p:val>
                                            <p:strVal val="#ppt_x"/>
                                          </p:val>
                                        </p:tav>
                                      </p:tavLst>
                                    </p:anim>
                                    <p:anim calcmode="lin" valueType="num">
                                      <p:cBhvr>
                                        <p:cTn id="9" dur="2000" fill="hold"/>
                                        <p:tgtEl>
                                          <p:spTgt spid="7">
                                            <p:txEl>
                                              <p:pRg st="0" end="0"/>
                                            </p:txEl>
                                          </p:spTgt>
                                        </p:tgtEl>
                                        <p:attrNameLst>
                                          <p:attrName>ppt_y</p:attrName>
                                        </p:attrNameLst>
                                      </p:cBhvr>
                                      <p:tavLst>
                                        <p:tav tm="0">
                                          <p:val>
                                            <p:strVal val="#ppt_y"/>
                                          </p:val>
                                        </p:tav>
                                        <p:tav tm="100000">
                                          <p:val>
                                            <p:strVal val="#ppt_y"/>
                                          </p:val>
                                        </p:tav>
                                      </p:tavLst>
                                    </p:anim>
                                  </p:childTnLst>
                                </p:cTn>
                              </p:par>
                              <p:par>
                                <p:cTn id="10" presetID="6" presetClass="emph" presetSubtype="0" fill="hold" nodeType="withEffect">
                                  <p:stCondLst>
                                    <p:cond delay="0"/>
                                  </p:stCondLst>
                                  <p:childTnLst>
                                    <p:animScale>
                                      <p:cBhvr>
                                        <p:cTn id="11" dur="2000" fill="hold"/>
                                        <p:tgtEl>
                                          <p:spTgt spid="512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00" name="Picture 4" descr="C:\Users\abuelitos\Desktop\Nueva carpeta\4499.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Picture 2" descr="C:\Users\abuelitos\Desktop\VIAJE A MENORCA 1.jpg"/>
          <p:cNvPicPr>
            <a:picLocks noChangeAspect="1" noChangeArrowheads="1"/>
          </p:cNvPicPr>
          <p:nvPr/>
        </p:nvPicPr>
        <p:blipFill>
          <a:blip r:embed="rId3" cstate="print"/>
          <a:srcRect/>
          <a:stretch>
            <a:fillRect/>
          </a:stretch>
        </p:blipFill>
        <p:spPr bwMode="auto">
          <a:xfrm>
            <a:off x="2428860" y="1428736"/>
            <a:ext cx="2349000" cy="3132000"/>
          </a:xfrm>
          <a:prstGeom prst="ellipse">
            <a:avLst/>
          </a:prstGeom>
          <a:noFill/>
          <a:effectLst>
            <a:softEdge rad="317500"/>
          </a:effectLst>
        </p:spPr>
      </p:pic>
      <p:sp>
        <p:nvSpPr>
          <p:cNvPr id="6" name="5 Rectángulo"/>
          <p:cNvSpPr/>
          <p:nvPr/>
        </p:nvSpPr>
        <p:spPr>
          <a:xfrm>
            <a:off x="2714612" y="4071942"/>
            <a:ext cx="2265364" cy="369332"/>
          </a:xfrm>
          <a:prstGeom prst="rect">
            <a:avLst/>
          </a:prstGeom>
        </p:spPr>
        <p:txBody>
          <a:bodyPr wrap="square">
            <a:spAutoFit/>
          </a:bodyPr>
          <a:lstStyle/>
          <a:p>
            <a:pPr algn="ctr"/>
            <a:r>
              <a:rPr lang="es-ES" spc="150" dirty="0" smtClean="0">
                <a:ln w="11430"/>
                <a:solidFill>
                  <a:schemeClr val="bg1"/>
                </a:solidFill>
                <a:latin typeface="Blackadder ITC" pitchFamily="82" charset="0"/>
                <a:cs typeface="Andalus" pitchFamily="2" charset="-78"/>
              </a:rPr>
              <a:t>Fotografía Mari Tere</a:t>
            </a:r>
            <a:endParaRPr lang="es-ES" spc="150" dirty="0">
              <a:ln w="11430"/>
              <a:solidFill>
                <a:schemeClr val="bg1"/>
              </a:solidFill>
              <a:latin typeface="Blackadder ITC" pitchFamily="82" charset="0"/>
              <a:cs typeface="Andalus" pitchFamily="2" charset="-78"/>
            </a:endParaRPr>
          </a:p>
        </p:txBody>
      </p:sp>
      <p:sp>
        <p:nvSpPr>
          <p:cNvPr id="7" name="6 Rectángulo"/>
          <p:cNvSpPr/>
          <p:nvPr/>
        </p:nvSpPr>
        <p:spPr>
          <a:xfrm>
            <a:off x="1714480" y="5643578"/>
            <a:ext cx="4572000" cy="707886"/>
          </a:xfrm>
          <a:prstGeom prst="rect">
            <a:avLst/>
          </a:prstGeom>
        </p:spPr>
        <p:txBody>
          <a:bodyPr>
            <a:spAutoFit/>
          </a:bodyPr>
          <a:lstStyle/>
          <a:p>
            <a:pPr algn="ctr"/>
            <a:r>
              <a:rPr lang="es-ES" sz="2000" b="1" spc="100" dirty="0" smtClean="0">
                <a:ln w="18000">
                  <a:solidFill>
                    <a:schemeClr val="accent1">
                      <a:satMod val="200000"/>
                      <a:tint val="72000"/>
                    </a:schemeClr>
                  </a:solidFill>
                  <a:prstDash val="solid"/>
                </a:ln>
                <a:solidFill>
                  <a:schemeClr val="tx2"/>
                </a:solidFill>
                <a:effectLst>
                  <a:outerShdw blurRad="25000" dist="20000" dir="16020000" algn="tl">
                    <a:schemeClr val="accent1">
                      <a:satMod val="200000"/>
                      <a:shade val="1000"/>
                      <a:alpha val="60000"/>
                    </a:schemeClr>
                  </a:outerShdw>
                </a:effectLst>
              </a:rPr>
              <a:t>Ntra. Señora de Monte Toro </a:t>
            </a:r>
          </a:p>
          <a:p>
            <a:pPr algn="ctr"/>
            <a:r>
              <a:rPr lang="es-ES" sz="2000" b="1" spc="100" dirty="0" smtClean="0">
                <a:ln w="18000">
                  <a:solidFill>
                    <a:schemeClr val="accent1">
                      <a:satMod val="200000"/>
                      <a:tint val="72000"/>
                    </a:schemeClr>
                  </a:solidFill>
                  <a:prstDash val="solid"/>
                </a:ln>
                <a:solidFill>
                  <a:schemeClr val="tx2"/>
                </a:solidFill>
                <a:effectLst>
                  <a:outerShdw blurRad="25000" dist="20000" dir="16020000" algn="tl">
                    <a:schemeClr val="accent1">
                      <a:satMod val="200000"/>
                      <a:shade val="1000"/>
                      <a:alpha val="60000"/>
                    </a:schemeClr>
                  </a:outerShdw>
                </a:effectLst>
              </a:rPr>
              <a:t>Patrona de Menorca </a:t>
            </a:r>
            <a:endParaRPr lang="es-ES" sz="2000" b="1" spc="100" dirty="0">
              <a:ln w="18000">
                <a:solidFill>
                  <a:schemeClr val="accent1">
                    <a:satMod val="200000"/>
                    <a:tint val="72000"/>
                  </a:schemeClr>
                </a:solidFill>
                <a:prstDash val="solid"/>
              </a:ln>
              <a:solidFill>
                <a:schemeClr val="tx2"/>
              </a:solidFill>
              <a:effectLst>
                <a:outerShdw blurRad="25000" dist="20000" dir="16020000" algn="tl">
                  <a:schemeClr val="accent1">
                    <a:satMod val="200000"/>
                    <a:shade val="1000"/>
                    <a:alpha val="60000"/>
                  </a:schemeClr>
                </a:outerShdw>
              </a:effectLst>
            </a:endParaRPr>
          </a:p>
        </p:txBody>
      </p:sp>
    </p:spTree>
  </p:cSld>
  <p:clrMapOvr>
    <a:masterClrMapping/>
  </p:clrMapOvr>
  <p:transition spd="med" advTm="6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 name="Picture 2" descr="http://menorca.net/portales/images/random_postales/Hermita%20de%20Monte%20Toro%20Mercadal%20Menorca.jpg"/>
          <p:cNvPicPr>
            <a:picLocks noChangeAspect="1" noChangeArrowheads="1"/>
          </p:cNvPicPr>
          <p:nvPr/>
        </p:nvPicPr>
        <p:blipFill>
          <a:blip r:embed="rId3" cstate="print"/>
          <a:srcRect/>
          <a:stretch>
            <a:fillRect/>
          </a:stretch>
        </p:blipFill>
        <p:spPr bwMode="auto">
          <a:xfrm>
            <a:off x="-500098" y="-357214"/>
            <a:ext cx="6048375" cy="4600576"/>
          </a:xfrm>
          <a:prstGeom prst="rect">
            <a:avLst/>
          </a:prstGeom>
          <a:noFill/>
        </p:spPr>
      </p:pic>
      <p:pic>
        <p:nvPicPr>
          <p:cNvPr id="18" name="Picture 4" descr="http://www.alasislas.com/wp-content/uploads/Es_Mercadal10.jpg"/>
          <p:cNvPicPr>
            <a:picLocks noChangeAspect="1" noChangeArrowheads="1"/>
          </p:cNvPicPr>
          <p:nvPr/>
        </p:nvPicPr>
        <p:blipFill>
          <a:blip r:embed="rId4" cstate="print"/>
          <a:srcRect/>
          <a:stretch>
            <a:fillRect/>
          </a:stretch>
        </p:blipFill>
        <p:spPr bwMode="auto">
          <a:xfrm>
            <a:off x="4284000" y="0"/>
            <a:ext cx="5292000" cy="3528000"/>
          </a:xfrm>
          <a:prstGeom prst="rect">
            <a:avLst/>
          </a:prstGeom>
          <a:noFill/>
        </p:spPr>
      </p:pic>
      <p:sp>
        <p:nvSpPr>
          <p:cNvPr id="19" name="18 Rectángulo"/>
          <p:cNvSpPr/>
          <p:nvPr/>
        </p:nvSpPr>
        <p:spPr>
          <a:xfrm>
            <a:off x="3357554" y="500042"/>
            <a:ext cx="5000660" cy="400110"/>
          </a:xfrm>
          <a:prstGeom prst="rect">
            <a:avLst/>
          </a:prstGeom>
        </p:spPr>
        <p:txBody>
          <a:bodyPr wrap="square">
            <a:spAutoFit/>
          </a:bodyPr>
          <a:lstStyle/>
          <a:p>
            <a:endParaRPr lang="es-ES_tradnl" sz="2000" b="1" dirty="0">
              <a:solidFill>
                <a:srgbClr val="FFFF00"/>
              </a:solidFill>
            </a:endParaRPr>
          </a:p>
        </p:txBody>
      </p:sp>
      <p:sp>
        <p:nvSpPr>
          <p:cNvPr id="20" name="19 CuadroTexto"/>
          <p:cNvSpPr txBox="1"/>
          <p:nvPr/>
        </p:nvSpPr>
        <p:spPr>
          <a:xfrm>
            <a:off x="214282" y="0"/>
            <a:ext cx="3732112" cy="461665"/>
          </a:xfrm>
          <a:prstGeom prst="rect">
            <a:avLst/>
          </a:prstGeom>
          <a:noFill/>
        </p:spPr>
        <p:txBody>
          <a:bodyPr wrap="none" rtlCol="0">
            <a:spAutoFit/>
          </a:bodyPr>
          <a:lstStyle/>
          <a:p>
            <a:r>
              <a:rPr lang="es-ES_tradnl" sz="2400" dirty="0" smtClean="0">
                <a:solidFill>
                  <a:srgbClr val="FFFF00"/>
                </a:solidFill>
                <a:latin typeface="Andalus" pitchFamily="2" charset="-78"/>
                <a:cs typeface="Andalus" pitchFamily="2" charset="-78"/>
              </a:rPr>
              <a:t>Ermita de la Virgen del Toro</a:t>
            </a:r>
            <a:endParaRPr lang="es-ES_tradnl" sz="2400" dirty="0">
              <a:solidFill>
                <a:srgbClr val="FFFF00"/>
              </a:solidFill>
              <a:latin typeface="Andalus" pitchFamily="2" charset="-78"/>
              <a:cs typeface="Andalus" pitchFamily="2" charset="-78"/>
            </a:endParaRPr>
          </a:p>
        </p:txBody>
      </p:sp>
      <p:pic>
        <p:nvPicPr>
          <p:cNvPr id="77826" name="Picture 2" descr="http://enmenorca.files.wordpress.com/2011/05/monte-toro-blog-13.jpg?w=474"/>
          <p:cNvPicPr>
            <a:picLocks noChangeAspect="1" noChangeArrowheads="1"/>
          </p:cNvPicPr>
          <p:nvPr/>
        </p:nvPicPr>
        <p:blipFill>
          <a:blip r:embed="rId5" cstate="print"/>
          <a:srcRect/>
          <a:stretch>
            <a:fillRect/>
          </a:stretch>
        </p:blipFill>
        <p:spPr bwMode="auto">
          <a:xfrm>
            <a:off x="0" y="3467100"/>
            <a:ext cx="4601529" cy="3456000"/>
          </a:xfrm>
          <a:prstGeom prst="rect">
            <a:avLst/>
          </a:prstGeom>
          <a:noFill/>
        </p:spPr>
      </p:pic>
      <p:pic>
        <p:nvPicPr>
          <p:cNvPr id="77828" name="Picture 4" descr="http://enmenorca.files.wordpress.com/2011/05/monte-toro-blog-8.jpg?w=474"/>
          <p:cNvPicPr>
            <a:picLocks noChangeAspect="1" noChangeArrowheads="1"/>
          </p:cNvPicPr>
          <p:nvPr/>
        </p:nvPicPr>
        <p:blipFill>
          <a:blip r:embed="rId6" cstate="print"/>
          <a:srcRect/>
          <a:stretch>
            <a:fillRect/>
          </a:stretch>
        </p:blipFill>
        <p:spPr bwMode="auto">
          <a:xfrm>
            <a:off x="4590404" y="3438000"/>
            <a:ext cx="4553596" cy="3420000"/>
          </a:xfrm>
          <a:prstGeom prst="rect">
            <a:avLst/>
          </a:prstGeom>
          <a:noFill/>
        </p:spPr>
      </p:pic>
      <p:pic>
        <p:nvPicPr>
          <p:cNvPr id="10" name="Picture 2" descr="C:\Users\abuelitos\Desktop\Nueva carpeta\menorca_montetoro[2].jpg"/>
          <p:cNvPicPr>
            <a:picLocks noChangeAspect="1" noChangeArrowheads="1"/>
          </p:cNvPicPr>
          <p:nvPr/>
        </p:nvPicPr>
        <p:blipFill>
          <a:blip r:embed="rId7" cstate="print"/>
          <a:srcRect/>
          <a:stretch>
            <a:fillRect/>
          </a:stretch>
        </p:blipFill>
        <p:spPr bwMode="auto">
          <a:xfrm>
            <a:off x="2000232" y="4698000"/>
            <a:ext cx="990324" cy="2160000"/>
          </a:xfrm>
          <a:prstGeom prst="rect">
            <a:avLst/>
          </a:prstGeom>
          <a:noFill/>
          <a:effectLst>
            <a:softEdge rad="127000"/>
          </a:effectLst>
        </p:spPr>
      </p:pic>
    </p:spTree>
  </p:cSld>
  <p:clrMapOvr>
    <a:masterClrMapping/>
  </p:clrMapOvr>
  <p:transition spd="med" advTm="8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C:\Users\abuelitos\Documents\Rebajar MENORCA\VIAJE A MENORCA 120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428596" y="357166"/>
            <a:ext cx="7715304" cy="2308324"/>
          </a:xfrm>
          <a:prstGeom prst="rect">
            <a:avLst/>
          </a:prstGeom>
        </p:spPr>
        <p:txBody>
          <a:bodyPr wrap="square">
            <a:spAutoFit/>
          </a:bodyPr>
          <a:lstStyle/>
          <a:p>
            <a:r>
              <a:rPr lang="es-ES_tradnl" sz="2400" dirty="0" smtClean="0">
                <a:solidFill>
                  <a:schemeClr val="bg2">
                    <a:lumMod val="25000"/>
                  </a:schemeClr>
                </a:solidFill>
                <a:latin typeface="Andalus" pitchFamily="2" charset="-78"/>
                <a:cs typeface="Andalus" pitchFamily="2" charset="-78"/>
              </a:rPr>
              <a:t>Desde Alaior, antes de alcanzar Es Mercadal, puede verse desde la carretera, la Penya de s’Indio (Peña del Indio), una curiosidad paisajística, se trata de un monolito en el que fracturas y erosión han tallado de forma natural una silueta parecida a la de un indio americano, rostro de un piel roja con penacho de plumas incluido. </a:t>
            </a:r>
            <a:endParaRPr lang="es-ES_tradnl" sz="2400" dirty="0">
              <a:solidFill>
                <a:schemeClr val="bg2">
                  <a:lumMod val="25000"/>
                </a:schemeClr>
              </a:solidFill>
              <a:latin typeface="Andalus" pitchFamily="2" charset="-78"/>
              <a:cs typeface="Andalus" pitchFamily="2" charset="-78"/>
            </a:endParaRPr>
          </a:p>
        </p:txBody>
      </p:sp>
      <p:pic>
        <p:nvPicPr>
          <p:cNvPr id="41986" name="Picture 2" descr="http://4.bp.blogspot.com/_rsInhL8uv34/SV5olBGPQyI/AAAAAAAAAsw/_UF_LPuMkO8/s200/pielesrojas3.jpg"/>
          <p:cNvPicPr>
            <a:picLocks noChangeAspect="1" noChangeArrowheads="1"/>
          </p:cNvPicPr>
          <p:nvPr/>
        </p:nvPicPr>
        <p:blipFill>
          <a:blip r:embed="rId3" cstate="print"/>
          <a:srcRect/>
          <a:stretch>
            <a:fillRect/>
          </a:stretch>
        </p:blipFill>
        <p:spPr bwMode="auto">
          <a:xfrm>
            <a:off x="7215206" y="2214554"/>
            <a:ext cx="1743075" cy="1905001"/>
          </a:xfrm>
          <a:prstGeom prst="rect">
            <a:avLst/>
          </a:prstGeom>
          <a:noFill/>
          <a:effectLst>
            <a:softEdge rad="127000"/>
          </a:effectLst>
        </p:spPr>
      </p:pic>
      <p:sp>
        <p:nvSpPr>
          <p:cNvPr id="7" name="6 Rectángulo"/>
          <p:cNvSpPr/>
          <p:nvPr/>
        </p:nvSpPr>
        <p:spPr>
          <a:xfrm>
            <a:off x="689990"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20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357158" y="4357694"/>
            <a:ext cx="7572428" cy="707886"/>
          </a:xfrm>
          <a:prstGeom prst="rect">
            <a:avLst/>
          </a:prstGeom>
        </p:spPr>
        <p:txBody>
          <a:bodyPr wrap="square">
            <a:spAutoFit/>
          </a:bodyPr>
          <a:lstStyle/>
          <a:p>
            <a:r>
              <a:rPr lang="es-ES_tradnl" sz="2000" dirty="0" smtClean="0">
                <a:solidFill>
                  <a:srgbClr val="FFFF00"/>
                </a:solidFill>
                <a:latin typeface="Andalus" pitchFamily="2" charset="-78"/>
                <a:cs typeface="Andalus" pitchFamily="2" charset="-78"/>
              </a:rPr>
              <a:t>. Es </a:t>
            </a:r>
            <a:r>
              <a:rPr lang="es-ES_tradnl" sz="2000" dirty="0" err="1" smtClean="0">
                <a:solidFill>
                  <a:srgbClr val="FFFF00"/>
                </a:solidFill>
                <a:latin typeface="Andalus" pitchFamily="2" charset="-78"/>
                <a:cs typeface="Andalus" pitchFamily="2" charset="-78"/>
              </a:rPr>
              <a:t>Mercadal</a:t>
            </a:r>
            <a:r>
              <a:rPr lang="es-ES_tradnl" sz="2000" dirty="0" smtClean="0">
                <a:solidFill>
                  <a:srgbClr val="FFFF00"/>
                </a:solidFill>
                <a:latin typeface="Andalus" pitchFamily="2" charset="-78"/>
                <a:cs typeface="Andalus" pitchFamily="2" charset="-78"/>
              </a:rPr>
              <a:t> es el término municipal donde se encuentra la pedanía de </a:t>
            </a:r>
            <a:r>
              <a:rPr lang="es-ES_tradnl" sz="2000" dirty="0" err="1" smtClean="0">
                <a:solidFill>
                  <a:srgbClr val="FFFF00"/>
                </a:solidFill>
                <a:latin typeface="Andalus" pitchFamily="2" charset="-78"/>
                <a:cs typeface="Andalus" pitchFamily="2" charset="-78"/>
              </a:rPr>
              <a:t>Fornells</a:t>
            </a:r>
            <a:r>
              <a:rPr lang="es-ES_tradnl" sz="2000" dirty="0" smtClean="0">
                <a:solidFill>
                  <a:srgbClr val="FFFF00"/>
                </a:solidFill>
                <a:latin typeface="Andalus" pitchFamily="2" charset="-78"/>
                <a:cs typeface="Andalus" pitchFamily="2" charset="-78"/>
              </a:rPr>
              <a:t>.</a:t>
            </a:r>
            <a:endParaRPr lang="es-ES_tradnl" sz="2000" dirty="0">
              <a:solidFill>
                <a:srgbClr val="FFFF00"/>
              </a:solidFill>
              <a:latin typeface="Andalus" pitchFamily="2" charset="-78"/>
              <a:cs typeface="Andalus" pitchFamily="2" charset="-78"/>
            </a:endParaRPr>
          </a:p>
        </p:txBody>
      </p:sp>
      <p:sp>
        <p:nvSpPr>
          <p:cNvPr id="6" name="5 Rectángulo"/>
          <p:cNvSpPr/>
          <p:nvPr/>
        </p:nvSpPr>
        <p:spPr>
          <a:xfrm>
            <a:off x="357158" y="285728"/>
            <a:ext cx="8358246" cy="4647426"/>
          </a:xfrm>
          <a:prstGeom prst="rect">
            <a:avLst/>
          </a:prstGeom>
        </p:spPr>
        <p:txBody>
          <a:bodyPr wrap="square">
            <a:spAutoFit/>
          </a:bodyPr>
          <a:lstStyle/>
          <a:p>
            <a:r>
              <a:rPr lang="es-ES_tradnl" sz="2000" dirty="0" smtClean="0">
                <a:solidFill>
                  <a:srgbClr val="FFFF00"/>
                </a:solidFill>
                <a:latin typeface="Andalus" pitchFamily="2" charset="-78"/>
                <a:cs typeface="Andalus" pitchFamily="2" charset="-78"/>
              </a:rPr>
              <a:t>EL PUEBLO DE ES MERCADAL</a:t>
            </a:r>
          </a:p>
          <a:p>
            <a:r>
              <a:rPr lang="es-ES_tradnl" sz="2000" b="1" dirty="0" smtClean="0">
                <a:solidFill>
                  <a:srgbClr val="FFFF00"/>
                </a:solidFill>
                <a:latin typeface="Andalus" pitchFamily="2" charset="-78"/>
                <a:cs typeface="Andalus" pitchFamily="2" charset="-78"/>
              </a:rPr>
              <a:t>E</a:t>
            </a:r>
            <a:r>
              <a:rPr lang="es-ES_tradnl" sz="2000" dirty="0" smtClean="0">
                <a:solidFill>
                  <a:srgbClr val="FFFF00"/>
                </a:solidFill>
                <a:latin typeface="Andalus" pitchFamily="2" charset="-78"/>
                <a:cs typeface="Andalus" pitchFamily="2" charset="-78"/>
              </a:rPr>
              <a:t>n el centro de la isla se encuentra el pueblo de Es </a:t>
            </a:r>
            <a:r>
              <a:rPr lang="es-ES_tradnl" sz="2000" dirty="0" err="1" smtClean="0">
                <a:solidFill>
                  <a:srgbClr val="FFFF00"/>
                </a:solidFill>
                <a:latin typeface="Andalus" pitchFamily="2" charset="-78"/>
                <a:cs typeface="Andalus" pitchFamily="2" charset="-78"/>
              </a:rPr>
              <a:t>Mercadal</a:t>
            </a:r>
            <a:r>
              <a:rPr lang="es-ES_tradnl" sz="2000" dirty="0" smtClean="0">
                <a:solidFill>
                  <a:srgbClr val="FFFF00"/>
                </a:solidFill>
                <a:latin typeface="Andalus" pitchFamily="2" charset="-78"/>
                <a:cs typeface="Andalus" pitchFamily="2" charset="-78"/>
              </a:rPr>
              <a:t>, esta situado en el punto donde se cruzan los principales caminos que van de levante a poniente y del norte al sur. A medio camino en cualquier dirección, y de paso para cualquier destino ,Es </a:t>
            </a:r>
            <a:r>
              <a:rPr lang="es-ES_tradnl" sz="2000" dirty="0" err="1" smtClean="0">
                <a:solidFill>
                  <a:srgbClr val="FFFF00"/>
                </a:solidFill>
                <a:latin typeface="Andalus" pitchFamily="2" charset="-78"/>
                <a:cs typeface="Andalus" pitchFamily="2" charset="-78"/>
              </a:rPr>
              <a:t>Mercadal</a:t>
            </a:r>
            <a:r>
              <a:rPr lang="es-ES_tradnl" sz="2000" dirty="0" smtClean="0">
                <a:solidFill>
                  <a:srgbClr val="FFFF00"/>
                </a:solidFill>
                <a:latin typeface="Andalus" pitchFamily="2" charset="-78"/>
                <a:cs typeface="Andalus" pitchFamily="2" charset="-78"/>
              </a:rPr>
              <a:t> es el punto de encuentro de la isla de Menorca. Un pueblo con mas de setecientos años de historia y lleno de vida y de elementos de interés. </a:t>
            </a:r>
            <a:r>
              <a:rPr lang="es-ES_tradnl" sz="2000" b="1" dirty="0" smtClean="0">
                <a:solidFill>
                  <a:srgbClr val="FFFF00"/>
                </a:solidFill>
                <a:latin typeface="Andalus" pitchFamily="2" charset="-78"/>
                <a:cs typeface="Andalus" pitchFamily="2" charset="-78"/>
              </a:rPr>
              <a:t>E</a:t>
            </a:r>
            <a:r>
              <a:rPr lang="es-ES_tradnl" sz="2000" dirty="0" smtClean="0">
                <a:solidFill>
                  <a:srgbClr val="FFFF00"/>
                </a:solidFill>
                <a:latin typeface="Andalus" pitchFamily="2" charset="-78"/>
                <a:cs typeface="Andalus" pitchFamily="2" charset="-78"/>
              </a:rPr>
              <a:t>l pueblo de Es </a:t>
            </a:r>
            <a:r>
              <a:rPr lang="es-ES_tradnl" sz="2000" dirty="0" err="1" smtClean="0">
                <a:solidFill>
                  <a:srgbClr val="FFFF00"/>
                </a:solidFill>
                <a:latin typeface="Andalus" pitchFamily="2" charset="-78"/>
                <a:cs typeface="Andalus" pitchFamily="2" charset="-78"/>
              </a:rPr>
              <a:t>Mercadal</a:t>
            </a:r>
            <a:r>
              <a:rPr lang="es-ES_tradnl" sz="2000" dirty="0" smtClean="0">
                <a:solidFill>
                  <a:srgbClr val="FFFF00"/>
                </a:solidFill>
                <a:latin typeface="Andalus" pitchFamily="2" charset="-78"/>
                <a:cs typeface="Andalus" pitchFamily="2" charset="-78"/>
              </a:rPr>
              <a:t> se encuentra a los pies de El Toro (357m), el monte mas elevado de la isla de Menorca. </a:t>
            </a:r>
            <a:r>
              <a:rPr lang="es-ES_tradnl" sz="2000" b="1" dirty="0" smtClean="0">
                <a:solidFill>
                  <a:srgbClr val="FFFF00"/>
                </a:solidFill>
                <a:latin typeface="Andalus" pitchFamily="2" charset="-78"/>
                <a:cs typeface="Andalus" pitchFamily="2" charset="-78"/>
              </a:rPr>
              <a:t>A</a:t>
            </a:r>
            <a:r>
              <a:rPr lang="es-ES_tradnl" sz="2000" dirty="0" smtClean="0">
                <a:solidFill>
                  <a:srgbClr val="FFFF00"/>
                </a:solidFill>
                <a:latin typeface="Andalus" pitchFamily="2" charset="-78"/>
                <a:cs typeface="Andalus" pitchFamily="2" charset="-78"/>
              </a:rPr>
              <a:t> pocos minutos de la villa y en la cima de la montaña encontramos el santuario de la Virgen del Toro, patrona de la isla y centro espiritual de los Menorquines.</a:t>
            </a:r>
            <a:r>
              <a:rPr lang="es-ES_tradnl" sz="2000" b="1" dirty="0" smtClean="0">
                <a:solidFill>
                  <a:srgbClr val="FFFF00"/>
                </a:solidFill>
                <a:latin typeface="Andalus" pitchFamily="2" charset="-78"/>
                <a:cs typeface="Andalus" pitchFamily="2" charset="-78"/>
              </a:rPr>
              <a:t> P</a:t>
            </a:r>
            <a:r>
              <a:rPr lang="es-ES_tradnl" sz="2000" dirty="0" smtClean="0">
                <a:solidFill>
                  <a:srgbClr val="FFFF00"/>
                </a:solidFill>
                <a:latin typeface="Andalus" pitchFamily="2" charset="-78"/>
                <a:cs typeface="Andalus" pitchFamily="2" charset="-78"/>
              </a:rPr>
              <a:t>or otra parte, la situación estratégica de la población, permite desplazarse en poco tiempo a cualquier lugar de la isla y disfrutar de las playas vírgenes de la costa norte. Distancia a </a:t>
            </a:r>
            <a:r>
              <a:rPr lang="es-ES_tradnl" sz="2000" dirty="0" err="1" smtClean="0">
                <a:solidFill>
                  <a:srgbClr val="FFFF00"/>
                </a:solidFill>
                <a:latin typeface="Andalus" pitchFamily="2" charset="-78"/>
                <a:cs typeface="Andalus" pitchFamily="2" charset="-78"/>
              </a:rPr>
              <a:t>Maó</a:t>
            </a:r>
            <a:r>
              <a:rPr lang="es-ES_tradnl" sz="2000" dirty="0" smtClean="0">
                <a:solidFill>
                  <a:srgbClr val="FFFF00"/>
                </a:solidFill>
                <a:latin typeface="Andalus" pitchFamily="2" charset="-78"/>
                <a:cs typeface="Andalus" pitchFamily="2" charset="-78"/>
              </a:rPr>
              <a:t>: 21 km Superficie: 158 km</a:t>
            </a:r>
            <a:r>
              <a:rPr lang="es-ES_tradnl" sz="2000" baseline="30000" dirty="0" smtClean="0">
                <a:solidFill>
                  <a:srgbClr val="FFFF00"/>
                </a:solidFill>
                <a:latin typeface="Andalus" pitchFamily="2" charset="-78"/>
                <a:cs typeface="Andalus" pitchFamily="2" charset="-78"/>
              </a:rPr>
              <a:t>2</a:t>
            </a:r>
            <a:r>
              <a:rPr lang="es-ES_tradnl" sz="2000" dirty="0" smtClean="0">
                <a:solidFill>
                  <a:srgbClr val="FFFF00"/>
                </a:solidFill>
                <a:latin typeface="Andalus" pitchFamily="2" charset="-78"/>
                <a:cs typeface="Andalus" pitchFamily="2" charset="-78"/>
              </a:rPr>
              <a:t>Población: 3.682 </a:t>
            </a:r>
            <a:r>
              <a:rPr lang="es-ES_tradnl" sz="2000" dirty="0" err="1" smtClean="0">
                <a:solidFill>
                  <a:srgbClr val="FFFF00"/>
                </a:solidFill>
                <a:latin typeface="Andalus" pitchFamily="2" charset="-78"/>
                <a:cs typeface="Andalus" pitchFamily="2" charset="-78"/>
              </a:rPr>
              <a:t>hab</a:t>
            </a:r>
            <a:r>
              <a:rPr lang="es-ES_tradnl" sz="2000" dirty="0" smtClean="0">
                <a:solidFill>
                  <a:srgbClr val="FFFF00"/>
                </a:solidFill>
                <a:latin typeface="Andalus" pitchFamily="2" charset="-78"/>
                <a:cs typeface="Andalus" pitchFamily="2" charset="-78"/>
              </a:rPr>
              <a:t>.</a:t>
            </a:r>
          </a:p>
          <a:p>
            <a:r>
              <a:rPr lang="es-ES_tradnl" dirty="0" smtClean="0">
                <a:latin typeface="Andalus" pitchFamily="2" charset="-78"/>
                <a:cs typeface="Andalus" pitchFamily="2" charset="-78"/>
              </a:rPr>
              <a:t>  </a:t>
            </a:r>
          </a:p>
          <a:p>
            <a:endParaRPr lang="es-ES_tradnl" dirty="0"/>
          </a:p>
        </p:txBody>
      </p:sp>
    </p:spTree>
  </p:cSld>
  <p:clrMapOvr>
    <a:masterClrMapping/>
  </p:clrMapOvr>
  <p:transition spd="med" advTm="41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6258" name="Picture 2" descr="Menorca"/>
          <p:cNvPicPr>
            <a:picLocks noChangeAspect="1" noChangeArrowheads="1"/>
          </p:cNvPicPr>
          <p:nvPr/>
        </p:nvPicPr>
        <p:blipFill>
          <a:blip r:embed="rId2" cstate="print"/>
          <a:srcRect/>
          <a:stretch>
            <a:fillRect/>
          </a:stretch>
        </p:blipFill>
        <p:spPr bwMode="auto">
          <a:xfrm>
            <a:off x="0" y="0"/>
            <a:ext cx="9179106" cy="6876000"/>
          </a:xfrm>
          <a:prstGeom prst="rect">
            <a:avLst/>
          </a:prstGeom>
          <a:noFill/>
        </p:spPr>
      </p:pic>
      <p:sp>
        <p:nvSpPr>
          <p:cNvPr id="5" name="4 Rectángulo"/>
          <p:cNvSpPr/>
          <p:nvPr/>
        </p:nvSpPr>
        <p:spPr>
          <a:xfrm>
            <a:off x="928662" y="1285860"/>
            <a:ext cx="6500858" cy="677108"/>
          </a:xfrm>
          <a:prstGeom prst="rect">
            <a:avLst/>
          </a:prstGeom>
        </p:spPr>
        <p:txBody>
          <a:bodyPr wrap="square">
            <a:spAutoFit/>
          </a:bodyPr>
          <a:lstStyle/>
          <a:p>
            <a:r>
              <a:rPr lang="es-ES_tradnl" dirty="0" smtClean="0"/>
              <a:t/>
            </a:r>
            <a:br>
              <a:rPr lang="es-ES_tradnl" dirty="0" smtClean="0"/>
            </a:br>
            <a:endParaRPr lang="es-ES_tradnl" sz="2000" b="1" dirty="0">
              <a:solidFill>
                <a:srgbClr val="FFFF00"/>
              </a:solidFill>
            </a:endParaRPr>
          </a:p>
        </p:txBody>
      </p:sp>
      <p:sp>
        <p:nvSpPr>
          <p:cNvPr id="7" name="6 Rectángulo"/>
          <p:cNvSpPr/>
          <p:nvPr/>
        </p:nvSpPr>
        <p:spPr>
          <a:xfrm>
            <a:off x="618552" y="6072206"/>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6" name="5 Rectángulo"/>
          <p:cNvSpPr/>
          <p:nvPr/>
        </p:nvSpPr>
        <p:spPr>
          <a:xfrm>
            <a:off x="214282" y="0"/>
            <a:ext cx="8501122" cy="5262979"/>
          </a:xfrm>
          <a:prstGeom prst="rect">
            <a:avLst/>
          </a:prstGeom>
        </p:spPr>
        <p:txBody>
          <a:bodyPr wrap="square">
            <a:spAutoFit/>
          </a:bodyPr>
          <a:lstStyle/>
          <a:p>
            <a:r>
              <a:rPr lang="es-ES_tradnl" sz="2400" dirty="0" err="1" smtClean="0">
                <a:solidFill>
                  <a:srgbClr val="FFFF00"/>
                </a:solidFill>
                <a:latin typeface="Andalus" pitchFamily="2" charset="-78"/>
                <a:cs typeface="Andalus" pitchFamily="2" charset="-78"/>
              </a:rPr>
              <a:t>Fornells</a:t>
            </a:r>
            <a:r>
              <a:rPr lang="es-ES_tradnl" sz="2400" dirty="0" smtClean="0">
                <a:solidFill>
                  <a:srgbClr val="FFFF00"/>
                </a:solidFill>
                <a:latin typeface="Andalus" pitchFamily="2" charset="-78"/>
                <a:cs typeface="Andalus" pitchFamily="2" charset="-78"/>
              </a:rPr>
              <a:t>  </a:t>
            </a:r>
          </a:p>
          <a:p>
            <a:r>
              <a:rPr lang="es-ES_tradnl" sz="2400" dirty="0" smtClean="0">
                <a:solidFill>
                  <a:srgbClr val="FFFF00"/>
                </a:solidFill>
                <a:latin typeface="Andalus" pitchFamily="2" charset="-78"/>
                <a:cs typeface="Andalus" pitchFamily="2" charset="-78"/>
              </a:rPr>
              <a:t>es un pueblo de pescadores situado en la zona este de la bahía del mismo nombre. El muelle del puerto es natural y tiene más o menos el mismo tamaño que el de Mahón. Muchos turistas y lugareños disfrutan del buen tiempo y del ambiente romántico del puerto para dar un paseo por los embarcaderos. En los restaurantes de la zona se puede tomar pescado y marisco fresco, así como otras especialidades de la isla. La  Caldereta de langosta: típica de los restaurantes de </a:t>
            </a:r>
            <a:r>
              <a:rPr lang="es-ES_tradnl" sz="2400" dirty="0" err="1" smtClean="0">
                <a:solidFill>
                  <a:srgbClr val="FFFF00"/>
                </a:solidFill>
                <a:latin typeface="Andalus" pitchFamily="2" charset="-78"/>
                <a:cs typeface="Andalus" pitchFamily="2" charset="-78"/>
              </a:rPr>
              <a:t>Fornells</a:t>
            </a:r>
            <a:r>
              <a:rPr lang="es-ES_tradnl" sz="2400" dirty="0" smtClean="0">
                <a:solidFill>
                  <a:srgbClr val="FFFF00"/>
                </a:solidFill>
                <a:latin typeface="Andalus" pitchFamily="2" charset="-78"/>
                <a:cs typeface="Andalus" pitchFamily="2" charset="-78"/>
              </a:rPr>
              <a:t> ha se ha convertido en la estrella de la gastronomía menorquina,  cuya meca es el puerto de </a:t>
            </a:r>
            <a:r>
              <a:rPr lang="es-ES_tradnl" sz="2400" dirty="0" err="1" smtClean="0">
                <a:solidFill>
                  <a:srgbClr val="FFFF00"/>
                </a:solidFill>
                <a:latin typeface="Andalus" pitchFamily="2" charset="-78"/>
                <a:cs typeface="Andalus" pitchFamily="2" charset="-78"/>
              </a:rPr>
              <a:t>Fornells</a:t>
            </a:r>
            <a:r>
              <a:rPr lang="es-ES_tradnl" sz="2400" dirty="0" smtClean="0">
                <a:solidFill>
                  <a:srgbClr val="FFFF00"/>
                </a:solidFill>
                <a:latin typeface="Andalus" pitchFamily="2" charset="-78"/>
                <a:cs typeface="Andalus" pitchFamily="2" charset="-78"/>
              </a:rPr>
              <a:t>. Sobre un fondo de cebolla, tomate, ajo y perejil se añade la langosta troceada y se cuece a fuego vivo. La sopa resultante se sirve con pan,  y lo correcto es dejar reposar el caldo desde el día anterior a su consumición.</a:t>
            </a:r>
          </a:p>
        </p:txBody>
      </p:sp>
    </p:spTree>
  </p:cSld>
  <p:clrMapOvr>
    <a:masterClrMapping/>
  </p:clrMapOvr>
  <p:transition spd="med" advTm="36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esktop\MENORCA\dsc01577.jpg"/>
          <p:cNvPicPr>
            <a:picLocks noChangeAspect="1" noChangeArrowheads="1"/>
          </p:cNvPicPr>
          <p:nvPr/>
        </p:nvPicPr>
        <p:blipFill>
          <a:blip r:embed="rId2" cstate="print"/>
          <a:srcRect/>
          <a:stretch>
            <a:fillRect/>
          </a:stretch>
        </p:blipFill>
        <p:spPr bwMode="auto">
          <a:xfrm>
            <a:off x="-1" y="-2"/>
            <a:ext cx="9150094" cy="6858001"/>
          </a:xfrm>
          <a:prstGeom prst="rect">
            <a:avLst/>
          </a:prstGeom>
          <a:noFill/>
        </p:spPr>
      </p:pic>
      <p:pic>
        <p:nvPicPr>
          <p:cNvPr id="5122" name="Picture 2" descr="J:\HACER PPS\CARPETA PLANTILLAS\slide0020_background.gif"/>
          <p:cNvPicPr>
            <a:picLocks noChangeAspect="1" noChangeArrowheads="1"/>
          </p:cNvPicPr>
          <p:nvPr/>
        </p:nvPicPr>
        <p:blipFill>
          <a:blip r:embed="rId3" cstate="print"/>
          <a:srcRect/>
          <a:stretch>
            <a:fillRect/>
          </a:stretch>
        </p:blipFill>
        <p:spPr bwMode="auto">
          <a:xfrm>
            <a:off x="0" y="0"/>
            <a:ext cx="9179460" cy="6876000"/>
          </a:xfrm>
          <a:prstGeom prst="rect">
            <a:avLst/>
          </a:prstGeom>
          <a:noFill/>
        </p:spPr>
      </p:pic>
      <p:pic>
        <p:nvPicPr>
          <p:cNvPr id="1026" name="Picture 2" descr="J:\HACER PPS\CARPETA PLANTILLAS\fondo-estrellas[1].png"/>
          <p:cNvPicPr>
            <a:picLocks noChangeAspect="1" noChangeArrowheads="1"/>
          </p:cNvPicPr>
          <p:nvPr/>
        </p:nvPicPr>
        <p:blipFill>
          <a:blip r:embed="rId4" cstate="print"/>
          <a:srcRect/>
          <a:stretch>
            <a:fillRect/>
          </a:stretch>
        </p:blipFill>
        <p:spPr bwMode="auto">
          <a:xfrm>
            <a:off x="0" y="0"/>
            <a:ext cx="9168000" cy="6876000"/>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2000"/>
                                        <p:tgtEl>
                                          <p:spTgt spid="1026"/>
                                        </p:tgtEl>
                                      </p:cBhvr>
                                    </p:animEffect>
                                    <p:set>
                                      <p:cBhvr>
                                        <p:cTn id="7" dur="1" fill="hold">
                                          <p:stCondLst>
                                            <p:cond delay="1999"/>
                                          </p:stCondLst>
                                        </p:cTn>
                                        <p:tgtEl>
                                          <p:spTgt spid="102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2000"/>
                                        <p:tgtEl>
                                          <p:spTgt spid="5122"/>
                                        </p:tgtEl>
                                      </p:cBhvr>
                                    </p:animEffect>
                                    <p:set>
                                      <p:cBhvr>
                                        <p:cTn id="10" dur="1" fill="hold">
                                          <p:stCondLst>
                                            <p:cond delay="1999"/>
                                          </p:stCondLst>
                                        </p:cTn>
                                        <p:tgtEl>
                                          <p:spTgt spid="51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ocuments\Rebajar MENORCA\VIAJE A MENORCA 098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CuadroTexto"/>
          <p:cNvSpPr txBox="1"/>
          <p:nvPr/>
        </p:nvSpPr>
        <p:spPr>
          <a:xfrm>
            <a:off x="1500166" y="428604"/>
            <a:ext cx="7643834" cy="830997"/>
          </a:xfrm>
          <a:prstGeom prst="rect">
            <a:avLst/>
          </a:prstGeom>
          <a:noFill/>
        </p:spPr>
        <p:txBody>
          <a:bodyPr wrap="square" rtlCol="0">
            <a:spAutoFit/>
          </a:bodyPr>
          <a:lstStyle/>
          <a:p>
            <a:r>
              <a:rPr lang="es-ES_tradnl" sz="2400" b="1" dirty="0" smtClean="0">
                <a:solidFill>
                  <a:schemeClr val="bg2">
                    <a:lumMod val="25000"/>
                  </a:schemeClr>
                </a:solidFill>
                <a:latin typeface="Andalus" pitchFamily="2" charset="-78"/>
                <a:cs typeface="Andalus" pitchFamily="2" charset="-78"/>
              </a:rPr>
              <a:t>Cala con el Hotel Almirante </a:t>
            </a:r>
            <a:r>
              <a:rPr lang="es-ES_tradnl" sz="2400" b="1" dirty="0" err="1" smtClean="0">
                <a:solidFill>
                  <a:schemeClr val="bg2">
                    <a:lumMod val="25000"/>
                  </a:schemeClr>
                </a:solidFill>
                <a:latin typeface="Andalus" pitchFamily="2" charset="-78"/>
                <a:cs typeface="Andalus" pitchFamily="2" charset="-78"/>
              </a:rPr>
              <a:t>Farragut</a:t>
            </a:r>
            <a:r>
              <a:rPr lang="es-ES_tradnl" sz="2400" b="1" dirty="0" smtClean="0">
                <a:solidFill>
                  <a:schemeClr val="bg2">
                    <a:lumMod val="25000"/>
                  </a:schemeClr>
                </a:solidFill>
                <a:latin typeface="Andalus" pitchFamily="2" charset="-78"/>
                <a:cs typeface="Andalus" pitchFamily="2" charset="-78"/>
              </a:rPr>
              <a:t> </a:t>
            </a:r>
            <a:endParaRPr lang="es-ES_tradnl" sz="2400" b="1" dirty="0" smtClean="0">
              <a:solidFill>
                <a:schemeClr val="bg2">
                  <a:lumMod val="25000"/>
                </a:schemeClr>
              </a:solidFill>
              <a:latin typeface="Andalus" pitchFamily="2" charset="-78"/>
              <a:cs typeface="Andalus" pitchFamily="2" charset="-78"/>
            </a:endParaRPr>
          </a:p>
          <a:p>
            <a:r>
              <a:rPr lang="es-ES_tradnl" sz="2400" b="1" dirty="0" smtClean="0">
                <a:solidFill>
                  <a:schemeClr val="bg2">
                    <a:lumMod val="25000"/>
                  </a:schemeClr>
                </a:solidFill>
                <a:latin typeface="Andalus" pitchFamily="2" charset="-78"/>
                <a:cs typeface="Andalus" pitchFamily="2" charset="-78"/>
              </a:rPr>
              <a:t> </a:t>
            </a:r>
            <a:r>
              <a:rPr lang="es-ES_tradnl" sz="2400" b="1" dirty="0" smtClean="0">
                <a:solidFill>
                  <a:schemeClr val="bg2">
                    <a:lumMod val="25000"/>
                  </a:schemeClr>
                </a:solidFill>
                <a:latin typeface="Andalus" pitchFamily="2" charset="-78"/>
                <a:cs typeface="Andalus" pitchFamily="2" charset="-78"/>
              </a:rPr>
              <a:t>(Urbanización Los Delfines)</a:t>
            </a:r>
            <a:endParaRPr lang="es-ES_tradnl" sz="2400" b="1" dirty="0">
              <a:solidFill>
                <a:schemeClr val="bg2">
                  <a:lumMod val="25000"/>
                </a:schemeClr>
              </a:solidFill>
              <a:latin typeface="Andalus" pitchFamily="2" charset="-78"/>
              <a:cs typeface="Andalus" pitchFamily="2" charset="-78"/>
            </a:endParaRPr>
          </a:p>
        </p:txBody>
      </p:sp>
      <p:sp>
        <p:nvSpPr>
          <p:cNvPr id="6" name="5 Rectángulo"/>
          <p:cNvSpPr/>
          <p:nvPr/>
        </p:nvSpPr>
        <p:spPr>
          <a:xfrm>
            <a:off x="6762220"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8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8" name="Picture 2" descr="C:\Users\abuelitos\Desktop\MENORCA\VIAJE A MENORCA  88.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904304" y="6357958"/>
            <a:ext cx="1885452" cy="307777"/>
          </a:xfrm>
          <a:prstGeom prst="rect">
            <a:avLst/>
          </a:prstGeom>
        </p:spPr>
        <p:txBody>
          <a:bodyPr wrap="squar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1" name="Picture 3" descr="C:\Users\abuelitos\Documents\Rebajar MENORCA\VIAJE A MENORCA 127 (FILEminimizer).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6" name="5 Rectángulo"/>
          <p:cNvSpPr/>
          <p:nvPr/>
        </p:nvSpPr>
        <p:spPr>
          <a:xfrm>
            <a:off x="6858016" y="6550223"/>
            <a:ext cx="1885452"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C:\Users\abuelitos\Desktop\MENORCA\VIAJE A MENORCA 1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000100"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 name="Picture 2" descr="C:\Users\abuelitos\Documents\Rebajar MENORCA\VIAJE A MENORCA 026 (FILEminimizer) (FILEminimizer).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6" name="5 Rectángulo"/>
          <p:cNvSpPr/>
          <p:nvPr/>
        </p:nvSpPr>
        <p:spPr>
          <a:xfrm>
            <a:off x="547114"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esktop\MENORCA\VIAJE A MENORCA 317.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762361" y="6488668"/>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8" name="Picture 2" descr="C:\Users\abuelitos\Desktop\MENORCA\VIAJE A MENORCA 30.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5" name="4 Rectángulo"/>
          <p:cNvSpPr/>
          <p:nvPr/>
        </p:nvSpPr>
        <p:spPr>
          <a:xfrm>
            <a:off x="285720" y="6286520"/>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C:\Users\abuelitos\Documents\Rebajar MENORCA\VIAJE A MENORCA 032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2143108" y="6286520"/>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5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esktop\MENORCA\VIAJE A MENORCA 143.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00034" y="6357958"/>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5474" name="Picture 2" descr="C:\Users\abuelitos\Documents\Rebajar MENORCA\VIAJE A MENORCA 087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18552"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3426" name="Picture 2" descr="C:\Users\abuelitos\Documents\Rebajar MENORCA\VIAJE A MENORCA 018 (FILEminimizer).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6619344" y="6215083"/>
            <a:ext cx="1885452" cy="307777"/>
          </a:xfrm>
          <a:prstGeom prst="rect">
            <a:avLst/>
          </a:prstGeom>
        </p:spPr>
        <p:txBody>
          <a:bodyPr wrap="squar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ocuments\Rebajar MENORCA\VIAJE A MENORCA 015 (FILEminimizer).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6762220"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5602" name="Picture 2" descr="C:\Users\abuelitos\Desktop\MENORCA\VIAJE A MENORCA 13O -- jpg.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6620145"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285784" y="0"/>
            <a:ext cx="9429784"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sp>
        <p:nvSpPr>
          <p:cNvPr id="5" name="4 Rectángulo"/>
          <p:cNvSpPr/>
          <p:nvPr/>
        </p:nvSpPr>
        <p:spPr>
          <a:xfrm>
            <a:off x="285720" y="302359"/>
            <a:ext cx="4286280" cy="6247864"/>
          </a:xfrm>
          <a:prstGeom prst="rect">
            <a:avLst/>
          </a:prstGeom>
        </p:spPr>
        <p:txBody>
          <a:bodyPr wrap="square">
            <a:spAutoFit/>
          </a:bodyPr>
          <a:lstStyle/>
          <a:p>
            <a:r>
              <a:rPr lang="es-ES_tradnl" sz="2000" dirty="0" smtClean="0">
                <a:latin typeface="Andalus" pitchFamily="2" charset="-78"/>
                <a:cs typeface="Andalus" pitchFamily="2" charset="-78"/>
              </a:rPr>
              <a:t>La Fortaleza de la Mola es un claro ejemplo de la arquitectura militar del siglo XIX de Menorca, que fue utilizada  con fines defensivos. Posee 10 frentes, que están divididos entre los de defensa terrestre y los de defensa marítima. Situada en la bocana norte del puerto de </a:t>
            </a:r>
            <a:r>
              <a:rPr lang="es-ES_tradnl" sz="2000" dirty="0" err="1" smtClean="0">
                <a:latin typeface="Andalus" pitchFamily="2" charset="-78"/>
                <a:cs typeface="Andalus" pitchFamily="2" charset="-78"/>
              </a:rPr>
              <a:t>Maó</a:t>
            </a:r>
            <a:r>
              <a:rPr lang="es-ES_tradnl" sz="2000" dirty="0" smtClean="0">
                <a:latin typeface="Andalus" pitchFamily="2" charset="-78"/>
                <a:cs typeface="Andalus" pitchFamily="2" charset="-78"/>
              </a:rPr>
              <a:t>, la Fortaleza de Isabel II fue construida entre los años 1848 y 1898 para defenderlo. Con una longitud de aproximadamente 1.500 m., constituye uno de los mejores exponentes de la arquitectura militar de finales del siglo XIX. </a:t>
            </a:r>
            <a:br>
              <a:rPr lang="es-ES_tradnl" sz="2000" dirty="0" smtClean="0">
                <a:latin typeface="Andalus" pitchFamily="2" charset="-78"/>
                <a:cs typeface="Andalus" pitchFamily="2" charset="-78"/>
              </a:rPr>
            </a:br>
            <a:r>
              <a:rPr lang="es-ES_tradnl" sz="2000" dirty="0" smtClean="0">
                <a:latin typeface="Andalus" pitchFamily="2" charset="-78"/>
                <a:cs typeface="Andalus" pitchFamily="2" charset="-78"/>
              </a:rPr>
              <a:t>Su situación estratégica la convirtió en un punto clave del sistema defensivo de la isla. Actualmente representa un valioso Patrimonio Histórico-Militar, enclavado en un fabuloso entorno natural. </a:t>
            </a:r>
            <a:endParaRPr lang="es-ES_tradnl" sz="2000" dirty="0">
              <a:latin typeface="Andalus" pitchFamily="2" charset="-78"/>
              <a:cs typeface="Andalus" pitchFamily="2" charset="-78"/>
            </a:endParaRPr>
          </a:p>
        </p:txBody>
      </p:sp>
      <p:pic>
        <p:nvPicPr>
          <p:cNvPr id="2050" name="Picture 2" descr="http://d3crea3mqptpof.cloudfront.net/wp-content/uploads/2009/10/la-mola-fortaleza-isabel-ii-menorca-www.flickr.com-photos-kpiris-1268565067-sizes-l--590x395.jpg"/>
          <p:cNvPicPr>
            <a:picLocks noChangeAspect="1" noChangeArrowheads="1"/>
          </p:cNvPicPr>
          <p:nvPr/>
        </p:nvPicPr>
        <p:blipFill>
          <a:blip r:embed="rId2" cstate="print"/>
          <a:srcRect/>
          <a:stretch>
            <a:fillRect/>
          </a:stretch>
        </p:blipFill>
        <p:spPr bwMode="auto">
          <a:xfrm>
            <a:off x="4250732" y="0"/>
            <a:ext cx="4893268" cy="3276000"/>
          </a:xfrm>
          <a:prstGeom prst="rect">
            <a:avLst/>
          </a:prstGeom>
          <a:noFill/>
          <a:effectLst>
            <a:softEdge rad="317500"/>
          </a:effectLst>
        </p:spPr>
      </p:pic>
      <p:pic>
        <p:nvPicPr>
          <p:cNvPr id="2052" name="Picture 4" descr="http://onestep4ward.com/wp-content/uploads/2011/10/La-Mola-Fortress.jpg"/>
          <p:cNvPicPr>
            <a:picLocks noChangeAspect="1" noChangeArrowheads="1"/>
          </p:cNvPicPr>
          <p:nvPr/>
        </p:nvPicPr>
        <p:blipFill>
          <a:blip r:embed="rId3" cstate="print"/>
          <a:srcRect/>
          <a:stretch>
            <a:fillRect/>
          </a:stretch>
        </p:blipFill>
        <p:spPr bwMode="auto">
          <a:xfrm>
            <a:off x="4230000" y="3357562"/>
            <a:ext cx="4914000" cy="3276000"/>
          </a:xfrm>
          <a:prstGeom prst="rect">
            <a:avLst/>
          </a:prstGeom>
          <a:noFill/>
          <a:effectLst>
            <a:softEdge rad="317500"/>
          </a:effectLst>
        </p:spPr>
      </p:pic>
    </p:spTree>
  </p:cSld>
  <p:clrMapOvr>
    <a:masterClrMapping/>
  </p:clrMapOvr>
  <p:transition spd="med" advTm="27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5235" name="Picture 3" descr="C:\Users\abuelitos\Documents\Rebajar MENORCA\entrant-2-de-la-fortaleza-de-la-mola-2[1].jpg"/>
          <p:cNvPicPr>
            <a:picLocks noChangeAspect="1" noChangeArrowheads="1"/>
          </p:cNvPicPr>
          <p:nvPr/>
        </p:nvPicPr>
        <p:blipFill>
          <a:blip r:embed="rId2" cstate="print"/>
          <a:srcRect/>
          <a:stretch>
            <a:fillRect/>
          </a:stretch>
        </p:blipFill>
        <p:spPr bwMode="auto">
          <a:xfrm>
            <a:off x="4089400" y="0"/>
            <a:ext cx="5054600" cy="3784600"/>
          </a:xfrm>
          <a:prstGeom prst="rect">
            <a:avLst/>
          </a:prstGeom>
          <a:noFill/>
        </p:spPr>
      </p:pic>
      <p:pic>
        <p:nvPicPr>
          <p:cNvPr id="95240" name="Picture 8" descr="C:\Users\abuelitos\Documents\Rebajar MENORCA\DSC_0301[1].jpg"/>
          <p:cNvPicPr>
            <a:picLocks noChangeAspect="1" noChangeArrowheads="1"/>
          </p:cNvPicPr>
          <p:nvPr/>
        </p:nvPicPr>
        <p:blipFill>
          <a:blip r:embed="rId3" cstate="print"/>
          <a:srcRect/>
          <a:stretch>
            <a:fillRect/>
          </a:stretch>
        </p:blipFill>
        <p:spPr bwMode="auto">
          <a:xfrm>
            <a:off x="0" y="3654000"/>
            <a:ext cx="4782104" cy="3204000"/>
          </a:xfrm>
          <a:prstGeom prst="rect">
            <a:avLst/>
          </a:prstGeom>
          <a:noFill/>
        </p:spPr>
      </p:pic>
      <p:pic>
        <p:nvPicPr>
          <p:cNvPr id="95241" name="Picture 9" descr="C:\Users\abuelitos\Documents\Rebajar MENORCA\menorca_circuitos_la_mola_puerto_de_mao[1].jpg"/>
          <p:cNvPicPr>
            <a:picLocks noChangeAspect="1" noChangeArrowheads="1"/>
          </p:cNvPicPr>
          <p:nvPr/>
        </p:nvPicPr>
        <p:blipFill>
          <a:blip r:embed="rId4" cstate="print"/>
          <a:srcRect/>
          <a:stretch>
            <a:fillRect/>
          </a:stretch>
        </p:blipFill>
        <p:spPr bwMode="auto">
          <a:xfrm>
            <a:off x="0" y="0"/>
            <a:ext cx="4944000" cy="3708000"/>
          </a:xfrm>
          <a:prstGeom prst="rect">
            <a:avLst/>
          </a:prstGeom>
          <a:noFill/>
        </p:spPr>
      </p:pic>
      <p:pic>
        <p:nvPicPr>
          <p:cNvPr id="95242" name="Picture 10" descr="C:\Users\abuelitos\Documents\Rebajar MENORCA\castillo_la_mola_1_peq[1].jpg"/>
          <p:cNvPicPr>
            <a:picLocks noChangeAspect="1" noChangeArrowheads="1"/>
          </p:cNvPicPr>
          <p:nvPr/>
        </p:nvPicPr>
        <p:blipFill>
          <a:blip r:embed="rId5" cstate="print"/>
          <a:srcRect/>
          <a:stretch>
            <a:fillRect/>
          </a:stretch>
        </p:blipFill>
        <p:spPr bwMode="auto">
          <a:xfrm>
            <a:off x="4572000" y="3714752"/>
            <a:ext cx="4752000" cy="3168000"/>
          </a:xfrm>
          <a:prstGeom prst="rect">
            <a:avLst/>
          </a:prstGeom>
          <a:noFill/>
        </p:spPr>
      </p:pic>
      <p:sp>
        <p:nvSpPr>
          <p:cNvPr id="12" name="11 Rectángulo"/>
          <p:cNvSpPr/>
          <p:nvPr/>
        </p:nvSpPr>
        <p:spPr>
          <a:xfrm>
            <a:off x="7855666" y="6488668"/>
            <a:ext cx="311304" cy="307777"/>
          </a:xfrm>
          <a:prstGeom prst="rect">
            <a:avLst/>
          </a:prstGeom>
        </p:spPr>
        <p:txBody>
          <a:bodyPr wrap="none">
            <a:spAutoFit/>
          </a:bodyPr>
          <a:lstStyle/>
          <a:p>
            <a:pPr algn="ctr"/>
            <a:r>
              <a:rPr lang="es-ES" sz="1400" b="1" spc="150" dirty="0" smtClean="0">
                <a:ln w="11430"/>
                <a:solidFill>
                  <a:schemeClr val="bg1"/>
                </a:solidFill>
                <a:latin typeface="Blackadder ITC" pitchFamily="82" charset="0"/>
                <a:cs typeface="Andalus" pitchFamily="2" charset="-78"/>
              </a:rPr>
              <a:t>F</a:t>
            </a:r>
            <a:endParaRPr lang="es-ES" sz="1400" b="1" spc="150" dirty="0">
              <a:ln w="11430"/>
              <a:solidFill>
                <a:schemeClr val="bg1"/>
              </a:solidFill>
              <a:latin typeface="Blackadder ITC" pitchFamily="82" charset="0"/>
              <a:cs typeface="Andalus" pitchFamily="2" charset="-78"/>
            </a:endParaRPr>
          </a:p>
        </p:txBody>
      </p:sp>
    </p:spTree>
  </p:cSld>
  <p:clrMapOvr>
    <a:masterClrMapping/>
  </p:clrMapOvr>
  <p:transition spd="med" advTm="7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ocuments\Rebajar MENORCA\VIAJE A MENORCA 274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89990"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8" name="Picture 2" descr="C:\Users\abuelitos\Documents\Rebajar MENORCA\VIAJE A MENORCA 275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62220"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357158" y="357166"/>
            <a:ext cx="8358246" cy="4893647"/>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Si se debe destacar algo importante de Menorca. tendría que ser sus magníficas calas, pequeñas y escondidas, de aguas turquesas, donde podremos perdernos y olvidarnos del mundo que nos rodea, ya que aún la masificación turística no ha llegado a la isla, como sucede en Ibiza y Mallorca.</a:t>
            </a:r>
            <a:br>
              <a:rPr lang="es-ES_tradnl" sz="2400" dirty="0" smtClean="0">
                <a:solidFill>
                  <a:srgbClr val="FFFF00"/>
                </a:solidFill>
                <a:latin typeface="Andalus" pitchFamily="2" charset="-78"/>
                <a:cs typeface="Andalus" pitchFamily="2" charset="-78"/>
              </a:rPr>
            </a:br>
            <a:r>
              <a:rPr lang="es-ES_tradnl" sz="2400" dirty="0" smtClean="0">
                <a:solidFill>
                  <a:srgbClr val="FFFF00"/>
                </a:solidFill>
                <a:latin typeface="Andalus" pitchFamily="2" charset="-78"/>
                <a:cs typeface="Andalus" pitchFamily="2" charset="-78"/>
              </a:rPr>
              <a:t>Las comunicaciones con Menorca son excelentes, sobre todo cuando llega el verano, que es cuando más gente acude a visitarla. Podemos realizar nuestro viaje en barco o en avión. Si optamos por el primero, a la isla llegan barcos desde Barcelona, Valencia y Mallorca; pero si preferimos hacerlo en avión, podremos llegar hasta el aeropuerto de Mahón, que está a solo cinco kilómetros del centro de la ciudad, con vuelos procedentes de Madrid y Barcelona</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30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ocuments\Rebajar MENORCA\menorca_beach_500[1] (FILEminimizer).jpg"/>
          <p:cNvPicPr>
            <a:picLocks noChangeAspect="1" noChangeArrowheads="1"/>
          </p:cNvPicPr>
          <p:nvPr/>
        </p:nvPicPr>
        <p:blipFill>
          <a:blip r:embed="rId2" cstate="print"/>
          <a:srcRect/>
          <a:stretch>
            <a:fillRect/>
          </a:stretch>
        </p:blipFill>
        <p:spPr bwMode="auto">
          <a:xfrm>
            <a:off x="0" y="-1"/>
            <a:ext cx="9184371"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3" descr="C:\Users\abuelitos\Desktop\MENORCA\VIAJE A MENORCA 11jpg.jpg"/>
          <p:cNvPicPr>
            <a:picLocks noChangeAspect="1" noChangeArrowheads="1"/>
          </p:cNvPicPr>
          <p:nvPr/>
        </p:nvPicPr>
        <p:blipFill>
          <a:blip r:embed="rId2" cstate="print"/>
          <a:srcRect/>
          <a:stretch>
            <a:fillRect/>
          </a:stretch>
        </p:blipFill>
        <p:spPr bwMode="auto">
          <a:xfrm>
            <a:off x="0" y="-126000"/>
            <a:ext cx="9311042" cy="6984000"/>
          </a:xfrm>
          <a:prstGeom prst="rect">
            <a:avLst/>
          </a:prstGeom>
          <a:noFill/>
        </p:spPr>
      </p:pic>
      <p:sp>
        <p:nvSpPr>
          <p:cNvPr id="5" name="4 Rectángulo"/>
          <p:cNvSpPr/>
          <p:nvPr/>
        </p:nvSpPr>
        <p:spPr>
          <a:xfrm>
            <a:off x="689990" y="6072206"/>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2098" name="Picture 2" descr="C:\Users\abuelitos\Desktop\Nueva carpeta\cala%20en%20el%20sur%20de%20menorca[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5234" name="Picture 2" descr="Menorca"/>
          <p:cNvPicPr>
            <a:picLocks noChangeAspect="1" noChangeArrowheads="1"/>
          </p:cNvPicPr>
          <p:nvPr/>
        </p:nvPicPr>
        <p:blipFill>
          <a:blip r:embed="rId2" cstate="print"/>
          <a:srcRect/>
          <a:stretch>
            <a:fillRect/>
          </a:stretch>
        </p:blipFill>
        <p:spPr bwMode="auto">
          <a:xfrm>
            <a:off x="0" y="0"/>
            <a:ext cx="9179106"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www.yachtbooker.es/Yacht-Charter-menorca-cala-mararella1.jpg"/>
          <p:cNvPicPr>
            <a:picLocks noChangeAspect="1" noChangeArrowheads="1"/>
          </p:cNvPicPr>
          <p:nvPr/>
        </p:nvPicPr>
        <p:blipFill>
          <a:blip r:embed="rId2" cstate="print"/>
          <a:srcRect/>
          <a:stretch>
            <a:fillRect/>
          </a:stretch>
        </p:blipFill>
        <p:spPr bwMode="auto">
          <a:xfrm>
            <a:off x="-13" y="0"/>
            <a:ext cx="9188426" cy="6876000"/>
          </a:xfrm>
          <a:prstGeom prst="rect">
            <a:avLst/>
          </a:prstGeom>
          <a:noFill/>
        </p:spPr>
      </p:pic>
      <p:pic>
        <p:nvPicPr>
          <p:cNvPr id="1026" name="Picture 2" descr="C:\Users\abuelitos\Desktop\frameyellowstripe[1].png"/>
          <p:cNvPicPr>
            <a:picLocks noChangeAspect="1" noChangeArrowheads="1"/>
          </p:cNvPicPr>
          <p:nvPr/>
        </p:nvPicPr>
        <p:blipFill>
          <a:blip r:embed="rId3" cstate="print"/>
          <a:srcRect/>
          <a:stretch>
            <a:fillRect/>
          </a:stretch>
        </p:blipFill>
        <p:spPr bwMode="auto">
          <a:xfrm>
            <a:off x="-533041" y="-428652"/>
            <a:ext cx="10313089" cy="8172000"/>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1026"/>
                                        </p:tgtEl>
                                      </p:cBhvr>
                                    </p:animEffect>
                                    <p:set>
                                      <p:cBhvr>
                                        <p:cTn id="7" dur="1" fill="hold">
                                          <p:stCondLst>
                                            <p:cond delay="4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3730" name="Picture 2" descr="http://www.mejoresplayas.org/imgs/playaMENORCA.jpg"/>
          <p:cNvPicPr>
            <a:picLocks noChangeAspect="1" noChangeArrowheads="1"/>
          </p:cNvPicPr>
          <p:nvPr/>
        </p:nvPicPr>
        <p:blipFill>
          <a:blip r:embed="rId3" cstate="print"/>
          <a:srcRect/>
          <a:stretch>
            <a:fillRect/>
          </a:stretch>
        </p:blipFill>
        <p:spPr bwMode="auto">
          <a:xfrm>
            <a:off x="-714412" y="-90000"/>
            <a:ext cx="10428529" cy="6948000"/>
          </a:xfrm>
          <a:prstGeom prst="rect">
            <a:avLst/>
          </a:prstGeom>
          <a:noFill/>
        </p:spPr>
      </p:pic>
      <p:pic>
        <p:nvPicPr>
          <p:cNvPr id="53250" name="Picture 2" descr="http://img.nauticexpo.es/images_ne/photo-g/barco-tradicional-bote-de-remos-22332-379065.jpg"/>
          <p:cNvPicPr>
            <a:picLocks noChangeAspect="1" noChangeArrowheads="1"/>
          </p:cNvPicPr>
          <p:nvPr/>
        </p:nvPicPr>
        <p:blipFill>
          <a:blip r:embed="rId4" cstate="print"/>
          <a:srcRect/>
          <a:stretch>
            <a:fillRect/>
          </a:stretch>
        </p:blipFill>
        <p:spPr bwMode="auto">
          <a:xfrm>
            <a:off x="3143240" y="3510000"/>
            <a:ext cx="5024695" cy="3348000"/>
          </a:xfrm>
          <a:prstGeom prst="ellipse">
            <a:avLst/>
          </a:prstGeom>
          <a:noFill/>
          <a:effectLst>
            <a:softEdge rad="635000"/>
          </a:effectLst>
        </p:spPr>
      </p:pic>
    </p:spTree>
  </p:cSld>
  <p:clrMapOvr>
    <a:masterClrMapping/>
  </p:clrMapOvr>
  <p:transition spd="med" advTm="400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7282" name="Picture 2" descr="Menorca"/>
          <p:cNvPicPr>
            <a:picLocks noChangeAspect="1" noChangeArrowheads="1"/>
          </p:cNvPicPr>
          <p:nvPr/>
        </p:nvPicPr>
        <p:blipFill>
          <a:blip r:embed="rId2" cstate="print"/>
          <a:srcRect/>
          <a:stretch>
            <a:fillRect/>
          </a:stretch>
        </p:blipFill>
        <p:spPr bwMode="auto">
          <a:xfrm>
            <a:off x="0" y="0"/>
            <a:ext cx="9179106" cy="6876000"/>
          </a:xfrm>
          <a:prstGeom prst="rect">
            <a:avLst/>
          </a:prstGeom>
          <a:noFill/>
        </p:spPr>
      </p:pic>
      <p:sp>
        <p:nvSpPr>
          <p:cNvPr id="6" name="5 Rectángulo"/>
          <p:cNvSpPr/>
          <p:nvPr/>
        </p:nvSpPr>
        <p:spPr>
          <a:xfrm>
            <a:off x="6619344"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3" name="Picture 5" descr="C:\Users\abuelitos\Documents\Rebajar MENORCA\VIAJE A MENORCA 051 (FILEminimizer).JPG"/>
          <p:cNvPicPr>
            <a:picLocks noChangeAspect="1" noChangeArrowheads="1"/>
          </p:cNvPicPr>
          <p:nvPr/>
        </p:nvPicPr>
        <p:blipFill>
          <a:blip r:embed="rId2" cstate="print"/>
          <a:srcRect/>
          <a:stretch>
            <a:fillRect/>
          </a:stretch>
        </p:blipFill>
        <p:spPr bwMode="auto">
          <a:xfrm>
            <a:off x="-49" y="0"/>
            <a:ext cx="9263047" cy="6948000"/>
          </a:xfrm>
          <a:prstGeom prst="rect">
            <a:avLst/>
          </a:prstGeom>
          <a:noFill/>
        </p:spPr>
      </p:pic>
      <p:sp>
        <p:nvSpPr>
          <p:cNvPr id="5" name="4 Rectángulo"/>
          <p:cNvSpPr/>
          <p:nvPr/>
        </p:nvSpPr>
        <p:spPr>
          <a:xfrm>
            <a:off x="6833658" y="357166"/>
            <a:ext cx="1885452"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3" descr="C:\Users\abuelitos\Documents\Rebajar MENORCA\VIAJE A MENORCA 052 (FILEminimizer).JPG"/>
          <p:cNvPicPr>
            <a:picLocks noChangeAspect="1" noChangeArrowheads="1"/>
          </p:cNvPicPr>
          <p:nvPr/>
        </p:nvPicPr>
        <p:blipFill>
          <a:blip r:embed="rId2" cstate="print"/>
          <a:srcRect/>
          <a:stretch>
            <a:fillRect/>
          </a:stretch>
        </p:blipFill>
        <p:spPr bwMode="auto">
          <a:xfrm>
            <a:off x="-48" y="0"/>
            <a:ext cx="9215052" cy="6912000"/>
          </a:xfrm>
          <a:prstGeom prst="rect">
            <a:avLst/>
          </a:prstGeom>
          <a:noFill/>
        </p:spPr>
      </p:pic>
      <p:sp>
        <p:nvSpPr>
          <p:cNvPr id="5" name="4 Rectángulo"/>
          <p:cNvSpPr/>
          <p:nvPr/>
        </p:nvSpPr>
        <p:spPr>
          <a:xfrm>
            <a:off x="689990" y="285728"/>
            <a:ext cx="1885452"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MENORCA\VIAJE A MENORCA 5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548707" y="6143644"/>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esktop\MENORCA\VIAJE A MENORCA 57.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547114"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Nueva carpeta\VIAJE A MENORC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832866"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41" name="Picture 1" descr="C:\Users\abuelitos\Documents\Rebajar MENORCA\VIAJE A MENORCA 115 (FILEminimizer).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18552" y="6072206"/>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8" name="Picture 2" descr="C:\Users\abuelitos\Documents\Rebajar MENORCA\VIAJE A MENORCA 109 (FILEminimizer).JPG"/>
          <p:cNvPicPr>
            <a:picLocks noChangeAspect="1" noChangeArrowheads="1"/>
          </p:cNvPicPr>
          <p:nvPr/>
        </p:nvPicPr>
        <p:blipFill>
          <a:blip r:embed="rId2" cstate="print"/>
          <a:srcRect/>
          <a:stretch>
            <a:fillRect/>
          </a:stretch>
        </p:blipFill>
        <p:spPr bwMode="auto">
          <a:xfrm>
            <a:off x="-23057" y="-18000"/>
            <a:ext cx="9167057" cy="6876000"/>
          </a:xfrm>
          <a:prstGeom prst="rect">
            <a:avLst/>
          </a:prstGeom>
          <a:noFill/>
        </p:spPr>
      </p:pic>
      <p:sp>
        <p:nvSpPr>
          <p:cNvPr id="5" name="4 Rectángulo"/>
          <p:cNvSpPr/>
          <p:nvPr/>
        </p:nvSpPr>
        <p:spPr>
          <a:xfrm>
            <a:off x="689990" y="6143644"/>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571472" y="571480"/>
            <a:ext cx="7858180" cy="3785652"/>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Al igual que otras muchas islas en España, Menorca tiene una costa de gran belleza digna de admiración. No se puede comparar el número de playas de Menorca con las vecinas Mallorca e Ibiza. La gran variedad de playas que componen la isla ofrece un amplio abanico de posibilidades capaz de satisfacer al más exigente. En Menorca las playas son mucho más tranquilas que en las demás islas del archipiélago balear, de modo que resulta más fácil encontrar un lugar apartado para poder tumbarse apaciblemente al sol y conseguir un buen bronceado. </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25000">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3186" name="Picture 2" descr="Menorca"/>
          <p:cNvPicPr>
            <a:picLocks noChangeAspect="1" noChangeArrowheads="1"/>
          </p:cNvPicPr>
          <p:nvPr/>
        </p:nvPicPr>
        <p:blipFill>
          <a:blip r:embed="rId2" cstate="print"/>
          <a:srcRect/>
          <a:stretch>
            <a:fillRect/>
          </a:stretch>
        </p:blipFill>
        <p:spPr bwMode="auto">
          <a:xfrm>
            <a:off x="0" y="0"/>
            <a:ext cx="9179106"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2706" name="Picture 2" descr="http://blog.ellasviajan.com/wp-content/uploads/2009/05/playas-menorca.jpg"/>
          <p:cNvPicPr>
            <a:picLocks noChangeAspect="1" noChangeArrowheads="1"/>
          </p:cNvPicPr>
          <p:nvPr/>
        </p:nvPicPr>
        <p:blipFill>
          <a:blip r:embed="rId2" cstate="print"/>
          <a:srcRect/>
          <a:stretch>
            <a:fillRect/>
          </a:stretch>
        </p:blipFill>
        <p:spPr bwMode="auto">
          <a:xfrm>
            <a:off x="-1000164" y="-126000"/>
            <a:ext cx="10535183" cy="6984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smtClean="0"/>
          </a:p>
        </p:txBody>
      </p:sp>
      <p:pic>
        <p:nvPicPr>
          <p:cNvPr id="81924" name="Picture 4" descr=" Las 5 mejores playas de Menorca"/>
          <p:cNvPicPr>
            <a:picLocks noChangeAspect="1" noChangeArrowheads="1"/>
          </p:cNvPicPr>
          <p:nvPr/>
        </p:nvPicPr>
        <p:blipFill>
          <a:blip r:embed="rId2" cstate="print"/>
          <a:srcRect/>
          <a:stretch>
            <a:fillRect/>
          </a:stretch>
        </p:blipFill>
        <p:spPr bwMode="auto">
          <a:xfrm>
            <a:off x="4296000" y="3222000"/>
            <a:ext cx="4848000" cy="3636000"/>
          </a:xfrm>
          <a:prstGeom prst="rect">
            <a:avLst/>
          </a:prstGeom>
          <a:noFill/>
        </p:spPr>
      </p:pic>
      <p:pic>
        <p:nvPicPr>
          <p:cNvPr id="81926" name="Picture 6" descr="cove Las 5 mejores playas de Menorca"/>
          <p:cNvPicPr>
            <a:picLocks noChangeAspect="1" noChangeArrowheads="1"/>
          </p:cNvPicPr>
          <p:nvPr/>
        </p:nvPicPr>
        <p:blipFill>
          <a:blip r:embed="rId3" cstate="print"/>
          <a:srcRect/>
          <a:stretch>
            <a:fillRect/>
          </a:stretch>
        </p:blipFill>
        <p:spPr bwMode="auto">
          <a:xfrm>
            <a:off x="0" y="3286124"/>
            <a:ext cx="4752000" cy="3564000"/>
          </a:xfrm>
          <a:prstGeom prst="rect">
            <a:avLst/>
          </a:prstGeom>
          <a:noFill/>
        </p:spPr>
      </p:pic>
      <p:pic>
        <p:nvPicPr>
          <p:cNvPr id="7" name="Picture 2" descr=" Las 5 mejores playas de Menorca"/>
          <p:cNvPicPr>
            <a:picLocks noChangeAspect="1" noChangeArrowheads="1"/>
          </p:cNvPicPr>
          <p:nvPr/>
        </p:nvPicPr>
        <p:blipFill>
          <a:blip r:embed="rId4" cstate="print"/>
          <a:srcRect/>
          <a:stretch>
            <a:fillRect/>
          </a:stretch>
        </p:blipFill>
        <p:spPr bwMode="auto">
          <a:xfrm>
            <a:off x="0" y="0"/>
            <a:ext cx="4704000" cy="3528000"/>
          </a:xfrm>
          <a:prstGeom prst="rect">
            <a:avLst/>
          </a:prstGeom>
          <a:noFill/>
        </p:spPr>
      </p:pic>
      <p:pic>
        <p:nvPicPr>
          <p:cNvPr id="8" name="Picture 2" descr="http://www.viajespasion.com/wp-content/uploads/2009/08/1.jpg"/>
          <p:cNvPicPr>
            <a:picLocks noChangeAspect="1" noChangeArrowheads="1"/>
          </p:cNvPicPr>
          <p:nvPr/>
        </p:nvPicPr>
        <p:blipFill>
          <a:blip r:embed="rId5" cstate="print"/>
          <a:srcRect/>
          <a:stretch>
            <a:fillRect/>
          </a:stretch>
        </p:blipFill>
        <p:spPr bwMode="auto">
          <a:xfrm>
            <a:off x="4572000" y="0"/>
            <a:ext cx="5292000" cy="3528000"/>
          </a:xfrm>
          <a:prstGeom prst="rect">
            <a:avLst/>
          </a:prstGeom>
          <a:noFill/>
        </p:spPr>
      </p:pic>
    </p:spTree>
  </p:cSld>
  <p:clrMapOvr>
    <a:masterClrMapping/>
  </p:clrMapOvr>
  <p:transition spd="med" advTm="7000">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0898" name="Picture 2" descr="http://public.bay.livefilestore.com/y1pPrm9lixrCgPY7w9AIXhlKX4xcvE5-ieB7d6ri98yBDpcWdGO75LkX1dpHfilDxvm9ZbgDU_KN8CWBLis_E5cAQ/menorca-cala.jpg?psid=1"/>
          <p:cNvPicPr>
            <a:picLocks noChangeAspect="1" noChangeArrowheads="1"/>
          </p:cNvPicPr>
          <p:nvPr/>
        </p:nvPicPr>
        <p:blipFill>
          <a:blip r:embed="rId2" cstate="print"/>
          <a:srcRect/>
          <a:stretch>
            <a:fillRect/>
          </a:stretch>
        </p:blipFill>
        <p:spPr bwMode="auto">
          <a:xfrm>
            <a:off x="0" y="-1"/>
            <a:ext cx="9212517" cy="6912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357158" y="571480"/>
            <a:ext cx="7929618" cy="3785652"/>
          </a:xfrm>
          <a:prstGeom prst="rect">
            <a:avLst/>
          </a:prstGeom>
        </p:spPr>
        <p:txBody>
          <a:bodyPr wrap="square">
            <a:spAutoFit/>
          </a:bodyPr>
          <a:lstStyle/>
          <a:p>
            <a:r>
              <a:rPr lang="es-ES_tradnl" sz="2400" dirty="0" smtClean="0">
                <a:solidFill>
                  <a:srgbClr val="FFFF00"/>
                </a:solidFill>
                <a:latin typeface="Andalus" pitchFamily="2" charset="-78"/>
                <a:cs typeface="Andalus" pitchFamily="2" charset="-78"/>
              </a:rPr>
              <a:t>Es una isla sin apenas relieve. La isla está dividida en dos regiones: la zona llamada Tramontana, que es más abrupta y con un litoral recortado que ofrece puertos naturales de gran belleza, y la región de </a:t>
            </a:r>
            <a:r>
              <a:rPr lang="es-ES_tradnl" sz="2400" dirty="0" err="1" smtClean="0">
                <a:solidFill>
                  <a:srgbClr val="FFFF00"/>
                </a:solidFill>
                <a:latin typeface="Andalus" pitchFamily="2" charset="-78"/>
                <a:cs typeface="Andalus" pitchFamily="2" charset="-78"/>
              </a:rPr>
              <a:t>Migjorn</a:t>
            </a:r>
            <a:r>
              <a:rPr lang="es-ES_tradnl" sz="2400" dirty="0" smtClean="0">
                <a:solidFill>
                  <a:srgbClr val="FFFF00"/>
                </a:solidFill>
                <a:latin typeface="Andalus" pitchFamily="2" charset="-78"/>
                <a:cs typeface="Andalus" pitchFamily="2" charset="-78"/>
              </a:rPr>
              <a:t>, que tiene un relieve más suave, con profundos barrancos, costa más rectilínea con acantilados y largas playas. La hospitalidad de sus gentes, la tranquilidad del entorno y las maravillosas playas y calas hacen de Menorca un lugar ideal para disfrutar de las vacaciones y las fiestas patronales donde los caballos son los auténticos protagonistas.</a:t>
            </a:r>
            <a:endParaRPr lang="es-ES_tradnl" sz="2400" dirty="0">
              <a:solidFill>
                <a:srgbClr val="FFFF00"/>
              </a:solidFill>
              <a:latin typeface="Andalus" pitchFamily="2" charset="-78"/>
              <a:cs typeface="Andalus" pitchFamily="2" charset="-78"/>
            </a:endParaRPr>
          </a:p>
        </p:txBody>
      </p:sp>
    </p:spTree>
  </p:cSld>
  <p:clrMapOvr>
    <a:masterClrMapping/>
  </p:clrMapOvr>
  <p:transition spd="med" advTm="20000">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hemeClr val="accent1"/>
          </a:lnRef>
          <a:fillRef idx="3">
            <a:schemeClr val="accent1"/>
          </a:fillRef>
          <a:effectRef idx="3">
            <a:schemeClr val="accent1"/>
          </a:effectRef>
          <a:fontRef idx="minor">
            <a:schemeClr val="lt1"/>
          </a:fontRef>
        </p:style>
        <p:txBody>
          <a:bodyPr/>
          <a:lstStyle/>
          <a:p>
            <a:endParaRPr lang="es-ES_tradnl" dirty="0"/>
          </a:p>
        </p:txBody>
      </p:sp>
      <p:pic>
        <p:nvPicPr>
          <p:cNvPr id="19459" name="Picture 3" descr="C:\Users\abuelitos\Documents\MENORCA\Menorca_Vista_aerea_albufera_playa_y_pueblo_de_Es_Grao_Mao[1].jpg"/>
          <p:cNvPicPr>
            <a:picLocks noChangeAspect="1" noChangeArrowheads="1"/>
          </p:cNvPicPr>
          <p:nvPr/>
        </p:nvPicPr>
        <p:blipFill>
          <a:blip r:embed="rId2" cstate="print"/>
          <a:srcRect/>
          <a:stretch>
            <a:fillRect/>
          </a:stretch>
        </p:blipFill>
        <p:spPr bwMode="auto">
          <a:xfrm>
            <a:off x="4429124" y="0"/>
            <a:ext cx="4752000" cy="3564000"/>
          </a:xfrm>
          <a:prstGeom prst="rect">
            <a:avLst/>
          </a:prstGeom>
          <a:noFill/>
        </p:spPr>
      </p:pic>
      <p:pic>
        <p:nvPicPr>
          <p:cNvPr id="8" name="Picture 4" descr="C:\Users\abuelitos\Documents\MENORCA\Menorca_Playa_y_poblado_de_Es_Grao_Mao[1].jpg"/>
          <p:cNvPicPr>
            <a:picLocks noChangeAspect="1" noChangeArrowheads="1"/>
          </p:cNvPicPr>
          <p:nvPr/>
        </p:nvPicPr>
        <p:blipFill>
          <a:blip r:embed="rId3" cstate="print"/>
          <a:srcRect/>
          <a:stretch>
            <a:fillRect/>
          </a:stretch>
        </p:blipFill>
        <p:spPr bwMode="auto">
          <a:xfrm>
            <a:off x="0" y="0"/>
            <a:ext cx="4608000" cy="3456000"/>
          </a:xfrm>
          <a:prstGeom prst="rect">
            <a:avLst/>
          </a:prstGeom>
          <a:noFill/>
        </p:spPr>
      </p:pic>
      <p:sp>
        <p:nvSpPr>
          <p:cNvPr id="9" name="8 Rectángulo"/>
          <p:cNvSpPr/>
          <p:nvPr/>
        </p:nvSpPr>
        <p:spPr>
          <a:xfrm>
            <a:off x="642910" y="428604"/>
            <a:ext cx="7572428" cy="400110"/>
          </a:xfrm>
          <a:prstGeom prst="rect">
            <a:avLst/>
          </a:prstGeom>
        </p:spPr>
        <p:txBody>
          <a:bodyPr wrap="square">
            <a:spAutoFit/>
          </a:bodyPr>
          <a:lstStyle/>
          <a:p>
            <a:r>
              <a:rPr lang="es-ES_tradnl" sz="2000" b="1" dirty="0" smtClean="0">
                <a:solidFill>
                  <a:srgbClr val="FFFF00"/>
                </a:solidFill>
              </a:rPr>
              <a:t>.</a:t>
            </a:r>
            <a:endParaRPr lang="es-ES_tradnl" sz="2000" b="1" dirty="0">
              <a:solidFill>
                <a:srgbClr val="FFFF00"/>
              </a:solidFill>
            </a:endParaRPr>
          </a:p>
        </p:txBody>
      </p:sp>
      <p:pic>
        <p:nvPicPr>
          <p:cNvPr id="35842" name="Picture 2" descr="C:\Users\abuelitos\Desktop\PlayMen_00[1].jpg"/>
          <p:cNvPicPr>
            <a:picLocks noChangeAspect="1" noChangeArrowheads="1"/>
          </p:cNvPicPr>
          <p:nvPr/>
        </p:nvPicPr>
        <p:blipFill>
          <a:blip r:embed="rId4" cstate="print"/>
          <a:srcRect/>
          <a:stretch>
            <a:fillRect/>
          </a:stretch>
        </p:blipFill>
        <p:spPr bwMode="auto">
          <a:xfrm>
            <a:off x="-714412" y="3402000"/>
            <a:ext cx="6213314" cy="3456000"/>
          </a:xfrm>
          <a:prstGeom prst="rect">
            <a:avLst/>
          </a:prstGeom>
          <a:noFill/>
        </p:spPr>
      </p:pic>
      <p:pic>
        <p:nvPicPr>
          <p:cNvPr id="11" name="Picture 1" descr="C:\Users\abuelitos\Desktop\menorca-baleares-playas-calas-001[1].jpg"/>
          <p:cNvPicPr>
            <a:picLocks noChangeAspect="1" noChangeArrowheads="1"/>
          </p:cNvPicPr>
          <p:nvPr/>
        </p:nvPicPr>
        <p:blipFill>
          <a:blip r:embed="rId5" cstate="print"/>
          <a:srcRect/>
          <a:stretch>
            <a:fillRect/>
          </a:stretch>
        </p:blipFill>
        <p:spPr bwMode="auto">
          <a:xfrm>
            <a:off x="4357686" y="3402000"/>
            <a:ext cx="5300616" cy="3456000"/>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3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4210" name="Picture 2" descr="Menorca"/>
          <p:cNvPicPr>
            <a:picLocks noChangeAspect="1" noChangeArrowheads="1"/>
          </p:cNvPicPr>
          <p:nvPr/>
        </p:nvPicPr>
        <p:blipFill>
          <a:blip r:embed="rId2" cstate="print"/>
          <a:srcRect/>
          <a:stretch>
            <a:fillRect/>
          </a:stretch>
        </p:blipFill>
        <p:spPr bwMode="auto">
          <a:xfrm>
            <a:off x="-35106" y="-18000"/>
            <a:ext cx="9179106"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2098" name="Picture 2" descr="Binibeca de noche"/>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500034" y="285728"/>
            <a:ext cx="8215370" cy="1200329"/>
          </a:xfrm>
          <a:prstGeom prst="rect">
            <a:avLst/>
          </a:prstGeom>
        </p:spPr>
        <p:txBody>
          <a:bodyPr wrap="square">
            <a:spAutoFit/>
          </a:bodyPr>
          <a:lstStyle/>
          <a:p>
            <a:pPr lvl="0" eaLnBrk="0" fontAlgn="base" hangingPunct="0">
              <a:spcBef>
                <a:spcPct val="0"/>
              </a:spcBef>
              <a:spcAft>
                <a:spcPct val="0"/>
              </a:spcAft>
            </a:pPr>
            <a:endParaRPr lang="es-ES" sz="2400" dirty="0" smtClean="0">
              <a:solidFill>
                <a:srgbClr val="FFFF00"/>
              </a:solidFill>
              <a:cs typeface="Times New Roman" pitchFamily="18" charset="0"/>
            </a:endParaRPr>
          </a:p>
          <a:p>
            <a:pPr lvl="0" eaLnBrk="0" fontAlgn="base" hangingPunct="0">
              <a:spcBef>
                <a:spcPct val="0"/>
              </a:spcBef>
              <a:spcAft>
                <a:spcPct val="0"/>
              </a:spcAft>
            </a:pPr>
            <a:endParaRPr lang="es-ES" sz="2400" dirty="0" smtClean="0">
              <a:solidFill>
                <a:srgbClr val="FFFF00"/>
              </a:solidFill>
              <a:cs typeface="Times New Roman" pitchFamily="18" charset="0"/>
            </a:endParaRPr>
          </a:p>
          <a:p>
            <a:pPr lvl="0" eaLnBrk="0" fontAlgn="base" hangingPunct="0">
              <a:spcBef>
                <a:spcPct val="0"/>
              </a:spcBef>
              <a:spcAft>
                <a:spcPct val="0"/>
              </a:spcAft>
            </a:pPr>
            <a:endParaRPr lang="es-ES_tradnl" sz="2400" dirty="0" smtClean="0">
              <a:solidFill>
                <a:srgbClr val="FFFF00"/>
              </a:solidFill>
              <a:cs typeface="Arial" pitchFamily="34" charset="0"/>
            </a:endParaRPr>
          </a:p>
        </p:txBody>
      </p:sp>
    </p:spTree>
  </p:cSld>
  <p:clrMapOvr>
    <a:masterClrMapping/>
  </p:clrMapOvr>
  <p:transition spd="med" advTm="4000">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6" name="5 Rectángulo"/>
          <p:cNvSpPr/>
          <p:nvPr/>
        </p:nvSpPr>
        <p:spPr>
          <a:xfrm>
            <a:off x="285720" y="500042"/>
            <a:ext cx="8501122" cy="4524315"/>
          </a:xfrm>
          <a:prstGeom prst="rect">
            <a:avLst/>
          </a:prstGeom>
        </p:spPr>
        <p:txBody>
          <a:bodyPr wrap="square">
            <a:spAutoFit/>
          </a:bodyPr>
          <a:lstStyle/>
          <a:p>
            <a:pPr lvl="0" fontAlgn="base">
              <a:spcBef>
                <a:spcPct val="0"/>
              </a:spcBef>
              <a:spcAft>
                <a:spcPct val="0"/>
              </a:spcAft>
            </a:pPr>
            <a:r>
              <a:rPr lang="es-ES" sz="2400" dirty="0" err="1" smtClean="0">
                <a:solidFill>
                  <a:srgbClr val="FFFF00"/>
                </a:solidFill>
                <a:latin typeface="Andalus" pitchFamily="2" charset="-78"/>
                <a:ea typeface="Times New Roman" pitchFamily="18" charset="0"/>
                <a:cs typeface="Andalus" pitchFamily="2" charset="-78"/>
              </a:rPr>
              <a:t>Binibeca</a:t>
            </a:r>
            <a:endParaRPr lang="es-ES_tradnl" sz="2400" dirty="0" smtClean="0">
              <a:solidFill>
                <a:srgbClr val="FFFF00"/>
              </a:solidFill>
              <a:latin typeface="Andalus" pitchFamily="2" charset="-78"/>
              <a:cs typeface="Andalus" pitchFamily="2" charset="-78"/>
            </a:endParaRPr>
          </a:p>
          <a:p>
            <a:pPr lvl="0" eaLnBrk="0" fontAlgn="base" hangingPunct="0">
              <a:spcBef>
                <a:spcPct val="0"/>
              </a:spcBef>
              <a:spcAft>
                <a:spcPct val="0"/>
              </a:spcAft>
            </a:pPr>
            <a:r>
              <a:rPr lang="es-ES" sz="2400" dirty="0" err="1" smtClean="0">
                <a:solidFill>
                  <a:srgbClr val="FFFF00"/>
                </a:solidFill>
                <a:latin typeface="Andalus" pitchFamily="2" charset="-78"/>
                <a:ea typeface="Times New Roman" pitchFamily="18" charset="0"/>
                <a:cs typeface="Andalus" pitchFamily="2" charset="-78"/>
              </a:rPr>
              <a:t>Binibeca</a:t>
            </a:r>
            <a:r>
              <a:rPr lang="es-ES" sz="2400" dirty="0" smtClean="0">
                <a:solidFill>
                  <a:srgbClr val="FFFF00"/>
                </a:solidFill>
                <a:latin typeface="Andalus" pitchFamily="2" charset="-78"/>
                <a:ea typeface="Times New Roman" pitchFamily="18" charset="0"/>
                <a:cs typeface="Andalus" pitchFamily="2" charset="-78"/>
              </a:rPr>
              <a:t> es un pequeño pueblo de pescadores situado unos 8 kilómetros al sur de Mahón , en el término municipal de San Luis. El poblado de pescadores de </a:t>
            </a:r>
            <a:r>
              <a:rPr lang="es-ES" sz="2400" dirty="0" err="1" smtClean="0">
                <a:solidFill>
                  <a:srgbClr val="FFFF00"/>
                </a:solidFill>
                <a:latin typeface="Andalus" pitchFamily="2" charset="-78"/>
                <a:ea typeface="Times New Roman" pitchFamily="18" charset="0"/>
                <a:cs typeface="Andalus" pitchFamily="2" charset="-78"/>
              </a:rPr>
              <a:t>Binibeca</a:t>
            </a:r>
            <a:r>
              <a:rPr lang="es-ES" sz="2400" dirty="0" smtClean="0">
                <a:solidFill>
                  <a:srgbClr val="FFFF00"/>
                </a:solidFill>
                <a:latin typeface="Andalus" pitchFamily="2" charset="-78"/>
                <a:ea typeface="Times New Roman" pitchFamily="18" charset="0"/>
                <a:cs typeface="Andalus" pitchFamily="2" charset="-78"/>
              </a:rPr>
              <a:t> fue construido en 1972 y, al ser uno de los lugares más turísticos de la isla, se encuentra completamente restaurado. Sus calles estrechas y sus casas encaladas (que parecen sacadas de una postal) forman un laberinto en el que desearéis perderos durante un buen rato.</a:t>
            </a:r>
            <a:endParaRPr lang="es-ES_tradnl" sz="2400" dirty="0" smtClean="0">
              <a:solidFill>
                <a:srgbClr val="FFFF00"/>
              </a:solidFill>
              <a:latin typeface="Andalus" pitchFamily="2" charset="-78"/>
              <a:cs typeface="Andalus" pitchFamily="2" charset="-78"/>
            </a:endParaRPr>
          </a:p>
          <a:p>
            <a:pPr lvl="0" eaLnBrk="0" fontAlgn="base" hangingPunct="0">
              <a:spcBef>
                <a:spcPct val="0"/>
              </a:spcBef>
              <a:spcAft>
                <a:spcPct val="0"/>
              </a:spcAft>
            </a:pPr>
            <a:r>
              <a:rPr lang="es-ES" sz="2400" dirty="0" smtClean="0">
                <a:solidFill>
                  <a:srgbClr val="FFFF00"/>
                </a:solidFill>
                <a:latin typeface="Andalus" pitchFamily="2" charset="-78"/>
                <a:ea typeface="Times New Roman" pitchFamily="18" charset="0"/>
                <a:cs typeface="Andalus" pitchFamily="2" charset="-78"/>
              </a:rPr>
              <a:t>Aunque en un principio </a:t>
            </a:r>
            <a:r>
              <a:rPr lang="es-ES" sz="2400" dirty="0" err="1" smtClean="0">
                <a:solidFill>
                  <a:srgbClr val="FFFF00"/>
                </a:solidFill>
                <a:latin typeface="Andalus" pitchFamily="2" charset="-78"/>
                <a:ea typeface="Times New Roman" pitchFamily="18" charset="0"/>
                <a:cs typeface="Andalus" pitchFamily="2" charset="-78"/>
              </a:rPr>
              <a:t>Binibeca</a:t>
            </a:r>
            <a:r>
              <a:rPr lang="es-ES" sz="2400" dirty="0" smtClean="0">
                <a:solidFill>
                  <a:srgbClr val="FFFF00"/>
                </a:solidFill>
                <a:latin typeface="Andalus" pitchFamily="2" charset="-78"/>
                <a:ea typeface="Times New Roman" pitchFamily="18" charset="0"/>
                <a:cs typeface="Andalus" pitchFamily="2" charset="-78"/>
              </a:rPr>
              <a:t> da la impresión de ser un parque temático, las casas están habitadas y hay que guardar silencio como muestra de respeto</a:t>
            </a:r>
            <a:endParaRPr lang="es-ES" sz="2400" dirty="0" smtClean="0">
              <a:solidFill>
                <a:srgbClr val="FFFF00"/>
              </a:solidFill>
              <a:latin typeface="Andalus" pitchFamily="2" charset="-78"/>
              <a:cs typeface="Andalus" pitchFamily="2" charset="-78"/>
            </a:endParaRPr>
          </a:p>
          <a:p>
            <a:pPr lvl="0" eaLnBrk="0" fontAlgn="base" hangingPunct="0">
              <a:spcBef>
                <a:spcPct val="0"/>
              </a:spcBef>
              <a:spcAft>
                <a:spcPct val="0"/>
              </a:spcAft>
            </a:pPr>
            <a:endParaRPr lang="es-ES" sz="2400" dirty="0" smtClean="0">
              <a:solidFill>
                <a:srgbClr val="FFFF00"/>
              </a:solidFill>
              <a:ea typeface="Times New Roman" pitchFamily="18" charset="0"/>
              <a:cs typeface="Times New Roman" pitchFamily="18" charset="0"/>
            </a:endParaRPr>
          </a:p>
        </p:txBody>
      </p:sp>
    </p:spTree>
  </p:cSld>
  <p:clrMapOvr>
    <a:masterClrMapping/>
  </p:clrMapOvr>
  <p:transition spd="med" advTm="27000">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esktop\MENORCA\VIAJE A MENORCA 308.j0pg.jpg"/>
          <p:cNvPicPr>
            <a:picLocks noChangeAspect="1" noChangeArrowheads="1"/>
          </p:cNvPicPr>
          <p:nvPr/>
        </p:nvPicPr>
        <p:blipFill>
          <a:blip r:embed="rId2" cstate="print"/>
          <a:srcRect/>
          <a:stretch>
            <a:fillRect/>
          </a:stretch>
        </p:blipFill>
        <p:spPr bwMode="auto">
          <a:xfrm>
            <a:off x="0" y="0"/>
            <a:ext cx="9263047" cy="6948000"/>
          </a:xfrm>
          <a:prstGeom prst="rect">
            <a:avLst/>
          </a:prstGeom>
          <a:noFill/>
        </p:spPr>
      </p:pic>
      <p:sp>
        <p:nvSpPr>
          <p:cNvPr id="5" name="4 Rectángulo"/>
          <p:cNvSpPr/>
          <p:nvPr/>
        </p:nvSpPr>
        <p:spPr>
          <a:xfrm>
            <a:off x="3905590" y="357166"/>
            <a:ext cx="1694695" cy="523220"/>
          </a:xfrm>
          <a:prstGeom prst="rect">
            <a:avLst/>
          </a:prstGeom>
        </p:spPr>
        <p:txBody>
          <a:bodyPr wrap="none">
            <a:spAutoFit/>
          </a:bodyPr>
          <a:lstStyle/>
          <a:p>
            <a:pPr algn="ctr"/>
            <a:r>
              <a:rPr lang="es-ES" sz="2800" b="1" spc="50" dirty="0" smtClean="0">
                <a:ln w="11430"/>
                <a:solidFill>
                  <a:srgbClr val="FFFF00"/>
                </a:solidFill>
                <a:effectLst>
                  <a:outerShdw blurRad="76200" dist="50800" dir="5400000" algn="tl" rotWithShape="0">
                    <a:srgbClr val="000000">
                      <a:alpha val="65000"/>
                    </a:srgbClr>
                  </a:outerShdw>
                </a:effectLst>
                <a:latin typeface="Andalus" pitchFamily="2" charset="-78"/>
                <a:cs typeface="Andalus" pitchFamily="2" charset="-78"/>
              </a:rPr>
              <a:t>BINIBECA</a:t>
            </a:r>
            <a:endParaRPr lang="es-ES" sz="2800" b="1" spc="50" dirty="0">
              <a:ln w="11430"/>
              <a:solidFill>
                <a:srgbClr val="FFFF00"/>
              </a:solidFill>
              <a:effectLst>
                <a:outerShdw blurRad="76200" dist="50800" dir="5400000" algn="tl" rotWithShape="0">
                  <a:srgbClr val="000000">
                    <a:alpha val="65000"/>
                  </a:srgbClr>
                </a:outerShdw>
              </a:effectLst>
              <a:latin typeface="Andalus" pitchFamily="2" charset="-78"/>
              <a:cs typeface="Andalus" pitchFamily="2" charset="-78"/>
            </a:endParaRPr>
          </a:p>
        </p:txBody>
      </p:sp>
      <p:sp>
        <p:nvSpPr>
          <p:cNvPr id="6" name="5 Rectángulo"/>
          <p:cNvSpPr/>
          <p:nvPr/>
        </p:nvSpPr>
        <p:spPr>
          <a:xfrm>
            <a:off x="6762220"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1074" name="Picture 2" descr="http://www.disfrutamenorca.com/fotos/binibeca.jpg"/>
          <p:cNvPicPr>
            <a:picLocks noChangeAspect="1" noChangeArrowheads="1"/>
          </p:cNvPicPr>
          <p:nvPr/>
        </p:nvPicPr>
        <p:blipFill>
          <a:blip r:embed="rId2" cstate="print"/>
          <a:srcRect/>
          <a:stretch>
            <a:fillRect/>
          </a:stretch>
        </p:blipFill>
        <p:spPr bwMode="auto">
          <a:xfrm>
            <a:off x="0" y="0"/>
            <a:ext cx="10314000" cy="6876000"/>
          </a:xfrm>
          <a:prstGeom prst="rect">
            <a:avLst/>
          </a:prstGeom>
          <a:noFill/>
        </p:spPr>
      </p:pic>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1.11111E-6 2.59259E-6 L -0.12691 -0.00116 " pathEditMode="relative" rAng="0" ptsTypes="AA">
                                      <p:cBhvr>
                                        <p:cTn id="6" dur="5000" fill="hold"/>
                                        <p:tgtEl>
                                          <p:spTgt spid="131074"/>
                                        </p:tgtEl>
                                        <p:attrNameLst>
                                          <p:attrName>ppt_x</p:attrName>
                                          <p:attrName>ppt_y</p:attrName>
                                        </p:attrNameLst>
                                      </p:cBhvr>
                                      <p:rCtr x="-64"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esktop\MENORCA\VIAJE A MENORCA 276.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6763021" y="6215082"/>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7" name="Picture 2" descr="Menorca"/>
          <p:cNvPicPr>
            <a:picLocks noChangeAspect="1" noChangeArrowheads="1"/>
          </p:cNvPicPr>
          <p:nvPr/>
        </p:nvPicPr>
        <p:blipFill>
          <a:blip r:embed="rId2" cstate="print"/>
          <a:srcRect/>
          <a:stretch>
            <a:fillRect/>
          </a:stretch>
        </p:blipFill>
        <p:spPr bwMode="auto">
          <a:xfrm>
            <a:off x="714348" y="571480"/>
            <a:ext cx="7449018" cy="5580000"/>
          </a:xfrm>
          <a:prstGeom prst="rect">
            <a:avLst/>
          </a:prstGeom>
          <a:noFill/>
          <a:effectLst>
            <a:softEdge rad="635000"/>
          </a:effectLst>
        </p:spPr>
      </p:pic>
    </p:spTree>
  </p:cSld>
  <p:clrMapOvr>
    <a:masterClrMapping/>
  </p:clrMapOvr>
  <p:transition spd="med" advTm="3000">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http://vuelosmenorca.net/wp-content/uploads/2010/04/informacion-menorca.jpg"/>
          <p:cNvPicPr>
            <a:picLocks noChangeAspect="1" noChangeArrowheads="1"/>
          </p:cNvPicPr>
          <p:nvPr/>
        </p:nvPicPr>
        <p:blipFill>
          <a:blip r:embed="rId2" cstate="print"/>
          <a:srcRect/>
          <a:stretch>
            <a:fillRect/>
          </a:stretch>
        </p:blipFill>
        <p:spPr bwMode="auto">
          <a:xfrm>
            <a:off x="-571536" y="0"/>
            <a:ext cx="10314000" cy="6876000"/>
          </a:xfrm>
          <a:prstGeom prst="rect">
            <a:avLst/>
          </a:prstGeom>
          <a:noFill/>
        </p:spPr>
      </p:pic>
      <p:sp>
        <p:nvSpPr>
          <p:cNvPr id="5" name="4 Rectángulo"/>
          <p:cNvSpPr/>
          <p:nvPr/>
        </p:nvSpPr>
        <p:spPr>
          <a:xfrm>
            <a:off x="189956"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esktop\MENORCA\VIAJE A MENORCA 277.j0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15140" y="6286520"/>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esktop\MENORCA\VIAJE A MENORCA 282.j0pg.jpg"/>
          <p:cNvPicPr>
            <a:picLocks noChangeAspect="1" noChangeArrowheads="1"/>
          </p:cNvPicPr>
          <p:nvPr/>
        </p:nvPicPr>
        <p:blipFill>
          <a:blip r:embed="rId2" cstate="print"/>
          <a:srcRect/>
          <a:stretch>
            <a:fillRect/>
          </a:stretch>
        </p:blipFill>
        <p:spPr bwMode="auto">
          <a:xfrm>
            <a:off x="1" y="0"/>
            <a:ext cx="9167057" cy="6876000"/>
          </a:xfrm>
          <a:prstGeom prst="rect">
            <a:avLst/>
          </a:prstGeom>
          <a:noFill/>
        </p:spPr>
      </p:pic>
      <p:sp>
        <p:nvSpPr>
          <p:cNvPr id="5" name="4 Rectángulo"/>
          <p:cNvSpPr/>
          <p:nvPr/>
        </p:nvSpPr>
        <p:spPr>
          <a:xfrm>
            <a:off x="6715140" y="6286520"/>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esktop\MENORCA\VIAJE A MENORCA 283.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90791" y="428604"/>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esktop\MENORCA\VIAJE A MENORCA 278.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214414" y="6286520"/>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slow" advTm="4000">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esktop\MENORCA\VIAJE A MENORCA 292.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47114" y="6215082"/>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C:\Users\abuelitos\Desktop\MENORCA\VIAJE A MENORCA 286.j0pg.jpg"/>
          <p:cNvPicPr>
            <a:picLocks noChangeAspect="1" noChangeArrowheads="1"/>
          </p:cNvPicPr>
          <p:nvPr/>
        </p:nvPicPr>
        <p:blipFill>
          <a:blip r:embed="rId2" cstate="print"/>
          <a:srcRect/>
          <a:stretch>
            <a:fillRect/>
          </a:stretch>
        </p:blipFill>
        <p:spPr bwMode="auto">
          <a:xfrm>
            <a:off x="-285784" y="0"/>
            <a:ext cx="5185502" cy="6912000"/>
          </a:xfrm>
          <a:prstGeom prst="rect">
            <a:avLst/>
          </a:prstGeom>
          <a:noFill/>
        </p:spPr>
      </p:pic>
      <p:pic>
        <p:nvPicPr>
          <p:cNvPr id="13315" name="Picture 3" descr="C:\Users\abuelitos\Desktop\MENORCA\VIAJE A MENORCA 287.0jpg.jpg"/>
          <p:cNvPicPr>
            <a:picLocks noChangeAspect="1" noChangeArrowheads="1"/>
          </p:cNvPicPr>
          <p:nvPr/>
        </p:nvPicPr>
        <p:blipFill>
          <a:blip r:embed="rId3" cstate="print"/>
          <a:srcRect/>
          <a:stretch>
            <a:fillRect/>
          </a:stretch>
        </p:blipFill>
        <p:spPr bwMode="auto">
          <a:xfrm>
            <a:off x="4857752" y="-90000"/>
            <a:ext cx="5212510" cy="6948000"/>
          </a:xfrm>
          <a:prstGeom prst="rect">
            <a:avLst/>
          </a:prstGeom>
          <a:noFill/>
        </p:spPr>
      </p:pic>
      <p:sp>
        <p:nvSpPr>
          <p:cNvPr id="6" name="5 Rectángulo"/>
          <p:cNvSpPr/>
          <p:nvPr/>
        </p:nvSpPr>
        <p:spPr>
          <a:xfrm>
            <a:off x="3929058" y="6286520"/>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4338" name="Picture 2" descr="C:\Users\abuelitos\Desktop\MENORCA\VIAJE A MENORCA 290.0jpg.jpg"/>
          <p:cNvPicPr>
            <a:picLocks noChangeAspect="1" noChangeArrowheads="1"/>
          </p:cNvPicPr>
          <p:nvPr/>
        </p:nvPicPr>
        <p:blipFill>
          <a:blip r:embed="rId2" cstate="print"/>
          <a:srcRect/>
          <a:stretch>
            <a:fillRect/>
          </a:stretch>
        </p:blipFill>
        <p:spPr bwMode="auto">
          <a:xfrm>
            <a:off x="-1071602" y="0"/>
            <a:ext cx="5158494" cy="6876000"/>
          </a:xfrm>
          <a:prstGeom prst="rect">
            <a:avLst/>
          </a:prstGeom>
          <a:noFill/>
        </p:spPr>
      </p:pic>
      <p:pic>
        <p:nvPicPr>
          <p:cNvPr id="14340" name="Picture 4" descr="C:\Users\abuelitos\Desktop\MENORCA\VIAJE A MENORCA 296.j0pg.jpg"/>
          <p:cNvPicPr>
            <a:picLocks noChangeAspect="1" noChangeArrowheads="1"/>
          </p:cNvPicPr>
          <p:nvPr/>
        </p:nvPicPr>
        <p:blipFill>
          <a:blip r:embed="rId3" cstate="print"/>
          <a:srcRect/>
          <a:stretch>
            <a:fillRect/>
          </a:stretch>
        </p:blipFill>
        <p:spPr bwMode="auto">
          <a:xfrm>
            <a:off x="3958498" y="-54000"/>
            <a:ext cx="5185502" cy="6912000"/>
          </a:xfrm>
          <a:prstGeom prst="rect">
            <a:avLst/>
          </a:prstGeom>
          <a:noFill/>
        </p:spPr>
      </p:pic>
      <p:sp>
        <p:nvSpPr>
          <p:cNvPr id="7" name="6 Rectángulo"/>
          <p:cNvSpPr/>
          <p:nvPr/>
        </p:nvSpPr>
        <p:spPr>
          <a:xfrm>
            <a:off x="2333865"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5362" name="Picture 2" descr="C:\Users\abuelitos\Desktop\MENORCA\VIAJE A MENORCA 280.0jpg.jpg"/>
          <p:cNvPicPr>
            <a:picLocks noChangeAspect="1" noChangeArrowheads="1"/>
          </p:cNvPicPr>
          <p:nvPr/>
        </p:nvPicPr>
        <p:blipFill>
          <a:blip r:embed="rId2" cstate="print"/>
          <a:srcRect/>
          <a:stretch>
            <a:fillRect/>
          </a:stretch>
        </p:blipFill>
        <p:spPr bwMode="auto">
          <a:xfrm>
            <a:off x="-1071602" y="0"/>
            <a:ext cx="5239518" cy="6984000"/>
          </a:xfrm>
          <a:prstGeom prst="rect">
            <a:avLst/>
          </a:prstGeom>
          <a:noFill/>
        </p:spPr>
      </p:pic>
      <p:pic>
        <p:nvPicPr>
          <p:cNvPr id="15363" name="Picture 3" descr="C:\Users\abuelitos\Desktop\MENORCA\VIAJE A MENORCA 294.0jpg.jpg"/>
          <p:cNvPicPr>
            <a:picLocks noChangeAspect="1" noChangeArrowheads="1"/>
          </p:cNvPicPr>
          <p:nvPr/>
        </p:nvPicPr>
        <p:blipFill>
          <a:blip r:embed="rId3" cstate="print"/>
          <a:srcRect/>
          <a:stretch>
            <a:fillRect/>
          </a:stretch>
        </p:blipFill>
        <p:spPr bwMode="auto">
          <a:xfrm>
            <a:off x="4143372" y="0"/>
            <a:ext cx="5266526" cy="7020000"/>
          </a:xfrm>
          <a:prstGeom prst="rect">
            <a:avLst/>
          </a:prstGeom>
          <a:noFill/>
        </p:spPr>
      </p:pic>
      <p:sp>
        <p:nvSpPr>
          <p:cNvPr id="9" name="8 Rectángulo"/>
          <p:cNvSpPr/>
          <p:nvPr/>
        </p:nvSpPr>
        <p:spPr>
          <a:xfrm>
            <a:off x="2619617" y="6488668"/>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esktop\MENORCA\VIAJE A MENORCA 295.0jpg.jpg"/>
          <p:cNvPicPr>
            <a:picLocks noChangeAspect="1" noChangeArrowheads="1"/>
          </p:cNvPicPr>
          <p:nvPr/>
        </p:nvPicPr>
        <p:blipFill>
          <a:blip r:embed="rId2" cstate="print"/>
          <a:srcRect/>
          <a:stretch>
            <a:fillRect/>
          </a:stretch>
        </p:blipFill>
        <p:spPr bwMode="auto">
          <a:xfrm>
            <a:off x="0" y="-1"/>
            <a:ext cx="5158494" cy="6876000"/>
          </a:xfrm>
          <a:prstGeom prst="rect">
            <a:avLst/>
          </a:prstGeom>
          <a:noFill/>
        </p:spPr>
      </p:pic>
      <p:pic>
        <p:nvPicPr>
          <p:cNvPr id="16387" name="Picture 3" descr="C:\Users\abuelitos\Desktop\MENORCA\VIAJE A MENORCA 296.j0pg.jpg"/>
          <p:cNvPicPr>
            <a:picLocks noChangeAspect="1" noChangeArrowheads="1"/>
          </p:cNvPicPr>
          <p:nvPr/>
        </p:nvPicPr>
        <p:blipFill>
          <a:blip r:embed="rId3" cstate="print"/>
          <a:srcRect/>
          <a:stretch>
            <a:fillRect/>
          </a:stretch>
        </p:blipFill>
        <p:spPr bwMode="auto">
          <a:xfrm>
            <a:off x="4857752" y="-54000"/>
            <a:ext cx="5185502" cy="6912000"/>
          </a:xfrm>
          <a:prstGeom prst="rect">
            <a:avLst/>
          </a:prstGeom>
          <a:noFill/>
        </p:spPr>
      </p:pic>
      <p:sp>
        <p:nvSpPr>
          <p:cNvPr id="6" name="5 Rectángulo"/>
          <p:cNvSpPr/>
          <p:nvPr/>
        </p:nvSpPr>
        <p:spPr>
          <a:xfrm>
            <a:off x="4048377"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2290" name="Picture 2" descr="C:\Users\abuelitos\Desktop\MENORCA\VIAJE A MENORCA 304.0jpg.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214282" y="6550223"/>
            <a:ext cx="1885452"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7410" name="Picture 2" descr="C:\Users\abuelitos\Desktop\MENORCA\VIAJE A MENORCA 305.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643702" y="6357958"/>
            <a:ext cx="1883849" cy="307777"/>
          </a:xfrm>
          <a:prstGeom prst="rect">
            <a:avLst/>
          </a:prstGeom>
        </p:spPr>
        <p:txBody>
          <a:bodyPr wrap="none">
            <a:spAutoFit/>
          </a:bodyPr>
          <a:lstStyle/>
          <a:p>
            <a:pPr algn="ctr"/>
            <a:r>
              <a:rPr lang="es-ES" sz="1400" spc="150" dirty="0" smtClean="0">
                <a:ln w="11430"/>
                <a:latin typeface="Blackadder ITC" pitchFamily="82" charset="0"/>
                <a:cs typeface="Andalus" pitchFamily="2" charset="-78"/>
              </a:rPr>
              <a:t>Fotografía Mari Tere</a:t>
            </a:r>
            <a:endParaRPr lang="es-ES" sz="1400" spc="150" dirty="0">
              <a:ln w="11430"/>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CARPETA PLANTILLAS\116_example[1].jpg"/>
          <p:cNvPicPr>
            <a:picLocks noChangeAspect="1" noChangeArrowheads="1"/>
          </p:cNvPicPr>
          <p:nvPr/>
        </p:nvPicPr>
        <p:blipFill>
          <a:blip r:embed="rId2" cstate="print"/>
          <a:srcRect/>
          <a:stretch>
            <a:fillRect/>
          </a:stretch>
        </p:blipFill>
        <p:spPr bwMode="auto">
          <a:xfrm>
            <a:off x="1" y="0"/>
            <a:ext cx="9143999" cy="6876000"/>
          </a:xfrm>
          <a:prstGeom prst="rect">
            <a:avLst/>
          </a:prstGeom>
          <a:noFill/>
        </p:spPr>
      </p:pic>
      <p:sp>
        <p:nvSpPr>
          <p:cNvPr id="5" name="4 Rectángulo"/>
          <p:cNvSpPr/>
          <p:nvPr/>
        </p:nvSpPr>
        <p:spPr>
          <a:xfrm>
            <a:off x="285720" y="357166"/>
            <a:ext cx="8572560" cy="5324535"/>
          </a:xfrm>
          <a:prstGeom prst="rect">
            <a:avLst/>
          </a:prstGeom>
        </p:spPr>
        <p:txBody>
          <a:bodyPr wrap="square">
            <a:spAutoFit/>
          </a:bodyPr>
          <a:lstStyle/>
          <a:p>
            <a:r>
              <a:rPr lang="es-ES_tradnl" sz="2000" dirty="0" smtClean="0">
                <a:solidFill>
                  <a:srgbClr val="FFFF00"/>
                </a:solidFill>
                <a:latin typeface="Andalus" pitchFamily="2" charset="-78"/>
                <a:cs typeface="Andalus" pitchFamily="2" charset="-78"/>
              </a:rPr>
              <a:t>A unos dos kilómetros de </a:t>
            </a:r>
            <a:r>
              <a:rPr lang="es-ES_tradnl" sz="2000" dirty="0" err="1" smtClean="0">
                <a:solidFill>
                  <a:srgbClr val="FFFF00"/>
                </a:solidFill>
                <a:latin typeface="Andalus" pitchFamily="2" charset="-78"/>
                <a:cs typeface="Andalus" pitchFamily="2" charset="-78"/>
              </a:rPr>
              <a:t>Maó</a:t>
            </a:r>
            <a:r>
              <a:rPr lang="es-ES_tradnl" sz="2000" dirty="0" smtClean="0">
                <a:solidFill>
                  <a:srgbClr val="FFFF00"/>
                </a:solidFill>
                <a:latin typeface="Andalus" pitchFamily="2" charset="-78"/>
                <a:cs typeface="Andalus" pitchFamily="2" charset="-78"/>
              </a:rPr>
              <a:t> en dirección a </a:t>
            </a:r>
            <a:r>
              <a:rPr lang="es-ES_tradnl" sz="2000" dirty="0" err="1" smtClean="0">
                <a:solidFill>
                  <a:srgbClr val="FFFF00"/>
                </a:solidFill>
                <a:latin typeface="Andalus" pitchFamily="2" charset="-78"/>
                <a:cs typeface="Andalus" pitchFamily="2" charset="-78"/>
              </a:rPr>
              <a:t>Sant</a:t>
            </a:r>
            <a:r>
              <a:rPr lang="es-ES_tradnl" sz="2000" dirty="0" smtClean="0">
                <a:solidFill>
                  <a:srgbClr val="FFFF00"/>
                </a:solidFill>
                <a:latin typeface="Andalus" pitchFamily="2" charset="-78"/>
                <a:cs typeface="Andalus" pitchFamily="2" charset="-78"/>
              </a:rPr>
              <a:t> Lluís se ubica el poblado </a:t>
            </a:r>
            <a:r>
              <a:rPr lang="es-ES_tradnl" sz="2000" dirty="0" err="1" smtClean="0">
                <a:solidFill>
                  <a:srgbClr val="FFFF00"/>
                </a:solidFill>
                <a:latin typeface="Andalus" pitchFamily="2" charset="-78"/>
                <a:cs typeface="Andalus" pitchFamily="2" charset="-78"/>
              </a:rPr>
              <a:t>talayótico</a:t>
            </a:r>
            <a:r>
              <a:rPr lang="es-ES_tradnl" sz="2000" dirty="0" smtClean="0">
                <a:solidFill>
                  <a:srgbClr val="FFFF00"/>
                </a:solidFill>
                <a:latin typeface="Andalus" pitchFamily="2" charset="-78"/>
                <a:cs typeface="Andalus" pitchFamily="2" charset="-78"/>
              </a:rPr>
              <a:t> de </a:t>
            </a:r>
            <a:r>
              <a:rPr lang="es-ES_tradnl" sz="2000" dirty="0" err="1" smtClean="0">
                <a:solidFill>
                  <a:srgbClr val="FFFF00"/>
                </a:solidFill>
                <a:latin typeface="Andalus" pitchFamily="2" charset="-78"/>
                <a:cs typeface="Andalus" pitchFamily="2" charset="-78"/>
              </a:rPr>
              <a:t>Trepucó</a:t>
            </a:r>
            <a:r>
              <a:rPr lang="es-ES_tradnl" sz="2000" dirty="0" smtClean="0">
                <a:solidFill>
                  <a:srgbClr val="FFFF00"/>
                </a:solidFill>
                <a:latin typeface="Andalus" pitchFamily="2" charset="-78"/>
                <a:cs typeface="Andalus" pitchFamily="2" charset="-78"/>
              </a:rPr>
              <a:t> que, excavado por la arqueóloga inglesa Margaret Murray en 1931, fue declarado Monumento Histórico Artístico en 1931. </a:t>
            </a:r>
            <a:br>
              <a:rPr lang="es-ES_tradnl" sz="2000" dirty="0" smtClean="0">
                <a:solidFill>
                  <a:srgbClr val="FFFF00"/>
                </a:solidFill>
                <a:latin typeface="Andalus" pitchFamily="2" charset="-78"/>
                <a:cs typeface="Andalus" pitchFamily="2" charset="-78"/>
              </a:rPr>
            </a:br>
            <a:r>
              <a:rPr lang="es-ES_tradnl" sz="2000" dirty="0" smtClean="0">
                <a:solidFill>
                  <a:srgbClr val="FFFF00"/>
                </a:solidFill>
                <a:latin typeface="Andalus" pitchFamily="2" charset="-78"/>
                <a:cs typeface="Andalus" pitchFamily="2" charset="-78"/>
              </a:rPr>
              <a:t>Este poblado </a:t>
            </a:r>
            <a:r>
              <a:rPr lang="es-ES_tradnl" sz="2000" dirty="0" err="1" smtClean="0">
                <a:solidFill>
                  <a:srgbClr val="FFFF00"/>
                </a:solidFill>
                <a:latin typeface="Andalus" pitchFamily="2" charset="-78"/>
                <a:cs typeface="Andalus" pitchFamily="2" charset="-78"/>
              </a:rPr>
              <a:t>talayótico</a:t>
            </a:r>
            <a:r>
              <a:rPr lang="es-ES_tradnl" sz="2000" dirty="0" smtClean="0">
                <a:solidFill>
                  <a:srgbClr val="FFFF00"/>
                </a:solidFill>
                <a:latin typeface="Andalus" pitchFamily="2" charset="-78"/>
                <a:cs typeface="Andalus" pitchFamily="2" charset="-78"/>
              </a:rPr>
              <a:t> posee una superficie de unos 5000 m2 que originalmente estaba amurallada pero que ahora solo conserva algunos fragmentos de esta muralla y dos torres cuadradas de defensa en el muro oeste. </a:t>
            </a:r>
            <a:br>
              <a:rPr lang="es-ES_tradnl" sz="2000" dirty="0" smtClean="0">
                <a:solidFill>
                  <a:srgbClr val="FFFF00"/>
                </a:solidFill>
                <a:latin typeface="Andalus" pitchFamily="2" charset="-78"/>
                <a:cs typeface="Andalus" pitchFamily="2" charset="-78"/>
              </a:rPr>
            </a:br>
            <a:r>
              <a:rPr lang="es-ES_tradnl" sz="2000" dirty="0" smtClean="0">
                <a:solidFill>
                  <a:srgbClr val="FFFF00"/>
                </a:solidFill>
                <a:latin typeface="Andalus" pitchFamily="2" charset="-78"/>
                <a:cs typeface="Andalus" pitchFamily="2" charset="-78"/>
              </a:rPr>
              <a:t>Por los hallazgos de los arqueólogos se sabe que existieron al menos siete </a:t>
            </a:r>
            <a:r>
              <a:rPr lang="es-ES_tradnl" sz="2000" dirty="0" err="1" smtClean="0">
                <a:solidFill>
                  <a:srgbClr val="FFFF00"/>
                </a:solidFill>
                <a:latin typeface="Andalus" pitchFamily="2" charset="-78"/>
                <a:cs typeface="Andalus" pitchFamily="2" charset="-78"/>
              </a:rPr>
              <a:t>talaiots</a:t>
            </a:r>
            <a:r>
              <a:rPr lang="es-ES_tradnl" sz="2000" dirty="0" smtClean="0">
                <a:solidFill>
                  <a:srgbClr val="FFFF00"/>
                </a:solidFill>
                <a:latin typeface="Andalus" pitchFamily="2" charset="-78"/>
                <a:cs typeface="Andalus" pitchFamily="2" charset="-78"/>
              </a:rPr>
              <a:t>, de los cuales hoy se conservan dos. El </a:t>
            </a:r>
            <a:r>
              <a:rPr lang="es-ES_tradnl" sz="2000" dirty="0" err="1" smtClean="0">
                <a:solidFill>
                  <a:srgbClr val="FFFF00"/>
                </a:solidFill>
                <a:latin typeface="Andalus" pitchFamily="2" charset="-78"/>
                <a:cs typeface="Andalus" pitchFamily="2" charset="-78"/>
              </a:rPr>
              <a:t>talaiot</a:t>
            </a:r>
            <a:r>
              <a:rPr lang="es-ES_tradnl" sz="2000" dirty="0" smtClean="0">
                <a:solidFill>
                  <a:srgbClr val="FFFF00"/>
                </a:solidFill>
                <a:latin typeface="Andalus" pitchFamily="2" charset="-78"/>
                <a:cs typeface="Andalus" pitchFamily="2" charset="-78"/>
              </a:rPr>
              <a:t> central que es uno de los más grandes de Menorca y es de los de tipo macizo, con un ventano en la parte superior. Alrededor de este </a:t>
            </a:r>
            <a:r>
              <a:rPr lang="es-ES_tradnl" sz="2000" dirty="0" err="1" smtClean="0">
                <a:solidFill>
                  <a:srgbClr val="FFFF00"/>
                </a:solidFill>
                <a:latin typeface="Andalus" pitchFamily="2" charset="-78"/>
                <a:cs typeface="Andalus" pitchFamily="2" charset="-78"/>
              </a:rPr>
              <a:t>talaiot</a:t>
            </a:r>
            <a:r>
              <a:rPr lang="es-ES_tradnl" sz="2000" dirty="0" smtClean="0">
                <a:solidFill>
                  <a:srgbClr val="FFFF00"/>
                </a:solidFill>
                <a:latin typeface="Andalus" pitchFamily="2" charset="-78"/>
                <a:cs typeface="Andalus" pitchFamily="2" charset="-78"/>
              </a:rPr>
              <a:t> hay una construcción en forma de estrella que fue levantada en el siglo XVIII por las milicias francesas cuando querían tomar </a:t>
            </a:r>
            <a:r>
              <a:rPr lang="es-ES_tradnl" sz="2000" dirty="0" err="1" smtClean="0">
                <a:solidFill>
                  <a:srgbClr val="FFFF00"/>
                </a:solidFill>
                <a:latin typeface="Andalus" pitchFamily="2" charset="-78"/>
                <a:cs typeface="Andalus" pitchFamily="2" charset="-78"/>
              </a:rPr>
              <a:t>Maó</a:t>
            </a:r>
            <a:r>
              <a:rPr lang="es-ES_tradnl" sz="2000" dirty="0" smtClean="0">
                <a:solidFill>
                  <a:srgbClr val="FFFF00"/>
                </a:solidFill>
                <a:latin typeface="Andalus" pitchFamily="2" charset="-78"/>
                <a:cs typeface="Andalus" pitchFamily="2" charset="-78"/>
              </a:rPr>
              <a:t> de manos de los ingleses. </a:t>
            </a:r>
            <a:br>
              <a:rPr lang="es-ES_tradnl" sz="2000" dirty="0" smtClean="0">
                <a:solidFill>
                  <a:srgbClr val="FFFF00"/>
                </a:solidFill>
                <a:latin typeface="Andalus" pitchFamily="2" charset="-78"/>
                <a:cs typeface="Andalus" pitchFamily="2" charset="-78"/>
              </a:rPr>
            </a:br>
            <a:r>
              <a:rPr lang="es-ES_tradnl" sz="2000" dirty="0" smtClean="0">
                <a:solidFill>
                  <a:srgbClr val="FFFF00"/>
                </a:solidFill>
                <a:latin typeface="Andalus" pitchFamily="2" charset="-78"/>
                <a:cs typeface="Andalus" pitchFamily="2" charset="-78"/>
              </a:rPr>
              <a:t>Adosado a la muralla esta el segundo </a:t>
            </a:r>
            <a:r>
              <a:rPr lang="es-ES_tradnl" sz="2000" dirty="0" err="1" smtClean="0">
                <a:solidFill>
                  <a:srgbClr val="FFFF00"/>
                </a:solidFill>
                <a:latin typeface="Andalus" pitchFamily="2" charset="-78"/>
                <a:cs typeface="Andalus" pitchFamily="2" charset="-78"/>
              </a:rPr>
              <a:t>talaiot</a:t>
            </a:r>
            <a:r>
              <a:rPr lang="es-ES_tradnl" sz="2000" dirty="0" smtClean="0">
                <a:solidFill>
                  <a:srgbClr val="FFFF00"/>
                </a:solidFill>
                <a:latin typeface="Andalus" pitchFamily="2" charset="-78"/>
                <a:cs typeface="Andalus" pitchFamily="2" charset="-78"/>
              </a:rPr>
              <a:t>, más pequeño pero bien conservado. </a:t>
            </a:r>
            <a:br>
              <a:rPr lang="es-ES_tradnl" sz="2000" dirty="0" smtClean="0">
                <a:solidFill>
                  <a:srgbClr val="FFFF00"/>
                </a:solidFill>
                <a:latin typeface="Andalus" pitchFamily="2" charset="-78"/>
                <a:cs typeface="Andalus" pitchFamily="2" charset="-78"/>
              </a:rPr>
            </a:br>
            <a:r>
              <a:rPr lang="es-ES_tradnl" sz="2000" dirty="0" smtClean="0">
                <a:solidFill>
                  <a:srgbClr val="FFFF00"/>
                </a:solidFill>
                <a:latin typeface="Andalus" pitchFamily="2" charset="-78"/>
                <a:cs typeface="Andalus" pitchFamily="2" charset="-78"/>
              </a:rPr>
              <a:t>A la izquierda del poblado nos encontramos con la magnifica taula que fue reconstruida a principios de los años 70 del siglo XX y se le añadió un refuerzo en la parte posterior para evitar su caída. </a:t>
            </a:r>
            <a:br>
              <a:rPr lang="es-ES_tradnl" sz="2000" dirty="0" smtClean="0">
                <a:solidFill>
                  <a:srgbClr val="FFFF00"/>
                </a:solidFill>
                <a:latin typeface="Andalus" pitchFamily="2" charset="-78"/>
                <a:cs typeface="Andalus" pitchFamily="2" charset="-78"/>
              </a:rPr>
            </a:br>
            <a:r>
              <a:rPr lang="es-ES_tradnl" sz="2000" dirty="0" smtClean="0">
                <a:solidFill>
                  <a:srgbClr val="FFFF00"/>
                </a:solidFill>
                <a:latin typeface="Andalus" pitchFamily="2" charset="-78"/>
                <a:cs typeface="Andalus" pitchFamily="2" charset="-78"/>
              </a:rPr>
              <a:t>                                          La </a:t>
            </a:r>
            <a:r>
              <a:rPr lang="es-ES_tradnl" sz="2000" dirty="0" smtClean="0">
                <a:solidFill>
                  <a:srgbClr val="FFFF00"/>
                </a:solidFill>
                <a:latin typeface="Andalus" pitchFamily="2" charset="-78"/>
                <a:cs typeface="Andalus" pitchFamily="2" charset="-78"/>
              </a:rPr>
              <a:t>visita al Poblado de </a:t>
            </a:r>
            <a:r>
              <a:rPr lang="es-ES_tradnl" sz="2000" dirty="0" err="1" smtClean="0">
                <a:solidFill>
                  <a:srgbClr val="FFFF00"/>
                </a:solidFill>
                <a:latin typeface="Andalus" pitchFamily="2" charset="-78"/>
                <a:cs typeface="Andalus" pitchFamily="2" charset="-78"/>
              </a:rPr>
              <a:t>Trepucó</a:t>
            </a:r>
            <a:r>
              <a:rPr lang="es-ES_tradnl" sz="2000" dirty="0" smtClean="0">
                <a:solidFill>
                  <a:srgbClr val="FFFF00"/>
                </a:solidFill>
                <a:latin typeface="Andalus" pitchFamily="2" charset="-78"/>
                <a:cs typeface="Andalus" pitchFamily="2" charset="-78"/>
              </a:rPr>
              <a:t> es gratuita</a:t>
            </a:r>
            <a:endParaRPr lang="es-ES_tradnl" sz="2000" dirty="0">
              <a:solidFill>
                <a:srgbClr val="FFFF00"/>
              </a:solidFill>
              <a:latin typeface="Andalus" pitchFamily="2" charset="-78"/>
              <a:cs typeface="Andalus" pitchFamily="2" charset="-78"/>
            </a:endParaRPr>
          </a:p>
        </p:txBody>
      </p:sp>
    </p:spTree>
  </p:cSld>
  <p:clrMapOvr>
    <a:masterClrMapping/>
  </p:clrMapOvr>
  <p:transition spd="med" advTm="48000">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MENORCA\VIAJE A MENORCA 162.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691583"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esktop\MENORCA\VIAJE A MENORCA 161.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357158" y="6286520"/>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esktop\MENORCA\VIAJE A MENORCA 164.0jpg.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691583"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7218" name="Picture 2" descr="http://www.hogarutil.com/archivos/201105/escarificacion-recebo-cesped-xl-668x400x80xX.jpg?2"/>
          <p:cNvPicPr>
            <a:picLocks noChangeAspect="1" noChangeArrowheads="1"/>
          </p:cNvPicPr>
          <p:nvPr/>
        </p:nvPicPr>
        <p:blipFill>
          <a:blip r:embed="rId2" cstate="print"/>
          <a:srcRect/>
          <a:stretch>
            <a:fillRect/>
          </a:stretch>
        </p:blipFill>
        <p:spPr bwMode="auto">
          <a:xfrm>
            <a:off x="0" y="0"/>
            <a:ext cx="9198360" cy="6858000"/>
          </a:xfrm>
          <a:prstGeom prst="rect">
            <a:avLst/>
          </a:prstGeom>
          <a:noFill/>
        </p:spPr>
      </p:pic>
      <p:pic>
        <p:nvPicPr>
          <p:cNvPr id="137224" name="Picture 8" descr="https://encrypted-tbn1.gstatic.com/images?q=tbn:ANd9GcRlsNtwt9Wyiy-1Po-Q5F-G8lE3vYRPx_gue0-f_-0M8P1BsuJ2rA"/>
          <p:cNvPicPr>
            <a:picLocks noChangeAspect="1" noChangeArrowheads="1"/>
          </p:cNvPicPr>
          <p:nvPr/>
        </p:nvPicPr>
        <p:blipFill>
          <a:blip r:embed="rId3" cstate="print"/>
          <a:srcRect/>
          <a:stretch>
            <a:fillRect/>
          </a:stretch>
        </p:blipFill>
        <p:spPr bwMode="auto">
          <a:xfrm>
            <a:off x="4286248" y="-571528"/>
            <a:ext cx="5430997" cy="4068000"/>
          </a:xfrm>
          <a:prstGeom prst="rect">
            <a:avLst/>
          </a:prstGeom>
          <a:noFill/>
          <a:effectLst>
            <a:softEdge rad="317500"/>
          </a:effectLst>
        </p:spPr>
      </p:pic>
      <p:pic>
        <p:nvPicPr>
          <p:cNvPr id="10" name="Picture 2" descr="C:\Users\abuelitos\Desktop\MENORCA\VIAJE A MENORCA 1670.jpg"/>
          <p:cNvPicPr>
            <a:picLocks noChangeAspect="1" noChangeArrowheads="1"/>
          </p:cNvPicPr>
          <p:nvPr/>
        </p:nvPicPr>
        <p:blipFill>
          <a:blip r:embed="rId4" cstate="print"/>
          <a:srcRect/>
          <a:stretch>
            <a:fillRect/>
          </a:stretch>
        </p:blipFill>
        <p:spPr bwMode="auto">
          <a:xfrm>
            <a:off x="-285784" y="-522000"/>
            <a:ext cx="5536606" cy="7380000"/>
          </a:xfrm>
          <a:prstGeom prst="rect">
            <a:avLst/>
          </a:prstGeom>
          <a:noFill/>
          <a:effectLst>
            <a:softEdge rad="127000"/>
          </a:effectLst>
        </p:spPr>
      </p:pic>
      <p:sp>
        <p:nvSpPr>
          <p:cNvPr id="12" name="11 Rectángulo"/>
          <p:cNvSpPr/>
          <p:nvPr/>
        </p:nvSpPr>
        <p:spPr>
          <a:xfrm>
            <a:off x="833667" y="6215082"/>
            <a:ext cx="1883849" cy="307777"/>
          </a:xfrm>
          <a:prstGeom prst="rect">
            <a:avLst/>
          </a:prstGeom>
        </p:spPr>
        <p:txBody>
          <a:bodyPr wrap="none">
            <a:spAutoFit/>
          </a:bodyPr>
          <a:lstStyle/>
          <a:p>
            <a:pPr algn="ctr"/>
            <a:r>
              <a:rPr lang="es-ES" sz="1400" spc="150" dirty="0" smtClean="0">
                <a:ln w="11430"/>
                <a:solidFill>
                  <a:schemeClr val="bg1"/>
                </a:solidFill>
                <a:latin typeface="Blackadder ITC" pitchFamily="82" charset="0"/>
                <a:cs typeface="Andalus" pitchFamily="2" charset="-78"/>
              </a:rPr>
              <a:t>Fotografía Mari Tere</a:t>
            </a:r>
            <a:endParaRPr lang="es-ES" sz="1400" spc="150" dirty="0">
              <a:ln w="11430"/>
              <a:solidFill>
                <a:schemeClr val="bg1"/>
              </a:solidFill>
              <a:latin typeface="Blackadder ITC" pitchFamily="82" charset="0"/>
              <a:cs typeface="Andalus" pitchFamily="2" charset="-78"/>
            </a:endParaRPr>
          </a:p>
        </p:txBody>
      </p:sp>
    </p:spTree>
  </p:cSld>
  <p:clrMapOvr>
    <a:masterClrMapping/>
  </p:clrMapOvr>
  <p:transition spd="med" advTm="4000">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8242" name="Picture 2" descr="http://3.bp.blogspot.com/_BPIPGh4HDSU/TSkUD2P_CWI/AAAAAAAAArs/DM7Wp2-TcHM/s1600/Cielo_azul%255B1%255D.jpg"/>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sp>
        <p:nvSpPr>
          <p:cNvPr id="5" name="4 Rectángulo"/>
          <p:cNvSpPr/>
          <p:nvPr/>
        </p:nvSpPr>
        <p:spPr>
          <a:xfrm>
            <a:off x="714348" y="785794"/>
            <a:ext cx="7000924" cy="3046988"/>
          </a:xfrm>
          <a:prstGeom prst="rect">
            <a:avLst/>
          </a:prstGeom>
        </p:spPr>
        <p:txBody>
          <a:bodyPr wrap="square">
            <a:spAutoFit/>
          </a:bodyPr>
          <a:lstStyle/>
          <a:p>
            <a:r>
              <a:rPr lang="es-ES_tradnl" sz="2400" dirty="0" smtClean="0">
                <a:latin typeface="Andalus" pitchFamily="2" charset="-78"/>
                <a:cs typeface="Andalus" pitchFamily="2" charset="-78"/>
              </a:rPr>
              <a:t>La Naveta des Tudons es una construcción funeraria de la prehistoria menorquina usada entre los años 1200 y 750 a.C. Se trata de una tumba colectiva que, al ser excavada en el año 1975, aportó los restos de al menos 100 individuos y objetos de sus depósitos funerarios: pulseras de bronce, botones de hueso y cerámicas. Se trata de una de las construcciones prehistóricas mejor conservadas de </a:t>
            </a:r>
            <a:r>
              <a:rPr lang="es-ES_tradnl" sz="2400" i="1" dirty="0" smtClean="0">
                <a:latin typeface="Andalus" pitchFamily="2" charset="-78"/>
                <a:cs typeface="Andalus" pitchFamily="2" charset="-78"/>
              </a:rPr>
              <a:t>Menorca</a:t>
            </a:r>
            <a:r>
              <a:rPr lang="es-ES_tradnl" sz="2400" dirty="0" smtClean="0">
                <a:latin typeface="Andalus" pitchFamily="2" charset="-78"/>
                <a:cs typeface="Andalus" pitchFamily="2" charset="-78"/>
              </a:rPr>
              <a:t>.</a:t>
            </a:r>
            <a:endParaRPr lang="es-ES_tradnl" sz="2400" dirty="0">
              <a:latin typeface="Andalus" pitchFamily="2" charset="-78"/>
              <a:cs typeface="Andalus" pitchFamily="2" charset="-78"/>
            </a:endParaRPr>
          </a:p>
        </p:txBody>
      </p:sp>
    </p:spTree>
  </p:cSld>
  <p:clrMapOvr>
    <a:masterClrMapping/>
  </p:clrMapOvr>
  <p:transition spd="med" advTm="17000">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esktop\MENORCA\naveta-des-tudons-menorca[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8850" name="Picture 2" descr="http://www.rutasespana.com/wp-content/uploads/naveta_des_tudons_menorca.jpg"/>
          <p:cNvPicPr>
            <a:picLocks noChangeAspect="1" noChangeArrowheads="1"/>
          </p:cNvPicPr>
          <p:nvPr/>
        </p:nvPicPr>
        <p:blipFill>
          <a:blip r:embed="rId2" cstate="print"/>
          <a:srcRect/>
          <a:stretch>
            <a:fillRect/>
          </a:stretch>
        </p:blipFill>
        <p:spPr bwMode="auto">
          <a:xfrm>
            <a:off x="0" y="-90000"/>
            <a:ext cx="9260499" cy="6948000"/>
          </a:xfrm>
          <a:prstGeom prst="rect">
            <a:avLst/>
          </a:prstGeom>
          <a:noFill/>
        </p:spPr>
      </p:pic>
      <p:sp>
        <p:nvSpPr>
          <p:cNvPr id="5" name="4 Rectángulo"/>
          <p:cNvSpPr/>
          <p:nvPr/>
        </p:nvSpPr>
        <p:spPr>
          <a:xfrm>
            <a:off x="1500166" y="5643578"/>
            <a:ext cx="6203045"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5400" b="1" dirty="0" smtClean="0">
                <a:ln w="50800"/>
              </a:rPr>
              <a:t>Interior de La Naveta</a:t>
            </a:r>
            <a:endParaRPr lang="es-ES" sz="5400" b="1" cap="none" spc="0" dirty="0">
              <a:ln w="50800"/>
              <a:effectLst/>
            </a:endParaRPr>
          </a:p>
        </p:txBody>
      </p:sp>
    </p:spTree>
  </p:cSld>
  <p:clrMapOvr>
    <a:masterClrMapping/>
  </p:clrMapOvr>
  <p:transition spd="med" advTm="4000">
    <p:fade thruBlk="1"/>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9874" name="Picture 2" descr="http://www.sitiosdondeir.com/img/sitios/menorcaPiedras.jpg"/>
          <p:cNvPicPr>
            <a:picLocks noChangeAspect="1" noChangeArrowheads="1"/>
          </p:cNvPicPr>
          <p:nvPr/>
        </p:nvPicPr>
        <p:blipFill>
          <a:blip r:embed="rId2" cstate="print"/>
          <a:srcRect/>
          <a:stretch>
            <a:fillRect/>
          </a:stretch>
        </p:blipFill>
        <p:spPr bwMode="auto">
          <a:xfrm>
            <a:off x="285720" y="414000"/>
            <a:ext cx="8586458" cy="6444000"/>
          </a:xfrm>
          <a:prstGeom prst="rect">
            <a:avLst/>
          </a:prstGeom>
          <a:noFill/>
        </p:spPr>
      </p:pic>
      <p:pic>
        <p:nvPicPr>
          <p:cNvPr id="2050" name="Picture 2" descr="J:\HACER PPS\CARPETA PLANTILLAS\frame080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8242" name="Picture 2" descr="Ensaimada de Menorca (&quot;Coca Bamba&quot;) - Haga click a la imagen para cerrar"/>
          <p:cNvPicPr>
            <a:picLocks noChangeAspect="1" noChangeArrowheads="1"/>
          </p:cNvPicPr>
          <p:nvPr/>
        </p:nvPicPr>
        <p:blipFill>
          <a:blip r:embed="rId2" cstate="print"/>
          <a:srcRect/>
          <a:stretch>
            <a:fillRect/>
          </a:stretch>
        </p:blipFill>
        <p:spPr bwMode="auto">
          <a:xfrm>
            <a:off x="0" y="0"/>
            <a:ext cx="9475466" cy="6876000"/>
          </a:xfrm>
          <a:prstGeom prst="rect">
            <a:avLst/>
          </a:prstGeom>
          <a:noFill/>
        </p:spPr>
      </p:pic>
      <p:pic>
        <p:nvPicPr>
          <p:cNvPr id="5" name="Picture 2" descr="Ensaimada Sin Relleno - Haga click a la imagen para cerrar"/>
          <p:cNvPicPr>
            <a:picLocks noChangeAspect="1" noChangeArrowheads="1"/>
          </p:cNvPicPr>
          <p:nvPr/>
        </p:nvPicPr>
        <p:blipFill>
          <a:blip r:embed="rId3" cstate="print"/>
          <a:srcRect/>
          <a:stretch>
            <a:fillRect/>
          </a:stretch>
        </p:blipFill>
        <p:spPr bwMode="auto">
          <a:xfrm>
            <a:off x="0" y="-18000"/>
            <a:ext cx="9475466" cy="6876000"/>
          </a:xfrm>
          <a:prstGeom prst="ellipse">
            <a:avLst/>
          </a:prstGeom>
          <a:noFill/>
          <a:effectLst>
            <a:softEdge rad="317500"/>
          </a:effectLst>
        </p:spPr>
      </p:pic>
      <p:pic>
        <p:nvPicPr>
          <p:cNvPr id="3074" name="Picture 2" descr="J:\HACER PPS\CARPETA PLANTILLAS\slide0047_image172.png"/>
          <p:cNvPicPr>
            <a:picLocks noChangeAspect="1" noChangeArrowheads="1"/>
          </p:cNvPicPr>
          <p:nvPr/>
        </p:nvPicPr>
        <p:blipFill>
          <a:blip r:embed="rId4" cstate="print"/>
          <a:srcRect/>
          <a:stretch>
            <a:fillRect/>
          </a:stretch>
        </p:blipFill>
        <p:spPr bwMode="auto">
          <a:xfrm>
            <a:off x="-20" y="-1"/>
            <a:ext cx="9144020" cy="6876000"/>
          </a:xfrm>
          <a:prstGeom prst="rect">
            <a:avLst/>
          </a:prstGeom>
          <a:noFill/>
        </p:spPr>
      </p:pic>
      <p:sp>
        <p:nvSpPr>
          <p:cNvPr id="7" name="6 Rectángulo"/>
          <p:cNvSpPr/>
          <p:nvPr/>
        </p:nvSpPr>
        <p:spPr>
          <a:xfrm>
            <a:off x="3188404" y="5934670"/>
            <a:ext cx="2494593" cy="707886"/>
          </a:xfrm>
          <a:prstGeom prst="rect">
            <a:avLst/>
          </a:prstGeom>
          <a:noFill/>
        </p:spPr>
        <p:txBody>
          <a:bodyPr wrap="none" lIns="91440" tIns="45720" rIns="91440" bIns="45720">
            <a:spAutoFit/>
          </a:bodyPr>
          <a:lstStyle/>
          <a:p>
            <a:pPr algn="ctr"/>
            <a:r>
              <a:rPr lang="es-E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Ensaimada</a:t>
            </a:r>
            <a:endParaRPr lang="es-ES" sz="40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Archivo:Formatge i sobrassada.jpg"/>
          <p:cNvPicPr>
            <a:picLocks noChangeAspect="1" noChangeArrowheads="1"/>
          </p:cNvPicPr>
          <p:nvPr/>
        </p:nvPicPr>
        <p:blipFill>
          <a:blip r:embed="rId2" cstate="print"/>
          <a:srcRect/>
          <a:stretch>
            <a:fillRect/>
          </a:stretch>
        </p:blipFill>
        <p:spPr bwMode="auto">
          <a:xfrm>
            <a:off x="0" y="0"/>
            <a:ext cx="9217680" cy="6948000"/>
          </a:xfrm>
          <a:prstGeom prst="rect">
            <a:avLst/>
          </a:prstGeom>
          <a:noFill/>
        </p:spPr>
      </p:pic>
      <p:sp>
        <p:nvSpPr>
          <p:cNvPr id="5" name="4 Rectángulo"/>
          <p:cNvSpPr/>
          <p:nvPr/>
        </p:nvSpPr>
        <p:spPr>
          <a:xfrm>
            <a:off x="2000232" y="428604"/>
            <a:ext cx="5809837" cy="523220"/>
          </a:xfrm>
          <a:prstGeom prst="rect">
            <a:avLst/>
          </a:prstGeom>
        </p:spPr>
        <p:txBody>
          <a:bodyPr wrap="square">
            <a:spAutoFit/>
          </a:bodyPr>
          <a:lstStyle/>
          <a:p>
            <a:r>
              <a:rPr lang="es-ES_tradnl" sz="2800" b="1" dirty="0" smtClean="0">
                <a:solidFill>
                  <a:srgbClr val="FFFF00"/>
                </a:solidFill>
                <a:latin typeface="Andalus" pitchFamily="2" charset="-78"/>
                <a:cs typeface="Andalus" pitchFamily="2" charset="-78"/>
              </a:rPr>
              <a:t>Sobrasada  y queso de Mahón.</a:t>
            </a:r>
            <a:endParaRPr lang="es-ES_tradnl" sz="2800" b="1" dirty="0">
              <a:solidFill>
                <a:srgbClr val="FFFF00"/>
              </a:solidFill>
              <a:latin typeface="Andalus" pitchFamily="2" charset="-78"/>
              <a:cs typeface="Andalus" pitchFamily="2" charset="-78"/>
            </a:endParaRPr>
          </a:p>
        </p:txBody>
      </p:sp>
      <p:pic>
        <p:nvPicPr>
          <p:cNvPr id="4098" name="Picture 2" descr="J:\HACER PPS\CARPETA PLANTILLAS\slide0029_background (3).gif"/>
          <p:cNvPicPr>
            <a:picLocks noChangeAspect="1" noChangeArrowheads="1"/>
          </p:cNvPicPr>
          <p:nvPr/>
        </p:nvPicPr>
        <p:blipFill>
          <a:blip r:embed="rId3" cstate="print"/>
          <a:srcRect/>
          <a:stretch>
            <a:fillRect/>
          </a:stretch>
        </p:blipFill>
        <p:spPr bwMode="auto">
          <a:xfrm>
            <a:off x="0" y="0"/>
            <a:ext cx="9371700" cy="7020000"/>
          </a:xfrm>
          <a:prstGeom prst="rect">
            <a:avLst/>
          </a:prstGeom>
          <a:noFill/>
        </p:spPr>
      </p:pic>
      <p:pic>
        <p:nvPicPr>
          <p:cNvPr id="7" name="Picture 2" descr="J:\HACER PPS\CARPETA PLANTILLAS\slide0029_background (3).gif"/>
          <p:cNvPicPr>
            <a:picLocks noChangeAspect="1" noChangeArrowheads="1"/>
          </p:cNvPicPr>
          <p:nvPr/>
        </p:nvPicPr>
        <p:blipFill>
          <a:blip r:embed="rId3" cstate="print"/>
          <a:srcRect/>
          <a:stretch>
            <a:fillRect/>
          </a:stretch>
        </p:blipFill>
        <p:spPr bwMode="auto">
          <a:xfrm>
            <a:off x="0" y="0"/>
            <a:ext cx="9371700" cy="7020000"/>
          </a:xfrm>
          <a:prstGeom prst="rect">
            <a:avLst/>
          </a:prstGeom>
          <a:noFill/>
        </p:spPr>
      </p:pic>
      <p:pic>
        <p:nvPicPr>
          <p:cNvPr id="2050" name="Picture 2" descr="J:\HACER PPS\CARPETA PLANTILLAS\master03_background (3).gif"/>
          <p:cNvPicPr>
            <a:picLocks noChangeAspect="1" noChangeArrowheads="1"/>
          </p:cNvPicPr>
          <p:nvPr/>
        </p:nvPicPr>
        <p:blipFill>
          <a:blip r:embed="rId4" cstate="print"/>
          <a:srcRect/>
          <a:stretch>
            <a:fillRect/>
          </a:stretch>
        </p:blipFill>
        <p:spPr bwMode="auto">
          <a:xfrm>
            <a:off x="0" y="0"/>
            <a:ext cx="9419760" cy="7056000"/>
          </a:xfrm>
          <a:prstGeom prst="rect">
            <a:avLst/>
          </a:prstGeom>
          <a:noFill/>
        </p:spPr>
      </p:pic>
      <p:pic>
        <p:nvPicPr>
          <p:cNvPr id="9" name="Picture 2" descr="J:\HACER PPS\CARPETA PLANTILLAS\master03_background (3).gif"/>
          <p:cNvPicPr>
            <a:picLocks noChangeAspect="1" noChangeArrowheads="1"/>
          </p:cNvPicPr>
          <p:nvPr/>
        </p:nvPicPr>
        <p:blipFill>
          <a:blip r:embed="rId4" cstate="print"/>
          <a:srcRect/>
          <a:stretch>
            <a:fillRect/>
          </a:stretch>
        </p:blipFill>
        <p:spPr bwMode="auto">
          <a:xfrm>
            <a:off x="0" y="0"/>
            <a:ext cx="9419760" cy="7056000"/>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5000"/>
                                        <p:tgtEl>
                                          <p:spTgt spid="2050"/>
                                        </p:tgtEl>
                                      </p:cBhvr>
                                    </p:animEffect>
                                    <p:set>
                                      <p:cBhvr>
                                        <p:cTn id="7" dur="1" fill="hold">
                                          <p:stCondLst>
                                            <p:cond delay="4999"/>
                                          </p:stCondLst>
                                        </p:cTn>
                                        <p:tgtEl>
                                          <p:spTgt spid="2050"/>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8" presetClass="exit" presetSubtype="3" fill="hold" nodeType="withEffect">
                                  <p:stCondLst>
                                    <p:cond delay="0"/>
                                  </p:stCondLst>
                                  <p:childTnLst>
                                    <p:animEffect transition="out" filter="strips(upRight)">
                                      <p:cBhvr>
                                        <p:cTn id="12" dur="5000"/>
                                        <p:tgtEl>
                                          <p:spTgt spid="4098"/>
                                        </p:tgtEl>
                                      </p:cBhvr>
                                    </p:animEffect>
                                    <p:set>
                                      <p:cBhvr>
                                        <p:cTn id="13" dur="1" fill="hold">
                                          <p:stCondLst>
                                            <p:cond delay="4999"/>
                                          </p:stCondLst>
                                        </p:cTn>
                                        <p:tgtEl>
                                          <p:spTgt spid="4098"/>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4" name="Picture 2" descr="Archivo:Ingredients maonesa.jpg"/>
          <p:cNvPicPr>
            <a:picLocks noChangeAspect="1" noChangeArrowheads="1"/>
          </p:cNvPicPr>
          <p:nvPr/>
        </p:nvPicPr>
        <p:blipFill>
          <a:blip r:embed="rId2" cstate="print"/>
          <a:srcRect/>
          <a:stretch>
            <a:fillRect/>
          </a:stretch>
        </p:blipFill>
        <p:spPr bwMode="auto">
          <a:xfrm>
            <a:off x="0" y="-54000"/>
            <a:ext cx="5850397" cy="6912000"/>
          </a:xfrm>
          <a:prstGeom prst="rect">
            <a:avLst/>
          </a:prstGeom>
          <a:noFill/>
        </p:spPr>
      </p:pic>
      <p:sp>
        <p:nvSpPr>
          <p:cNvPr id="5" name="4 Rectángulo"/>
          <p:cNvSpPr/>
          <p:nvPr/>
        </p:nvSpPr>
        <p:spPr>
          <a:xfrm>
            <a:off x="6143636" y="0"/>
            <a:ext cx="2643206" cy="6555641"/>
          </a:xfrm>
          <a:prstGeom prst="rect">
            <a:avLst/>
          </a:prstGeom>
        </p:spPr>
        <p:txBody>
          <a:bodyPr wrap="square">
            <a:spAutoFit/>
          </a:bodyPr>
          <a:lstStyle/>
          <a:p>
            <a:endParaRPr lang="es-ES_tradnl" b="1" dirty="0" smtClean="0">
              <a:solidFill>
                <a:schemeClr val="accent3">
                  <a:lumMod val="75000"/>
                </a:schemeClr>
              </a:solidFill>
            </a:endParaRPr>
          </a:p>
          <a:p>
            <a:endParaRPr lang="es-ES_tradnl" b="1" dirty="0" smtClean="0">
              <a:solidFill>
                <a:schemeClr val="accent3">
                  <a:lumMod val="75000"/>
                </a:schemeClr>
              </a:solidFill>
            </a:endParaRPr>
          </a:p>
          <a:p>
            <a:r>
              <a:rPr lang="es-ES_tradnl" sz="2400" dirty="0" smtClean="0">
                <a:solidFill>
                  <a:schemeClr val="bg2"/>
                </a:solidFill>
                <a:latin typeface="Andalus" pitchFamily="2" charset="-78"/>
                <a:cs typeface="Andalus" pitchFamily="2" charset="-78"/>
              </a:rPr>
              <a:t>Se postula que la mahonesa es originaria de la ciudad de Mahón. Según esta tesis, esta salsa fundamentada en la emulsión de huevo y aceite de oliva se daría a conocer a raíz de la breve ocupación francesa de la isla, que llevaría la salsa mahonesa a Francia</a:t>
            </a:r>
            <a:endParaRPr lang="es-ES_tradnl" sz="2400" dirty="0">
              <a:solidFill>
                <a:schemeClr val="bg2"/>
              </a:solidFill>
              <a:latin typeface="Andalus" pitchFamily="2" charset="-78"/>
              <a:cs typeface="Andalus" pitchFamily="2" charset="-78"/>
            </a:endParaRPr>
          </a:p>
        </p:txBody>
      </p:sp>
    </p:spTree>
  </p:cSld>
  <p:clrMapOvr>
    <a:masterClrMapping/>
  </p:clrMapOvr>
  <p:transition spd="med" advTm="14000">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22" name="Picture 2" descr="http://www.fondos10.net/wp-content/uploads/2010/07/Cielo-de-Menorca.jpg"/>
          <p:cNvPicPr>
            <a:picLocks noChangeAspect="1" noChangeArrowheads="1"/>
          </p:cNvPicPr>
          <p:nvPr/>
        </p:nvPicPr>
        <p:blipFill>
          <a:blip r:embed="rId2" cstate="print"/>
          <a:srcRect/>
          <a:stretch>
            <a:fillRect/>
          </a:stretch>
        </p:blipFill>
        <p:spPr bwMode="auto">
          <a:xfrm>
            <a:off x="-20535" y="0"/>
            <a:ext cx="9164535" cy="6876000"/>
          </a:xfrm>
          <a:prstGeom prst="rect">
            <a:avLst/>
          </a:prstGeom>
          <a:noFill/>
        </p:spPr>
      </p:pic>
      <p:sp>
        <p:nvSpPr>
          <p:cNvPr id="5" name="4 Rectángulo"/>
          <p:cNvSpPr/>
          <p:nvPr/>
        </p:nvSpPr>
        <p:spPr>
          <a:xfrm>
            <a:off x="438691" y="285728"/>
            <a:ext cx="8266622" cy="6278642"/>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solidFill>
                  <a:srgbClr val="FFFF00"/>
                </a:solidFill>
                <a:effectLst>
                  <a:outerShdw blurRad="76200" dist="50800" dir="5400000" algn="tl" rotWithShape="0">
                    <a:srgbClr val="000000">
                      <a:alpha val="65000"/>
                    </a:srgbClr>
                  </a:outerShdw>
                </a:effectLst>
              </a:rPr>
              <a:t>TEXTOS: INTERNET  </a:t>
            </a:r>
          </a:p>
          <a:p>
            <a:pPr algn="ctr"/>
            <a:r>
              <a:rPr lang="es-ES" sz="2000" b="1" cap="none" spc="50" dirty="0" smtClean="0">
                <a:ln w="11430"/>
                <a:solidFill>
                  <a:srgbClr val="FFFF00"/>
                </a:solidFill>
                <a:effectLst>
                  <a:outerShdw blurRad="76200" dist="50800" dir="5400000" algn="tl" rotWithShape="0">
                    <a:srgbClr val="000000">
                      <a:alpha val="65000"/>
                    </a:srgbClr>
                  </a:outerShdw>
                </a:effectLst>
              </a:rPr>
              <a:t>FOTOGRAFÍAS:</a:t>
            </a:r>
          </a:p>
          <a:p>
            <a:pPr algn="ctr"/>
            <a:r>
              <a:rPr lang="es-ES" sz="2000" b="1" spc="50" dirty="0" smtClean="0">
                <a:ln w="11430"/>
                <a:solidFill>
                  <a:srgbClr val="FFFF00"/>
                </a:solidFill>
                <a:effectLst>
                  <a:outerShdw blurRad="76200" dist="50800" dir="5400000" algn="tl" rotWithShape="0">
                    <a:srgbClr val="000000">
                      <a:alpha val="65000"/>
                    </a:srgbClr>
                  </a:outerShdw>
                </a:effectLst>
              </a:rPr>
              <a:t>PROPIAS  E </a:t>
            </a:r>
            <a:r>
              <a:rPr lang="es-ES" sz="2000" b="1" cap="none" spc="50" dirty="0" smtClean="0">
                <a:ln w="11430"/>
                <a:solidFill>
                  <a:srgbClr val="FFFF00"/>
                </a:solidFill>
                <a:effectLst>
                  <a:outerShdw blurRad="76200" dist="50800" dir="5400000" algn="tl" rotWithShape="0">
                    <a:srgbClr val="000000">
                      <a:alpha val="65000"/>
                    </a:srgbClr>
                  </a:outerShdw>
                </a:effectLst>
              </a:rPr>
              <a:t> INTERNET  </a:t>
            </a:r>
          </a:p>
          <a:p>
            <a:pPr algn="ctr"/>
            <a:r>
              <a:rPr lang="es-ES" sz="2000" b="1" spc="50" dirty="0" smtClean="0">
                <a:ln w="11430"/>
                <a:solidFill>
                  <a:srgbClr val="FFFF00"/>
                </a:solidFill>
                <a:effectLst>
                  <a:outerShdw blurRad="76200" dist="50800" dir="5400000" algn="tl" rotWithShape="0">
                    <a:srgbClr val="000000">
                      <a:alpha val="65000"/>
                    </a:srgbClr>
                  </a:outerShdw>
                </a:effectLst>
              </a:rPr>
              <a:t>DISEÑO:  </a:t>
            </a:r>
          </a:p>
          <a:p>
            <a:pPr algn="ctr"/>
            <a:r>
              <a:rPr lang="es-ES" sz="2000" b="1" spc="50" dirty="0" smtClean="0">
                <a:ln w="11430"/>
                <a:solidFill>
                  <a:srgbClr val="FFFF00"/>
                </a:solidFill>
                <a:effectLst>
                  <a:outerShdw blurRad="76200" dist="50800" dir="5400000" algn="tl" rotWithShape="0">
                    <a:srgbClr val="000000">
                      <a:alpha val="65000"/>
                    </a:srgbClr>
                  </a:outerShdw>
                </a:effectLst>
              </a:rPr>
              <a:t>MARÍA TERESA ESPÍN   </a:t>
            </a:r>
          </a:p>
          <a:p>
            <a:pPr algn="ctr"/>
            <a:endParaRPr lang="es-ES" sz="2000" b="1" spc="50" dirty="0" smtClean="0">
              <a:ln w="11430"/>
              <a:solidFill>
                <a:srgbClr val="FFFF00"/>
              </a:soli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p>
          <a:p>
            <a:pPr algn="ct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Rectángulo"/>
          <p:cNvSpPr/>
          <p:nvPr/>
        </p:nvSpPr>
        <p:spPr>
          <a:xfrm>
            <a:off x="428597" y="5643577"/>
            <a:ext cx="2286015" cy="70788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solidFill>
                  <a:srgbClr val="FFFF00"/>
                </a:solidFill>
                <a:effectLst>
                  <a:outerShdw blurRad="76200" dist="50800" dir="5400000" algn="tl" rotWithShape="0">
                    <a:srgbClr val="000000">
                      <a:alpha val="65000"/>
                    </a:srgbClr>
                  </a:outerShdw>
                </a:effectLst>
              </a:rPr>
              <a:t>2013</a:t>
            </a:r>
            <a:endParaRPr lang="es-ES" sz="4000" b="1" cap="none" spc="50" dirty="0">
              <a:ln w="11430"/>
              <a:solidFill>
                <a:srgbClr val="FFFF00"/>
              </a:solidFill>
              <a:effectLst>
                <a:outerShdw blurRad="76200" dist="50800" dir="5400000" algn="tl" rotWithShape="0">
                  <a:srgbClr val="000000">
                    <a:alpha val="65000"/>
                  </a:srgbClr>
                </a:outerShdw>
              </a:effectLst>
            </a:endParaRPr>
          </a:p>
        </p:txBody>
      </p:sp>
      <p:pic>
        <p:nvPicPr>
          <p:cNvPr id="5126" name="Picture 6" descr="-">
            <a:hlinkClick r:id="rId3"/>
          </p:cNvPr>
          <p:cNvPicPr>
            <a:picLocks noChangeAspect="1" noChangeArrowheads="1"/>
          </p:cNvPicPr>
          <p:nvPr/>
        </p:nvPicPr>
        <p:blipFill>
          <a:blip r:embed="rId4" cstate="print"/>
          <a:srcRect/>
          <a:stretch>
            <a:fillRect/>
          </a:stretch>
        </p:blipFill>
        <p:spPr bwMode="auto">
          <a:xfrm>
            <a:off x="3857620" y="4857760"/>
            <a:ext cx="333375" cy="476250"/>
          </a:xfrm>
          <a:prstGeom prst="rect">
            <a:avLst/>
          </a:prstGeom>
          <a:noFill/>
        </p:spPr>
      </p:pic>
      <p:pic>
        <p:nvPicPr>
          <p:cNvPr id="5131" name="Picture 11" descr="-">
            <a:hlinkClick r:id="rId3"/>
          </p:cNvPr>
          <p:cNvPicPr>
            <a:picLocks noChangeAspect="1" noChangeArrowheads="1"/>
          </p:cNvPicPr>
          <p:nvPr/>
        </p:nvPicPr>
        <p:blipFill>
          <a:blip r:embed="rId5"/>
          <a:srcRect/>
          <a:stretch>
            <a:fillRect/>
          </a:stretch>
        </p:blipFill>
        <p:spPr bwMode="auto">
          <a:xfrm>
            <a:off x="0" y="0"/>
            <a:ext cx="9525" cy="9525"/>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400" decel="100000"/>
                                        <p:tgtEl>
                                          <p:spTgt spid="5">
                                            <p:txEl>
                                              <p:pRg st="0" end="0"/>
                                            </p:txEl>
                                          </p:spTgt>
                                        </p:tgtEl>
                                      </p:cBhvr>
                                    </p:animEffect>
                                    <p:anim calcmode="lin" valueType="num">
                                      <p:cBhvr>
                                        <p:cTn id="8" dur="2400" decel="100000" fill="hold"/>
                                        <p:tgtEl>
                                          <p:spTgt spid="5">
                                            <p:txEl>
                                              <p:pRg st="0" end="0"/>
                                            </p:txEl>
                                          </p:spTgt>
                                        </p:tgtEl>
                                        <p:attrNameLst>
                                          <p:attrName>style.rotation</p:attrName>
                                        </p:attrNameLst>
                                      </p:cBhvr>
                                      <p:tavLst>
                                        <p:tav tm="0">
                                          <p:val>
                                            <p:fltVal val="-90"/>
                                          </p:val>
                                        </p:tav>
                                        <p:tav tm="100000">
                                          <p:val>
                                            <p:fltVal val="0"/>
                                          </p:val>
                                        </p:tav>
                                      </p:tavLst>
                                    </p:anim>
                                    <p:anim calcmode="lin" valueType="num">
                                      <p:cBhvr>
                                        <p:cTn id="9" dur="2400" decel="100000" fill="hold"/>
                                        <p:tgtEl>
                                          <p:spTgt spid="5">
                                            <p:txEl>
                                              <p:pRg st="0" end="0"/>
                                            </p:txEl>
                                          </p:spTgt>
                                        </p:tgtEl>
                                        <p:attrNameLst>
                                          <p:attrName>ppt_x</p:attrName>
                                        </p:attrNameLst>
                                      </p:cBhvr>
                                      <p:tavLst>
                                        <p:tav tm="0">
                                          <p:val>
                                            <p:strVal val="#ppt_x+0.4"/>
                                          </p:val>
                                        </p:tav>
                                        <p:tav tm="100000">
                                          <p:val>
                                            <p:strVal val="#ppt_x-0.05"/>
                                          </p:val>
                                        </p:tav>
                                      </p:tavLst>
                                    </p:anim>
                                    <p:anim calcmode="lin" valueType="num">
                                      <p:cBhvr>
                                        <p:cTn id="10" dur="2400" decel="100000" fill="hold"/>
                                        <p:tgtEl>
                                          <p:spTgt spid="5">
                                            <p:txEl>
                                              <p:pRg st="0" end="0"/>
                                            </p:txEl>
                                          </p:spTgt>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5">
                                            <p:txEl>
                                              <p:pRg st="0" end="0"/>
                                            </p:txEl>
                                          </p:spTgt>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5">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2400" decel="100000"/>
                                        <p:tgtEl>
                                          <p:spTgt spid="5">
                                            <p:txEl>
                                              <p:pRg st="1" end="1"/>
                                            </p:txEl>
                                          </p:spTgt>
                                        </p:tgtEl>
                                      </p:cBhvr>
                                    </p:animEffect>
                                    <p:anim calcmode="lin" valueType="num">
                                      <p:cBhvr>
                                        <p:cTn id="16" dur="2400" decel="100000" fill="hold"/>
                                        <p:tgtEl>
                                          <p:spTgt spid="5">
                                            <p:txEl>
                                              <p:pRg st="1" end="1"/>
                                            </p:txEl>
                                          </p:spTgt>
                                        </p:tgtEl>
                                        <p:attrNameLst>
                                          <p:attrName>style.rotation</p:attrName>
                                        </p:attrNameLst>
                                      </p:cBhvr>
                                      <p:tavLst>
                                        <p:tav tm="0">
                                          <p:val>
                                            <p:fltVal val="-90"/>
                                          </p:val>
                                        </p:tav>
                                        <p:tav tm="100000">
                                          <p:val>
                                            <p:fltVal val="0"/>
                                          </p:val>
                                        </p:tav>
                                      </p:tavLst>
                                    </p:anim>
                                    <p:anim calcmode="lin" valueType="num">
                                      <p:cBhvr>
                                        <p:cTn id="17" dur="2400" decel="100000" fill="hold"/>
                                        <p:tgtEl>
                                          <p:spTgt spid="5">
                                            <p:txEl>
                                              <p:pRg st="1" end="1"/>
                                            </p:txEl>
                                          </p:spTgt>
                                        </p:tgtEl>
                                        <p:attrNameLst>
                                          <p:attrName>ppt_x</p:attrName>
                                        </p:attrNameLst>
                                      </p:cBhvr>
                                      <p:tavLst>
                                        <p:tav tm="0">
                                          <p:val>
                                            <p:strVal val="#ppt_x+0.4"/>
                                          </p:val>
                                        </p:tav>
                                        <p:tav tm="100000">
                                          <p:val>
                                            <p:strVal val="#ppt_x-0.05"/>
                                          </p:val>
                                        </p:tav>
                                      </p:tavLst>
                                    </p:anim>
                                    <p:anim calcmode="lin" valueType="num">
                                      <p:cBhvr>
                                        <p:cTn id="18" dur="2400" decel="100000" fill="hold"/>
                                        <p:tgtEl>
                                          <p:spTgt spid="5">
                                            <p:txEl>
                                              <p:pRg st="1" end="1"/>
                                            </p:txEl>
                                          </p:spTgt>
                                        </p:tgtEl>
                                        <p:attrNameLst>
                                          <p:attrName>ppt_y</p:attrName>
                                        </p:attrNameLst>
                                      </p:cBhvr>
                                      <p:tavLst>
                                        <p:tav tm="0">
                                          <p:val>
                                            <p:strVal val="#ppt_y-0.4"/>
                                          </p:val>
                                        </p:tav>
                                        <p:tav tm="100000">
                                          <p:val>
                                            <p:strVal val="#ppt_y+0.1"/>
                                          </p:val>
                                        </p:tav>
                                      </p:tavLst>
                                    </p:anim>
                                    <p:anim calcmode="lin" valueType="num">
                                      <p:cBhvr>
                                        <p:cTn id="19" dur="600" accel="100000" fill="hold">
                                          <p:stCondLst>
                                            <p:cond delay="2400"/>
                                          </p:stCondLst>
                                        </p:cTn>
                                        <p:tgtEl>
                                          <p:spTgt spid="5">
                                            <p:txEl>
                                              <p:pRg st="1" end="1"/>
                                            </p:txEl>
                                          </p:spTgt>
                                        </p:tgtEl>
                                        <p:attrNameLst>
                                          <p:attrName>ppt_x</p:attrName>
                                        </p:attrNameLst>
                                      </p:cBhvr>
                                      <p:tavLst>
                                        <p:tav tm="0">
                                          <p:val>
                                            <p:strVal val="#ppt_x-0.05"/>
                                          </p:val>
                                        </p:tav>
                                        <p:tav tm="100000">
                                          <p:val>
                                            <p:strVal val="#ppt_x"/>
                                          </p:val>
                                        </p:tav>
                                      </p:tavLst>
                                    </p:anim>
                                    <p:anim calcmode="lin" valueType="num">
                                      <p:cBhvr>
                                        <p:cTn id="20" dur="600" accel="100000" fill="hold">
                                          <p:stCondLst>
                                            <p:cond delay="2400"/>
                                          </p:stCondLst>
                                        </p:cTn>
                                        <p:tgtEl>
                                          <p:spTgt spid="5">
                                            <p:txEl>
                                              <p:pRg st="1" end="1"/>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Effect transition="in" filter="fade">
                                      <p:cBhvr>
                                        <p:cTn id="23" dur="2400" decel="100000"/>
                                        <p:tgtEl>
                                          <p:spTgt spid="5">
                                            <p:txEl>
                                              <p:pRg st="2" end="2"/>
                                            </p:txEl>
                                          </p:spTgt>
                                        </p:tgtEl>
                                      </p:cBhvr>
                                    </p:animEffect>
                                    <p:anim calcmode="lin" valueType="num">
                                      <p:cBhvr>
                                        <p:cTn id="24" dur="2400" decel="100000" fill="hold"/>
                                        <p:tgtEl>
                                          <p:spTgt spid="5">
                                            <p:txEl>
                                              <p:pRg st="2" end="2"/>
                                            </p:txEl>
                                          </p:spTgt>
                                        </p:tgtEl>
                                        <p:attrNameLst>
                                          <p:attrName>style.rotation</p:attrName>
                                        </p:attrNameLst>
                                      </p:cBhvr>
                                      <p:tavLst>
                                        <p:tav tm="0">
                                          <p:val>
                                            <p:fltVal val="-90"/>
                                          </p:val>
                                        </p:tav>
                                        <p:tav tm="100000">
                                          <p:val>
                                            <p:fltVal val="0"/>
                                          </p:val>
                                        </p:tav>
                                      </p:tavLst>
                                    </p:anim>
                                    <p:anim calcmode="lin" valueType="num">
                                      <p:cBhvr>
                                        <p:cTn id="25" dur="2400" decel="100000" fill="hold"/>
                                        <p:tgtEl>
                                          <p:spTgt spid="5">
                                            <p:txEl>
                                              <p:pRg st="2" end="2"/>
                                            </p:txEl>
                                          </p:spTgt>
                                        </p:tgtEl>
                                        <p:attrNameLst>
                                          <p:attrName>ppt_x</p:attrName>
                                        </p:attrNameLst>
                                      </p:cBhvr>
                                      <p:tavLst>
                                        <p:tav tm="0">
                                          <p:val>
                                            <p:strVal val="#ppt_x+0.4"/>
                                          </p:val>
                                        </p:tav>
                                        <p:tav tm="100000">
                                          <p:val>
                                            <p:strVal val="#ppt_x-0.05"/>
                                          </p:val>
                                        </p:tav>
                                      </p:tavLst>
                                    </p:anim>
                                    <p:anim calcmode="lin" valueType="num">
                                      <p:cBhvr>
                                        <p:cTn id="26" dur="2400" decel="100000" fill="hold"/>
                                        <p:tgtEl>
                                          <p:spTgt spid="5">
                                            <p:txEl>
                                              <p:pRg st="2" end="2"/>
                                            </p:txEl>
                                          </p:spTgt>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5">
                                            <p:txEl>
                                              <p:pRg st="2" end="2"/>
                                            </p:txEl>
                                          </p:spTgt>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5">
                                            <p:txEl>
                                              <p:pRg st="2" end="2"/>
                                            </p:txEl>
                                          </p:spTgt>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Effect transition="in" filter="fade">
                                      <p:cBhvr>
                                        <p:cTn id="31" dur="2400" decel="100000"/>
                                        <p:tgtEl>
                                          <p:spTgt spid="5">
                                            <p:txEl>
                                              <p:pRg st="3" end="3"/>
                                            </p:txEl>
                                          </p:spTgt>
                                        </p:tgtEl>
                                      </p:cBhvr>
                                    </p:animEffect>
                                    <p:anim calcmode="lin" valueType="num">
                                      <p:cBhvr>
                                        <p:cTn id="32" dur="2400" decel="100000" fill="hold"/>
                                        <p:tgtEl>
                                          <p:spTgt spid="5">
                                            <p:txEl>
                                              <p:pRg st="3" end="3"/>
                                            </p:txEl>
                                          </p:spTgt>
                                        </p:tgtEl>
                                        <p:attrNameLst>
                                          <p:attrName>style.rotation</p:attrName>
                                        </p:attrNameLst>
                                      </p:cBhvr>
                                      <p:tavLst>
                                        <p:tav tm="0">
                                          <p:val>
                                            <p:fltVal val="-90"/>
                                          </p:val>
                                        </p:tav>
                                        <p:tav tm="100000">
                                          <p:val>
                                            <p:fltVal val="0"/>
                                          </p:val>
                                        </p:tav>
                                      </p:tavLst>
                                    </p:anim>
                                    <p:anim calcmode="lin" valueType="num">
                                      <p:cBhvr>
                                        <p:cTn id="33" dur="2400" decel="100000" fill="hold"/>
                                        <p:tgtEl>
                                          <p:spTgt spid="5">
                                            <p:txEl>
                                              <p:pRg st="3" end="3"/>
                                            </p:txEl>
                                          </p:spTgt>
                                        </p:tgtEl>
                                        <p:attrNameLst>
                                          <p:attrName>ppt_x</p:attrName>
                                        </p:attrNameLst>
                                      </p:cBhvr>
                                      <p:tavLst>
                                        <p:tav tm="0">
                                          <p:val>
                                            <p:strVal val="#ppt_x+0.4"/>
                                          </p:val>
                                        </p:tav>
                                        <p:tav tm="100000">
                                          <p:val>
                                            <p:strVal val="#ppt_x-0.05"/>
                                          </p:val>
                                        </p:tav>
                                      </p:tavLst>
                                    </p:anim>
                                    <p:anim calcmode="lin" valueType="num">
                                      <p:cBhvr>
                                        <p:cTn id="34" dur="2400" decel="100000" fill="hold"/>
                                        <p:tgtEl>
                                          <p:spTgt spid="5">
                                            <p:txEl>
                                              <p:pRg st="3" end="3"/>
                                            </p:txEl>
                                          </p:spTgt>
                                        </p:tgtEl>
                                        <p:attrNameLst>
                                          <p:attrName>ppt_y</p:attrName>
                                        </p:attrNameLst>
                                      </p:cBhvr>
                                      <p:tavLst>
                                        <p:tav tm="0">
                                          <p:val>
                                            <p:strVal val="#ppt_y-0.4"/>
                                          </p:val>
                                        </p:tav>
                                        <p:tav tm="100000">
                                          <p:val>
                                            <p:strVal val="#ppt_y+0.1"/>
                                          </p:val>
                                        </p:tav>
                                      </p:tavLst>
                                    </p:anim>
                                    <p:anim calcmode="lin" valueType="num">
                                      <p:cBhvr>
                                        <p:cTn id="35" dur="600" accel="100000" fill="hold">
                                          <p:stCondLst>
                                            <p:cond delay="2400"/>
                                          </p:stCondLst>
                                        </p:cTn>
                                        <p:tgtEl>
                                          <p:spTgt spid="5">
                                            <p:txEl>
                                              <p:pRg st="3" end="3"/>
                                            </p:txEl>
                                          </p:spTgt>
                                        </p:tgtEl>
                                        <p:attrNameLst>
                                          <p:attrName>ppt_x</p:attrName>
                                        </p:attrNameLst>
                                      </p:cBhvr>
                                      <p:tavLst>
                                        <p:tav tm="0">
                                          <p:val>
                                            <p:strVal val="#ppt_x-0.05"/>
                                          </p:val>
                                        </p:tav>
                                        <p:tav tm="100000">
                                          <p:val>
                                            <p:strVal val="#ppt_x"/>
                                          </p:val>
                                        </p:tav>
                                      </p:tavLst>
                                    </p:anim>
                                    <p:anim calcmode="lin" valueType="num">
                                      <p:cBhvr>
                                        <p:cTn id="36" dur="600" accel="100000" fill="hold">
                                          <p:stCondLst>
                                            <p:cond delay="2400"/>
                                          </p:stCondLst>
                                        </p:cTn>
                                        <p:tgtEl>
                                          <p:spTgt spid="5">
                                            <p:txEl>
                                              <p:pRg st="3" end="3"/>
                                            </p:txEl>
                                          </p:spTgt>
                                        </p:tgtEl>
                                        <p:attrNameLst>
                                          <p:attrName>ppt_y</p:attrName>
                                        </p:attrNameLst>
                                      </p:cBhvr>
                                      <p:tavLst>
                                        <p:tav tm="0">
                                          <p:val>
                                            <p:strVal val="#ppt_y+0.1"/>
                                          </p:val>
                                        </p:tav>
                                        <p:tav tm="100000">
                                          <p:val>
                                            <p:strVal val="#ppt_y"/>
                                          </p:val>
                                        </p:tav>
                                      </p:tavLst>
                                    </p:anim>
                                  </p:childTnLst>
                                </p:cTn>
                              </p:par>
                              <p:par>
                                <p:cTn id="37" presetID="30" presetClass="entr" presetSubtype="0" fill="hold" nodeType="with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2400" decel="100000"/>
                                        <p:tgtEl>
                                          <p:spTgt spid="5">
                                            <p:txEl>
                                              <p:pRg st="4" end="4"/>
                                            </p:txEl>
                                          </p:spTgt>
                                        </p:tgtEl>
                                      </p:cBhvr>
                                    </p:animEffect>
                                    <p:anim calcmode="lin" valueType="num">
                                      <p:cBhvr>
                                        <p:cTn id="40" dur="2400" decel="100000" fill="hold"/>
                                        <p:tgtEl>
                                          <p:spTgt spid="5">
                                            <p:txEl>
                                              <p:pRg st="4" end="4"/>
                                            </p:txEl>
                                          </p:spTgt>
                                        </p:tgtEl>
                                        <p:attrNameLst>
                                          <p:attrName>style.rotation</p:attrName>
                                        </p:attrNameLst>
                                      </p:cBhvr>
                                      <p:tavLst>
                                        <p:tav tm="0">
                                          <p:val>
                                            <p:fltVal val="-90"/>
                                          </p:val>
                                        </p:tav>
                                        <p:tav tm="100000">
                                          <p:val>
                                            <p:fltVal val="0"/>
                                          </p:val>
                                        </p:tav>
                                      </p:tavLst>
                                    </p:anim>
                                    <p:anim calcmode="lin" valueType="num">
                                      <p:cBhvr>
                                        <p:cTn id="41" dur="2400" decel="100000" fill="hold"/>
                                        <p:tgtEl>
                                          <p:spTgt spid="5">
                                            <p:txEl>
                                              <p:pRg st="4" end="4"/>
                                            </p:txEl>
                                          </p:spTgt>
                                        </p:tgtEl>
                                        <p:attrNameLst>
                                          <p:attrName>ppt_x</p:attrName>
                                        </p:attrNameLst>
                                      </p:cBhvr>
                                      <p:tavLst>
                                        <p:tav tm="0">
                                          <p:val>
                                            <p:strVal val="#ppt_x+0.4"/>
                                          </p:val>
                                        </p:tav>
                                        <p:tav tm="100000">
                                          <p:val>
                                            <p:strVal val="#ppt_x-0.05"/>
                                          </p:val>
                                        </p:tav>
                                      </p:tavLst>
                                    </p:anim>
                                    <p:anim calcmode="lin" valueType="num">
                                      <p:cBhvr>
                                        <p:cTn id="42" dur="2400" decel="100000" fill="hold"/>
                                        <p:tgtEl>
                                          <p:spTgt spid="5">
                                            <p:txEl>
                                              <p:pRg st="4" end="4"/>
                                            </p:txEl>
                                          </p:spTgt>
                                        </p:tgtEl>
                                        <p:attrNameLst>
                                          <p:attrName>ppt_y</p:attrName>
                                        </p:attrNameLst>
                                      </p:cBhvr>
                                      <p:tavLst>
                                        <p:tav tm="0">
                                          <p:val>
                                            <p:strVal val="#ppt_y-0.4"/>
                                          </p:val>
                                        </p:tav>
                                        <p:tav tm="100000">
                                          <p:val>
                                            <p:strVal val="#ppt_y+0.1"/>
                                          </p:val>
                                        </p:tav>
                                      </p:tavLst>
                                    </p:anim>
                                    <p:anim calcmode="lin" valueType="num">
                                      <p:cBhvr>
                                        <p:cTn id="43" dur="600" accel="100000" fill="hold">
                                          <p:stCondLst>
                                            <p:cond delay="2400"/>
                                          </p:stCondLst>
                                        </p:cTn>
                                        <p:tgtEl>
                                          <p:spTgt spid="5">
                                            <p:txEl>
                                              <p:pRg st="4" end="4"/>
                                            </p:txEl>
                                          </p:spTgt>
                                        </p:tgtEl>
                                        <p:attrNameLst>
                                          <p:attrName>ppt_x</p:attrName>
                                        </p:attrNameLst>
                                      </p:cBhvr>
                                      <p:tavLst>
                                        <p:tav tm="0">
                                          <p:val>
                                            <p:strVal val="#ppt_x-0.05"/>
                                          </p:val>
                                        </p:tav>
                                        <p:tav tm="100000">
                                          <p:val>
                                            <p:strVal val="#ppt_x"/>
                                          </p:val>
                                        </p:tav>
                                      </p:tavLst>
                                    </p:anim>
                                    <p:anim calcmode="lin" valueType="num">
                                      <p:cBhvr>
                                        <p:cTn id="44" dur="600" accel="100000" fill="hold">
                                          <p:stCondLst>
                                            <p:cond delay="2400"/>
                                          </p:stCondLst>
                                        </p:cTn>
                                        <p:tgtEl>
                                          <p:spTgt spid="5">
                                            <p:txEl>
                                              <p:pRg st="4" end="4"/>
                                            </p:txEl>
                                          </p:spTgt>
                                        </p:tgtEl>
                                        <p:attrNameLst>
                                          <p:attrName>ppt_y</p:attrName>
                                        </p:attrNameLst>
                                      </p:cBhvr>
                                      <p:tavLst>
                                        <p:tav tm="0">
                                          <p:val>
                                            <p:strVal val="#ppt_y+0.1"/>
                                          </p:val>
                                        </p:tav>
                                        <p:tav tm="100000">
                                          <p:val>
                                            <p:strVal val="#ppt_y"/>
                                          </p:val>
                                        </p:tav>
                                      </p:tavLst>
                                    </p:anim>
                                  </p:childTnLst>
                                </p:cTn>
                              </p:par>
                              <p:par>
                                <p:cTn id="45" presetID="30" presetClass="entr" presetSubtype="0" fill="hold" nodeType="with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animEffect transition="in" filter="fade">
                                      <p:cBhvr>
                                        <p:cTn id="47" dur="2400" decel="100000"/>
                                        <p:tgtEl>
                                          <p:spTgt spid="6">
                                            <p:txEl>
                                              <p:pRg st="0" end="0"/>
                                            </p:txEl>
                                          </p:spTgt>
                                        </p:tgtEl>
                                      </p:cBhvr>
                                    </p:animEffect>
                                    <p:anim calcmode="lin" valueType="num">
                                      <p:cBhvr>
                                        <p:cTn id="48" dur="24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49" dur="24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50" dur="24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51" dur="600" accel="100000" fill="hold">
                                          <p:stCondLst>
                                            <p:cond delay="24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52" dur="600" accel="100000" fill="hold">
                                          <p:stCondLst>
                                            <p:cond delay="24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med" advTm="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3018</TotalTime>
  <Words>1778</Words>
  <Application>Microsoft Office PowerPoint</Application>
  <PresentationFormat>Presentación en pantalla (4:3)</PresentationFormat>
  <Paragraphs>173</Paragraphs>
  <Slides>120</Slides>
  <Notes>4</Notes>
  <HiddenSlides>0</HiddenSlides>
  <MMClips>0</MMClips>
  <ScaleCrop>false</ScaleCrop>
  <HeadingPairs>
    <vt:vector size="4" baseType="variant">
      <vt:variant>
        <vt:lpstr>Tema</vt:lpstr>
      </vt:variant>
      <vt:variant>
        <vt:i4>2</vt:i4>
      </vt:variant>
      <vt:variant>
        <vt:lpstr>Títulos de diapositiva</vt:lpstr>
      </vt:variant>
      <vt:variant>
        <vt:i4>120</vt:i4>
      </vt:variant>
    </vt:vector>
  </HeadingPairs>
  <TitlesOfParts>
    <vt:vector size="12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Diapositiva 119</vt:lpstr>
      <vt:lpstr>Diapositiva 120</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1213</cp:revision>
  <dcterms:created xsi:type="dcterms:W3CDTF">2011-05-09T11:08:45Z</dcterms:created>
  <dcterms:modified xsi:type="dcterms:W3CDTF">2013-03-18T22:39:07Z</dcterms:modified>
</cp:coreProperties>
</file>