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80" r:id="rId3"/>
    <p:sldId id="390" r:id="rId4"/>
    <p:sldId id="391" r:id="rId5"/>
    <p:sldId id="392" r:id="rId6"/>
    <p:sldId id="393" r:id="rId7"/>
    <p:sldId id="394" r:id="rId8"/>
    <p:sldId id="396" r:id="rId9"/>
    <p:sldId id="397" r:id="rId10"/>
    <p:sldId id="398" r:id="rId11"/>
    <p:sldId id="399" r:id="rId12"/>
    <p:sldId id="407" r:id="rId13"/>
    <p:sldId id="400" r:id="rId14"/>
    <p:sldId id="403" r:id="rId15"/>
    <p:sldId id="404" r:id="rId16"/>
    <p:sldId id="405" r:id="rId17"/>
    <p:sldId id="406" r:id="rId18"/>
    <p:sldId id="258" r:id="rId19"/>
    <p:sldId id="410" r:id="rId20"/>
    <p:sldId id="372" r:id="rId21"/>
    <p:sldId id="263" r:id="rId22"/>
    <p:sldId id="264" r:id="rId23"/>
    <p:sldId id="363" r:id="rId24"/>
    <p:sldId id="365" r:id="rId25"/>
    <p:sldId id="265" r:id="rId26"/>
    <p:sldId id="266" r:id="rId27"/>
    <p:sldId id="411" r:id="rId28"/>
    <p:sldId id="268" r:id="rId29"/>
    <p:sldId id="269" r:id="rId30"/>
    <p:sldId id="270" r:id="rId31"/>
    <p:sldId id="271" r:id="rId32"/>
    <p:sldId id="272" r:id="rId33"/>
    <p:sldId id="273" r:id="rId34"/>
    <p:sldId id="274" r:id="rId35"/>
    <p:sldId id="275" r:id="rId36"/>
    <p:sldId id="276" r:id="rId37"/>
    <p:sldId id="277" r:id="rId38"/>
    <p:sldId id="279" r:id="rId39"/>
    <p:sldId id="281" r:id="rId40"/>
    <p:sldId id="282" r:id="rId41"/>
    <p:sldId id="284" r:id="rId42"/>
    <p:sldId id="285" r:id="rId43"/>
    <p:sldId id="286" r:id="rId44"/>
    <p:sldId id="287" r:id="rId45"/>
    <p:sldId id="389" r:id="rId46"/>
    <p:sldId id="288" r:id="rId47"/>
    <p:sldId id="289" r:id="rId48"/>
    <p:sldId id="356" r:id="rId49"/>
    <p:sldId id="408" r:id="rId50"/>
    <p:sldId id="290" r:id="rId51"/>
    <p:sldId id="291" r:id="rId52"/>
    <p:sldId id="292" r:id="rId53"/>
    <p:sldId id="293" r:id="rId54"/>
    <p:sldId id="294" r:id="rId55"/>
    <p:sldId id="295" r:id="rId56"/>
    <p:sldId id="296" r:id="rId57"/>
    <p:sldId id="299" r:id="rId58"/>
    <p:sldId id="377" r:id="rId59"/>
    <p:sldId id="375" r:id="rId60"/>
    <p:sldId id="382" r:id="rId61"/>
    <p:sldId id="388" r:id="rId62"/>
    <p:sldId id="310" r:id="rId63"/>
    <p:sldId id="311" r:id="rId64"/>
    <p:sldId id="312" r:id="rId65"/>
    <p:sldId id="313" r:id="rId66"/>
    <p:sldId id="316" r:id="rId67"/>
    <p:sldId id="317" r:id="rId68"/>
    <p:sldId id="314" r:id="rId69"/>
    <p:sldId id="318" r:id="rId70"/>
    <p:sldId id="319" r:id="rId71"/>
    <p:sldId id="320" r:id="rId72"/>
    <p:sldId id="322" r:id="rId73"/>
    <p:sldId id="324" r:id="rId74"/>
    <p:sldId id="326" r:id="rId75"/>
    <p:sldId id="384" r:id="rId76"/>
    <p:sldId id="328" r:id="rId77"/>
    <p:sldId id="330" r:id="rId78"/>
    <p:sldId id="331" r:id="rId79"/>
    <p:sldId id="332" r:id="rId80"/>
    <p:sldId id="336" r:id="rId81"/>
    <p:sldId id="420" r:id="rId82"/>
    <p:sldId id="413" r:id="rId83"/>
    <p:sldId id="340" r:id="rId84"/>
    <p:sldId id="422" r:id="rId85"/>
    <p:sldId id="417" r:id="rId86"/>
    <p:sldId id="418" r:id="rId87"/>
    <p:sldId id="341" r:id="rId88"/>
    <p:sldId id="414" r:id="rId89"/>
    <p:sldId id="415" r:id="rId90"/>
    <p:sldId id="424" r:id="rId91"/>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3IqjW06Jo/pvI0MI5blyQ==" hashData="ZSajr4oLn5PNRCiqFUPHIFI3ge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272"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5377105-C733-4A2C-80CA-54DE72CA001F}"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37BBC26-1C76-4FE1-9088-EF9D23172CA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FDC2B5B-37E0-47E5-9628-6B308A70F979}" type="datetimeFigureOut">
              <a:rPr lang="es-ES_tradnl" smtClean="0"/>
              <a:pPr/>
              <a:t>29/01/2015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377105-C733-4A2C-80CA-54DE72CA001F}"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045D272-04B4-4273-8A89-0487CC784CD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5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96.jpeg"/></Relationships>
</file>

<file path=ppt/slides/_rels/slide7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fondos7.net/wallpaper-original/wallpapers/abstracto-naranja-y-amarillo-9835.jpg"/>
          <p:cNvPicPr>
            <a:picLocks noChangeAspect="1" noChangeArrowheads="1"/>
          </p:cNvPicPr>
          <p:nvPr/>
        </p:nvPicPr>
        <p:blipFill>
          <a:blip r:embed="rId3" cstate="print"/>
          <a:srcRect t="7919"/>
          <a:stretch>
            <a:fillRect/>
          </a:stretch>
        </p:blipFill>
        <p:spPr bwMode="auto">
          <a:xfrm>
            <a:off x="0" y="-118914"/>
            <a:ext cx="9144000" cy="5262414"/>
          </a:xfrm>
          <a:prstGeom prst="rect">
            <a:avLst/>
          </a:prstGeom>
          <a:noFill/>
        </p:spPr>
      </p:pic>
      <p:pic>
        <p:nvPicPr>
          <p:cNvPr id="1028" name="Picture 4" descr="http://zeus.cooltext.com/rendered/cooltext1889362914.png"/>
          <p:cNvPicPr>
            <a:picLocks noChangeAspect="1" noChangeArrowheads="1"/>
          </p:cNvPicPr>
          <p:nvPr/>
        </p:nvPicPr>
        <p:blipFill>
          <a:blip r:embed="rId4" cstate="print"/>
          <a:srcRect/>
          <a:stretch>
            <a:fillRect/>
          </a:stretch>
        </p:blipFill>
        <p:spPr bwMode="auto">
          <a:xfrm>
            <a:off x="3203848" y="2571750"/>
            <a:ext cx="2867025" cy="666751"/>
          </a:xfrm>
          <a:prstGeom prst="rect">
            <a:avLst/>
          </a:prstGeom>
          <a:noFill/>
        </p:spPr>
      </p:pic>
      <p:pic>
        <p:nvPicPr>
          <p:cNvPr id="1030" name="Picture 6" descr="http://zeus.cooltext.com/rendered/cooltext1889365030.png"/>
          <p:cNvPicPr>
            <a:picLocks noChangeAspect="1" noChangeArrowheads="1"/>
          </p:cNvPicPr>
          <p:nvPr/>
        </p:nvPicPr>
        <p:blipFill>
          <a:blip r:embed="rId5" cstate="print"/>
          <a:srcRect/>
          <a:stretch>
            <a:fillRect/>
          </a:stretch>
        </p:blipFill>
        <p:spPr bwMode="auto">
          <a:xfrm>
            <a:off x="1619672" y="1491630"/>
            <a:ext cx="2771775" cy="647700"/>
          </a:xfrm>
          <a:prstGeom prst="rect">
            <a:avLst/>
          </a:prstGeom>
          <a:noFill/>
        </p:spPr>
      </p:pic>
      <p:pic>
        <p:nvPicPr>
          <p:cNvPr id="1032" name="Picture 8" descr="http://zeus.cooltext.com/rendered/cooltext1889366032.png"/>
          <p:cNvPicPr>
            <a:picLocks noChangeAspect="1" noChangeArrowheads="1"/>
          </p:cNvPicPr>
          <p:nvPr/>
        </p:nvPicPr>
        <p:blipFill>
          <a:blip r:embed="rId6" cstate="print"/>
          <a:srcRect/>
          <a:stretch>
            <a:fillRect/>
          </a:stretch>
        </p:blipFill>
        <p:spPr bwMode="auto">
          <a:xfrm>
            <a:off x="4860032" y="3579862"/>
            <a:ext cx="3362325" cy="647700"/>
          </a:xfrm>
          <a:prstGeom prst="rect">
            <a:avLst/>
          </a:prstGeom>
          <a:noFill/>
        </p:spPr>
      </p:pic>
      <p:pic>
        <p:nvPicPr>
          <p:cNvPr id="1034" name="Picture 10" descr="http://zeus.cooltext.com/rendered/cooltext1889366873.png"/>
          <p:cNvPicPr>
            <a:picLocks noChangeAspect="1" noChangeArrowheads="1"/>
          </p:cNvPicPr>
          <p:nvPr/>
        </p:nvPicPr>
        <p:blipFill>
          <a:blip r:embed="rId7" cstate="print"/>
          <a:srcRect/>
          <a:stretch>
            <a:fillRect/>
          </a:stretch>
        </p:blipFill>
        <p:spPr bwMode="auto">
          <a:xfrm>
            <a:off x="6804248" y="4515966"/>
            <a:ext cx="1838325" cy="438151"/>
          </a:xfrm>
          <a:prstGeom prst="rect">
            <a:avLst/>
          </a:prstGeom>
          <a:noFill/>
        </p:spPr>
      </p:pic>
      <p:pic>
        <p:nvPicPr>
          <p:cNvPr id="100354" name="Picture 2" descr="Rendered Image"/>
          <p:cNvPicPr>
            <a:picLocks noChangeAspect="1" noChangeArrowheads="1"/>
          </p:cNvPicPr>
          <p:nvPr/>
        </p:nvPicPr>
        <p:blipFill>
          <a:blip r:embed="rId8" cstate="print"/>
          <a:srcRect/>
          <a:stretch>
            <a:fillRect/>
          </a:stretch>
        </p:blipFill>
        <p:spPr bwMode="auto">
          <a:xfrm>
            <a:off x="5868144" y="915566"/>
            <a:ext cx="2924175" cy="581026"/>
          </a:xfrm>
          <a:prstGeom prst="rect">
            <a:avLst/>
          </a:prstGeom>
          <a:noFill/>
        </p:spPr>
      </p:pic>
      <p:pic>
        <p:nvPicPr>
          <p:cNvPr id="100356" name="Picture 4" descr="http://lh6.ggpht.com/-DeJDSX3hpcQ/TzWB12QxZVI/AAAAAAAAK40/toTiHg6SiPc/gifs%252520san%252520patricio%252520%2525281%252529_thumb.gif?imgmax=800"/>
          <p:cNvPicPr>
            <a:picLocks noChangeAspect="1" noChangeArrowheads="1"/>
          </p:cNvPicPr>
          <p:nvPr/>
        </p:nvPicPr>
        <p:blipFill>
          <a:blip r:embed="rId9" cstate="print"/>
          <a:srcRect/>
          <a:stretch>
            <a:fillRect/>
          </a:stretch>
        </p:blipFill>
        <p:spPr bwMode="auto">
          <a:xfrm>
            <a:off x="6444208" y="1491630"/>
            <a:ext cx="1965603" cy="1764000"/>
          </a:xfrm>
          <a:prstGeom prst="rect">
            <a:avLst/>
          </a:prstGeom>
          <a:noFill/>
        </p:spPr>
      </p:pic>
      <p:pic>
        <p:nvPicPr>
          <p:cNvPr id="100358" name="Picture 6" descr="http://1.bp.blogspot.com/-v7Vs6HXQZew/VFLuPGZdB3I/AAAAAAAACM0/fRQaG_xARCg/s1600/irlanda,bandeira.png"/>
          <p:cNvPicPr>
            <a:picLocks noChangeAspect="1" noChangeArrowheads="1"/>
          </p:cNvPicPr>
          <p:nvPr/>
        </p:nvPicPr>
        <p:blipFill>
          <a:blip r:embed="rId10" cstate="print"/>
          <a:srcRect/>
          <a:stretch>
            <a:fillRect/>
          </a:stretch>
        </p:blipFill>
        <p:spPr bwMode="auto">
          <a:xfrm>
            <a:off x="683568" y="2931790"/>
            <a:ext cx="2438400" cy="2438400"/>
          </a:xfrm>
          <a:prstGeom prst="rect">
            <a:avLst/>
          </a:prstGeom>
          <a:noFill/>
        </p:spPr>
      </p:pic>
      <p:pic>
        <p:nvPicPr>
          <p:cNvPr id="100360" name="Picture 8" descr="http://3.bp.blogspot.com/_N9hbJ5HWTIc/S6JJZjpsNEI/AAAAAAAACko/4F7RHDy6IgI/s320/treboles.gif"/>
          <p:cNvPicPr>
            <a:picLocks noChangeAspect="1" noChangeArrowheads="1"/>
          </p:cNvPicPr>
          <p:nvPr/>
        </p:nvPicPr>
        <p:blipFill>
          <a:blip r:embed="rId11" cstate="print"/>
          <a:srcRect/>
          <a:stretch>
            <a:fillRect/>
          </a:stretch>
        </p:blipFill>
        <p:spPr bwMode="auto">
          <a:xfrm>
            <a:off x="107504" y="0"/>
            <a:ext cx="3048000" cy="685800"/>
          </a:xfrm>
          <a:prstGeom prst="rect">
            <a:avLst/>
          </a:prstGeom>
          <a:noFill/>
        </p:spPr>
      </p:pic>
      <p:pic>
        <p:nvPicPr>
          <p:cNvPr id="100362" name="Picture 10" descr="http://3.bp.blogspot.com/_N9hbJ5HWTIc/S6JJZjpsNEI/AAAAAAAACko/4F7RHDy6IgI/s320/treboles.gif"/>
          <p:cNvPicPr>
            <a:picLocks noChangeAspect="1" noChangeArrowheads="1"/>
          </p:cNvPicPr>
          <p:nvPr/>
        </p:nvPicPr>
        <p:blipFill>
          <a:blip r:embed="rId11" cstate="print"/>
          <a:srcRect/>
          <a:stretch>
            <a:fillRect/>
          </a:stretch>
        </p:blipFill>
        <p:spPr bwMode="auto">
          <a:xfrm>
            <a:off x="3059832" y="0"/>
            <a:ext cx="3048000" cy="685800"/>
          </a:xfrm>
          <a:prstGeom prst="rect">
            <a:avLst/>
          </a:prstGeom>
          <a:noFill/>
        </p:spPr>
      </p:pic>
      <p:pic>
        <p:nvPicPr>
          <p:cNvPr id="100364" name="Picture 12" descr="http://3.bp.blogspot.com/_N9hbJ5HWTIc/S6JJZjpsNEI/AAAAAAAACko/4F7RHDy6IgI/s320/treboles.gif"/>
          <p:cNvPicPr>
            <a:picLocks noChangeAspect="1" noChangeArrowheads="1"/>
          </p:cNvPicPr>
          <p:nvPr/>
        </p:nvPicPr>
        <p:blipFill>
          <a:blip r:embed="rId11" cstate="print"/>
          <a:srcRect/>
          <a:stretch>
            <a:fillRect/>
          </a:stretch>
        </p:blipFill>
        <p:spPr bwMode="auto">
          <a:xfrm>
            <a:off x="6012160" y="0"/>
            <a:ext cx="3048000" cy="685800"/>
          </a:xfrm>
          <a:prstGeom prst="rect">
            <a:avLst/>
          </a:prstGeom>
          <a:noFill/>
        </p:spPr>
      </p:pic>
      <p:sp>
        <p:nvSpPr>
          <p:cNvPr id="15" name="14 Rectángulo"/>
          <p:cNvSpPr/>
          <p:nvPr/>
        </p:nvSpPr>
        <p:spPr>
          <a:xfrm>
            <a:off x="94576" y="4435614"/>
            <a:ext cx="952505" cy="584775"/>
          </a:xfrm>
          <a:prstGeom prst="rect">
            <a:avLst/>
          </a:prstGeom>
          <a:noFill/>
        </p:spPr>
        <p:txBody>
          <a:bodyPr wrap="none" lIns="91440" tIns="45720" rIns="91440" bIns="45720">
            <a:spAutoFit/>
          </a:bodyPr>
          <a:lstStyle/>
          <a:p>
            <a:pPr algn="ctr"/>
            <a:r>
              <a:rPr lang="es-ES"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Formato </a:t>
            </a:r>
          </a:p>
          <a:p>
            <a:pPr algn="ctr"/>
            <a:r>
              <a:rPr lang="es-ES"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16.9</a:t>
            </a:r>
            <a:endParaRPr lang="es-ES"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spd="slow" advTm="12000">
    <p:fade/>
    <p:sndAc>
      <p:stSnd>
        <p:snd r:embed="rId2" name="4000 . o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2000"/>
                                        <p:tgtEl>
                                          <p:spTgt spid="1030"/>
                                        </p:tgtEl>
                                      </p:cBhvr>
                                    </p:animEffect>
                                    <p:anim calcmode="lin" valueType="num">
                                      <p:cBhvr>
                                        <p:cTn id="8" dur="2000" fill="hold"/>
                                        <p:tgtEl>
                                          <p:spTgt spid="1030"/>
                                        </p:tgtEl>
                                        <p:attrNameLst>
                                          <p:attrName>ppt_x</p:attrName>
                                        </p:attrNameLst>
                                      </p:cBhvr>
                                      <p:tavLst>
                                        <p:tav tm="0">
                                          <p:val>
                                            <p:strVal val="#ppt_x"/>
                                          </p:val>
                                        </p:tav>
                                        <p:tav tm="100000">
                                          <p:val>
                                            <p:strVal val="#ppt_x"/>
                                          </p:val>
                                        </p:tav>
                                      </p:tavLst>
                                    </p:anim>
                                    <p:anim calcmode="lin" valueType="num">
                                      <p:cBhvr>
                                        <p:cTn id="9" dur="2000" fill="hold"/>
                                        <p:tgtEl>
                                          <p:spTgt spid="103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7" presetClass="entr" presetSubtype="0" fill="hold" nodeType="after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2000"/>
                                        <p:tgtEl>
                                          <p:spTgt spid="1028"/>
                                        </p:tgtEl>
                                      </p:cBhvr>
                                    </p:animEffect>
                                    <p:anim calcmode="lin" valueType="num">
                                      <p:cBhvr>
                                        <p:cTn id="14" dur="2000" fill="hold"/>
                                        <p:tgtEl>
                                          <p:spTgt spid="1028"/>
                                        </p:tgtEl>
                                        <p:attrNameLst>
                                          <p:attrName>ppt_x</p:attrName>
                                        </p:attrNameLst>
                                      </p:cBhvr>
                                      <p:tavLst>
                                        <p:tav tm="0">
                                          <p:val>
                                            <p:strVal val="#ppt_x"/>
                                          </p:val>
                                        </p:tav>
                                        <p:tav tm="100000">
                                          <p:val>
                                            <p:strVal val="#ppt_x"/>
                                          </p:val>
                                        </p:tav>
                                      </p:tavLst>
                                    </p:anim>
                                    <p:anim calcmode="lin" valueType="num">
                                      <p:cBhvr>
                                        <p:cTn id="15" dur="2000" fill="hold"/>
                                        <p:tgtEl>
                                          <p:spTgt spid="1028"/>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7" presetClass="entr" presetSubtype="0" fill="hold" nodeType="afterEffect">
                                  <p:stCondLst>
                                    <p:cond delay="0"/>
                                  </p:stCondLst>
                                  <p:childTnLst>
                                    <p:set>
                                      <p:cBhvr>
                                        <p:cTn id="18" dur="1" fill="hold">
                                          <p:stCondLst>
                                            <p:cond delay="0"/>
                                          </p:stCondLst>
                                        </p:cTn>
                                        <p:tgtEl>
                                          <p:spTgt spid="1032"/>
                                        </p:tgtEl>
                                        <p:attrNameLst>
                                          <p:attrName>style.visibility</p:attrName>
                                        </p:attrNameLst>
                                      </p:cBhvr>
                                      <p:to>
                                        <p:strVal val="visible"/>
                                      </p:to>
                                    </p:set>
                                    <p:animEffect transition="in" filter="fade">
                                      <p:cBhvr>
                                        <p:cTn id="19" dur="2000"/>
                                        <p:tgtEl>
                                          <p:spTgt spid="1032"/>
                                        </p:tgtEl>
                                      </p:cBhvr>
                                    </p:animEffect>
                                    <p:anim calcmode="lin" valueType="num">
                                      <p:cBhvr>
                                        <p:cTn id="20" dur="2000" fill="hold"/>
                                        <p:tgtEl>
                                          <p:spTgt spid="1032"/>
                                        </p:tgtEl>
                                        <p:attrNameLst>
                                          <p:attrName>ppt_x</p:attrName>
                                        </p:attrNameLst>
                                      </p:cBhvr>
                                      <p:tavLst>
                                        <p:tav tm="0">
                                          <p:val>
                                            <p:strVal val="#ppt_x"/>
                                          </p:val>
                                        </p:tav>
                                        <p:tav tm="100000">
                                          <p:val>
                                            <p:strVal val="#ppt_x"/>
                                          </p:val>
                                        </p:tav>
                                      </p:tavLst>
                                    </p:anim>
                                    <p:anim calcmode="lin" valueType="num">
                                      <p:cBhvr>
                                        <p:cTn id="21" dur="2000" fill="hold"/>
                                        <p:tgtEl>
                                          <p:spTgt spid="103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7" presetClass="entr" presetSubtype="0" fill="hold" nodeType="afterEffect">
                                  <p:stCondLst>
                                    <p:cond delay="0"/>
                                  </p:stCondLst>
                                  <p:childTnLst>
                                    <p:set>
                                      <p:cBhvr>
                                        <p:cTn id="24" dur="1" fill="hold">
                                          <p:stCondLst>
                                            <p:cond delay="0"/>
                                          </p:stCondLst>
                                        </p:cTn>
                                        <p:tgtEl>
                                          <p:spTgt spid="1034"/>
                                        </p:tgtEl>
                                        <p:attrNameLst>
                                          <p:attrName>style.visibility</p:attrName>
                                        </p:attrNameLst>
                                      </p:cBhvr>
                                      <p:to>
                                        <p:strVal val="visible"/>
                                      </p:to>
                                    </p:set>
                                    <p:animEffect transition="in" filter="fade">
                                      <p:cBhvr>
                                        <p:cTn id="25" dur="2000"/>
                                        <p:tgtEl>
                                          <p:spTgt spid="1034"/>
                                        </p:tgtEl>
                                      </p:cBhvr>
                                    </p:animEffect>
                                    <p:anim calcmode="lin" valueType="num">
                                      <p:cBhvr>
                                        <p:cTn id="26" dur="2000" fill="hold"/>
                                        <p:tgtEl>
                                          <p:spTgt spid="1034"/>
                                        </p:tgtEl>
                                        <p:attrNameLst>
                                          <p:attrName>ppt_x</p:attrName>
                                        </p:attrNameLst>
                                      </p:cBhvr>
                                      <p:tavLst>
                                        <p:tav tm="0">
                                          <p:val>
                                            <p:strVal val="#ppt_x"/>
                                          </p:val>
                                        </p:tav>
                                        <p:tav tm="100000">
                                          <p:val>
                                            <p:strVal val="#ppt_x"/>
                                          </p:val>
                                        </p:tav>
                                      </p:tavLst>
                                    </p:anim>
                                    <p:anim calcmode="lin" valueType="num">
                                      <p:cBhvr>
                                        <p:cTn id="27" dur="2000" fill="hold"/>
                                        <p:tgtEl>
                                          <p:spTgt spid="10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9570" name="Picture 2" descr="http://4.bp.blogspot.com/_sLuXEO-pGBo/TF24FZivCuI/AAAAAAAAAQY/SkqkRzui8pw/s1600/P1000770.JPG"/>
          <p:cNvPicPr>
            <a:picLocks noChangeAspect="1" noChangeArrowheads="1"/>
          </p:cNvPicPr>
          <p:nvPr/>
        </p:nvPicPr>
        <p:blipFill>
          <a:blip r:embed="rId2" cstate="print"/>
          <a:srcRect l="9210" t="19066" b="12842"/>
          <a:stretch>
            <a:fillRect/>
          </a:stretch>
        </p:blipFill>
        <p:spPr bwMode="auto">
          <a:xfrm>
            <a:off x="0" y="0"/>
            <a:ext cx="9144000" cy="5143500"/>
          </a:xfrm>
          <a:prstGeom prst="rect">
            <a:avLst/>
          </a:prstGeom>
          <a:noFill/>
        </p:spPr>
      </p:pic>
      <p:sp>
        <p:nvSpPr>
          <p:cNvPr id="5" name="4 Rectángulo"/>
          <p:cNvSpPr/>
          <p:nvPr/>
        </p:nvSpPr>
        <p:spPr>
          <a:xfrm>
            <a:off x="6732240" y="4659982"/>
            <a:ext cx="1473993" cy="369332"/>
          </a:xfrm>
          <a:prstGeom prst="rect">
            <a:avLst/>
          </a:prstGeom>
        </p:spPr>
        <p:txBody>
          <a:bodyPr wrap="none">
            <a:spAutoFit/>
          </a:bodyPr>
          <a:lstStyle/>
          <a:p>
            <a:pPr algn="ctr"/>
            <a:r>
              <a:rPr lang="es-ES"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800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957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C:\Users\abuelitos\Desktop\VIAJE A IRLANDA 22 al 29 Sep. 2014\VIAJE A IRLANDA - 22 al 29 de Sep. 2014 51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956486" y="4220170"/>
            <a:ext cx="184730" cy="276999"/>
          </a:xfrm>
          <a:prstGeom prst="rect">
            <a:avLst/>
          </a:prstGeom>
          <a:noFill/>
        </p:spPr>
        <p:txBody>
          <a:bodyPr wrap="none" lIns="91440" tIns="45720" rIns="91440" bIns="45720">
            <a:spAutoFit/>
          </a:bodyPr>
          <a:lstStyle/>
          <a:p>
            <a:pPr algn="ctr"/>
            <a:endParaRPr lang="es-ES" sz="1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 name="5 Rectángulo"/>
          <p:cNvSpPr/>
          <p:nvPr/>
        </p:nvSpPr>
        <p:spPr>
          <a:xfrm>
            <a:off x="179512" y="4731990"/>
            <a:ext cx="1781705" cy="276999"/>
          </a:xfrm>
          <a:prstGeom prst="rect">
            <a:avLst/>
          </a:prstGeom>
          <a:noFill/>
        </p:spPr>
        <p:txBody>
          <a:bodyPr wrap="none" lIns="91440" tIns="45720" rIns="91440" bIns="45720">
            <a:spAutoFit/>
          </a:bodyPr>
          <a:lstStyle/>
          <a:p>
            <a:pPr algn="ctr"/>
            <a:r>
              <a:rPr lang="es-ES" sz="1200" cap="none"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cap="none"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cap="none"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cap="none"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7.net/wallpaper-original/wallpapers/abstracto-naranja-y-amarillo-9835.jpg"/>
          <p:cNvPicPr>
            <a:picLocks noChangeAspect="1" noChangeArrowheads="1"/>
          </p:cNvPicPr>
          <p:nvPr/>
        </p:nvPicPr>
        <p:blipFill>
          <a:blip r:embed="rId2" cstate="print"/>
          <a:srcRect t="7919"/>
          <a:stretch>
            <a:fillRect/>
          </a:stretch>
        </p:blipFill>
        <p:spPr bwMode="auto">
          <a:xfrm>
            <a:off x="0" y="-118914"/>
            <a:ext cx="9144000" cy="5262414"/>
          </a:xfrm>
          <a:prstGeom prst="rect">
            <a:avLst/>
          </a:prstGeom>
          <a:noFill/>
        </p:spPr>
      </p:pic>
      <p:pic>
        <p:nvPicPr>
          <p:cNvPr id="115714" name="Picture 2" descr="Rendered Image"/>
          <p:cNvPicPr>
            <a:picLocks noChangeAspect="1" noChangeArrowheads="1"/>
          </p:cNvPicPr>
          <p:nvPr/>
        </p:nvPicPr>
        <p:blipFill>
          <a:blip r:embed="rId3" cstate="print"/>
          <a:srcRect/>
          <a:stretch>
            <a:fillRect/>
          </a:stretch>
        </p:blipFill>
        <p:spPr bwMode="auto">
          <a:xfrm>
            <a:off x="467544" y="267494"/>
            <a:ext cx="2905125" cy="504826"/>
          </a:xfrm>
          <a:prstGeom prst="rect">
            <a:avLst/>
          </a:prstGeom>
          <a:noFill/>
        </p:spPr>
      </p:pic>
      <p:sp>
        <p:nvSpPr>
          <p:cNvPr id="6" name="5 Rectángulo"/>
          <p:cNvSpPr/>
          <p:nvPr/>
        </p:nvSpPr>
        <p:spPr>
          <a:xfrm>
            <a:off x="323528" y="771550"/>
            <a:ext cx="8280920" cy="4247317"/>
          </a:xfrm>
          <a:prstGeom prst="rect">
            <a:avLst/>
          </a:prstGeom>
        </p:spPr>
        <p:txBody>
          <a:bodyPr wrap="square">
            <a:spAutoFit/>
          </a:bodyPr>
          <a:lstStyle/>
          <a:p>
            <a:r>
              <a:rPr lang="es-ES_tradnl" dirty="0" smtClean="0"/>
              <a:t>El castillo de </a:t>
            </a:r>
            <a:r>
              <a:rPr lang="es-ES_tradnl" dirty="0" err="1" smtClean="0"/>
              <a:t>Bunratty</a:t>
            </a:r>
            <a:r>
              <a:rPr lang="es-ES_tradnl" dirty="0" smtClean="0"/>
              <a:t> es una fortaleza medieval construida por la familia </a:t>
            </a:r>
            <a:r>
              <a:rPr lang="es-ES_tradnl" dirty="0" err="1" smtClean="0"/>
              <a:t>McNamara</a:t>
            </a:r>
            <a:r>
              <a:rPr lang="es-ES_tradnl" dirty="0" smtClean="0"/>
              <a:t> en 1425 y adquirida por los O’Brien en 1475. Aunque quedó abandonada y sufrió deterioros en el siglo XIX, fue de nuevo adquirida y restaurada en 1954 por el Vizconde de </a:t>
            </a:r>
            <a:r>
              <a:rPr lang="es-ES_tradnl" dirty="0" err="1" smtClean="0"/>
              <a:t>Gort</a:t>
            </a:r>
            <a:r>
              <a:rPr lang="es-ES_tradnl" dirty="0" smtClean="0"/>
              <a:t>.</a:t>
            </a:r>
          </a:p>
          <a:p>
            <a:r>
              <a:rPr lang="es-ES_tradnl" dirty="0" smtClean="0"/>
              <a:t>En la actualidad, es el castillo restaurado más auténtico de Irlanda y está abierto al público todo el año. Muestra el esplendor de sus mejores momentos, con ricos tapices, obras de arte y mobiliario que datan de los siglos XV y XVI.</a:t>
            </a:r>
          </a:p>
          <a:p>
            <a:r>
              <a:rPr lang="es-ES_tradnl" dirty="0" smtClean="0"/>
              <a:t>Alrededor del castillo, que se encuentra en el centro del pueblo, esta el parque folclórico de </a:t>
            </a:r>
            <a:r>
              <a:rPr lang="es-ES_tradnl" dirty="0" err="1" smtClean="0"/>
              <a:t>Bunratty</a:t>
            </a:r>
            <a:r>
              <a:rPr lang="es-ES_tradnl" dirty="0" smtClean="0"/>
              <a:t>, en el que se ha recreado el aspecto que tenía la zona en el siglo XIX. </a:t>
            </a:r>
          </a:p>
          <a:p>
            <a:r>
              <a:rPr lang="es-ES_tradnl" dirty="0" smtClean="0"/>
              <a:t>Aquí podrá ver las viviendas de una sola habitación de los residentes más pobres, así como la regia </a:t>
            </a:r>
            <a:r>
              <a:rPr lang="es-ES_tradnl" dirty="0" err="1" smtClean="0"/>
              <a:t>Bunratty</a:t>
            </a:r>
            <a:r>
              <a:rPr lang="es-ES_tradnl" dirty="0" smtClean="0"/>
              <a:t> </a:t>
            </a:r>
            <a:r>
              <a:rPr lang="es-ES_tradnl" dirty="0" err="1" smtClean="0"/>
              <a:t>House</a:t>
            </a:r>
            <a:r>
              <a:rPr lang="es-ES_tradnl" dirty="0" smtClean="0"/>
              <a:t>, un edificio de estilo georgiano que fue hogar de los </a:t>
            </a:r>
            <a:r>
              <a:rPr lang="es-ES_tradnl" dirty="0" err="1" smtClean="0"/>
              <a:t>Studdarts</a:t>
            </a:r>
            <a:r>
              <a:rPr lang="es-ES_tradnl" dirty="0" smtClean="0"/>
              <a:t> después de que abandonaran el vetusto castillo para instalarse en una residencia más moderna y cómoda.</a:t>
            </a:r>
          </a:p>
          <a:p>
            <a:r>
              <a:rPr lang="es-ES_tradnl" dirty="0" smtClean="0"/>
              <a:t>.</a:t>
            </a:r>
            <a:endParaRPr lang="es-ES_tradnl" dirty="0"/>
          </a:p>
        </p:txBody>
      </p:sp>
    </p:spTree>
  </p:cSld>
  <p:clrMapOvr>
    <a:masterClrMapping/>
  </p:clrMapOvr>
  <p:transition spd="slow" advTm="50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6500" name="Picture 4" descr="Castillo de Bunratty 8"/>
          <p:cNvPicPr>
            <a:picLocks noChangeAspect="1" noChangeArrowheads="1"/>
          </p:cNvPicPr>
          <p:nvPr/>
        </p:nvPicPr>
        <p:blipFill>
          <a:blip r:embed="rId2" cstate="print"/>
          <a:srcRect t="11250" b="13901"/>
          <a:stretch>
            <a:fillRect/>
          </a:stretch>
        </p:blipFill>
        <p:spPr bwMode="auto">
          <a:xfrm>
            <a:off x="0" y="10394"/>
            <a:ext cx="9144000" cy="5133106"/>
          </a:xfrm>
          <a:prstGeom prst="rect">
            <a:avLst/>
          </a:prstGeom>
          <a:noFill/>
        </p:spPr>
      </p:pic>
      <p:pic>
        <p:nvPicPr>
          <p:cNvPr id="6" name="Picture 6" descr="http://zeus.cooltext.com/rendered/cooltext1889365030.png"/>
          <p:cNvPicPr>
            <a:picLocks noChangeAspect="1" noChangeArrowheads="1"/>
          </p:cNvPicPr>
          <p:nvPr/>
        </p:nvPicPr>
        <p:blipFill>
          <a:blip r:embed="rId3" cstate="print"/>
          <a:srcRect/>
          <a:stretch>
            <a:fillRect/>
          </a:stretch>
        </p:blipFill>
        <p:spPr bwMode="auto">
          <a:xfrm>
            <a:off x="7020272" y="4515966"/>
            <a:ext cx="1540587" cy="360000"/>
          </a:xfrm>
          <a:prstGeom prst="rect">
            <a:avLst/>
          </a:prstGeom>
          <a:noFill/>
        </p:spPr>
      </p:pic>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C:\Users\abuelitos\Desktop\VIAJE A IRLANDA 22 al 29 Sep. 2014\VIAJE A IRLANDA - 22 al 29 de Sep. 2014 48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6" name="5 Rectángulo"/>
          <p:cNvSpPr/>
          <p:nvPr/>
        </p:nvSpPr>
        <p:spPr>
          <a:xfrm>
            <a:off x="4932040" y="195486"/>
            <a:ext cx="4054315" cy="132343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_tradnl" sz="2000" b="1" cap="none" spc="150" dirty="0">
                <a:ln w="11430"/>
                <a:solidFill>
                  <a:schemeClr val="bg2">
                    <a:lumMod val="50000"/>
                  </a:schemeClr>
                </a:solidFill>
                <a:effectLst>
                  <a:outerShdw blurRad="25400" algn="tl" rotWithShape="0">
                    <a:srgbClr val="000000">
                      <a:alpha val="43000"/>
                    </a:srgbClr>
                  </a:outerShdw>
                </a:effectLst>
                <a:latin typeface="Agency FB" pitchFamily="34" charset="0"/>
              </a:rPr>
              <a:t>El castillo y el parque se </a:t>
            </a: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encuentran</a:t>
            </a:r>
          </a:p>
          <a:p>
            <a:pPr algn="ct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 </a:t>
            </a:r>
            <a:r>
              <a:rPr lang="es-ES_tradnl" sz="2000" b="1" cap="none" spc="150" dirty="0">
                <a:ln w="11430"/>
                <a:solidFill>
                  <a:schemeClr val="bg2">
                    <a:lumMod val="50000"/>
                  </a:schemeClr>
                </a:solidFill>
                <a:effectLst>
                  <a:outerShdw blurRad="25400" algn="tl" rotWithShape="0">
                    <a:srgbClr val="000000">
                      <a:alpha val="43000"/>
                    </a:srgbClr>
                  </a:outerShdw>
                </a:effectLst>
                <a:latin typeface="Agency FB" pitchFamily="34" charset="0"/>
              </a:rPr>
              <a:t>a solo </a:t>
            </a: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unos cinco kilómetros </a:t>
            </a:r>
            <a:r>
              <a:rPr lang="es-ES_tradnl" sz="2000" b="1" cap="none" spc="150" dirty="0">
                <a:ln w="11430"/>
                <a:solidFill>
                  <a:schemeClr val="bg2">
                    <a:lumMod val="50000"/>
                  </a:schemeClr>
                </a:solidFill>
                <a:effectLst>
                  <a:outerShdw blurRad="25400" algn="tl" rotWithShape="0">
                    <a:srgbClr val="000000">
                      <a:alpha val="43000"/>
                    </a:srgbClr>
                  </a:outerShdw>
                </a:effectLst>
                <a:latin typeface="Agency FB" pitchFamily="34" charset="0"/>
              </a:rPr>
              <a:t>de </a:t>
            </a: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la</a:t>
            </a:r>
          </a:p>
          <a:p>
            <a:pPr algn="ct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 </a:t>
            </a:r>
            <a:r>
              <a:rPr lang="es-ES_tradnl" sz="2000" b="1" cap="none" spc="150" dirty="0">
                <a:ln w="11430"/>
                <a:solidFill>
                  <a:schemeClr val="bg2">
                    <a:lumMod val="50000"/>
                  </a:schemeClr>
                </a:solidFill>
                <a:effectLst>
                  <a:outerShdw blurRad="25400" algn="tl" rotWithShape="0">
                    <a:srgbClr val="000000">
                      <a:alpha val="43000"/>
                    </a:srgbClr>
                  </a:outerShdw>
                </a:effectLst>
                <a:latin typeface="Agency FB" pitchFamily="34" charset="0"/>
              </a:rPr>
              <a:t>ciudad de Limerick y </a:t>
            </a: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es</a:t>
            </a:r>
          </a:p>
          <a:p>
            <a:pPr algn="ct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un </a:t>
            </a:r>
            <a:r>
              <a:rPr lang="es-ES_tradnl" sz="2000" b="1" cap="none" spc="150" dirty="0">
                <a:ln w="11430"/>
                <a:solidFill>
                  <a:schemeClr val="bg2">
                    <a:lumMod val="50000"/>
                  </a:schemeClr>
                </a:solidFill>
                <a:effectLst>
                  <a:outerShdw blurRad="25400" algn="tl" rotWithShape="0">
                    <a:srgbClr val="000000">
                      <a:alpha val="43000"/>
                    </a:srgbClr>
                  </a:outerShdw>
                </a:effectLst>
                <a:latin typeface="Agency FB" pitchFamily="34" charset="0"/>
              </a:rPr>
              <a:t>lugar ideal para pasar un </a:t>
            </a:r>
            <a:r>
              <a:rPr lang="es-ES_tradnl" sz="2000" b="1" cap="none" spc="150" dirty="0" smtClean="0">
                <a:ln w="11430"/>
                <a:solidFill>
                  <a:schemeClr val="bg2">
                    <a:lumMod val="50000"/>
                  </a:schemeClr>
                </a:solidFill>
                <a:effectLst>
                  <a:outerShdw blurRad="25400" algn="tl" rotWithShape="0">
                    <a:srgbClr val="000000">
                      <a:alpha val="43000"/>
                    </a:srgbClr>
                  </a:outerShdw>
                </a:effectLst>
                <a:latin typeface="Agency FB" pitchFamily="34" charset="0"/>
              </a:rPr>
              <a:t>día</a:t>
            </a:r>
            <a:endParaRPr lang="es-ES_tradnl" sz="2000" b="1" cap="none" spc="150" dirty="0">
              <a:ln w="11430"/>
              <a:solidFill>
                <a:schemeClr val="bg2">
                  <a:lumMod val="50000"/>
                </a:schemeClr>
              </a:solidFill>
              <a:effectLst>
                <a:outerShdw blurRad="25400" algn="tl" rotWithShape="0">
                  <a:srgbClr val="000000">
                    <a:alpha val="43000"/>
                  </a:srgbClr>
                </a:outerShdw>
              </a:effectLst>
            </a:endParaRPr>
          </a:p>
        </p:txBody>
      </p:sp>
      <p:sp>
        <p:nvSpPr>
          <p:cNvPr id="7" name="6 Rectángulo"/>
          <p:cNvSpPr/>
          <p:nvPr/>
        </p:nvSpPr>
        <p:spPr>
          <a:xfrm>
            <a:off x="46189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C:\Users\abuelitos\Desktop\VIAJE A IRLANDA 22 al 29 Sep. 2014\VIAJE A IRLANDA - 22 al 29 de Sep. 2014 48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506.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6" name="5 Rectángulo"/>
          <p:cNvSpPr/>
          <p:nvPr/>
        </p:nvSpPr>
        <p:spPr>
          <a:xfrm>
            <a:off x="533904"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02" name="Picture 2" descr="C:\Users\abuelitos\Desktop\VIAJE A IRLANDA 22 al 29 Sep. 2014\VIAJE A IRLANDA - 22 al 29 de Sep. 2014 49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6942616" y="4587974"/>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C:\Users\abuelitos\Desktop\VIAJE A IRLANDA 22 al 29 Sep. 2014\VIAJE A IRLANDA - 22 al 29 de Sep. 2014 49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22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C:\Users\abuelitos\Desktop\VIAJE A IRLANDA 22 al 29 Sep. 2014\VIAJE A IRLANDA - 22 al 29 de Sep. 2014 49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VIAJE A IRLANDA 22 al 29 Sep. 2014\VIAJE A IRLANDA - 22 al 29 de Sep. 2014 43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6" name="Picture 4" descr="http://zeus.cooltext.com/rendered/cooltext1889362914.png"/>
          <p:cNvPicPr>
            <a:picLocks noChangeAspect="1" noChangeArrowheads="1"/>
          </p:cNvPicPr>
          <p:nvPr/>
        </p:nvPicPr>
        <p:blipFill>
          <a:blip r:embed="rId3" cstate="print"/>
          <a:srcRect/>
          <a:stretch>
            <a:fillRect/>
          </a:stretch>
        </p:blipFill>
        <p:spPr bwMode="auto">
          <a:xfrm>
            <a:off x="4283968" y="4587974"/>
            <a:ext cx="1547996" cy="360000"/>
          </a:xfrm>
          <a:prstGeom prst="rect">
            <a:avLst/>
          </a:prstGeom>
          <a:noFill/>
        </p:spPr>
      </p:pic>
      <p:sp>
        <p:nvSpPr>
          <p:cNvPr id="7" name="6 Rectángulo"/>
          <p:cNvSpPr/>
          <p:nvPr/>
        </p:nvSpPr>
        <p:spPr>
          <a:xfrm>
            <a:off x="46189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0834" name="Picture 2" descr="http://2.bp.blogspot.com/-c2PSG8rXLR8/Uc7aHe4943I/AAAAAAAAE8k/_gcRXd7HZDc/s1600/bunratty+folk+park+blue+house.jpg"/>
          <p:cNvPicPr>
            <a:picLocks noChangeAspect="1" noChangeArrowheads="1"/>
          </p:cNvPicPr>
          <p:nvPr/>
        </p:nvPicPr>
        <p:blipFill>
          <a:blip r:embed="rId2" cstate="print"/>
          <a:srcRect t="29118" b="2846"/>
          <a:stretch>
            <a:fillRect/>
          </a:stretch>
        </p:blipFill>
        <p:spPr bwMode="auto">
          <a:xfrm>
            <a:off x="0" y="1"/>
            <a:ext cx="9144000" cy="5143500"/>
          </a:xfrm>
          <a:prstGeom prst="rect">
            <a:avLst/>
          </a:prstGeom>
          <a:noFill/>
        </p:spPr>
      </p:pic>
      <p:pic>
        <p:nvPicPr>
          <p:cNvPr id="5" name="Picture 2" descr="C:\Users\abuelitos\Desktop\VIAJE A IRLANDA 22 al 29 Sep. 2014\VIAJE A IRLANDA - 22 al 29 de Sep. 2014 494.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7092280" y="4731990"/>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1618" name="Picture 2" descr="http://4.bp.blogspot.com/_CLxqUMOsYCY/TAKk7fZ6u9I/AAAAAAAAATk/-BFg42RZNmE/s1600/dscf1787.jpg"/>
          <p:cNvPicPr>
            <a:picLocks noChangeAspect="1" noChangeArrowheads="1"/>
          </p:cNvPicPr>
          <p:nvPr/>
        </p:nvPicPr>
        <p:blipFill>
          <a:blip r:embed="rId2" cstate="print"/>
          <a:srcRect t="13749" b="11250"/>
          <a:stretch>
            <a:fillRect/>
          </a:stretch>
        </p:blipFill>
        <p:spPr bwMode="auto">
          <a:xfrm>
            <a:off x="0" y="0"/>
            <a:ext cx="9144000" cy="5143500"/>
          </a:xfrm>
          <a:prstGeom prst="rect">
            <a:avLst/>
          </a:prstGeom>
          <a:noFill/>
        </p:spPr>
      </p:pic>
      <p:sp>
        <p:nvSpPr>
          <p:cNvPr id="5" name="4 Rectángulo"/>
          <p:cNvSpPr/>
          <p:nvPr/>
        </p:nvSpPr>
        <p:spPr>
          <a:xfrm>
            <a:off x="6870608"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upload.wikimedia.org/wikipedia/commons/f/fd/Bunratty_folk_park(js).jpg"/>
          <p:cNvPicPr>
            <a:picLocks noChangeAspect="1" noChangeArrowheads="1"/>
          </p:cNvPicPr>
          <p:nvPr/>
        </p:nvPicPr>
        <p:blipFill>
          <a:blip r:embed="rId2" cstate="print"/>
          <a:srcRect t="10854" b="3003"/>
          <a:stretch>
            <a:fillRect/>
          </a:stretch>
        </p:blipFill>
        <p:spPr bwMode="auto">
          <a:xfrm>
            <a:off x="0" y="0"/>
            <a:ext cx="9144000" cy="5143500"/>
          </a:xfrm>
          <a:prstGeom prst="rect">
            <a:avLst/>
          </a:prstGeom>
          <a:noFill/>
        </p:spPr>
      </p:pic>
      <p:sp>
        <p:nvSpPr>
          <p:cNvPr id="6" name="5 Rectángulo"/>
          <p:cNvSpPr/>
          <p:nvPr/>
        </p:nvSpPr>
        <p:spPr>
          <a:xfrm>
            <a:off x="694261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121858" name="Picture 2" descr="https://kathrynwarmstrong.files.wordpress.com/2012/05/214.jpg"/>
          <p:cNvPicPr>
            <a:picLocks noChangeAspect="1" noChangeArrowheads="1"/>
          </p:cNvPicPr>
          <p:nvPr/>
        </p:nvPicPr>
        <p:blipFill>
          <a:blip r:embed="rId2" cstate="print"/>
          <a:srcRect l="21949" t="19438" r="1514" b="22710"/>
          <a:stretch>
            <a:fillRect/>
          </a:stretch>
        </p:blipFill>
        <p:spPr bwMode="auto">
          <a:xfrm>
            <a:off x="0" y="0"/>
            <a:ext cx="9144000" cy="5143500"/>
          </a:xfrm>
          <a:prstGeom prst="rect">
            <a:avLst/>
          </a:prstGeom>
          <a:noFill/>
        </p:spPr>
      </p:pic>
      <p:sp>
        <p:nvSpPr>
          <p:cNvPr id="5" name="4 Rectángulo"/>
          <p:cNvSpPr/>
          <p:nvPr/>
        </p:nvSpPr>
        <p:spPr>
          <a:xfrm>
            <a:off x="379695" y="4774168"/>
            <a:ext cx="1073627"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7762" name="Picture 2" descr="http://cdn2.vtourist.com/19/6994713-The_castle_from_the_yard_of_a_more_humble_dwelling_Bunratty.jpg?version=2"/>
          <p:cNvPicPr>
            <a:picLocks noChangeAspect="1" noChangeArrowheads="1"/>
          </p:cNvPicPr>
          <p:nvPr/>
        </p:nvPicPr>
        <p:blipFill>
          <a:blip r:embed="rId2" cstate="print"/>
          <a:srcRect t="17099" b="7900"/>
          <a:stretch>
            <a:fillRect/>
          </a:stretch>
        </p:blipFill>
        <p:spPr bwMode="auto">
          <a:xfrm>
            <a:off x="0" y="0"/>
            <a:ext cx="9144000" cy="5143500"/>
          </a:xfrm>
          <a:prstGeom prst="rect">
            <a:avLst/>
          </a:prstGeom>
          <a:noFill/>
        </p:spPr>
      </p:pic>
      <p:sp>
        <p:nvSpPr>
          <p:cNvPr id="5" name="4 Rectángulo"/>
          <p:cNvSpPr/>
          <p:nvPr/>
        </p:nvSpPr>
        <p:spPr>
          <a:xfrm>
            <a:off x="683584" y="4774168"/>
            <a:ext cx="1123321"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VIAJE A IRLANDA 22 al 29 Sep. 2014\VIAJE A IRLANDA - 22 al 29 de Sep. 2014 44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5" name="Picture 2" descr="C:\Users\abuelitos\Desktop\VIAJE A IRLANDA 22 al 29 Sep. 2014\VIAJE A IRLANDA - 22 al 29 de Sep. 2014 438.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6870608"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7.net/wallpaper-original/wallpapers/abstracto-naranja-y-amarillo-9835.jpg"/>
          <p:cNvPicPr>
            <a:picLocks noChangeAspect="1" noChangeArrowheads="1"/>
          </p:cNvPicPr>
          <p:nvPr/>
        </p:nvPicPr>
        <p:blipFill>
          <a:blip r:embed="rId2" cstate="print"/>
          <a:srcRect t="7919"/>
          <a:stretch>
            <a:fillRect/>
          </a:stretch>
        </p:blipFill>
        <p:spPr bwMode="auto">
          <a:xfrm>
            <a:off x="0" y="-118914"/>
            <a:ext cx="9144000" cy="5262414"/>
          </a:xfrm>
          <a:prstGeom prst="rect">
            <a:avLst/>
          </a:prstGeom>
          <a:noFill/>
        </p:spPr>
      </p:pic>
      <p:sp>
        <p:nvSpPr>
          <p:cNvPr id="5" name="4 Rectángulo"/>
          <p:cNvSpPr/>
          <p:nvPr/>
        </p:nvSpPr>
        <p:spPr>
          <a:xfrm>
            <a:off x="4572000" y="2283718"/>
            <a:ext cx="4572000" cy="369332"/>
          </a:xfrm>
          <a:prstGeom prst="rect">
            <a:avLst/>
          </a:prstGeom>
        </p:spPr>
        <p:txBody>
          <a:bodyPr>
            <a:spAutoFit/>
          </a:bodyPr>
          <a:lstStyle/>
          <a:p>
            <a:pPr>
              <a:buNone/>
            </a:pPr>
            <a:endParaRPr lang="es-ES_tradnl" dirty="0">
              <a:solidFill>
                <a:schemeClr val="bg2">
                  <a:lumMod val="50000"/>
                </a:schemeClr>
              </a:solidFill>
              <a:latin typeface="Agency FB" pitchFamily="34" charset="0"/>
            </a:endParaRPr>
          </a:p>
        </p:txBody>
      </p:sp>
      <p:pic>
        <p:nvPicPr>
          <p:cNvPr id="116738" name="Picture 2" descr="Rendered Image"/>
          <p:cNvPicPr>
            <a:picLocks noChangeAspect="1" noChangeArrowheads="1"/>
          </p:cNvPicPr>
          <p:nvPr/>
        </p:nvPicPr>
        <p:blipFill>
          <a:blip r:embed="rId3" cstate="print"/>
          <a:srcRect/>
          <a:stretch>
            <a:fillRect/>
          </a:stretch>
        </p:blipFill>
        <p:spPr bwMode="auto">
          <a:xfrm>
            <a:off x="3203848" y="987574"/>
            <a:ext cx="2590800" cy="542926"/>
          </a:xfrm>
          <a:prstGeom prst="rect">
            <a:avLst/>
          </a:prstGeom>
          <a:noFill/>
        </p:spPr>
      </p:pic>
      <p:sp>
        <p:nvSpPr>
          <p:cNvPr id="8" name="7 Rectángulo"/>
          <p:cNvSpPr/>
          <p:nvPr/>
        </p:nvSpPr>
        <p:spPr>
          <a:xfrm>
            <a:off x="827584" y="2355726"/>
            <a:ext cx="7344816" cy="2246769"/>
          </a:xfrm>
          <a:prstGeom prst="rect">
            <a:avLst/>
          </a:prstGeom>
        </p:spPr>
        <p:txBody>
          <a:bodyPr wrap="square">
            <a:spAutoFit/>
          </a:bodyPr>
          <a:lstStyle/>
          <a:p>
            <a:r>
              <a:rPr lang="es-ES_tradnl" sz="2000" dirty="0" smtClean="0">
                <a:solidFill>
                  <a:schemeClr val="bg2">
                    <a:lumMod val="10000"/>
                  </a:schemeClr>
                </a:solidFill>
                <a:latin typeface="Agency FB" pitchFamily="34" charset="0"/>
              </a:rPr>
              <a:t>El parque folklórico de </a:t>
            </a:r>
            <a:r>
              <a:rPr lang="es-ES_tradnl" sz="2000" dirty="0" err="1" smtClean="0">
                <a:solidFill>
                  <a:schemeClr val="bg2">
                    <a:lumMod val="10000"/>
                  </a:schemeClr>
                </a:solidFill>
                <a:latin typeface="Agency FB" pitchFamily="34" charset="0"/>
              </a:rPr>
              <a:t>Bunratty</a:t>
            </a:r>
            <a:r>
              <a:rPr lang="es-ES_tradnl" sz="2000" dirty="0" smtClean="0">
                <a:solidFill>
                  <a:schemeClr val="bg2">
                    <a:lumMod val="10000"/>
                  </a:schemeClr>
                </a:solidFill>
                <a:latin typeface="Agency FB" pitchFamily="34" charset="0"/>
              </a:rPr>
              <a:t> es en realidad una reconstrucción de una típica villa o pueblo rural irlandés a tamaño real del siglo XIX, con sus calles. Su calle principal consta de escuela, casa del médico, pub, tiendas (quincallería, textiles). Más allá de esta calle se puede visitar un molino, la iglesia... También hay ocho granjas (con su correspondiente fuego de turba en la chimenea), un molino hidráulico, una forja, diversos elementos de material de uso agrícola y animales vivos, junto con una cuidada selección de mobiliario rústico. todo ello abierto a la visita turística</a:t>
            </a:r>
            <a:endParaRPr lang="es-ES_tradnl" sz="2000" dirty="0">
              <a:solidFill>
                <a:schemeClr val="bg2">
                  <a:lumMod val="10000"/>
                </a:schemeClr>
              </a:solidFill>
              <a:latin typeface="Agency FB" pitchFamily="34" charset="0"/>
            </a:endParaRPr>
          </a:p>
        </p:txBody>
      </p:sp>
    </p:spTree>
  </p:cSld>
  <p:clrMapOvr>
    <a:masterClrMapping/>
  </p:clrMapOvr>
  <p:transition spd="slow" advTm="30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8786" name="Picture 2" descr="http://www.quietzsch.de/wp-content/uploads/Bunratty-Castle-and-Folk-Park.jpg"/>
          <p:cNvPicPr>
            <a:picLocks noChangeAspect="1" noChangeArrowheads="1"/>
          </p:cNvPicPr>
          <p:nvPr/>
        </p:nvPicPr>
        <p:blipFill>
          <a:blip r:embed="rId2" cstate="print"/>
          <a:srcRect t="8571" r="15334" b="18705"/>
          <a:stretch>
            <a:fillRect/>
          </a:stretch>
        </p:blipFill>
        <p:spPr bwMode="auto">
          <a:xfrm>
            <a:off x="0" y="0"/>
            <a:ext cx="9144000" cy="5236046"/>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187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VIAJE A IRLANDA 22 al 29 Sep. 2014\VIAJE A IRLANDA - 22 al 29 de Sep. 2014 44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107504" y="1275606"/>
            <a:ext cx="3024336" cy="400110"/>
          </a:xfrm>
          <a:prstGeom prst="rect">
            <a:avLst/>
          </a:prstGeom>
        </p:spPr>
        <p:txBody>
          <a:bodyPr wrap="square">
            <a:spAutoFit/>
          </a:bodyPr>
          <a:lstStyle/>
          <a:p>
            <a:endParaRPr lang="es-ES_tradnl" sz="2000" dirty="0">
              <a:solidFill>
                <a:schemeClr val="bg2"/>
              </a:solidFill>
              <a:latin typeface="Agency FB" pitchFamily="34" charset="0"/>
            </a:endParaRPr>
          </a:p>
        </p:txBody>
      </p:sp>
      <p:pic>
        <p:nvPicPr>
          <p:cNvPr id="76804" name="Picture 4" descr="Rendered Image"/>
          <p:cNvPicPr>
            <a:picLocks noChangeAspect="1" noChangeArrowheads="1"/>
          </p:cNvPicPr>
          <p:nvPr/>
        </p:nvPicPr>
        <p:blipFill>
          <a:blip r:embed="rId3" cstate="print"/>
          <a:srcRect/>
          <a:stretch>
            <a:fillRect/>
          </a:stretch>
        </p:blipFill>
        <p:spPr bwMode="auto">
          <a:xfrm>
            <a:off x="395536" y="555526"/>
            <a:ext cx="2514600" cy="647700"/>
          </a:xfrm>
          <a:prstGeom prst="rect">
            <a:avLst/>
          </a:prstGeom>
          <a:noFill/>
        </p:spPr>
      </p:pic>
      <p:sp>
        <p:nvSpPr>
          <p:cNvPr id="7" name="6 Rectángulo"/>
          <p:cNvSpPr/>
          <p:nvPr/>
        </p:nvSpPr>
        <p:spPr>
          <a:xfrm>
            <a:off x="107504" y="1275606"/>
            <a:ext cx="3024336" cy="3693319"/>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_tradnl" b="1" cap="none" spc="150" dirty="0" smtClean="0">
                <a:ln w="11430"/>
                <a:solidFill>
                  <a:srgbClr val="F8F8F8"/>
                </a:solidFill>
                <a:effectLst>
                  <a:outerShdw blurRad="25400" algn="tl" rotWithShape="0">
                    <a:srgbClr val="000000">
                      <a:alpha val="43000"/>
                    </a:srgbClr>
                  </a:outerShdw>
                </a:effectLst>
                <a:latin typeface="Agency FB" pitchFamily="34" charset="0"/>
              </a:rPr>
              <a:t>El edificio constaba de dos aulas que acogían un total de ochenta alumnos, y tenia dos entradas separadas para ambas clases, la de los niños y la de las niñas, puesto que mientras a los primeros se les adiestraba en los oficios propios de su sexo, a las segundas se las enseñaba costura, cocina y otras tareas propias de "la mujer de entonces".</a:t>
            </a:r>
            <a:endParaRPr lang="es-ES_tradnl" b="1" cap="none" spc="150" dirty="0">
              <a:ln w="11430"/>
              <a:solidFill>
                <a:srgbClr val="F8F8F8"/>
              </a:solidFill>
              <a:effectLst>
                <a:outerShdw blurRad="25400" algn="tl" rotWithShape="0">
                  <a:srgbClr val="000000">
                    <a:alpha val="43000"/>
                  </a:srgbClr>
                </a:outerShdw>
              </a:effectLst>
            </a:endParaRPr>
          </a:p>
        </p:txBody>
      </p:sp>
      <p:sp>
        <p:nvSpPr>
          <p:cNvPr id="8" name="7 Rectángulo"/>
          <p:cNvSpPr/>
          <p:nvPr/>
        </p:nvSpPr>
        <p:spPr>
          <a:xfrm rot="20745387">
            <a:off x="6666923" y="55443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22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VIAJE A IRLANDA 22 al 29 Sep. 2014\VIAJE A IRLANDA - 22 al 29 de Sep. 2014 44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VIAJE A IRLANDA 22 al 29 Sep. 2014\VIAJE A IRLANDA - 22 al 29 de Sep. 2014 44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443.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7007903"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VIAJE A IRLANDA 22 al 29 Sep. 2014\VIAJE A IRLANDA - 22 al 29 de Sep. 2014 44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0"/>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VIAJE A IRLANDA 22 al 29 Sep. 2014\VIAJE A IRLANDA - 22 al 29 de Sep. 2014 44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46189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VIAJE A IRLANDA 22 al 29 Sep. 2014\VIAJE A IRLANDA - 22 al 29 de Sep. 2014 44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46189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VIAJE A IRLANDA 22 al 29 Sep. 2014\VIAJE A IRLANDA - 22 al 29 de Sep. 2014 45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esktop\VIAJE A IRLANDA 22 al 29 Sep. 2014\VIAJE A IRLANDA - 22 al 29 de Sep. 2014 45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esktop\VIAJE A IRLANDA 22 al 29 Sep. 2014\VIAJE A IRLANDA - 22 al 29 de Sep. 2014 45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esktop\VIAJE A IRLANDA 22 al 29 Sep. 2014\VIAJE A IRLANDA - 22 al 29 de Sep. 2014 45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esktop\VIAJE A IRLANDA 22 al 29 Sep. 2014\VIAJE A IRLANDA - 22 al 29 de Sep. 2014 45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55576" y="411510"/>
            <a:ext cx="928459" cy="400110"/>
          </a:xfrm>
          <a:prstGeom prst="rect">
            <a:avLst/>
          </a:prstGeom>
        </p:spPr>
        <p:txBody>
          <a:bodyPr wrap="none">
            <a:spAutoFit/>
          </a:bodyPr>
          <a:lstStyle/>
          <a:p>
            <a:r>
              <a:rPr lang="es-ES_tradnl" sz="2000" dirty="0" smtClean="0">
                <a:solidFill>
                  <a:schemeClr val="bg2"/>
                </a:solidFill>
                <a:latin typeface="Agency FB" pitchFamily="34" charset="0"/>
              </a:rPr>
              <a:t>Lavadora</a:t>
            </a:r>
            <a:endParaRPr lang="es-ES_tradnl" sz="2000" dirty="0">
              <a:solidFill>
                <a:schemeClr val="bg2"/>
              </a:solidFill>
              <a:latin typeface="Agency FB" pitchFamily="34" charset="0"/>
            </a:endParaRPr>
          </a:p>
        </p:txBody>
      </p:sp>
      <p:sp>
        <p:nvSpPr>
          <p:cNvPr id="6" name="5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Desktop\VIAJE A IRLANDA 22 al 29 Sep. 2014\VIAJE A IRLANDA - 22 al 29 de Sep. 2014 45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Desktop\VIAJE A IRLANDA 22 al 29 Sep. 2014\VIAJE A IRLANDA - 22 al 29 de Sep. 2014 45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6942616"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esktop\VIAJE A IRLANDA 22 al 29 Sep. 2014\VIAJE A IRLANDA - 22 al 29 de Sep. 2014 45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Desktop\VIAJE A IRLANDA 22 al 29 Sep. 2014\VIAJE A IRLANDA - 22 al 29 de Sep. 2014 45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C:\Users\abuelitos\Desktop\VIAJE A IRLANDA 22 al 29 Sep. 2014\VIAJE A IRLANDA - 22 al 29 de Sep. 2014 45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Desktop\VIAJE A IRLANDA 22 al 29 Sep. 2014\VIAJE A IRLANDA - 22 al 29 de Sep. 2014 46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C:\Users\abuelitos\Desktop\VIAJE A IRLANDA 22 al 29 Sep. 2014\VIAJE A IRLANDA - 22 al 29 de Sep. 2014 46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5" name="Picture 2" descr="C:\Users\abuelitos\Desktop\VIAJE A IRLANDA 22 al 29 Sep. 2014\VIAJE A IRLANDA - 22 al 29 de Sep. 2014 463.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Desktop\VIAJE A IRLANDA 22 al 29 Sep. 2014\VIAJE A IRLANDA - 22 al 29 de Sep. 2014 46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Desktop\VIAJE A IRLANDA 22 al 29 Sep. 2014\VIAJE A IRLANDA - 22 al 29 de Sep. 2014 46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rot="21448826">
            <a:off x="184740" y="1026603"/>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C:\Users\abuelitos\Desktop\VIAJE A IRLANDA 22 al 29 Sep. 2014\VIAJE A IRLANDA - 22 al 29 de Sep. 2014 46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6870608"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C:\Users\abuelitos\Desktop\VIAJE A IRLANDA 22 al 29 Sep. 2014\VIAJE A IRLANDA - 22 al 29 de Sep. 2014 46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C:\Users\abuelitos\Desktop\VIAJE A IRLANDA 22 al 29 Sep. 2014\VIAJE A IRLANDA - 22 al 29 de Sep. 2014 46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C:\Users\abuelitos\Desktop\VIAJE A IRLANDA 22 al 29 Sep. 2014\VIAJE A IRLANDA - 22 al 29 de Sep. 2014 47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C:\Users\abuelitos\Desktop\VIAJE A IRLANDA 22 al 29 Sep. 2014\VIAJE A IRLANDA - 22 al 29 de Sep. 2014 48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C:\Users\abuelitos\Desktop\VIAJE A IRLANDA 22 al 29 Sep. 2014\VIAJE A IRLANDA - 22 al 29 de Sep. 2014 47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C:\Users\abuelitos\Desktop\VIAJE A IRLANDA 22 al 29 Sep. 2014\VIAJE A IRLANDA - 22 al 29 de Sep. 2014 47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7762" name="Picture 2" descr="http://cdn2.vtourist.com/19/6994713-The_castle_from_the_yard_of_a_more_humble_dwelling_Bunratty.jpg?version=2"/>
          <p:cNvPicPr>
            <a:picLocks noChangeAspect="1" noChangeArrowheads="1"/>
          </p:cNvPicPr>
          <p:nvPr/>
        </p:nvPicPr>
        <p:blipFill>
          <a:blip r:embed="rId2" cstate="print"/>
          <a:srcRect t="17099" b="7900"/>
          <a:stretch>
            <a:fillRect/>
          </a:stretch>
        </p:blipFill>
        <p:spPr bwMode="auto">
          <a:xfrm>
            <a:off x="0" y="0"/>
            <a:ext cx="9144000" cy="5143500"/>
          </a:xfrm>
          <a:prstGeom prst="rect">
            <a:avLst/>
          </a:prstGeom>
          <a:noFill/>
        </p:spPr>
      </p:pic>
      <p:sp>
        <p:nvSpPr>
          <p:cNvPr id="5" name="4 Rectángulo"/>
          <p:cNvSpPr/>
          <p:nvPr/>
        </p:nvSpPr>
        <p:spPr>
          <a:xfrm>
            <a:off x="251520" y="4803998"/>
            <a:ext cx="1123320"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C:\Users\abuelitos\Desktop\VIAJE A IRLANDA 22 al 29 Sep. 2014\VIAJE A IRLANDA - 22 al 29 de Sep. 2014 46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467544" y="3867894"/>
            <a:ext cx="8280920" cy="400110"/>
          </a:xfrm>
          <a:prstGeom prst="rect">
            <a:avLst/>
          </a:prstGeom>
        </p:spPr>
        <p:txBody>
          <a:bodyPr wrap="square">
            <a:spAutoFit/>
          </a:bodyPr>
          <a:lstStyle/>
          <a:p>
            <a:endParaRPr lang="es-ES_tradnl" sz="2000" b="1" dirty="0">
              <a:solidFill>
                <a:schemeClr val="bg1"/>
              </a:solidFill>
              <a:latin typeface="Agency FB" pitchFamily="34" charset="0"/>
            </a:endParaRPr>
          </a:p>
        </p:txBody>
      </p:sp>
      <p:sp>
        <p:nvSpPr>
          <p:cNvPr id="6" name="5 Rectángulo"/>
          <p:cNvSpPr/>
          <p:nvPr/>
        </p:nvSpPr>
        <p:spPr>
          <a:xfrm>
            <a:off x="539552" y="123478"/>
            <a:ext cx="8136904" cy="1323439"/>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Las carretas de </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nómadas, </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tirados por caballos eran el principal </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medio</a:t>
            </a:r>
          </a:p>
          <a:p>
            <a:pPr algn="ct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 de transporte usado </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en el pasado por el grupo é</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tnico irlandés </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que </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aquí</a:t>
            </a:r>
          </a:p>
          <a:p>
            <a:pPr algn="ctr"/>
            <a:r>
              <a:rPr lang="es-ES_tradnl" sz="2000" b="1" spc="150" dirty="0" smtClean="0">
                <a:ln w="11430"/>
                <a:solidFill>
                  <a:schemeClr val="bg1"/>
                </a:solidFill>
                <a:effectLst>
                  <a:outerShdw blurRad="25400" algn="tl" rotWithShape="0">
                    <a:srgbClr val="000000">
                      <a:alpha val="43000"/>
                    </a:srgbClr>
                  </a:outerShdw>
                </a:effectLst>
                <a:latin typeface="Agency FB" pitchFamily="34" charset="0"/>
              </a:rPr>
              <a:t>     </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 </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se denominan </a:t>
            </a:r>
            <a:r>
              <a:rPr lang="es-ES_tradnl" sz="2000" b="1" cap="none" spc="150" dirty="0" err="1">
                <a:ln w="11430"/>
                <a:solidFill>
                  <a:schemeClr val="bg1"/>
                </a:solidFill>
                <a:effectLst>
                  <a:outerShdw blurRad="25400" algn="tl" rotWithShape="0">
                    <a:srgbClr val="000000">
                      <a:alpha val="43000"/>
                    </a:srgbClr>
                  </a:outerShdw>
                </a:effectLst>
                <a:latin typeface="Agency FB" pitchFamily="34" charset="0"/>
              </a:rPr>
              <a:t>Travellers</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 (Viajeros). Estos bellos ejemplos, son una </a:t>
            </a:r>
            <a:r>
              <a:rPr lang="es-ES_tradnl" sz="2000" b="1" cap="none" spc="150" dirty="0" smtClean="0">
                <a:ln w="11430"/>
                <a:solidFill>
                  <a:schemeClr val="bg1"/>
                </a:solidFill>
                <a:effectLst>
                  <a:outerShdw blurRad="25400" algn="tl" rotWithShape="0">
                    <a:srgbClr val="000000">
                      <a:alpha val="43000"/>
                    </a:srgbClr>
                  </a:outerShdw>
                </a:effectLst>
                <a:latin typeface="Agency FB" pitchFamily="34" charset="0"/>
              </a:rPr>
              <a:t>reproducción </a:t>
            </a:r>
            <a:r>
              <a:rPr lang="es-ES_tradnl" sz="2000" b="1" cap="none" spc="150" dirty="0">
                <a:ln w="11430"/>
                <a:solidFill>
                  <a:schemeClr val="bg1"/>
                </a:solidFill>
                <a:effectLst>
                  <a:outerShdw blurRad="25400" algn="tl" rotWithShape="0">
                    <a:srgbClr val="000000">
                      <a:alpha val="43000"/>
                    </a:srgbClr>
                  </a:outerShdw>
                </a:effectLst>
                <a:latin typeface="Agency FB" pitchFamily="34" charset="0"/>
              </a:rPr>
              <a:t>fiel de tales vagone</a:t>
            </a:r>
            <a:r>
              <a:rPr lang="es-ES_tradnl" b="1" cap="none" spc="150" dirty="0">
                <a:ln w="11430"/>
                <a:solidFill>
                  <a:schemeClr val="bg1"/>
                </a:solidFill>
                <a:effectLst>
                  <a:outerShdw blurRad="25400" algn="tl" rotWithShape="0">
                    <a:srgbClr val="000000">
                      <a:alpha val="43000"/>
                    </a:srgbClr>
                  </a:outerShdw>
                </a:effectLst>
                <a:latin typeface="Agency FB" pitchFamily="34" charset="0"/>
              </a:rPr>
              <a:t>s.</a:t>
            </a:r>
            <a:endParaRPr lang="es-ES_tradnl" b="1" cap="none" spc="150" dirty="0">
              <a:ln w="11430"/>
              <a:solidFill>
                <a:schemeClr val="bg1"/>
              </a:solidFill>
              <a:effectLst>
                <a:outerShdw blurRad="25400" algn="tl" rotWithShape="0">
                  <a:srgbClr val="000000">
                    <a:alpha val="43000"/>
                  </a:srgbClr>
                </a:outerShdw>
              </a:effectLst>
            </a:endParaRPr>
          </a:p>
        </p:txBody>
      </p:sp>
      <p:sp>
        <p:nvSpPr>
          <p:cNvPr id="7" name="6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8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C:\Users\abuelitos\Desktop\VIAJE A IRLANDA 22 al 29 Sep. 2014\VIAJE A IRLANDA - 22 al 29 de Sep. 2014 473.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3584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C:\Users\abuelitos\Desktop\VIAJE A IRLANDA 22 al 29 Sep. 2014\VIAJE A IRLANDA - 22 al 29 de Sep. 2014 47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686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C:\Users\abuelitos\Desktop\VIAJE A IRLANDA 22 al 29 Sep. 2014\VIAJE A IRLANDA - 22 al 29 de Sep. 2014 47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55576" y="339502"/>
            <a:ext cx="4572000" cy="400110"/>
          </a:xfrm>
          <a:prstGeom prst="rect">
            <a:avLst/>
          </a:prstGeom>
        </p:spPr>
        <p:txBody>
          <a:bodyPr>
            <a:spAutoFit/>
          </a:bodyPr>
          <a:lstStyle/>
          <a:p>
            <a:r>
              <a:rPr lang="es-ES_tradnl" sz="2000" dirty="0">
                <a:solidFill>
                  <a:schemeClr val="bg1"/>
                </a:solidFill>
                <a:latin typeface="Agency FB" pitchFamily="34" charset="0"/>
              </a:rPr>
              <a:t> </a:t>
            </a:r>
          </a:p>
        </p:txBody>
      </p:sp>
      <p:sp>
        <p:nvSpPr>
          <p:cNvPr id="6" name="5 Rectángulo"/>
          <p:cNvSpPr/>
          <p:nvPr/>
        </p:nvSpPr>
        <p:spPr>
          <a:xfrm>
            <a:off x="971600" y="411510"/>
            <a:ext cx="5973110"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_tradnl" b="1" cap="none" spc="150" dirty="0">
                <a:ln w="11430"/>
                <a:solidFill>
                  <a:schemeClr val="accent3">
                    <a:lumMod val="40000"/>
                    <a:lumOff val="60000"/>
                  </a:schemeClr>
                </a:solidFill>
                <a:effectLst>
                  <a:outerShdw blurRad="25400" algn="tl" rotWithShape="0">
                    <a:srgbClr val="000000">
                      <a:alpha val="43000"/>
                    </a:srgbClr>
                  </a:outerShdw>
                </a:effectLst>
                <a:latin typeface="Agency FB" pitchFamily="34" charset="0"/>
              </a:rPr>
              <a:t>H</a:t>
            </a:r>
            <a:r>
              <a:rPr lang="es-ES_tradnl" b="1" cap="none" spc="150" dirty="0" smtClean="0">
                <a:ln w="11430"/>
                <a:solidFill>
                  <a:schemeClr val="accent3">
                    <a:lumMod val="40000"/>
                    <a:lumOff val="60000"/>
                  </a:schemeClr>
                </a:solidFill>
                <a:effectLst>
                  <a:outerShdw blurRad="25400" algn="tl" rotWithShape="0">
                    <a:srgbClr val="000000">
                      <a:alpha val="43000"/>
                    </a:srgbClr>
                  </a:outerShdw>
                </a:effectLst>
                <a:latin typeface="Agency FB" pitchFamily="34" charset="0"/>
              </a:rPr>
              <a:t>ay </a:t>
            </a:r>
            <a:r>
              <a:rPr lang="es-ES_tradnl" b="1" cap="none" spc="150" dirty="0">
                <a:ln w="11430"/>
                <a:solidFill>
                  <a:schemeClr val="accent3">
                    <a:lumMod val="40000"/>
                    <a:lumOff val="60000"/>
                  </a:schemeClr>
                </a:solidFill>
                <a:effectLst>
                  <a:outerShdw blurRad="25400" algn="tl" rotWithShape="0">
                    <a:srgbClr val="000000">
                      <a:alpha val="43000"/>
                    </a:srgbClr>
                  </a:outerShdw>
                </a:effectLst>
                <a:latin typeface="Agency FB" pitchFamily="34" charset="0"/>
              </a:rPr>
              <a:t>varios acres de tierra donde ciervos campan a su aire</a:t>
            </a:r>
            <a:r>
              <a:rPr lang="es-ES_tradnl" b="1" cap="none" spc="150" dirty="0" smtClean="0">
                <a:ln w="11430"/>
                <a:solidFill>
                  <a:schemeClr val="accent3">
                    <a:lumMod val="40000"/>
                    <a:lumOff val="60000"/>
                  </a:schemeClr>
                </a:solidFill>
                <a:effectLst>
                  <a:outerShdw blurRad="25400" algn="tl" rotWithShape="0">
                    <a:srgbClr val="000000">
                      <a:alpha val="43000"/>
                    </a:srgbClr>
                  </a:outerShdw>
                </a:effectLst>
                <a:latin typeface="Agency FB" pitchFamily="34" charset="0"/>
              </a:rPr>
              <a:t>,</a:t>
            </a:r>
          </a:p>
          <a:p>
            <a:pPr algn="ctr"/>
            <a:r>
              <a:rPr lang="es-ES_tradnl" b="1" cap="none" spc="150" dirty="0" smtClean="0">
                <a:ln w="11430"/>
                <a:solidFill>
                  <a:schemeClr val="accent3">
                    <a:lumMod val="40000"/>
                    <a:lumOff val="60000"/>
                  </a:schemeClr>
                </a:solidFill>
                <a:effectLst>
                  <a:outerShdw blurRad="25400" algn="tl" rotWithShape="0">
                    <a:srgbClr val="000000">
                      <a:alpha val="43000"/>
                    </a:srgbClr>
                  </a:outerShdw>
                </a:effectLst>
                <a:latin typeface="Agency FB" pitchFamily="34" charset="0"/>
              </a:rPr>
              <a:t> </a:t>
            </a:r>
            <a:r>
              <a:rPr lang="es-ES_tradnl" b="1" cap="none" spc="150" dirty="0">
                <a:ln w="11430"/>
                <a:solidFill>
                  <a:schemeClr val="accent3">
                    <a:lumMod val="40000"/>
                    <a:lumOff val="60000"/>
                  </a:schemeClr>
                </a:solidFill>
                <a:effectLst>
                  <a:outerShdw blurRad="25400" algn="tl" rotWithShape="0">
                    <a:srgbClr val="000000">
                      <a:alpha val="43000"/>
                    </a:srgbClr>
                  </a:outerShdw>
                </a:effectLst>
                <a:latin typeface="Agency FB" pitchFamily="34" charset="0"/>
              </a:rPr>
              <a:t>acostumbrados al </a:t>
            </a:r>
            <a:r>
              <a:rPr lang="es-ES_tradnl" b="1" cap="none" spc="150" dirty="0" smtClean="0">
                <a:ln w="11430"/>
                <a:solidFill>
                  <a:schemeClr val="accent3">
                    <a:lumMod val="40000"/>
                    <a:lumOff val="60000"/>
                  </a:schemeClr>
                </a:solidFill>
                <a:effectLst>
                  <a:outerShdw blurRad="25400" algn="tl" rotWithShape="0">
                    <a:srgbClr val="000000">
                      <a:alpha val="43000"/>
                    </a:srgbClr>
                  </a:outerShdw>
                </a:effectLst>
                <a:latin typeface="Agency FB" pitchFamily="34" charset="0"/>
              </a:rPr>
              <a:t>público. </a:t>
            </a:r>
          </a:p>
          <a:p>
            <a:pPr algn="ctr"/>
            <a:r>
              <a:rPr lang="es-ES_tradnl" b="1" cap="none" spc="150" dirty="0" smtClean="0">
                <a:ln w="11430"/>
                <a:solidFill>
                  <a:schemeClr val="accent3">
                    <a:lumMod val="40000"/>
                    <a:lumOff val="60000"/>
                  </a:schemeClr>
                </a:solidFill>
                <a:effectLst>
                  <a:outerShdw blurRad="25400" algn="tl" rotWithShape="0">
                    <a:srgbClr val="000000">
                      <a:alpha val="43000"/>
                    </a:srgbClr>
                  </a:outerShdw>
                </a:effectLst>
                <a:latin typeface="Agency FB" pitchFamily="34" charset="0"/>
              </a:rPr>
              <a:t>A la hora de la comida se acercan sin temor.</a:t>
            </a:r>
            <a:r>
              <a:rPr lang="es-ES_tradnl" b="1" cap="none" spc="150" dirty="0">
                <a:ln w="11430"/>
                <a:solidFill>
                  <a:schemeClr val="accent3">
                    <a:lumMod val="40000"/>
                    <a:lumOff val="60000"/>
                  </a:schemeClr>
                </a:solidFill>
                <a:effectLst>
                  <a:outerShdw blurRad="25400" algn="tl" rotWithShape="0">
                    <a:srgbClr val="000000">
                      <a:alpha val="43000"/>
                    </a:srgbClr>
                  </a:outerShdw>
                </a:effectLst>
                <a:latin typeface="Agency FB" pitchFamily="34" charset="0"/>
              </a:rPr>
              <a:t> </a:t>
            </a:r>
            <a:endParaRPr lang="es-ES_tradnl" b="1" cap="none" spc="150" dirty="0">
              <a:ln w="11430"/>
              <a:solidFill>
                <a:schemeClr val="accent3">
                  <a:lumMod val="40000"/>
                  <a:lumOff val="60000"/>
                </a:schemeClr>
              </a:solidFill>
              <a:effectLst>
                <a:outerShdw blurRad="25400" algn="tl" rotWithShape="0">
                  <a:srgbClr val="000000">
                    <a:alpha val="43000"/>
                  </a:srgbClr>
                </a:outerShdw>
              </a:effectLst>
            </a:endParaRPr>
          </a:p>
        </p:txBody>
      </p:sp>
      <p:sp>
        <p:nvSpPr>
          <p:cNvPr id="7" name="6 Rectángulo"/>
          <p:cNvSpPr/>
          <p:nvPr/>
        </p:nvSpPr>
        <p:spPr>
          <a:xfrm>
            <a:off x="6438560"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C:\Users\abuelitos\Desktop\VIAJE A IRLANDA 22 al 29 Sep. 2014\VIAJE A IRLANDA - 22 al 29 de Sep. 2014 47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236296"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389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C:\Users\abuelitos\Desktop\VIAJE A IRLANDA 22 al 29 Sep. 2014\VIAJE A IRLANDA - 22 al 29 de Sep. 2014 47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C:\Users\abuelitos\Desktop\VIAJE A IRLANDA 22 al 29 Sep. 2014\VIAJE A IRLANDA - 22 al 29 de Sep. 2014 47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C:\Users\abuelitos\Desktop\VIAJE A IRLANDA 22 al 29 Sep. 2014\VIAJE A IRLANDA - 22 al 29 de Sep. 2014 47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483.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6" name="5 Rectángulo"/>
          <p:cNvSpPr/>
          <p:nvPr/>
        </p:nvSpPr>
        <p:spPr>
          <a:xfrm>
            <a:off x="46189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C:\Users\abuelitos\Desktop\VIAJE A IRLANDA 22 al 29 Sep. 2014\VIAJE A IRLANDA - 22 al 29 de Sep. 2014 48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485.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354392"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3010" name="Picture 2" descr="C:\Users\abuelitos\Desktop\VIAJE A IRLANDA 22 al 29 Sep. 2014\VIAJE A IRLANDA - 22 al 29 de Sep. 2014 48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9" name="8 Rectángulo"/>
          <p:cNvSpPr/>
          <p:nvPr/>
        </p:nvSpPr>
        <p:spPr>
          <a:xfrm>
            <a:off x="1259632" y="4299942"/>
            <a:ext cx="6768752" cy="66861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s-ES_tradnl"/>
          </a:p>
        </p:txBody>
      </p:sp>
      <p:sp>
        <p:nvSpPr>
          <p:cNvPr id="7" name="6 Rectángulo"/>
          <p:cNvSpPr/>
          <p:nvPr/>
        </p:nvSpPr>
        <p:spPr>
          <a:xfrm>
            <a:off x="1259632" y="4299942"/>
            <a:ext cx="5952270" cy="707886"/>
          </a:xfrm>
          <a:prstGeom prst="rect">
            <a:avLst/>
          </a:prstGeom>
        </p:spPr>
        <p:txBody>
          <a:bodyPr wrap="none">
            <a:spAutoFit/>
          </a:bodyPr>
          <a:lstStyle/>
          <a:p>
            <a:r>
              <a:rPr lang="es-ES_tradnl" sz="2000" dirty="0" smtClean="0">
                <a:solidFill>
                  <a:srgbClr val="FFFF00"/>
                </a:solidFill>
                <a:latin typeface="Agency FB" pitchFamily="34" charset="0"/>
              </a:rPr>
              <a:t>Gran sorpresa cuando aparecieron estos dos magníficos e imponentes </a:t>
            </a:r>
          </a:p>
          <a:p>
            <a:r>
              <a:rPr lang="es-ES_tradnl" sz="2000" dirty="0" smtClean="0">
                <a:solidFill>
                  <a:srgbClr val="FFFF00"/>
                </a:solidFill>
                <a:latin typeface="Agency FB" pitchFamily="34" charset="0"/>
              </a:rPr>
              <a:t>ejemplares de </a:t>
            </a:r>
            <a:r>
              <a:rPr lang="es-ES_tradnl" sz="2000" dirty="0" err="1" smtClean="0">
                <a:solidFill>
                  <a:srgbClr val="FFFF00"/>
                </a:solidFill>
                <a:latin typeface="Agency FB" pitchFamily="34" charset="0"/>
              </a:rPr>
              <a:t>Irish</a:t>
            </a:r>
            <a:r>
              <a:rPr lang="es-ES_tradnl" sz="2000" dirty="0" smtClean="0">
                <a:solidFill>
                  <a:srgbClr val="FFFF00"/>
                </a:solidFill>
                <a:latin typeface="Agency FB" pitchFamily="34" charset="0"/>
              </a:rPr>
              <a:t> </a:t>
            </a:r>
            <a:r>
              <a:rPr lang="es-ES_tradnl" sz="2000" dirty="0" err="1" smtClean="0">
                <a:solidFill>
                  <a:srgbClr val="FFFF00"/>
                </a:solidFill>
                <a:latin typeface="Agency FB" pitchFamily="34" charset="0"/>
              </a:rPr>
              <a:t>Wolfhound</a:t>
            </a:r>
            <a:r>
              <a:rPr lang="es-ES_tradnl" sz="2000" dirty="0" smtClean="0">
                <a:solidFill>
                  <a:srgbClr val="FFFF00"/>
                </a:solidFill>
                <a:latin typeface="Agency FB" pitchFamily="34" charset="0"/>
              </a:rPr>
              <a:t> (Lobero)</a:t>
            </a:r>
            <a:endParaRPr lang="es-ES_tradnl" sz="2000" dirty="0">
              <a:solidFill>
                <a:srgbClr val="FFFF00"/>
              </a:solidFill>
              <a:latin typeface="Agency FB" pitchFamily="34" charset="0"/>
            </a:endParaRPr>
          </a:p>
        </p:txBody>
      </p:sp>
      <p:sp>
        <p:nvSpPr>
          <p:cNvPr id="8" name="7 Rectángulo"/>
          <p:cNvSpPr/>
          <p:nvPr/>
        </p:nvSpPr>
        <p:spPr>
          <a:xfrm>
            <a:off x="7007903"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11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5714" name="Picture 2" descr="C:\Users\abuelitos\Descargas\imagen_de_un_fondo_negro_en_degradado-1280x800.jpg"/>
          <p:cNvPicPr>
            <a:picLocks noChangeAspect="1" noChangeArrowheads="1"/>
          </p:cNvPicPr>
          <p:nvPr/>
        </p:nvPicPr>
        <p:blipFill>
          <a:blip r:embed="rId2" cstate="print"/>
          <a:srcRect b="8268"/>
          <a:stretch>
            <a:fillRect/>
          </a:stretch>
        </p:blipFill>
        <p:spPr bwMode="auto">
          <a:xfrm>
            <a:off x="0" y="0"/>
            <a:ext cx="9144000" cy="5148000"/>
          </a:xfrm>
          <a:prstGeom prst="rect">
            <a:avLst/>
          </a:prstGeom>
          <a:noFill/>
        </p:spPr>
      </p:pic>
      <p:pic>
        <p:nvPicPr>
          <p:cNvPr id="5" name="Picture 2" descr="http://upload.wikimedia.org/wikipedia/commons/6/64/Irish_Wolfhound_06.JPG"/>
          <p:cNvPicPr>
            <a:picLocks noChangeAspect="1" noChangeArrowheads="1"/>
          </p:cNvPicPr>
          <p:nvPr/>
        </p:nvPicPr>
        <p:blipFill>
          <a:blip r:embed="rId3" cstate="print"/>
          <a:srcRect t="20678" b="15334"/>
          <a:stretch>
            <a:fillRect/>
          </a:stretch>
        </p:blipFill>
        <p:spPr bwMode="auto">
          <a:xfrm>
            <a:off x="107504" y="0"/>
            <a:ext cx="5199612" cy="5004000"/>
          </a:xfrm>
          <a:prstGeom prst="rect">
            <a:avLst/>
          </a:prstGeom>
          <a:noFill/>
          <a:effectLst>
            <a:softEdge rad="635000"/>
          </a:effectLst>
        </p:spPr>
      </p:pic>
      <p:sp>
        <p:nvSpPr>
          <p:cNvPr id="6" name="5 Rectángulo"/>
          <p:cNvSpPr/>
          <p:nvPr/>
        </p:nvSpPr>
        <p:spPr>
          <a:xfrm>
            <a:off x="5364088" y="1635646"/>
            <a:ext cx="3960440" cy="3785652"/>
          </a:xfrm>
          <a:prstGeom prst="rect">
            <a:avLst/>
          </a:prstGeom>
        </p:spPr>
        <p:txBody>
          <a:bodyPr wrap="square">
            <a:spAutoFit/>
          </a:bodyPr>
          <a:lstStyle/>
          <a:p>
            <a:r>
              <a:rPr lang="es-ES_tradnl" sz="2400" dirty="0" smtClean="0">
                <a:solidFill>
                  <a:srgbClr val="C00000"/>
                </a:solidFill>
                <a:latin typeface="Agency FB" pitchFamily="34" charset="0"/>
              </a:rPr>
              <a:t>Conocido desde el año 395, </a:t>
            </a:r>
          </a:p>
          <a:p>
            <a:r>
              <a:rPr lang="es-ES_tradnl" sz="2400" dirty="0" smtClean="0">
                <a:solidFill>
                  <a:srgbClr val="C00000"/>
                </a:solidFill>
                <a:latin typeface="Agency FB" pitchFamily="34" charset="0"/>
              </a:rPr>
              <a:t>descienden de los lebreles </a:t>
            </a:r>
          </a:p>
          <a:p>
            <a:r>
              <a:rPr lang="es-ES_tradnl" sz="2400" dirty="0" smtClean="0">
                <a:solidFill>
                  <a:srgbClr val="C00000"/>
                </a:solidFill>
                <a:latin typeface="Agency FB" pitchFamily="34" charset="0"/>
              </a:rPr>
              <a:t>utilizados por los Celtas de </a:t>
            </a:r>
          </a:p>
          <a:p>
            <a:r>
              <a:rPr lang="es-ES_tradnl" sz="2400" dirty="0" smtClean="0">
                <a:solidFill>
                  <a:srgbClr val="C00000"/>
                </a:solidFill>
                <a:latin typeface="Agency FB" pitchFamily="34" charset="0"/>
              </a:rPr>
              <a:t>Irlanda para la cacería del lobo,</a:t>
            </a:r>
          </a:p>
          <a:p>
            <a:r>
              <a:rPr lang="es-ES_tradnl" sz="2400" dirty="0" smtClean="0">
                <a:solidFill>
                  <a:srgbClr val="C00000"/>
                </a:solidFill>
                <a:latin typeface="Agency FB" pitchFamily="34" charset="0"/>
              </a:rPr>
              <a:t>ciervo y otras presas de gran </a:t>
            </a:r>
          </a:p>
          <a:p>
            <a:r>
              <a:rPr lang="es-ES_tradnl" sz="2400" dirty="0" smtClean="0">
                <a:solidFill>
                  <a:srgbClr val="C00000"/>
                </a:solidFill>
                <a:latin typeface="Agency FB" pitchFamily="34" charset="0"/>
              </a:rPr>
              <a:t>tamaño posteriormente los romanos</a:t>
            </a:r>
          </a:p>
          <a:p>
            <a:r>
              <a:rPr lang="es-ES_tradnl" sz="2400" smtClean="0">
                <a:solidFill>
                  <a:srgbClr val="C00000"/>
                </a:solidFill>
                <a:latin typeface="Agency FB" pitchFamily="34" charset="0"/>
              </a:rPr>
              <a:t>lo </a:t>
            </a:r>
            <a:r>
              <a:rPr lang="es-ES_tradnl" sz="2400" dirty="0" smtClean="0">
                <a:solidFill>
                  <a:srgbClr val="C00000"/>
                </a:solidFill>
                <a:latin typeface="Agency FB" pitchFamily="34" charset="0"/>
              </a:rPr>
              <a:t>importaron desde Irlanda y se encuentra relacionado con el Gran danés y el Lebrel escocés.</a:t>
            </a:r>
          </a:p>
          <a:p>
            <a:r>
              <a:rPr lang="es-ES_tradnl" sz="2400" dirty="0" smtClean="0">
                <a:solidFill>
                  <a:srgbClr val="C00000"/>
                </a:solidFill>
                <a:latin typeface="Agency FB" pitchFamily="34" charset="0"/>
              </a:rPr>
              <a:t>, </a:t>
            </a:r>
            <a:endParaRPr lang="es-ES_tradnl" sz="2400" dirty="0">
              <a:solidFill>
                <a:srgbClr val="C00000"/>
              </a:solidFill>
              <a:latin typeface="Agency FB" pitchFamily="34" charset="0"/>
            </a:endParaRPr>
          </a:p>
        </p:txBody>
      </p:sp>
      <p:pic>
        <p:nvPicPr>
          <p:cNvPr id="46082" name="Picture 2" descr="http://1.bp.blogspot.com/-W2WqsytSyTM/T0fXgmbRGhI/AAAAAAAACNo/Eou6wBdLdNc/s1600/rese%25C3%25B1a.png"/>
          <p:cNvPicPr>
            <a:picLocks noChangeAspect="1" noChangeArrowheads="1"/>
          </p:cNvPicPr>
          <p:nvPr/>
        </p:nvPicPr>
        <p:blipFill>
          <a:blip r:embed="rId4" cstate="print"/>
          <a:srcRect/>
          <a:stretch>
            <a:fillRect/>
          </a:stretch>
        </p:blipFill>
        <p:spPr bwMode="auto">
          <a:xfrm>
            <a:off x="5436096" y="195486"/>
            <a:ext cx="3390900" cy="1495426"/>
          </a:xfrm>
          <a:prstGeom prst="rect">
            <a:avLst/>
          </a:prstGeom>
          <a:noFill/>
        </p:spPr>
      </p:pic>
    </p:spTree>
  </p:cSld>
  <p:clrMapOvr>
    <a:masterClrMapping/>
  </p:clrMapOvr>
  <p:transition spd="slow" advTm="18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7.net/wallpaper-original/wallpapers/abstracto-naranja-y-amarillo-9835.jpg"/>
          <p:cNvPicPr>
            <a:picLocks noChangeAspect="1" noChangeArrowheads="1"/>
          </p:cNvPicPr>
          <p:nvPr/>
        </p:nvPicPr>
        <p:blipFill>
          <a:blip r:embed="rId2" cstate="print"/>
          <a:srcRect t="7919"/>
          <a:stretch>
            <a:fillRect/>
          </a:stretch>
        </p:blipFill>
        <p:spPr bwMode="auto">
          <a:xfrm>
            <a:off x="0" y="-118914"/>
            <a:ext cx="9144000" cy="5262414"/>
          </a:xfrm>
          <a:prstGeom prst="rect">
            <a:avLst/>
          </a:prstGeom>
          <a:noFill/>
        </p:spPr>
      </p:pic>
      <p:sp>
        <p:nvSpPr>
          <p:cNvPr id="8" name="7 Rectángulo"/>
          <p:cNvSpPr/>
          <p:nvPr/>
        </p:nvSpPr>
        <p:spPr>
          <a:xfrm>
            <a:off x="323528" y="249853"/>
            <a:ext cx="5256584" cy="4893647"/>
          </a:xfrm>
          <a:prstGeom prst="rect">
            <a:avLst/>
          </a:prstGeom>
        </p:spPr>
        <p:txBody>
          <a:bodyPr wrap="square">
            <a:spAutoFit/>
          </a:bodyPr>
          <a:lstStyle/>
          <a:p>
            <a:r>
              <a:rPr lang="es-ES_tradnl" sz="2400" dirty="0" smtClean="0">
                <a:solidFill>
                  <a:srgbClr val="C00000"/>
                </a:solidFill>
                <a:latin typeface="Agency FB" pitchFamily="34" charset="0"/>
              </a:rPr>
              <a:t>Es la raza mas alta conocida hasta el momento. Los ejemplares adultos alcanzan una estatura promedio de entre 95 y 100 cm a la cruz. Ostenta el título de ser el perro de mayor estatura del mundo igualado con el Gran danés. El lobero es uno de los perros más dóciles del mundo canino de tal forma que se los llama los "gigantes amables“ Es equilibrado, tenaz en el trabajo y muy apegado a sus dueños. Cuenta con una capacidad de aprendizaje media. Su nobleza es tal que no se recomienda como perro de guardia y protección, pero su tamaño impone enormemente.. </a:t>
            </a:r>
          </a:p>
          <a:p>
            <a:endParaRPr lang="es-ES_tradnl" sz="2400" dirty="0" smtClean="0">
              <a:solidFill>
                <a:srgbClr val="C00000"/>
              </a:solidFill>
              <a:latin typeface="Agency FB" pitchFamily="34" charset="0"/>
            </a:endParaRPr>
          </a:p>
        </p:txBody>
      </p:sp>
      <p:pic>
        <p:nvPicPr>
          <p:cNvPr id="10" name="Picture 4" descr="mascotas"/>
          <p:cNvPicPr>
            <a:picLocks noChangeAspect="1" noChangeArrowheads="1"/>
          </p:cNvPicPr>
          <p:nvPr/>
        </p:nvPicPr>
        <p:blipFill>
          <a:blip r:embed="rId3" cstate="print"/>
          <a:srcRect r="19001"/>
          <a:stretch>
            <a:fillRect/>
          </a:stretch>
        </p:blipFill>
        <p:spPr bwMode="auto">
          <a:xfrm>
            <a:off x="5868144" y="339502"/>
            <a:ext cx="2808312" cy="4572000"/>
          </a:xfrm>
          <a:prstGeom prst="rect">
            <a:avLst/>
          </a:prstGeom>
          <a:noFill/>
          <a:effectLst>
            <a:softEdge rad="317500"/>
          </a:effectLst>
        </p:spPr>
      </p:pic>
    </p:spTree>
  </p:cSld>
  <p:clrMapOvr>
    <a:masterClrMapping/>
  </p:clrMapOvr>
  <p:transition spd="slow" advTm="30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51435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121858" name="Picture 2" descr="http://www.infoperros.net/fotos/perros/album/75/album.411.979.555.425600x450.jpg"/>
          <p:cNvPicPr>
            <a:picLocks noChangeAspect="1" noChangeArrowheads="1"/>
          </p:cNvPicPr>
          <p:nvPr/>
        </p:nvPicPr>
        <p:blipFill>
          <a:blip r:embed="rId2" cstate="print"/>
          <a:srcRect/>
          <a:stretch>
            <a:fillRect/>
          </a:stretch>
        </p:blipFill>
        <p:spPr bwMode="auto">
          <a:xfrm>
            <a:off x="1043608" y="0"/>
            <a:ext cx="6864000" cy="5148000"/>
          </a:xfrm>
          <a:prstGeom prst="rect">
            <a:avLst/>
          </a:prstGeom>
          <a:noFill/>
          <a:effectLst>
            <a:softEdge rad="635000"/>
          </a:effectLst>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2185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C:\Users\abuelitos\Desktop\VIAJE A IRLANDA 22 al 29 Sep. 2014\VIAJE A IRLANDA - 22 al 29 de Sep. 2014 49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C:\Users\abuelitos\Desktop\VIAJE A IRLANDA 22 al 29 Sep. 2014\VIAJE A IRLANDA - 22 al 29 de Sep. 2014 49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C:\Users\abuelitos\Desktop\VIAJE A IRLANDA 22 al 29 Sep. 2014\VIAJE A IRLANDA - 22 al 29 de Sep. 2014 49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C:\Users\abuelitos\Desktop\VIAJE A IRLANDA 22 al 29 Sep. 2014\VIAJE A IRLANDA - 22 al 29 de Sep. 2014 49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5" name="Picture 2" descr="C:\Users\abuelitos\Desktop\VIAJE A IRLANDA 22 al 29 Sep. 2014\VIAJE A IRLANDA - 22 al 29 de Sep. 2014 499.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sp>
        <p:nvSpPr>
          <p:cNvPr id="6" name="5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C:\Users\abuelitos\Desktop\VIAJE A IRLANDA 22 al 29 Sep. 2014\VIAJE A IRLANDA - 22 al 29 de Sep. 2014 50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C:\Users\abuelitos\Desktop\VIAJE A IRLANDA 22 al 29 Sep. 2014\VIAJE A IRLANDA - 22 al 29 de Sep. 2014 50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C:\Users\abuelitos\Desktop\VIAJE A IRLANDA 22 al 29 Sep. 2014\VIAJE A IRLANDA - 22 al 29 de Sep. 2014 50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46189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C:\Users\abuelitos\Desktop\VIAJE A IRLANDA 22 al 29 Sep. 2014\VIAJE A IRLANDA - 22 al 29 de Sep. 2014 50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3918280"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5538" name="Picture 2" descr="C:\Users\abuelitos\Desktop\VIAJE A IRLANDA 22 al 29 Sep. 2014\VIAJE A IRLANDA - 22 al 29 de Sep. 2014 50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6562" name="Picture 2" descr="C:\Users\abuelitos\Desktop\VIAJE A IRLANDA 22 al 29 Sep. 2014\VIAJE A IRLANDA - 22 al 29 de Sep. 2014 50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1028634" y="339502"/>
            <a:ext cx="4413388" cy="707886"/>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000" b="1" dirty="0" smtClean="0">
                <a:ln w="50800"/>
                <a:solidFill>
                  <a:schemeClr val="tx2"/>
                </a:solidFill>
                <a:latin typeface="Agency FB" pitchFamily="34" charset="0"/>
              </a:rPr>
              <a:t>Después de nuestra visita nos fuimos a comer a </a:t>
            </a:r>
          </a:p>
          <a:p>
            <a:pPr algn="ctr"/>
            <a:r>
              <a:rPr lang="es-ES" sz="2000" b="1" dirty="0" smtClean="0">
                <a:ln w="50800"/>
                <a:solidFill>
                  <a:schemeClr val="tx2"/>
                </a:solidFill>
                <a:latin typeface="Agency FB" pitchFamily="34" charset="0"/>
              </a:rPr>
              <a:t>este restaurante a</a:t>
            </a:r>
            <a:r>
              <a:rPr lang="es-ES" sz="2000" b="1" cap="none" spc="0" dirty="0" smtClean="0">
                <a:ln w="50800"/>
                <a:solidFill>
                  <a:schemeClr val="tx2"/>
                </a:solidFill>
                <a:effectLst/>
                <a:latin typeface="Agency FB" pitchFamily="34" charset="0"/>
              </a:rPr>
              <a:t>l lado del Castillo.</a:t>
            </a:r>
            <a:endParaRPr lang="es-ES" sz="2000" b="1" cap="none" spc="0" dirty="0">
              <a:ln w="50800"/>
              <a:solidFill>
                <a:schemeClr val="tx2"/>
              </a:solidFill>
              <a:effectLst/>
              <a:latin typeface="Agency FB" pitchFamily="34" charset="0"/>
            </a:endParaRPr>
          </a:p>
        </p:txBody>
      </p:sp>
      <p:sp>
        <p:nvSpPr>
          <p:cNvPr id="6" name="5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C:\Users\abuelitos\Desktop\VIAJE A IRLANDA 22 al 29 Sep. 2014\VIAJE A IRLANDA - 22 al 29 de Sep. 2014 50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7164288" y="12347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C:\Users\abuelitos\Desktop\VIAJE A IRLANDA 22 al 29 Sep. 2014\VIAJE A IRLANDA - 22 al 29 de Sep. 2014 51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509.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06" name="Picture 2" descr="C:\Users\abuelitos\Desktop\VIAJE A IRLANDA 22 al 29 Sep. 2014\VIAJE A IRLANDA - 22 al 29 de Sep. 2014 51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709486" y="411510"/>
            <a:ext cx="5262851" cy="40011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000" b="1" spc="150" dirty="0" smtClean="0">
                <a:ln w="11430"/>
                <a:solidFill>
                  <a:schemeClr val="bg2">
                    <a:lumMod val="50000"/>
                  </a:schemeClr>
                </a:solidFill>
                <a:effectLst>
                  <a:outerShdw blurRad="38100" dist="38100" dir="2700000" algn="tl">
                    <a:srgbClr val="000000">
                      <a:alpha val="43137"/>
                    </a:srgbClr>
                  </a:outerShdw>
                </a:effectLst>
                <a:latin typeface="Agency FB" pitchFamily="34" charset="0"/>
              </a:rPr>
              <a:t>Y continuamos nuestro recorrid</a:t>
            </a:r>
            <a:r>
              <a:rPr lang="es-ES" sz="2000" b="1" spc="150" dirty="0" smtClean="0">
                <a:ln w="11430"/>
                <a:solidFill>
                  <a:schemeClr val="bg2">
                    <a:lumMod val="50000"/>
                  </a:schemeClr>
                </a:solidFill>
                <a:effectLst>
                  <a:outerShdw blurRad="38100" dist="38100" dir="2700000" algn="tl" rotWithShape="0">
                    <a:srgbClr val="000000">
                      <a:alpha val="43137"/>
                    </a:srgbClr>
                  </a:outerShdw>
                </a:effectLst>
              </a:rPr>
              <a:t>o hasta llegar</a:t>
            </a:r>
            <a:endParaRPr lang="es-ES" sz="2000" b="1" cap="none" spc="150" dirty="0">
              <a:ln w="11430"/>
              <a:solidFill>
                <a:schemeClr val="bg2">
                  <a:lumMod val="50000"/>
                </a:schemeClr>
              </a:solidFill>
              <a:effectLst>
                <a:outerShdw blurRad="38100" dist="38100" dir="2700000" algn="tl" rotWithShape="0">
                  <a:srgbClr val="000000">
                    <a:alpha val="43137"/>
                  </a:srgbClr>
                </a:outerShdw>
              </a:effectLst>
            </a:endParaRPr>
          </a:p>
        </p:txBody>
      </p:sp>
      <p:sp>
        <p:nvSpPr>
          <p:cNvPr id="6" name="5 Rectángulo"/>
          <p:cNvSpPr/>
          <p:nvPr/>
        </p:nvSpPr>
        <p:spPr>
          <a:xfrm>
            <a:off x="7007903"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7.net/wallpaper-original/wallpapers/abstracto-naranja-y-amarillo-9835.jpg"/>
          <p:cNvPicPr>
            <a:picLocks noChangeAspect="1" noChangeArrowheads="1"/>
          </p:cNvPicPr>
          <p:nvPr/>
        </p:nvPicPr>
        <p:blipFill>
          <a:blip r:embed="rId2" cstate="print"/>
          <a:srcRect t="7919"/>
          <a:stretch>
            <a:fillRect/>
          </a:stretch>
        </p:blipFill>
        <p:spPr bwMode="auto">
          <a:xfrm>
            <a:off x="0" y="-118914"/>
            <a:ext cx="9144000" cy="5262414"/>
          </a:xfrm>
          <a:prstGeom prst="rect">
            <a:avLst/>
          </a:prstGeom>
          <a:noFill/>
        </p:spPr>
      </p:pic>
      <p:pic>
        <p:nvPicPr>
          <p:cNvPr id="115718" name="Picture 6" descr="Rendered Image"/>
          <p:cNvPicPr>
            <a:picLocks noChangeAspect="1" noChangeArrowheads="1"/>
          </p:cNvPicPr>
          <p:nvPr/>
        </p:nvPicPr>
        <p:blipFill>
          <a:blip r:embed="rId3" cstate="print"/>
          <a:srcRect/>
          <a:stretch>
            <a:fillRect/>
          </a:stretch>
        </p:blipFill>
        <p:spPr bwMode="auto">
          <a:xfrm>
            <a:off x="539552" y="267494"/>
            <a:ext cx="3057525" cy="419101"/>
          </a:xfrm>
          <a:prstGeom prst="rect">
            <a:avLst/>
          </a:prstGeom>
          <a:noFill/>
        </p:spPr>
      </p:pic>
      <p:sp>
        <p:nvSpPr>
          <p:cNvPr id="6" name="5 Rectángulo"/>
          <p:cNvSpPr/>
          <p:nvPr/>
        </p:nvSpPr>
        <p:spPr>
          <a:xfrm>
            <a:off x="251520" y="987574"/>
            <a:ext cx="8568952" cy="3477875"/>
          </a:xfrm>
          <a:prstGeom prst="rect">
            <a:avLst/>
          </a:prstGeom>
        </p:spPr>
        <p:txBody>
          <a:bodyPr wrap="square">
            <a:spAutoFit/>
          </a:bodyPr>
          <a:lstStyle/>
          <a:p>
            <a:r>
              <a:rPr lang="es-ES_tradnl" sz="2000" dirty="0" smtClean="0">
                <a:latin typeface="Agency FB" pitchFamily="34" charset="0"/>
              </a:rPr>
              <a:t>Los Acantilados de </a:t>
            </a:r>
            <a:r>
              <a:rPr lang="es-ES_tradnl" sz="2000" dirty="0" err="1" smtClean="0">
                <a:latin typeface="Agency FB" pitchFamily="34" charset="0"/>
              </a:rPr>
              <a:t>Moher</a:t>
            </a:r>
            <a:r>
              <a:rPr lang="es-ES_tradnl" sz="2000" dirty="0" smtClean="0">
                <a:latin typeface="Agency FB" pitchFamily="34" charset="0"/>
              </a:rPr>
              <a:t> (</a:t>
            </a:r>
            <a:r>
              <a:rPr lang="es-ES_tradnl" sz="2000" dirty="0" err="1" smtClean="0">
                <a:latin typeface="Agency FB" pitchFamily="34" charset="0"/>
              </a:rPr>
              <a:t>Cliffs</a:t>
            </a:r>
            <a:r>
              <a:rPr lang="es-ES_tradnl" sz="2000" dirty="0" smtClean="0">
                <a:latin typeface="Agency FB" pitchFamily="34" charset="0"/>
              </a:rPr>
              <a:t> of </a:t>
            </a:r>
            <a:r>
              <a:rPr lang="es-ES_tradnl" sz="2000" dirty="0" err="1" smtClean="0">
                <a:latin typeface="Agency FB" pitchFamily="34" charset="0"/>
              </a:rPr>
              <a:t>Moher</a:t>
            </a:r>
            <a:r>
              <a:rPr lang="es-ES_tradnl" sz="2000" dirty="0" smtClean="0">
                <a:latin typeface="Agency FB" pitchFamily="34" charset="0"/>
              </a:rPr>
              <a:t>, en inglés) son una de las principales atracciones turísticas de Irlanda. Se trata de una zona de acantilados sobre la costa del Océano Atlántico de aproximadamente ocho kilómetros de extensión con alturas que llegan a alcanzar los 214 metros y que- aparte de ser un impresionante paisaje natural, nominado para formar parte de las 7 Nuevas Maravillas de la Naturaleza- sirve como hábitat a muchas especies de aves. se encuentran en la costa del condado de Clare, a unos 75 kilómetros al sur de la ciudad de Galway El paisaje no es recto, sino que presenta pequeños entrantes y salientes del mar en la pared rocosa de la línea de costa e, incluso, algunos pequeños fragmentos de roca de gran altura que han quedado aislados por el mar, frente a los acantilados y que son unos de los lugares favoritos de los pájaros para anidar. En ellos, el negro de la roca de los acantilados se fusiona con el azul del mar y el verde de la hierba que los corona para crear un paisaje único.</a:t>
            </a:r>
            <a:endParaRPr lang="es-ES_tradnl" sz="2000" dirty="0">
              <a:latin typeface="Agency FB" pitchFamily="34" charset="0"/>
            </a:endParaRPr>
          </a:p>
        </p:txBody>
      </p:sp>
    </p:spTree>
  </p:cSld>
  <p:clrMapOvr>
    <a:masterClrMapping/>
  </p:clrMapOvr>
  <p:transition spd="slow" advTm="40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4754" name="Picture 2" descr="C:\Users\abuelitos\Desktop\VIAJE A IRLANDA 22 al 29 Sep. 2014\VIAJE A IRLANDA - 22 al 29 de Sep. 2014 51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2" descr="C:\Users\abuelitos\Desktop\VIAJE A IRLANDA 22 al 29 Sep. 2014\VIAJE A IRLANDA - 22 al 29 de Sep. 2014 520.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pic>
        <p:nvPicPr>
          <p:cNvPr id="6" name="Picture 2" descr="C:\Users\abuelitos\Desktop\VIAJE A IRLANDA 22 al 29 Sep. 2014\VIAJE A IRLANDA - 22 al 29 de Sep. 2014 518.JPG"/>
          <p:cNvPicPr>
            <a:picLocks noChangeAspect="1" noChangeArrowheads="1"/>
          </p:cNvPicPr>
          <p:nvPr/>
        </p:nvPicPr>
        <p:blipFill>
          <a:blip r:embed="rId4" cstate="print"/>
          <a:srcRect/>
          <a:stretch>
            <a:fillRect/>
          </a:stretch>
        </p:blipFill>
        <p:spPr bwMode="auto">
          <a:xfrm>
            <a:off x="0" y="0"/>
            <a:ext cx="9144000" cy="5143817"/>
          </a:xfrm>
          <a:prstGeom prst="rect">
            <a:avLst/>
          </a:prstGeom>
          <a:noFill/>
        </p:spPr>
      </p:pic>
      <p:pic>
        <p:nvPicPr>
          <p:cNvPr id="8" name="Picture 8" descr="http://zeus.cooltext.com/rendered/cooltext1889366032.png"/>
          <p:cNvPicPr>
            <a:picLocks noChangeAspect="1" noChangeArrowheads="1"/>
          </p:cNvPicPr>
          <p:nvPr/>
        </p:nvPicPr>
        <p:blipFill>
          <a:blip r:embed="rId5" cstate="print"/>
          <a:srcRect/>
          <a:stretch>
            <a:fillRect/>
          </a:stretch>
        </p:blipFill>
        <p:spPr bwMode="auto">
          <a:xfrm>
            <a:off x="6804248" y="267494"/>
            <a:ext cx="1868825" cy="360000"/>
          </a:xfrm>
          <a:prstGeom prst="rect">
            <a:avLst/>
          </a:prstGeom>
          <a:noFill/>
        </p:spPr>
      </p:pic>
      <p:sp>
        <p:nvSpPr>
          <p:cNvPr id="9" name="8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xit" presetSubtype="0" fill="hold" nodeType="afterEffect">
                                  <p:stCondLst>
                                    <p:cond delay="0"/>
                                  </p:stCondLst>
                                  <p:childTnLst>
                                    <p:animEffect transition="out" filter="fade">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C:\Users\abuelitos\Desktop\VIAJE A IRLANDA 22 al 29 Sep. 2014\VIAJE A IRLANDA - 22 al 29 de Sep. 2014 52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46189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768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7826" name="Picture 2" descr="C:\Users\abuelitos\Desktop\VIAJE A IRLANDA 22 al 29 Sep. 2014\VIAJE A IRLANDA - 22 al 29 de Sep. 2014 522.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46189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8850" name="Picture 2" descr="C:\Users\abuelitos\Desktop\VIAJE A IRLANDA 22 al 29 Sep. 2014\VIAJE A IRLANDA - 22 al 29 de Sep. 2014 52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5" name="Picture 2" descr="C:\Users\abuelitos\Desktop\VIAJE A IRLANDA 22 al 29 Sep. 2014\VIAJE A IRLANDA - 22 al 29 de Sep. 2014 527.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46189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5000"/>
                            </p:stCondLst>
                            <p:childTnLst>
                              <p:par>
                                <p:cTn id="9" presetID="6" presetClass="emph" presetSubtype="0" fill="hold" nodeType="afterEffect">
                                  <p:stCondLst>
                                    <p:cond delay="0"/>
                                  </p:stCondLst>
                                  <p:childTnLst>
                                    <p:animScale>
                                      <p:cBhvr>
                                        <p:cTn id="10" dur="5000" fill="hold"/>
                                        <p:tgtEl>
                                          <p:spTgt spid="788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2946" name="Picture 2" descr="C:\Users\abuelitos\Desktop\VIAJE A IRLANDA 22 al 29 Sep. 2014\VIAJE A IRLANDA - 22 al 29 de Sep. 2014 529.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sp>
        <p:nvSpPr>
          <p:cNvPr id="5" name="4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5474" name="Picture 2" descr="https://brucewpeterson.files.wordpress.com/2013/06/cliffs7.jpg"/>
          <p:cNvPicPr>
            <a:picLocks noChangeAspect="1" noChangeArrowheads="1"/>
          </p:cNvPicPr>
          <p:nvPr/>
        </p:nvPicPr>
        <p:blipFill>
          <a:blip r:embed="rId2" cstate="print"/>
          <a:srcRect l="17640" t="9273" r="11297" b="17606"/>
          <a:stretch>
            <a:fillRect/>
          </a:stretch>
        </p:blipFill>
        <p:spPr bwMode="auto">
          <a:xfrm>
            <a:off x="0" y="0"/>
            <a:ext cx="9144000" cy="5143500"/>
          </a:xfrm>
          <a:prstGeom prst="rect">
            <a:avLst/>
          </a:prstGeom>
          <a:noFill/>
        </p:spPr>
      </p:pic>
      <p:sp>
        <p:nvSpPr>
          <p:cNvPr id="5" name="4 Rectángulo"/>
          <p:cNvSpPr/>
          <p:nvPr/>
        </p:nvSpPr>
        <p:spPr>
          <a:xfrm>
            <a:off x="7724511" y="4659982"/>
            <a:ext cx="1073627"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VIAJE A IRLANDA 22 al 29 Sep. 2014\VIAJE A IRLANDA - 22 al 29 de Sep. 2014 53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5" name="Picture 3" descr="C:\Users\abuelitos\Desktop\VIAJE A IRLANDA 22 al 29 Sep. 2014\VIAJE A IRLANDA - 22 al 29 de Sep. 2014 530.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sp>
        <p:nvSpPr>
          <p:cNvPr id="6" name="5 Rectángulo"/>
          <p:cNvSpPr/>
          <p:nvPr/>
        </p:nvSpPr>
        <p:spPr>
          <a:xfrm>
            <a:off x="7007903"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C:\Users\abuelitos\Desktop\VIAJE A IRLANDA 22 al 29 Sep. 2014\VIAJE A IRLANDA - 22 al 29 de Sep. 2014 53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7170" name="Picture 2" descr="https://aislingjenningsphotography.files.wordpress.com/2012/10/cliffs-of-moher-experience-1.jpg"/>
          <p:cNvPicPr>
            <a:picLocks noChangeAspect="1" noChangeArrowheads="1"/>
          </p:cNvPicPr>
          <p:nvPr/>
        </p:nvPicPr>
        <p:blipFill>
          <a:blip r:embed="rId3" cstate="print"/>
          <a:srcRect l="19589" t="10899" r="27721" b="8845"/>
          <a:stretch>
            <a:fillRect/>
          </a:stretch>
        </p:blipFill>
        <p:spPr bwMode="auto">
          <a:xfrm>
            <a:off x="5399584" y="195486"/>
            <a:ext cx="3744416" cy="3996000"/>
          </a:xfrm>
          <a:prstGeom prst="rect">
            <a:avLst/>
          </a:prstGeom>
          <a:noFill/>
          <a:effectLst>
            <a:softEdge rad="317500"/>
          </a:effectLst>
        </p:spPr>
      </p:pic>
      <p:sp>
        <p:nvSpPr>
          <p:cNvPr id="6" name="5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7.net/wallpaper-original/wallpapers/abstracto-naranja-y-amarillo-9835.jpg"/>
          <p:cNvPicPr>
            <a:picLocks noChangeAspect="1" noChangeArrowheads="1"/>
          </p:cNvPicPr>
          <p:nvPr/>
        </p:nvPicPr>
        <p:blipFill>
          <a:blip r:embed="rId2" cstate="print"/>
          <a:srcRect t="7919"/>
          <a:stretch>
            <a:fillRect/>
          </a:stretch>
        </p:blipFill>
        <p:spPr bwMode="auto">
          <a:xfrm>
            <a:off x="0" y="-118914"/>
            <a:ext cx="9144000" cy="5262414"/>
          </a:xfrm>
          <a:prstGeom prst="rect">
            <a:avLst/>
          </a:prstGeom>
          <a:noFill/>
        </p:spPr>
      </p:pic>
      <p:sp>
        <p:nvSpPr>
          <p:cNvPr id="5" name="4 Rectángulo"/>
          <p:cNvSpPr/>
          <p:nvPr/>
        </p:nvSpPr>
        <p:spPr>
          <a:xfrm>
            <a:off x="539552" y="2067694"/>
            <a:ext cx="7848872" cy="2554545"/>
          </a:xfrm>
          <a:prstGeom prst="rect">
            <a:avLst/>
          </a:prstGeom>
        </p:spPr>
        <p:txBody>
          <a:bodyPr wrap="square">
            <a:spAutoFit/>
          </a:bodyPr>
          <a:lstStyle/>
          <a:p>
            <a:r>
              <a:rPr lang="es-ES_tradnl" sz="2000" dirty="0" smtClean="0">
                <a:latin typeface="Agency FB" pitchFamily="34" charset="0"/>
              </a:rPr>
              <a:t>Allí nos encontramos con una exposición sobre la formación y la fauna que vive en los acantilados, así como una bonita película sobre los mismos y nos sirve como acceso a los senderos que podremos recorrer para disfrutar de las vistas. Dado que no es raro que llueva y haga viento, es también un buen lugar para refugiarse temporalmente en caso de lluvia o viento muy fuerte. también hay que extremar las precauciones los días que sopla el viento fuerte,</a:t>
            </a:r>
            <a:r>
              <a:rPr lang="es-ES_tradnl" sz="2000" dirty="0" smtClean="0"/>
              <a:t> </a:t>
            </a:r>
            <a:r>
              <a:rPr lang="es-ES_tradnl" sz="2000" dirty="0" smtClean="0">
                <a:latin typeface="Agency FB" pitchFamily="34" charset="0"/>
              </a:rPr>
              <a:t>Es fundamental no cruzar las vallas que limitan los caminos, ni meterse por lugares no acotados. Si se respetan las indicaciones y señales, no existe ningún tipo de riesgo; pero si no se hace, una racha de viento fuerte imprevisible puede tener pésimas consecuencias.</a:t>
            </a:r>
            <a:endParaRPr lang="es-ES_tradnl" sz="2000" dirty="0">
              <a:latin typeface="Agency FB" pitchFamily="34" charset="0"/>
            </a:endParaRPr>
          </a:p>
        </p:txBody>
      </p:sp>
      <p:pic>
        <p:nvPicPr>
          <p:cNvPr id="106498" name="Picture 2" descr="Rendered Image"/>
          <p:cNvPicPr>
            <a:picLocks noChangeAspect="1" noChangeArrowheads="1"/>
          </p:cNvPicPr>
          <p:nvPr/>
        </p:nvPicPr>
        <p:blipFill>
          <a:blip r:embed="rId3" cstate="print"/>
          <a:srcRect/>
          <a:stretch>
            <a:fillRect/>
          </a:stretch>
        </p:blipFill>
        <p:spPr bwMode="auto">
          <a:xfrm>
            <a:off x="1835696" y="1203598"/>
            <a:ext cx="2733675" cy="419101"/>
          </a:xfrm>
          <a:prstGeom prst="rect">
            <a:avLst/>
          </a:prstGeom>
          <a:noFill/>
        </p:spPr>
      </p:pic>
    </p:spTree>
  </p:cSld>
  <p:clrMapOvr>
    <a:masterClrMapping/>
  </p:clrMapOvr>
  <p:transition spd="slow" advTm="30000">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02" name="Picture 2" descr="http://www.mimoa.eu/images/4400_l.jpg"/>
          <p:cNvPicPr>
            <a:picLocks noChangeAspect="1" noChangeArrowheads="1"/>
          </p:cNvPicPr>
          <p:nvPr/>
        </p:nvPicPr>
        <p:blipFill>
          <a:blip r:embed="rId2" cstate="print"/>
          <a:srcRect t="4890" b="10692"/>
          <a:stretch>
            <a:fillRect/>
          </a:stretch>
        </p:blipFill>
        <p:spPr bwMode="auto">
          <a:xfrm>
            <a:off x="0" y="0"/>
            <a:ext cx="9144000" cy="5143500"/>
          </a:xfrm>
          <a:prstGeom prst="rect">
            <a:avLst/>
          </a:prstGeom>
          <a:noFill/>
        </p:spPr>
      </p:pic>
      <p:sp>
        <p:nvSpPr>
          <p:cNvPr id="5" name="4 Rectángulo"/>
          <p:cNvSpPr/>
          <p:nvPr/>
        </p:nvSpPr>
        <p:spPr>
          <a:xfrm>
            <a:off x="708431" y="4774168"/>
            <a:ext cx="1073627"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3426" name="Picture 2" descr="https://museumsondisplay.files.wordpress.com/2012/06/cliffs-or-moher-atlantic-edge.jpg"/>
          <p:cNvPicPr>
            <a:picLocks noChangeAspect="1" noChangeArrowheads="1"/>
          </p:cNvPicPr>
          <p:nvPr/>
        </p:nvPicPr>
        <p:blipFill>
          <a:blip r:embed="rId2" cstate="print"/>
          <a:srcRect t="23914"/>
          <a:stretch>
            <a:fillRect/>
          </a:stretch>
        </p:blipFill>
        <p:spPr bwMode="auto">
          <a:xfrm>
            <a:off x="0" y="0"/>
            <a:ext cx="9144000" cy="5217991"/>
          </a:xfrm>
          <a:prstGeom prst="rect">
            <a:avLst/>
          </a:prstGeom>
          <a:noFill/>
        </p:spPr>
      </p:pic>
      <p:pic>
        <p:nvPicPr>
          <p:cNvPr id="5" name="Picture 2" descr="http://c1038.r38.cf3.rackcdn.com/group1/building3645/media/0317_Adjusted%20balustrade.jpg"/>
          <p:cNvPicPr>
            <a:picLocks noChangeAspect="1" noChangeArrowheads="1"/>
          </p:cNvPicPr>
          <p:nvPr/>
        </p:nvPicPr>
        <p:blipFill>
          <a:blip r:embed="rId3" cstate="print"/>
          <a:srcRect t="6229" b="8066"/>
          <a:stretch>
            <a:fillRect/>
          </a:stretch>
        </p:blipFill>
        <p:spPr bwMode="auto">
          <a:xfrm>
            <a:off x="0" y="-92546"/>
            <a:ext cx="9180000" cy="5236046"/>
          </a:xfrm>
          <a:prstGeom prst="rect">
            <a:avLst/>
          </a:prstGeom>
          <a:noFill/>
        </p:spPr>
      </p:pic>
      <p:sp>
        <p:nvSpPr>
          <p:cNvPr id="6" name="5 Rectángulo"/>
          <p:cNvSpPr/>
          <p:nvPr/>
        </p:nvSpPr>
        <p:spPr>
          <a:xfrm>
            <a:off x="179512" y="4866501"/>
            <a:ext cx="1073627"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8066" name="Picture 2" descr="C:\Users\abuelitos\Desktop\VIAJE A IRLANDA 22 al 29 Sep. 2014\VIAJE A IRLANDA - 22 al 29 de Sep. 2014 53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5" name="4 Rectángulo"/>
          <p:cNvSpPr/>
          <p:nvPr/>
        </p:nvSpPr>
        <p:spPr>
          <a:xfrm>
            <a:off x="323528" y="339502"/>
            <a:ext cx="2359940" cy="40011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000" dirty="0" smtClean="0">
                <a:ln w="50800"/>
                <a:latin typeface="Agency FB" pitchFamily="34" charset="0"/>
              </a:rPr>
              <a:t>Maqueta de los acantilados</a:t>
            </a:r>
            <a:endParaRPr lang="es-ES" sz="2000" cap="none" spc="0" dirty="0">
              <a:ln w="50800"/>
              <a:effectLst/>
              <a:latin typeface="Agency FB" pitchFamily="34" charset="0"/>
            </a:endParaRPr>
          </a:p>
        </p:txBody>
      </p:sp>
      <p:sp>
        <p:nvSpPr>
          <p:cNvPr id="6" name="5 Rectángulo"/>
          <p:cNvSpPr/>
          <p:nvPr/>
        </p:nvSpPr>
        <p:spPr>
          <a:xfrm>
            <a:off x="6942616" y="4659982"/>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6000">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VIAJE A IRLANDA 22 al 29 Sep. 2014\VIAJE A IRLANDA - 22 al 29 de Sep. 2014 535.JPG"/>
          <p:cNvPicPr>
            <a:picLocks noChangeAspect="1" noChangeArrowheads="1"/>
          </p:cNvPicPr>
          <p:nvPr/>
        </p:nvPicPr>
        <p:blipFill>
          <a:blip r:embed="rId2" cstate="print"/>
          <a:srcRect l="8263" r="36612"/>
          <a:stretch>
            <a:fillRect/>
          </a:stretch>
        </p:blipFill>
        <p:spPr bwMode="auto">
          <a:xfrm>
            <a:off x="-108520" y="0"/>
            <a:ext cx="5040560" cy="5143832"/>
          </a:xfrm>
          <a:prstGeom prst="rect">
            <a:avLst/>
          </a:prstGeom>
          <a:noFill/>
        </p:spPr>
      </p:pic>
      <p:pic>
        <p:nvPicPr>
          <p:cNvPr id="1027" name="Picture 3" descr="C:\Users\abuelitos\Desktop\VIAJE A IRLANDA 22 al 29 Sep. 2014\VIAJE A IRLANDA - 22 al 29 de Sep. 2014 536.JPG"/>
          <p:cNvPicPr>
            <a:picLocks noChangeAspect="1" noChangeArrowheads="1"/>
          </p:cNvPicPr>
          <p:nvPr/>
        </p:nvPicPr>
        <p:blipFill>
          <a:blip r:embed="rId3" cstate="print"/>
          <a:srcRect l="18123" r="30690"/>
          <a:stretch>
            <a:fillRect/>
          </a:stretch>
        </p:blipFill>
        <p:spPr bwMode="auto">
          <a:xfrm>
            <a:off x="4860032" y="-317"/>
            <a:ext cx="4680520" cy="5143817"/>
          </a:xfrm>
          <a:prstGeom prst="rect">
            <a:avLst/>
          </a:prstGeom>
          <a:noFill/>
        </p:spPr>
      </p:pic>
      <p:sp>
        <p:nvSpPr>
          <p:cNvPr id="6" name="5 Rectángulo"/>
          <p:cNvSpPr/>
          <p:nvPr/>
        </p:nvSpPr>
        <p:spPr>
          <a:xfrm>
            <a:off x="406229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51435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2050" name="Picture 2" descr="C:\Users\abuelitos\Desktop\VIAJE A IRLANDA 22 al 29 Sep. 2014\VIAJE A IRLANDA - 22 al 29 de Sep. 2014 537.JPG"/>
          <p:cNvPicPr>
            <a:picLocks noChangeAspect="1" noChangeArrowheads="1"/>
          </p:cNvPicPr>
          <p:nvPr/>
        </p:nvPicPr>
        <p:blipFill>
          <a:blip r:embed="rId2" cstate="print"/>
          <a:srcRect l="10653" b="19887"/>
          <a:stretch>
            <a:fillRect/>
          </a:stretch>
        </p:blipFill>
        <p:spPr bwMode="auto">
          <a:xfrm>
            <a:off x="323528" y="195486"/>
            <a:ext cx="2778023" cy="4428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2051" name="Picture 3" descr="C:\Users\abuelitos\Desktop\VIAJE A IRLANDA 22 al 29 Sep. 2014\VIAJE A IRLANDA - 22 al 29 de Sep. 2014 538.JPG"/>
          <p:cNvPicPr>
            <a:picLocks noChangeAspect="1" noChangeArrowheads="1"/>
          </p:cNvPicPr>
          <p:nvPr/>
        </p:nvPicPr>
        <p:blipFill>
          <a:blip r:embed="rId3" cstate="print"/>
          <a:srcRect l="5369" t="10068" r="1568" b="18956"/>
          <a:stretch>
            <a:fillRect/>
          </a:stretch>
        </p:blipFill>
        <p:spPr bwMode="auto">
          <a:xfrm>
            <a:off x="5652120" y="195486"/>
            <a:ext cx="3266046" cy="4428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5 Rectángulo"/>
          <p:cNvSpPr/>
          <p:nvPr/>
        </p:nvSpPr>
        <p:spPr>
          <a:xfrm>
            <a:off x="3294961" y="627534"/>
            <a:ext cx="2214068" cy="120032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b="1" spc="150" dirty="0" smtClean="0">
                <a:ln w="11430"/>
                <a:solidFill>
                  <a:schemeClr val="tx2">
                    <a:lumMod val="60000"/>
                    <a:lumOff val="40000"/>
                  </a:schemeClr>
                </a:solidFill>
                <a:latin typeface="Agency FB" pitchFamily="34" charset="0"/>
              </a:rPr>
              <a:t>Diseño y fotografías </a:t>
            </a:r>
          </a:p>
          <a:p>
            <a:pPr algn="ctr"/>
            <a:r>
              <a:rPr lang="es-ES" b="1" spc="150" dirty="0" smtClean="0">
                <a:ln w="11430"/>
                <a:solidFill>
                  <a:schemeClr val="tx2">
                    <a:lumMod val="60000"/>
                    <a:lumOff val="40000"/>
                  </a:schemeClr>
                </a:solidFill>
                <a:latin typeface="Agency FB" pitchFamily="34" charset="0"/>
              </a:rPr>
              <a:t>María Teresa Espín </a:t>
            </a:r>
          </a:p>
          <a:p>
            <a:pPr algn="ctr"/>
            <a:r>
              <a:rPr lang="es-ES" b="1" spc="150" dirty="0" smtClean="0">
                <a:ln w="11430"/>
                <a:solidFill>
                  <a:schemeClr val="tx2">
                    <a:lumMod val="60000"/>
                    <a:lumOff val="40000"/>
                  </a:schemeClr>
                </a:solidFill>
                <a:latin typeface="Agency FB" pitchFamily="34" charset="0"/>
              </a:rPr>
              <a:t>Formato 16.9 </a:t>
            </a:r>
          </a:p>
          <a:p>
            <a:pPr algn="ctr"/>
            <a:r>
              <a:rPr lang="es-ES" b="1" spc="150" dirty="0" smtClean="0">
                <a:ln w="11430"/>
                <a:solidFill>
                  <a:schemeClr val="tx2">
                    <a:lumMod val="60000"/>
                    <a:lumOff val="40000"/>
                  </a:schemeClr>
                </a:solidFill>
                <a:latin typeface="Agency FB" pitchFamily="34" charset="0"/>
              </a:rPr>
              <a:t>2015</a:t>
            </a:r>
            <a:endParaRPr lang="es-ES" b="1" cap="none" spc="150" dirty="0">
              <a:ln w="11430"/>
              <a:solidFill>
                <a:schemeClr val="tx2">
                  <a:lumMod val="60000"/>
                  <a:lumOff val="40000"/>
                </a:schemeClr>
              </a:solidFill>
              <a:latin typeface="Agency FB" pitchFamily="34" charset="0"/>
            </a:endParaRPr>
          </a:p>
        </p:txBody>
      </p:sp>
      <p:sp>
        <p:nvSpPr>
          <p:cNvPr id="7" name="6 Rectángulo"/>
          <p:cNvSpPr/>
          <p:nvPr/>
        </p:nvSpPr>
        <p:spPr>
          <a:xfrm>
            <a:off x="3702256" y="4774168"/>
            <a:ext cx="1781705" cy="276999"/>
          </a:xfrm>
          <a:prstGeom prst="rect">
            <a:avLst/>
          </a:prstGeom>
        </p:spPr>
        <p:txBody>
          <a:bodyPr wrap="none">
            <a:spAutoFit/>
          </a:bodyPr>
          <a:lstStyle/>
          <a:p>
            <a:pPr algn="ctr"/>
            <a:r>
              <a:rPr lang="es-ES" sz="1200" spc="50" dirty="0" err="1"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Pps</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latin typeface="Brush Script MT" pitchFamily="66" charset="0"/>
              </a:rPr>
              <a:t> y fotografía Mari Ter</a:t>
            </a:r>
            <a:r>
              <a:rPr lang="es-ES" sz="1200" spc="50" dirty="0" smtClean="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rPr>
              <a:t>e</a:t>
            </a:r>
            <a:endParaRPr lang="es-ES_tradnl" sz="1200" spc="50" dirty="0">
              <a:ln w="13500">
                <a:solidFill>
                  <a:schemeClr val="accent1">
                    <a:shade val="2500"/>
                    <a:alpha val="6500"/>
                  </a:schemeClr>
                </a:solidFill>
                <a:prstDash val="solid"/>
              </a:ln>
              <a:solidFill>
                <a:schemeClr val="bg1"/>
              </a:solidFill>
              <a:effectLst>
                <a:innerShdw blurRad="50900" dist="38500" dir="13500000">
                  <a:srgbClr val="000000">
                    <a:alpha val="60000"/>
                  </a:srgbClr>
                </a:innerShdw>
              </a:effectLst>
            </a:endParaRPr>
          </a:p>
        </p:txBody>
      </p:sp>
    </p:spTree>
  </p:cSld>
  <p:clrMapOvr>
    <a:masterClrMapping/>
  </p:clrMapOvr>
  <p:transition spd="slow" advTm="5000">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4343401"/>
            <a:ext cx="3811588" cy="40957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114801"/>
            <a:ext cx="9144000" cy="276999"/>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3429001"/>
            <a:ext cx="2540000" cy="847725"/>
          </a:xfrm>
          <a:prstGeom prst="rect">
            <a:avLst/>
          </a:prstGeom>
          <a:noFill/>
        </p:spPr>
      </p:pic>
      <p:sp>
        <p:nvSpPr>
          <p:cNvPr id="11390" name="Text Box 126"/>
          <p:cNvSpPr txBox="1">
            <a:spLocks noChangeArrowheads="1"/>
          </p:cNvSpPr>
          <p:nvPr/>
        </p:nvSpPr>
        <p:spPr bwMode="auto">
          <a:xfrm>
            <a:off x="914400" y="1943100"/>
            <a:ext cx="1066800" cy="369332"/>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514350"/>
            <a:ext cx="7924800" cy="97155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1771650"/>
            <a:ext cx="91440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1334</TotalTime>
  <Words>972</Words>
  <Application>Microsoft Office PowerPoint</Application>
  <PresentationFormat>Presentación en pantalla (16:9)</PresentationFormat>
  <Paragraphs>149</Paragraphs>
  <Slides>89</Slides>
  <Notes>0</Notes>
  <HiddenSlides>0</HiddenSlides>
  <MMClips>0</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437</cp:revision>
  <dcterms:created xsi:type="dcterms:W3CDTF">2015-01-19T17:16:07Z</dcterms:created>
  <dcterms:modified xsi:type="dcterms:W3CDTF">2015-01-29T17:40:33Z</dcterms:modified>
</cp:coreProperties>
</file>