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0" r:id="rId3"/>
    <p:sldId id="298" r:id="rId4"/>
    <p:sldId id="257" r:id="rId5"/>
    <p:sldId id="262" r:id="rId6"/>
    <p:sldId id="263" r:id="rId7"/>
    <p:sldId id="299" r:id="rId8"/>
    <p:sldId id="314" r:id="rId9"/>
    <p:sldId id="267" r:id="rId10"/>
    <p:sldId id="316" r:id="rId11"/>
    <p:sldId id="268" r:id="rId12"/>
    <p:sldId id="325" r:id="rId13"/>
    <p:sldId id="269" r:id="rId14"/>
    <p:sldId id="270" r:id="rId15"/>
    <p:sldId id="310" r:id="rId16"/>
    <p:sldId id="309" r:id="rId17"/>
    <p:sldId id="302" r:id="rId18"/>
    <p:sldId id="271" r:id="rId19"/>
    <p:sldId id="303" r:id="rId20"/>
    <p:sldId id="304" r:id="rId21"/>
    <p:sldId id="272" r:id="rId22"/>
    <p:sldId id="273" r:id="rId23"/>
    <p:sldId id="274" r:id="rId24"/>
    <p:sldId id="275" r:id="rId25"/>
    <p:sldId id="276" r:id="rId26"/>
    <p:sldId id="277" r:id="rId27"/>
    <p:sldId id="297" r:id="rId28"/>
    <p:sldId id="315" r:id="rId29"/>
    <p:sldId id="280" r:id="rId30"/>
    <p:sldId id="319" r:id="rId31"/>
    <p:sldId id="283" r:id="rId32"/>
    <p:sldId id="284" r:id="rId33"/>
    <p:sldId id="320" r:id="rId34"/>
    <p:sldId id="321" r:id="rId35"/>
    <p:sldId id="285" r:id="rId36"/>
    <p:sldId id="286" r:id="rId37"/>
    <p:sldId id="318" r:id="rId38"/>
    <p:sldId id="317" r:id="rId39"/>
    <p:sldId id="287" r:id="rId40"/>
    <p:sldId id="288" r:id="rId41"/>
    <p:sldId id="289" r:id="rId42"/>
    <p:sldId id="290" r:id="rId43"/>
    <p:sldId id="291" r:id="rId44"/>
    <p:sldId id="292" r:id="rId45"/>
    <p:sldId id="293" r:id="rId46"/>
    <p:sldId id="265" r:id="rId47"/>
    <p:sldId id="313" r:id="rId48"/>
    <p:sldId id="322" r:id="rId49"/>
    <p:sldId id="327" r:id="rId50"/>
  </p:sldIdLst>
  <p:sldSz cx="9144000" cy="5143500" type="screen16x9"/>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0/hbtd7dZwIlh9mudhcBTQ==" hashData="BlG4Oun97xMxQIB2Qnp2D+/w+FI="/>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5" d="100"/>
          <a:sy n="85" d="100"/>
        </p:scale>
        <p:origin x="-272" y="-7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337E893F-11FE-436A-8060-CEF787155D73}" type="datetimeFigureOut">
              <a:rPr lang="es-ES_tradnl" smtClean="0"/>
              <a:pPr/>
              <a:t>07/03/2015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FAC89C33-0911-4564-A780-1C14739CBB37}" type="slidenum">
              <a:rPr lang="es-ES_tradnl" smtClean="0"/>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337E893F-11FE-436A-8060-CEF787155D73}" type="datetimeFigureOut">
              <a:rPr lang="es-ES_tradnl" smtClean="0"/>
              <a:pPr/>
              <a:t>07/03/2015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FAC89C33-0911-4564-A780-1C14739CBB37}" type="slidenum">
              <a:rPr lang="es-ES_tradnl" smtClean="0"/>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37E893F-11FE-436A-8060-CEF787155D73}" type="datetimeFigureOut">
              <a:rPr lang="es-ES_tradnl" smtClean="0"/>
              <a:pPr/>
              <a:t>07/03/2015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FAC89C33-0911-4564-A780-1C14739CBB37}" type="slidenum">
              <a:rPr lang="es-ES_tradnl" smtClean="0"/>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337E893F-11FE-436A-8060-CEF787155D73}" type="datetimeFigureOut">
              <a:rPr lang="es-ES_tradnl" smtClean="0"/>
              <a:pPr/>
              <a:t>07/03/2015</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FAC89C33-0911-4564-A780-1C14739CBB37}" type="slidenum">
              <a:rPr lang="es-ES_tradnl" smtClean="0"/>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337E893F-11FE-436A-8060-CEF787155D73}" type="datetimeFigureOut">
              <a:rPr lang="es-ES_tradnl" smtClean="0"/>
              <a:pPr/>
              <a:t>07/03/2015</a:t>
            </a:fld>
            <a:endParaRPr lang="es-ES_tradnl"/>
          </a:p>
        </p:txBody>
      </p:sp>
      <p:sp>
        <p:nvSpPr>
          <p:cNvPr id="8" name="7 Marcador de pie de página"/>
          <p:cNvSpPr>
            <a:spLocks noGrp="1"/>
          </p:cNvSpPr>
          <p:nvPr>
            <p:ph type="ftr" sz="quarter" idx="11"/>
          </p:nvPr>
        </p:nvSpPr>
        <p:spPr/>
        <p:txBody>
          <a:bodyPr/>
          <a:lstStyle/>
          <a:p>
            <a:endParaRPr lang="es-ES_tradnl"/>
          </a:p>
        </p:txBody>
      </p:sp>
      <p:sp>
        <p:nvSpPr>
          <p:cNvPr id="9" name="8 Marcador de número de diapositiva"/>
          <p:cNvSpPr>
            <a:spLocks noGrp="1"/>
          </p:cNvSpPr>
          <p:nvPr>
            <p:ph type="sldNum" sz="quarter" idx="12"/>
          </p:nvPr>
        </p:nvSpPr>
        <p:spPr/>
        <p:txBody>
          <a:bodyPr/>
          <a:lstStyle/>
          <a:p>
            <a:fld id="{FAC89C33-0911-4564-A780-1C14739CBB37}" type="slidenum">
              <a:rPr lang="es-ES_tradnl" smtClean="0"/>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337E893F-11FE-436A-8060-CEF787155D73}" type="datetimeFigureOut">
              <a:rPr lang="es-ES_tradnl" smtClean="0"/>
              <a:pPr/>
              <a:t>07/03/2015</a:t>
            </a:fld>
            <a:endParaRPr lang="es-ES_tradnl"/>
          </a:p>
        </p:txBody>
      </p:sp>
      <p:sp>
        <p:nvSpPr>
          <p:cNvPr id="4" name="3 Marcador de pie de página"/>
          <p:cNvSpPr>
            <a:spLocks noGrp="1"/>
          </p:cNvSpPr>
          <p:nvPr>
            <p:ph type="ftr" sz="quarter" idx="11"/>
          </p:nvPr>
        </p:nvSpPr>
        <p:spPr/>
        <p:txBody>
          <a:bodyPr/>
          <a:lstStyle/>
          <a:p>
            <a:endParaRPr lang="es-ES_tradnl"/>
          </a:p>
        </p:txBody>
      </p:sp>
      <p:sp>
        <p:nvSpPr>
          <p:cNvPr id="5" name="4 Marcador de número de diapositiva"/>
          <p:cNvSpPr>
            <a:spLocks noGrp="1"/>
          </p:cNvSpPr>
          <p:nvPr>
            <p:ph type="sldNum" sz="quarter" idx="12"/>
          </p:nvPr>
        </p:nvSpPr>
        <p:spPr/>
        <p:txBody>
          <a:bodyPr/>
          <a:lstStyle/>
          <a:p>
            <a:fld id="{FAC89C33-0911-4564-A780-1C14739CBB37}" type="slidenum">
              <a:rPr lang="es-ES_tradnl" smtClean="0"/>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37E893F-11FE-436A-8060-CEF787155D73}" type="datetimeFigureOut">
              <a:rPr lang="es-ES_tradnl" smtClean="0"/>
              <a:pPr/>
              <a:t>07/03/2015</a:t>
            </a:fld>
            <a:endParaRPr lang="es-ES_tradnl"/>
          </a:p>
        </p:txBody>
      </p:sp>
      <p:sp>
        <p:nvSpPr>
          <p:cNvPr id="3" name="2 Marcador de pie de página"/>
          <p:cNvSpPr>
            <a:spLocks noGrp="1"/>
          </p:cNvSpPr>
          <p:nvPr>
            <p:ph type="ftr" sz="quarter" idx="11"/>
          </p:nvPr>
        </p:nvSpPr>
        <p:spPr/>
        <p:txBody>
          <a:bodyPr/>
          <a:lstStyle/>
          <a:p>
            <a:endParaRPr lang="es-ES_tradnl"/>
          </a:p>
        </p:txBody>
      </p:sp>
      <p:sp>
        <p:nvSpPr>
          <p:cNvPr id="4" name="3 Marcador de número de diapositiva"/>
          <p:cNvSpPr>
            <a:spLocks noGrp="1"/>
          </p:cNvSpPr>
          <p:nvPr>
            <p:ph type="sldNum" sz="quarter" idx="12"/>
          </p:nvPr>
        </p:nvSpPr>
        <p:spPr/>
        <p:txBody>
          <a:bodyPr/>
          <a:lstStyle/>
          <a:p>
            <a:fld id="{FAC89C33-0911-4564-A780-1C14739CBB37}" type="slidenum">
              <a:rPr lang="es-ES_tradnl" smtClean="0"/>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37E893F-11FE-436A-8060-CEF787155D73}" type="datetimeFigureOut">
              <a:rPr lang="es-ES_tradnl" smtClean="0"/>
              <a:pPr/>
              <a:t>07/03/2015</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FAC89C33-0911-4564-A780-1C14739CBB37}" type="slidenum">
              <a:rPr lang="es-ES_tradnl" smtClean="0"/>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37E893F-11FE-436A-8060-CEF787155D73}" type="datetimeFigureOut">
              <a:rPr lang="es-ES_tradnl" smtClean="0"/>
              <a:pPr/>
              <a:t>07/03/2015</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FAC89C33-0911-4564-A780-1C14739CBB37}" type="slidenum">
              <a:rPr lang="es-ES_tradnl" smtClean="0"/>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337E893F-11FE-436A-8060-CEF787155D73}" type="datetimeFigureOut">
              <a:rPr lang="es-ES_tradnl" smtClean="0"/>
              <a:pPr/>
              <a:t>07/03/2015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FAC89C33-0911-4564-A780-1C14739CBB37}" type="slidenum">
              <a:rPr lang="es-ES_tradnl" smtClean="0"/>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337E893F-11FE-436A-8060-CEF787155D73}" type="datetimeFigureOut">
              <a:rPr lang="es-ES_tradnl" smtClean="0"/>
              <a:pPr/>
              <a:t>07/03/2015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FAC89C33-0911-4564-A780-1C14739CBB37}" type="slidenum">
              <a:rPr lang="es-ES_tradnl" smtClean="0"/>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337E893F-11FE-436A-8060-CEF787155D73}" type="datetimeFigureOut">
              <a:rPr lang="es-ES_tradnl" smtClean="0"/>
              <a:pPr/>
              <a:t>07/03/2015</a:t>
            </a:fld>
            <a:endParaRPr lang="es-ES_tradnl"/>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AC89C33-0911-4564-A780-1C14739CBB37}" type="slidenum">
              <a:rPr lang="es-ES_tradnl" smtClean="0"/>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52.jpeg"/></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hyperlink" Target="https://vk.com/mispps" TargetMode="External"/><Relationship Id="rId3" Type="http://schemas.openxmlformats.org/officeDocument/2006/relationships/image" Target="../media/image55.png"/><Relationship Id="rId7" Type="http://schemas.openxmlformats.org/officeDocument/2006/relationships/hyperlink" Target="https://www.facebook.com/mispps" TargetMode="External"/><Relationship Id="rId12" Type="http://schemas.openxmlformats.org/officeDocument/2006/relationships/image" Target="../media/image60.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57.png"/><Relationship Id="rId11" Type="http://schemas.openxmlformats.org/officeDocument/2006/relationships/hyperlink" Target="https://plus.google.com/+Mispps/" TargetMode="External"/><Relationship Id="rId5" Type="http://schemas.openxmlformats.org/officeDocument/2006/relationships/image" Target="../media/image56.png"/><Relationship Id="rId10" Type="http://schemas.openxmlformats.org/officeDocument/2006/relationships/image" Target="../media/image5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6386" name="Picture 2" descr="http://upload.wikimedia.org/wikipedia/commons/9/9c/St._James's_Gate_Brewery,_Dublin,_Ireland.jpg"/>
          <p:cNvPicPr>
            <a:picLocks noChangeAspect="1" noChangeArrowheads="1"/>
          </p:cNvPicPr>
          <p:nvPr/>
        </p:nvPicPr>
        <p:blipFill>
          <a:blip r:embed="rId3" cstate="print"/>
          <a:srcRect b="13814"/>
          <a:stretch>
            <a:fillRect/>
          </a:stretch>
        </p:blipFill>
        <p:spPr bwMode="auto">
          <a:xfrm>
            <a:off x="0" y="0"/>
            <a:ext cx="9144000" cy="5143500"/>
          </a:xfrm>
          <a:prstGeom prst="rect">
            <a:avLst/>
          </a:prstGeom>
          <a:noFill/>
        </p:spPr>
      </p:pic>
      <p:pic>
        <p:nvPicPr>
          <p:cNvPr id="40962" name="Picture 2" descr="Rendered Image"/>
          <p:cNvPicPr>
            <a:picLocks noChangeAspect="1" noChangeArrowheads="1"/>
          </p:cNvPicPr>
          <p:nvPr/>
        </p:nvPicPr>
        <p:blipFill>
          <a:blip r:embed="rId4" cstate="print"/>
          <a:srcRect/>
          <a:stretch>
            <a:fillRect/>
          </a:stretch>
        </p:blipFill>
        <p:spPr bwMode="auto">
          <a:xfrm>
            <a:off x="395536" y="123478"/>
            <a:ext cx="1571625" cy="238125"/>
          </a:xfrm>
          <a:prstGeom prst="rect">
            <a:avLst/>
          </a:prstGeom>
          <a:noFill/>
        </p:spPr>
      </p:pic>
    </p:spTree>
  </p:cSld>
  <p:clrMapOvr>
    <a:masterClrMapping/>
  </p:clrMapOvr>
  <p:transition spd="slow" advTm="8000">
    <p:fade/>
    <p:sndAc>
      <p:stSnd>
        <p:snd r:embed="rId2" name="ultim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1638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5143499"/>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sp>
        <p:nvSpPr>
          <p:cNvPr id="3" name="2 Subtítulo"/>
          <p:cNvSpPr>
            <a:spLocks noGrp="1"/>
          </p:cNvSpPr>
          <p:nvPr>
            <p:ph type="subTitle" idx="1"/>
          </p:nvPr>
        </p:nvSpPr>
        <p:spPr/>
        <p:txBody>
          <a:bodyPr/>
          <a:lstStyle/>
          <a:p>
            <a:pPr>
              <a:buFont typeface="Arial" pitchFamily="34" charset="0"/>
              <a:buChar char="•"/>
            </a:pPr>
            <a:endParaRPr lang="es-ES_tradnl" dirty="0"/>
          </a:p>
        </p:txBody>
      </p:sp>
      <p:pic>
        <p:nvPicPr>
          <p:cNvPr id="11270" name="Picture 6" descr="http://2.bp.blogspot.com/-bH4H-C9QK3M/UzVx-LqLnLI/AAAAAAAAfLI/iE53qC-11e4/s1600/P1190325.JPG"/>
          <p:cNvPicPr>
            <a:picLocks noChangeAspect="1" noChangeArrowheads="1"/>
          </p:cNvPicPr>
          <p:nvPr/>
        </p:nvPicPr>
        <p:blipFill>
          <a:blip r:embed="rId2" cstate="print"/>
          <a:srcRect l="9217" t="12288" r="5200" b="6964"/>
          <a:stretch>
            <a:fillRect/>
          </a:stretch>
        </p:blipFill>
        <p:spPr bwMode="auto">
          <a:xfrm>
            <a:off x="2195736" y="843558"/>
            <a:ext cx="4680520" cy="3312368"/>
          </a:xfrm>
          <a:prstGeom prst="rect">
            <a:avLst/>
          </a:prstGeom>
          <a:noFill/>
          <a:effectLst>
            <a:softEdge rad="317500"/>
          </a:effectLst>
        </p:spPr>
      </p:pic>
    </p:spTree>
  </p:cSld>
  <p:clrMapOvr>
    <a:masterClrMapping/>
  </p:clrMapOvr>
  <p:transition spd="slow" advTm="15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11270"/>
                                        </p:tgtEl>
                                      </p:cBhvr>
                                    </p:animEffect>
                                    <p:set>
                                      <p:cBhvr>
                                        <p:cTn id="7" dur="1" fill="hold">
                                          <p:stCondLst>
                                            <p:cond delay="4999"/>
                                          </p:stCondLst>
                                        </p:cTn>
                                        <p:tgtEl>
                                          <p:spTgt spid="11270"/>
                                        </p:tgtEl>
                                        <p:attrNameLst>
                                          <p:attrName>style.visibility</p:attrName>
                                        </p:attrNameLst>
                                      </p:cBhvr>
                                      <p:to>
                                        <p:strVal val="hidden"/>
                                      </p:to>
                                    </p:set>
                                  </p:childTnLst>
                                </p:cTn>
                              </p:par>
                            </p:childTnLst>
                          </p:cTn>
                        </p:par>
                        <p:par>
                          <p:cTn id="8" fill="hold">
                            <p:stCondLst>
                              <p:cond delay="5000"/>
                            </p:stCondLst>
                            <p:childTnLst>
                              <p:par>
                                <p:cTn id="9" presetID="10" presetClass="entr" presetSubtype="0" fill="hold" nodeType="afterEffect">
                                  <p:stCondLst>
                                    <p:cond delay="0"/>
                                  </p:stCondLst>
                                  <p:childTnLst>
                                    <p:set>
                                      <p:cBhvr>
                                        <p:cTn id="10" dur="1" fill="hold">
                                          <p:stCondLst>
                                            <p:cond delay="0"/>
                                          </p:stCondLst>
                                        </p:cTn>
                                        <p:tgtEl>
                                          <p:spTgt spid="11270"/>
                                        </p:tgtEl>
                                        <p:attrNameLst>
                                          <p:attrName>style.visibility</p:attrName>
                                        </p:attrNameLst>
                                      </p:cBhvr>
                                      <p:to>
                                        <p:strVal val="visible"/>
                                      </p:to>
                                    </p:set>
                                    <p:animEffect transition="in" filter="fade">
                                      <p:cBhvr>
                                        <p:cTn id="11" dur="5000"/>
                                        <p:tgtEl>
                                          <p:spTgt spid="11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2.bp.blogspot.com/-xeO7BjIUdxU/TrQ3sndLz1I/AAAAAAAAJdU/qwiuevUhzLg/s1600/PERGAMINOS%252B%2525252846%25252529.png"/>
          <p:cNvPicPr>
            <a:picLocks noChangeAspect="1" noChangeArrowheads="1"/>
          </p:cNvPicPr>
          <p:nvPr/>
        </p:nvPicPr>
        <p:blipFill>
          <a:blip r:embed="rId2" cstate="print"/>
          <a:srcRect/>
          <a:stretch>
            <a:fillRect/>
          </a:stretch>
        </p:blipFill>
        <p:spPr bwMode="auto">
          <a:xfrm>
            <a:off x="-828600" y="-452586"/>
            <a:ext cx="11449272" cy="5904656"/>
          </a:xfrm>
          <a:prstGeom prst="rect">
            <a:avLst/>
          </a:prstGeom>
          <a:noFill/>
        </p:spPr>
      </p:pic>
      <p:pic>
        <p:nvPicPr>
          <p:cNvPr id="1030" name="Picture 6" descr="http://irlandaviajes.com/wp-content/uploads/2010/01/guinness-thumb.jpg"/>
          <p:cNvPicPr>
            <a:picLocks noChangeAspect="1" noChangeArrowheads="1"/>
          </p:cNvPicPr>
          <p:nvPr/>
        </p:nvPicPr>
        <p:blipFill>
          <a:blip r:embed="rId3" cstate="print"/>
          <a:srcRect/>
          <a:stretch>
            <a:fillRect/>
          </a:stretch>
        </p:blipFill>
        <p:spPr bwMode="auto">
          <a:xfrm>
            <a:off x="6804248" y="3199500"/>
            <a:ext cx="1731645" cy="1944000"/>
          </a:xfrm>
          <a:prstGeom prst="rect">
            <a:avLst/>
          </a:prstGeom>
          <a:noFill/>
          <a:effectLst>
            <a:softEdge rad="635000"/>
          </a:effectLst>
        </p:spPr>
      </p:pic>
      <p:sp>
        <p:nvSpPr>
          <p:cNvPr id="5" name="4 Rectángulo"/>
          <p:cNvSpPr/>
          <p:nvPr/>
        </p:nvSpPr>
        <p:spPr>
          <a:xfrm>
            <a:off x="1331640" y="267494"/>
            <a:ext cx="6408712" cy="4247317"/>
          </a:xfrm>
          <a:prstGeom prst="rect">
            <a:avLst/>
          </a:prstGeom>
        </p:spPr>
        <p:txBody>
          <a:bodyPr wrap="square">
            <a:spAutoFit/>
          </a:bodyPr>
          <a:lstStyle/>
          <a:p>
            <a:pPr fontAlgn="base"/>
            <a:r>
              <a:rPr lang="es-ES_tradnl" b="1" dirty="0" smtClean="0">
                <a:solidFill>
                  <a:schemeClr val="accent3">
                    <a:lumMod val="50000"/>
                  </a:schemeClr>
                </a:solidFill>
              </a:rPr>
              <a:t>Burbujas a contracorriente?</a:t>
            </a:r>
            <a:endParaRPr lang="es-ES_tradnl" dirty="0" smtClean="0">
              <a:solidFill>
                <a:schemeClr val="accent3">
                  <a:lumMod val="50000"/>
                </a:schemeClr>
              </a:solidFill>
            </a:endParaRPr>
          </a:p>
          <a:p>
            <a:pPr fontAlgn="base"/>
            <a:r>
              <a:rPr lang="es-ES_tradnl" dirty="0" smtClean="0">
                <a:solidFill>
                  <a:schemeClr val="accent3">
                    <a:lumMod val="50000"/>
                  </a:schemeClr>
                </a:solidFill>
              </a:rPr>
              <a:t>Seguro que más de uno ha disfrutado de varias pintas con la excusa de responder a la pregunta: ¿por qué las burbujas de la </a:t>
            </a:r>
            <a:r>
              <a:rPr lang="es-ES_tradnl" dirty="0" err="1" smtClean="0">
                <a:solidFill>
                  <a:schemeClr val="accent3">
                    <a:lumMod val="50000"/>
                  </a:schemeClr>
                </a:solidFill>
              </a:rPr>
              <a:t>Guinness</a:t>
            </a:r>
            <a:r>
              <a:rPr lang="es-ES_tradnl" dirty="0" smtClean="0">
                <a:solidFill>
                  <a:schemeClr val="accent3">
                    <a:lumMod val="50000"/>
                  </a:schemeClr>
                </a:solidFill>
              </a:rPr>
              <a:t> van de la superficie al fondo en lugar de subir del fondo a la superficie, como ocurre en todas las cervezas? La Real Sociedad de Química británica resolvió “el enigma”. Un enigma que no es tal, porque se debe a un efecto óptico. No vemos el camino que recorren las burbujas de </a:t>
            </a:r>
            <a:r>
              <a:rPr lang="es-ES_tradnl" dirty="0" err="1" smtClean="0">
                <a:solidFill>
                  <a:schemeClr val="accent3">
                    <a:lumMod val="50000"/>
                  </a:schemeClr>
                </a:solidFill>
              </a:rPr>
              <a:t>Guinness</a:t>
            </a:r>
            <a:r>
              <a:rPr lang="es-ES_tradnl" dirty="0" smtClean="0">
                <a:solidFill>
                  <a:schemeClr val="accent3">
                    <a:lumMod val="50000"/>
                  </a:schemeClr>
                </a:solidFill>
              </a:rPr>
              <a:t> del centro del vaso hacia arriba, pero lo hacen. Cuando llegan, con toda su fuerza, hasta la densa cabeza de espuma, no pueden pasar y fluyen hacia los lados, hacia los bordes del cristal del vaso. Al chocar contra él, se crea una corriente descendente por los bordes de la copa que es la que sí vemos. Por eso, parece que las burbujas únicamente bajen. Una curiosidad debida en parte al nitrógeno y al CO</a:t>
            </a:r>
            <a:r>
              <a:rPr lang="es-ES_tradnl" baseline="-25000" dirty="0" smtClean="0">
                <a:solidFill>
                  <a:schemeClr val="accent3">
                    <a:lumMod val="50000"/>
                  </a:schemeClr>
                </a:solidFill>
              </a:rPr>
              <a:t>2</a:t>
            </a:r>
            <a:r>
              <a:rPr lang="es-ES_tradnl" dirty="0" smtClean="0">
                <a:solidFill>
                  <a:schemeClr val="accent3">
                    <a:lumMod val="50000"/>
                  </a:schemeClr>
                </a:solidFill>
              </a:rPr>
              <a:t> presentes en su composición. </a:t>
            </a:r>
          </a:p>
        </p:txBody>
      </p:sp>
    </p:spTree>
  </p:cSld>
  <p:clrMapOvr>
    <a:masterClrMapping/>
  </p:clrMapOvr>
  <p:transition spd="slow" advTm="4000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4338" name="Picture 2" descr="http://3.bp.blogspot.com/--TqTefqTTlo/TYkrhw0QA_I/AAAAAAAAAeM/5XhecMnGtZw/s1600/CIMG3566.JPG"/>
          <p:cNvPicPr>
            <a:picLocks noChangeAspect="1" noChangeArrowheads="1"/>
          </p:cNvPicPr>
          <p:nvPr/>
        </p:nvPicPr>
        <p:blipFill>
          <a:blip r:embed="rId2" cstate="print"/>
          <a:srcRect t="15298" b="9705"/>
          <a:stretch>
            <a:fillRect/>
          </a:stretch>
        </p:blipFill>
        <p:spPr bwMode="auto">
          <a:xfrm>
            <a:off x="0" y="0"/>
            <a:ext cx="9144000" cy="5143500"/>
          </a:xfrm>
          <a:prstGeom prst="rect">
            <a:avLst/>
          </a:prstGeom>
          <a:noFill/>
        </p:spPr>
      </p:pic>
      <p:pic>
        <p:nvPicPr>
          <p:cNvPr id="38916" name="Picture 4" descr="Rendered Image"/>
          <p:cNvPicPr>
            <a:picLocks noChangeAspect="1" noChangeArrowheads="1"/>
          </p:cNvPicPr>
          <p:nvPr/>
        </p:nvPicPr>
        <p:blipFill>
          <a:blip r:embed="rId3" cstate="print"/>
          <a:srcRect/>
          <a:stretch>
            <a:fillRect/>
          </a:stretch>
        </p:blipFill>
        <p:spPr bwMode="auto">
          <a:xfrm>
            <a:off x="7092280" y="4731990"/>
            <a:ext cx="1571625" cy="238125"/>
          </a:xfrm>
          <a:prstGeom prst="rect">
            <a:avLst/>
          </a:prstGeom>
          <a:noFill/>
        </p:spPr>
      </p:pic>
    </p:spTree>
  </p:cSld>
  <p:clrMapOvr>
    <a:masterClrMapping/>
  </p:clrMapOvr>
  <p:transition spd="slow" advTm="800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7410" name="Picture 2" descr="http://4.bp.blogspot.com/-sATBn06B-rU/U_oLmm-iigI/AAAAAAAAEdQ/BrZS2uLO5zw/s1600/irlanda%2B147.jpg"/>
          <p:cNvPicPr>
            <a:picLocks noChangeAspect="1" noChangeArrowheads="1"/>
          </p:cNvPicPr>
          <p:nvPr/>
        </p:nvPicPr>
        <p:blipFill>
          <a:blip r:embed="rId2" cstate="print"/>
          <a:srcRect t="22604"/>
          <a:stretch>
            <a:fillRect/>
          </a:stretch>
        </p:blipFill>
        <p:spPr bwMode="auto">
          <a:xfrm>
            <a:off x="0" y="0"/>
            <a:ext cx="9144000" cy="5308054"/>
          </a:xfrm>
          <a:prstGeom prst="rect">
            <a:avLst/>
          </a:prstGeom>
          <a:noFill/>
        </p:spPr>
      </p:pic>
      <p:pic>
        <p:nvPicPr>
          <p:cNvPr id="5" name="Picture 10" descr="Rendered Image"/>
          <p:cNvPicPr>
            <a:picLocks noChangeAspect="1" noChangeArrowheads="1"/>
          </p:cNvPicPr>
          <p:nvPr/>
        </p:nvPicPr>
        <p:blipFill>
          <a:blip r:embed="rId3" cstate="print"/>
          <a:srcRect/>
          <a:stretch>
            <a:fillRect/>
          </a:stretch>
        </p:blipFill>
        <p:spPr bwMode="auto">
          <a:xfrm>
            <a:off x="323528" y="123478"/>
            <a:ext cx="1571625" cy="238125"/>
          </a:xfrm>
          <a:prstGeom prst="rect">
            <a:avLst/>
          </a:prstGeom>
          <a:noFill/>
        </p:spPr>
      </p:pic>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1741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482" name="Picture 2" descr="http://terrania.ru/wp-content/uploads/2012/04/Dublin-Fabrica-Guinness.jpg"/>
          <p:cNvPicPr>
            <a:picLocks noChangeAspect="1" noChangeArrowheads="1"/>
          </p:cNvPicPr>
          <p:nvPr/>
        </p:nvPicPr>
        <p:blipFill>
          <a:blip r:embed="rId2" cstate="print"/>
          <a:srcRect t="2614" b="14203"/>
          <a:stretch>
            <a:fillRect/>
          </a:stretch>
        </p:blipFill>
        <p:spPr bwMode="auto">
          <a:xfrm>
            <a:off x="0" y="-92546"/>
            <a:ext cx="9144000" cy="5236046"/>
          </a:xfrm>
          <a:prstGeom prst="rect">
            <a:avLst/>
          </a:prstGeom>
          <a:noFill/>
        </p:spPr>
      </p:pic>
    </p:spTree>
  </p:cSld>
  <p:clrMapOvr>
    <a:masterClrMapping/>
  </p:clrMapOvr>
  <p:transition spd="slow" advTm="9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3000" fill="hold"/>
                                        <p:tgtEl>
                                          <p:spTgt spid="2048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2.bp.blogspot.com/-xeO7BjIUdxU/TrQ3sndLz1I/AAAAAAAAJdU/qwiuevUhzLg/s1600/PERGAMINOS%252B%2525252846%25252529.png"/>
          <p:cNvPicPr>
            <a:picLocks noChangeAspect="1" noChangeArrowheads="1"/>
          </p:cNvPicPr>
          <p:nvPr/>
        </p:nvPicPr>
        <p:blipFill>
          <a:blip r:embed="rId2" cstate="print"/>
          <a:srcRect/>
          <a:stretch>
            <a:fillRect/>
          </a:stretch>
        </p:blipFill>
        <p:spPr bwMode="auto">
          <a:xfrm>
            <a:off x="-756592" y="-452586"/>
            <a:ext cx="11377264" cy="5904656"/>
          </a:xfrm>
          <a:prstGeom prst="rect">
            <a:avLst/>
          </a:prstGeom>
          <a:noFill/>
        </p:spPr>
      </p:pic>
      <p:sp>
        <p:nvSpPr>
          <p:cNvPr id="3" name="2 Rectángulo"/>
          <p:cNvSpPr/>
          <p:nvPr/>
        </p:nvSpPr>
        <p:spPr>
          <a:xfrm>
            <a:off x="1619672" y="483518"/>
            <a:ext cx="6120680" cy="4247317"/>
          </a:xfrm>
          <a:prstGeom prst="rect">
            <a:avLst/>
          </a:prstGeom>
        </p:spPr>
        <p:txBody>
          <a:bodyPr wrap="square">
            <a:spAutoFit/>
          </a:bodyPr>
          <a:lstStyle/>
          <a:p>
            <a:pPr fontAlgn="base"/>
            <a:r>
              <a:rPr lang="es-ES_tradnl" b="1" dirty="0" smtClean="0">
                <a:solidFill>
                  <a:schemeClr val="accent3">
                    <a:lumMod val="50000"/>
                  </a:schemeClr>
                </a:solidFill>
              </a:rPr>
              <a:t>Una fábrica de largo recorrido</a:t>
            </a:r>
            <a:endParaRPr lang="es-ES_tradnl" dirty="0" smtClean="0">
              <a:solidFill>
                <a:schemeClr val="accent3">
                  <a:lumMod val="50000"/>
                </a:schemeClr>
              </a:solidFill>
            </a:endParaRPr>
          </a:p>
          <a:p>
            <a:pPr fontAlgn="base"/>
            <a:r>
              <a:rPr lang="es-ES_tradnl" dirty="0" smtClean="0">
                <a:solidFill>
                  <a:schemeClr val="accent3">
                    <a:lumMod val="50000"/>
                  </a:schemeClr>
                </a:solidFill>
              </a:rPr>
              <a:t>Las primeras instalaciones de la cerveza dublinesa fueron fundadas por Arthur </a:t>
            </a:r>
            <a:r>
              <a:rPr lang="es-ES_tradnl" dirty="0" err="1" smtClean="0">
                <a:solidFill>
                  <a:schemeClr val="accent3">
                    <a:lumMod val="50000"/>
                  </a:schemeClr>
                </a:solidFill>
              </a:rPr>
              <a:t>Guinness</a:t>
            </a:r>
            <a:r>
              <a:rPr lang="es-ES_tradnl" dirty="0" smtClean="0">
                <a:solidFill>
                  <a:schemeClr val="accent3">
                    <a:lumMod val="50000"/>
                  </a:schemeClr>
                </a:solidFill>
              </a:rPr>
              <a:t> en 1759 a través de un contrato de arrendamiento que permite su uso durante… ¡9.000 años! ¡Qué suerte, tenemos </a:t>
            </a:r>
            <a:r>
              <a:rPr lang="es-ES_tradnl" dirty="0" err="1" smtClean="0">
                <a:solidFill>
                  <a:schemeClr val="accent3">
                    <a:lumMod val="50000"/>
                  </a:schemeClr>
                </a:solidFill>
              </a:rPr>
              <a:t>Guinness</a:t>
            </a:r>
            <a:r>
              <a:rPr lang="es-ES_tradnl" dirty="0" smtClean="0">
                <a:solidFill>
                  <a:schemeClr val="accent3">
                    <a:lumMod val="50000"/>
                  </a:schemeClr>
                </a:solidFill>
              </a:rPr>
              <a:t> para rato!</a:t>
            </a:r>
          </a:p>
          <a:p>
            <a:pPr fontAlgn="base"/>
            <a:r>
              <a:rPr lang="es-ES_tradnl" b="1" dirty="0" smtClean="0">
                <a:solidFill>
                  <a:schemeClr val="accent3">
                    <a:lumMod val="50000"/>
                  </a:schemeClr>
                </a:solidFill>
              </a:rPr>
              <a:t>De logo de marca a símbolo nacional</a:t>
            </a:r>
            <a:endParaRPr lang="es-ES_tradnl" dirty="0" smtClean="0">
              <a:solidFill>
                <a:schemeClr val="accent3">
                  <a:lumMod val="50000"/>
                </a:schemeClr>
              </a:solidFill>
            </a:endParaRPr>
          </a:p>
          <a:p>
            <a:pPr fontAlgn="base"/>
            <a:r>
              <a:rPr lang="es-ES_tradnl" dirty="0" smtClean="0">
                <a:solidFill>
                  <a:schemeClr val="accent3">
                    <a:lumMod val="50000"/>
                  </a:schemeClr>
                </a:solidFill>
              </a:rPr>
              <a:t>Del logo de la </a:t>
            </a:r>
            <a:r>
              <a:rPr lang="es-ES_tradnl" dirty="0" err="1" smtClean="0">
                <a:solidFill>
                  <a:schemeClr val="accent3">
                    <a:lumMod val="50000"/>
                  </a:schemeClr>
                </a:solidFill>
              </a:rPr>
              <a:t>Guinness</a:t>
            </a:r>
            <a:r>
              <a:rPr lang="es-ES_tradnl" dirty="0" smtClean="0">
                <a:solidFill>
                  <a:schemeClr val="accent3">
                    <a:lumMod val="50000"/>
                  </a:schemeClr>
                </a:solidFill>
              </a:rPr>
              <a:t> procede uno de los símbolos nacionales de Irlanda. Arthur </a:t>
            </a:r>
            <a:r>
              <a:rPr lang="es-ES_tradnl" dirty="0" err="1" smtClean="0">
                <a:solidFill>
                  <a:schemeClr val="accent3">
                    <a:lumMod val="50000"/>
                  </a:schemeClr>
                </a:solidFill>
              </a:rPr>
              <a:t>Guinness</a:t>
            </a:r>
            <a:r>
              <a:rPr lang="es-ES_tradnl" dirty="0" smtClean="0">
                <a:solidFill>
                  <a:schemeClr val="accent3">
                    <a:lumMod val="50000"/>
                  </a:schemeClr>
                </a:solidFill>
              </a:rPr>
              <a:t> registró oficialmente en 1876 el dibujo del arpa que se encuentra en la Biblioteca del Trinity </a:t>
            </a:r>
            <a:r>
              <a:rPr lang="es-ES_tradnl" dirty="0" err="1" smtClean="0">
                <a:solidFill>
                  <a:schemeClr val="accent3">
                    <a:lumMod val="50000"/>
                  </a:schemeClr>
                </a:solidFill>
              </a:rPr>
              <a:t>College</a:t>
            </a:r>
            <a:r>
              <a:rPr lang="es-ES_tradnl" dirty="0" smtClean="0">
                <a:solidFill>
                  <a:schemeClr val="accent3">
                    <a:lumMod val="50000"/>
                  </a:schemeClr>
                </a:solidFill>
              </a:rPr>
              <a:t> de Dublín. Años después, tras la independencia del país, el Gobierno irlandés quiso adoptar la imagen como emblema nacional. ¡Problema! </a:t>
            </a:r>
            <a:r>
              <a:rPr lang="es-ES_tradnl" dirty="0" err="1" smtClean="0">
                <a:solidFill>
                  <a:schemeClr val="accent3">
                    <a:lumMod val="50000"/>
                  </a:schemeClr>
                </a:solidFill>
              </a:rPr>
              <a:t>Guinness</a:t>
            </a:r>
            <a:r>
              <a:rPr lang="es-ES_tradnl" dirty="0" smtClean="0">
                <a:solidFill>
                  <a:schemeClr val="accent3">
                    <a:lumMod val="50000"/>
                  </a:schemeClr>
                </a:solidFill>
              </a:rPr>
              <a:t> tenía los derechos. Al final, la solución vino de la propia empresa cervecera, que sugirió a los políticos que dieran la vuelta al arpa para poder utilizarlo.</a:t>
            </a:r>
            <a:endParaRPr lang="es-ES_tradnl" dirty="0">
              <a:solidFill>
                <a:schemeClr val="accent3">
                  <a:lumMod val="50000"/>
                </a:schemeClr>
              </a:solidFill>
            </a:endParaRPr>
          </a:p>
        </p:txBody>
      </p:sp>
    </p:spTree>
  </p:cSld>
  <p:clrMapOvr>
    <a:masterClrMapping/>
  </p:clrMapOvr>
  <p:transition spd="slow" advTm="3000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https://lauravandrie.files.wordpress.com/2012/10/dsc02342.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3" name="Picture 2" descr="Rendered Image"/>
          <p:cNvPicPr>
            <a:picLocks noChangeAspect="1" noChangeArrowheads="1"/>
          </p:cNvPicPr>
          <p:nvPr/>
        </p:nvPicPr>
        <p:blipFill>
          <a:blip r:embed="rId3" cstate="print"/>
          <a:srcRect/>
          <a:stretch>
            <a:fillRect/>
          </a:stretch>
        </p:blipFill>
        <p:spPr bwMode="auto">
          <a:xfrm>
            <a:off x="7380312" y="4731990"/>
            <a:ext cx="1571625" cy="238125"/>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6562" name="Picture 2" descr="C:\Users\abuelitos\Desktop\VIAJE A IRLANDA 22 al 29 Sep. 2014\VIAJE A IRLANDA - 22 al 29 de Sep. 2014 1011.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33794" name="Picture 2" descr="Rendered Image"/>
          <p:cNvPicPr>
            <a:picLocks noChangeAspect="1" noChangeArrowheads="1"/>
          </p:cNvPicPr>
          <p:nvPr/>
        </p:nvPicPr>
        <p:blipFill>
          <a:blip r:embed="rId3" cstate="print"/>
          <a:srcRect/>
          <a:stretch>
            <a:fillRect/>
          </a:stretch>
        </p:blipFill>
        <p:spPr bwMode="auto">
          <a:xfrm>
            <a:off x="323528" y="4803998"/>
            <a:ext cx="1571625" cy="238125"/>
          </a:xfrm>
          <a:prstGeom prst="rect">
            <a:avLst/>
          </a:prstGeom>
          <a:noFill/>
        </p:spPr>
      </p:pic>
      <p:sp>
        <p:nvSpPr>
          <p:cNvPr id="6" name="5 Rectángulo"/>
          <p:cNvSpPr/>
          <p:nvPr/>
        </p:nvSpPr>
        <p:spPr>
          <a:xfrm>
            <a:off x="323528" y="195486"/>
            <a:ext cx="5760640" cy="1477328"/>
          </a:xfrm>
          <a:prstGeom prst="rect">
            <a:avLst/>
          </a:prstGeom>
        </p:spPr>
        <p:txBody>
          <a:bodyPr wrap="square">
            <a:spAutoFit/>
          </a:bodyPr>
          <a:lstStyle/>
          <a:p>
            <a:r>
              <a:rPr lang="es-ES_tradnl" dirty="0" smtClean="0">
                <a:solidFill>
                  <a:schemeClr val="accent3">
                    <a:lumMod val="60000"/>
                    <a:lumOff val="40000"/>
                  </a:schemeClr>
                </a:solidFill>
                <a:latin typeface="Adobe Garamond Pro" pitchFamily="18" charset="0"/>
              </a:rPr>
              <a:t>Es la atracción más visitada cada año en Irlanda. La visita cuesta 16,20 euros jubilados y estudiantes 14,50 y el precio incluye una deliciosa pinta de </a:t>
            </a:r>
            <a:r>
              <a:rPr lang="es-ES_tradnl" dirty="0" err="1" smtClean="0">
                <a:solidFill>
                  <a:schemeClr val="accent3">
                    <a:lumMod val="60000"/>
                    <a:lumOff val="40000"/>
                  </a:schemeClr>
                </a:solidFill>
                <a:latin typeface="Adobe Garamond Pro" pitchFamily="18" charset="0"/>
              </a:rPr>
              <a:t>Guinness</a:t>
            </a:r>
            <a:r>
              <a:rPr lang="es-ES_tradnl" dirty="0" smtClean="0">
                <a:solidFill>
                  <a:schemeClr val="accent3">
                    <a:lumMod val="60000"/>
                    <a:lumOff val="40000"/>
                  </a:schemeClr>
                </a:solidFill>
                <a:latin typeface="Adobe Garamond Pro" pitchFamily="18" charset="0"/>
              </a:rPr>
              <a:t> en el bar que corona el edificio el “</a:t>
            </a:r>
            <a:r>
              <a:rPr lang="es-ES_tradnl" dirty="0" err="1" smtClean="0">
                <a:solidFill>
                  <a:schemeClr val="accent3">
                    <a:lumMod val="60000"/>
                    <a:lumOff val="40000"/>
                  </a:schemeClr>
                </a:solidFill>
                <a:latin typeface="Adobe Garamond Pro" pitchFamily="18" charset="0"/>
              </a:rPr>
              <a:t>Gravity</a:t>
            </a:r>
            <a:r>
              <a:rPr lang="es-ES_tradnl" dirty="0" smtClean="0">
                <a:solidFill>
                  <a:schemeClr val="accent3">
                    <a:lumMod val="60000"/>
                    <a:lumOff val="40000"/>
                  </a:schemeClr>
                </a:solidFill>
                <a:latin typeface="Adobe Garamond Pro" pitchFamily="18" charset="0"/>
              </a:rPr>
              <a:t> Bar”.</a:t>
            </a:r>
          </a:p>
          <a:p>
            <a:endParaRPr lang="es-ES_tradnl" dirty="0">
              <a:solidFill>
                <a:schemeClr val="bg1"/>
              </a:solidFill>
            </a:endParaRPr>
          </a:p>
        </p:txBody>
      </p:sp>
    </p:spTree>
  </p:cSld>
  <p:clrMapOvr>
    <a:masterClrMapping/>
  </p:clrMapOvr>
  <p:transition spd="slow" advTm="15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C:\Users\abuelitos\Desktop\guiness\VIAJE A IRLANDA - 22 al 29 de Sep. 2014 1009.JPG"/>
          <p:cNvPicPr>
            <a:picLocks noChangeAspect="1" noChangeArrowheads="1"/>
          </p:cNvPicPr>
          <p:nvPr/>
        </p:nvPicPr>
        <p:blipFill>
          <a:blip r:embed="rId2" cstate="print"/>
          <a:srcRect t="7846" r="21473"/>
          <a:stretch>
            <a:fillRect/>
          </a:stretch>
        </p:blipFill>
        <p:spPr bwMode="auto">
          <a:xfrm>
            <a:off x="0" y="0"/>
            <a:ext cx="9144000" cy="5308054"/>
          </a:xfrm>
          <a:prstGeom prst="rect">
            <a:avLst/>
          </a:prstGeom>
          <a:noFill/>
        </p:spPr>
      </p:pic>
      <p:pic>
        <p:nvPicPr>
          <p:cNvPr id="5" name="Picture 2" descr="Rendered Image"/>
          <p:cNvPicPr>
            <a:picLocks noChangeAspect="1" noChangeArrowheads="1"/>
          </p:cNvPicPr>
          <p:nvPr/>
        </p:nvPicPr>
        <p:blipFill>
          <a:blip r:embed="rId3" cstate="print"/>
          <a:srcRect/>
          <a:stretch>
            <a:fillRect/>
          </a:stretch>
        </p:blipFill>
        <p:spPr bwMode="auto">
          <a:xfrm>
            <a:off x="7308304" y="4905375"/>
            <a:ext cx="1571625" cy="238125"/>
          </a:xfrm>
          <a:prstGeom prst="rect">
            <a:avLst/>
          </a:prstGeom>
          <a:noFill/>
        </p:spPr>
      </p:pic>
      <p:sp>
        <p:nvSpPr>
          <p:cNvPr id="43009" name="Rectangle 1"/>
          <p:cNvSpPr>
            <a:spLocks noChangeArrowheads="1"/>
          </p:cNvSpPr>
          <p:nvPr/>
        </p:nvSpPr>
        <p:spPr bwMode="auto">
          <a:xfrm>
            <a:off x="251520" y="205939"/>
            <a:ext cx="8424936"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_tradnl" b="1" i="0" u="none" strike="noStrike" cap="none" normalizeH="0" baseline="0" dirty="0" err="1" smtClean="0">
                <a:ln>
                  <a:noFill/>
                </a:ln>
                <a:solidFill>
                  <a:schemeClr val="bg2"/>
                </a:solidFill>
                <a:effectLst/>
                <a:latin typeface="Adobe Garamond Pro" pitchFamily="18" charset="0"/>
                <a:ea typeface="Times New Roman" pitchFamily="18" charset="0"/>
                <a:cs typeface="Arial" pitchFamily="34" charset="0"/>
              </a:rPr>
              <a:t>Guinness</a:t>
            </a:r>
            <a:r>
              <a:rPr kumimoji="0" lang="es-ES_tradnl" b="1" i="0" u="none" strike="noStrike" cap="none" normalizeH="0" baseline="0" dirty="0" smtClean="0">
                <a:ln>
                  <a:noFill/>
                </a:ln>
                <a:solidFill>
                  <a:schemeClr val="bg2"/>
                </a:solidFill>
                <a:effectLst/>
                <a:latin typeface="Adobe Garamond Pro" pitchFamily="18" charset="0"/>
                <a:ea typeface="Times New Roman" pitchFamily="18" charset="0"/>
                <a:cs typeface="Arial" pitchFamily="34" charset="0"/>
              </a:rPr>
              <a:t> </a:t>
            </a:r>
            <a:r>
              <a:rPr kumimoji="0" lang="es-ES_tradnl" b="1" i="0" u="none" strike="noStrike" cap="none" normalizeH="0" baseline="0" dirty="0" err="1" smtClean="0">
                <a:ln>
                  <a:noFill/>
                </a:ln>
                <a:solidFill>
                  <a:schemeClr val="bg2"/>
                </a:solidFill>
                <a:effectLst/>
                <a:latin typeface="Adobe Garamond Pro" pitchFamily="18" charset="0"/>
                <a:ea typeface="Times New Roman" pitchFamily="18" charset="0"/>
                <a:cs typeface="Arial" pitchFamily="34" charset="0"/>
              </a:rPr>
              <a:t>Storehouse</a:t>
            </a:r>
            <a:endParaRPr kumimoji="0" lang="es-ES_tradnl" b="0" i="0" u="none" strike="noStrike" cap="none" normalizeH="0" baseline="0" dirty="0" smtClean="0">
              <a:ln>
                <a:noFill/>
              </a:ln>
              <a:solidFill>
                <a:schemeClr val="bg2"/>
              </a:solidFill>
              <a:effectLst/>
              <a:latin typeface="Adobe Garamond Pro"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_tradnl" b="0" i="0" u="none" strike="noStrike" cap="none" normalizeH="0" baseline="0" dirty="0" smtClean="0">
                <a:ln>
                  <a:noFill/>
                </a:ln>
                <a:solidFill>
                  <a:schemeClr val="bg2"/>
                </a:solidFill>
                <a:effectLst/>
                <a:latin typeface="Adobe Garamond Pro" pitchFamily="18" charset="0"/>
                <a:ea typeface="Times New Roman" pitchFamily="18" charset="0"/>
                <a:cs typeface="Arial" pitchFamily="34" charset="0"/>
              </a:rPr>
              <a:t>El almacén de </a:t>
            </a:r>
            <a:r>
              <a:rPr kumimoji="0" lang="es-ES_tradnl" b="0" i="0" u="none" strike="noStrike" cap="none" normalizeH="0" baseline="0" dirty="0" err="1" smtClean="0">
                <a:ln>
                  <a:noFill/>
                </a:ln>
                <a:solidFill>
                  <a:schemeClr val="bg2"/>
                </a:solidFill>
                <a:effectLst/>
                <a:latin typeface="Adobe Garamond Pro" pitchFamily="18" charset="0"/>
                <a:ea typeface="Times New Roman" pitchFamily="18" charset="0"/>
                <a:cs typeface="Arial" pitchFamily="34" charset="0"/>
              </a:rPr>
              <a:t>Guinness</a:t>
            </a:r>
            <a:r>
              <a:rPr kumimoji="0" lang="es-ES_tradnl" b="0" i="0" u="none" strike="noStrike" cap="none" normalizeH="0" baseline="0" dirty="0" smtClean="0">
                <a:ln>
                  <a:noFill/>
                </a:ln>
                <a:solidFill>
                  <a:schemeClr val="bg2"/>
                </a:solidFill>
                <a:effectLst/>
                <a:latin typeface="Adobe Garamond Pro" pitchFamily="18" charset="0"/>
                <a:ea typeface="Times New Roman" pitchFamily="18" charset="0"/>
                <a:cs typeface="Arial" pitchFamily="34" charset="0"/>
              </a:rPr>
              <a:t> (</a:t>
            </a:r>
            <a:r>
              <a:rPr kumimoji="0" lang="es-ES_tradnl" b="0" i="0" u="none" strike="noStrike" cap="none" normalizeH="0" baseline="0" dirty="0" err="1" smtClean="0">
                <a:ln>
                  <a:noFill/>
                </a:ln>
                <a:solidFill>
                  <a:schemeClr val="bg2"/>
                </a:solidFill>
                <a:effectLst/>
                <a:latin typeface="Adobe Garamond Pro" pitchFamily="18" charset="0"/>
                <a:ea typeface="Times New Roman" pitchFamily="18" charset="0"/>
                <a:cs typeface="Arial" pitchFamily="34" charset="0"/>
              </a:rPr>
              <a:t>Guinness</a:t>
            </a:r>
            <a:r>
              <a:rPr kumimoji="0" lang="es-ES_tradnl" b="0" i="0" u="none" strike="noStrike" cap="none" normalizeH="0" baseline="0" dirty="0" smtClean="0">
                <a:ln>
                  <a:noFill/>
                </a:ln>
                <a:solidFill>
                  <a:schemeClr val="bg2"/>
                </a:solidFill>
                <a:effectLst/>
                <a:latin typeface="Adobe Garamond Pro" pitchFamily="18" charset="0"/>
                <a:ea typeface="Times New Roman" pitchFamily="18" charset="0"/>
                <a:cs typeface="Arial" pitchFamily="34" charset="0"/>
              </a:rPr>
              <a:t> </a:t>
            </a:r>
            <a:r>
              <a:rPr kumimoji="0" lang="es-ES_tradnl" b="0" i="0" u="none" strike="noStrike" cap="none" normalizeH="0" baseline="0" dirty="0" err="1" smtClean="0">
                <a:ln>
                  <a:noFill/>
                </a:ln>
                <a:solidFill>
                  <a:schemeClr val="bg2"/>
                </a:solidFill>
                <a:effectLst/>
                <a:latin typeface="Adobe Garamond Pro" pitchFamily="18" charset="0"/>
                <a:ea typeface="Times New Roman" pitchFamily="18" charset="0"/>
                <a:cs typeface="Arial" pitchFamily="34" charset="0"/>
              </a:rPr>
              <a:t>Storehouse</a:t>
            </a:r>
            <a:r>
              <a:rPr kumimoji="0" lang="es-ES_tradnl" b="0" i="0" u="none" strike="noStrike" cap="none" normalizeH="0" baseline="0" dirty="0" smtClean="0">
                <a:ln>
                  <a:noFill/>
                </a:ln>
                <a:solidFill>
                  <a:schemeClr val="bg2"/>
                </a:solidFill>
                <a:effectLst/>
                <a:latin typeface="Adobe Garamond Pro" pitchFamily="18" charset="0"/>
                <a:ea typeface="Times New Roman" pitchFamily="18" charset="0"/>
                <a:cs typeface="Arial" pitchFamily="34" charset="0"/>
              </a:rPr>
              <a:t>) fue </a:t>
            </a:r>
            <a:r>
              <a:rPr kumimoji="0" lang="es-ES_tradnl" i="0" u="none" strike="noStrike" cap="none" normalizeH="0" baseline="0" dirty="0" smtClean="0">
                <a:ln>
                  <a:noFill/>
                </a:ln>
                <a:solidFill>
                  <a:schemeClr val="bg2"/>
                </a:solidFill>
                <a:effectLst/>
                <a:latin typeface="Adobe Garamond Pro" pitchFamily="18" charset="0"/>
                <a:ea typeface="Times New Roman" pitchFamily="18" charset="0"/>
                <a:cs typeface="Arial" pitchFamily="34" charset="0"/>
              </a:rPr>
              <a:t>construido en 1904 para ser utilizado como lugar de fermentación de la cerveza </a:t>
            </a:r>
            <a:r>
              <a:rPr kumimoji="0" lang="es-ES_tradnl" b="0" i="0" u="none" strike="noStrike" cap="none" normalizeH="0" baseline="0" dirty="0" smtClean="0">
                <a:ln>
                  <a:noFill/>
                </a:ln>
                <a:solidFill>
                  <a:schemeClr val="bg2"/>
                </a:solidFill>
                <a:effectLst/>
                <a:latin typeface="Adobe Garamond Pro" pitchFamily="18" charset="0"/>
                <a:ea typeface="Times New Roman" pitchFamily="18" charset="0"/>
                <a:cs typeface="Arial" pitchFamily="34" charset="0"/>
              </a:rPr>
              <a:t>El edificio cumplió con su cometido hasta 1988 y en el año 2000 abrió sus puertas al público para mostrar sus exposiciones.</a:t>
            </a:r>
            <a:endParaRPr kumimoji="0" lang="es-ES_tradnl" b="0" i="0" u="none" strike="noStrike" cap="none" normalizeH="0" baseline="0" dirty="0" smtClean="0">
              <a:ln>
                <a:noFill/>
              </a:ln>
              <a:solidFill>
                <a:schemeClr val="bg2"/>
              </a:solidFill>
              <a:effectLst/>
              <a:latin typeface="Adobe Garamond Pro" pitchFamily="18" charset="0"/>
              <a:cs typeface="Arial" pitchFamily="34" charset="0"/>
            </a:endParaRPr>
          </a:p>
        </p:txBody>
      </p:sp>
    </p:spTree>
  </p:cSld>
  <p:clrMapOvr>
    <a:masterClrMapping/>
  </p:clrMapOvr>
  <p:transition spd="slow" advTm="1400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7586" name="Picture 2" descr="C:\Users\abuelitos\Desktop\VIAJE A IRLANDA 22 al 29 Sep. 2014\VIAJE A IRLANDA - 22 al 29 de Sep. 2014 1012.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32770" name="Picture 2" descr="Rendered Image"/>
          <p:cNvPicPr>
            <a:picLocks noChangeAspect="1" noChangeArrowheads="1"/>
          </p:cNvPicPr>
          <p:nvPr/>
        </p:nvPicPr>
        <p:blipFill>
          <a:blip r:embed="rId3" cstate="print"/>
          <a:srcRect/>
          <a:stretch>
            <a:fillRect/>
          </a:stretch>
        </p:blipFill>
        <p:spPr bwMode="auto">
          <a:xfrm>
            <a:off x="323528" y="4803998"/>
            <a:ext cx="1571625" cy="238125"/>
          </a:xfrm>
          <a:prstGeom prst="rect">
            <a:avLst/>
          </a:prstGeom>
          <a:noFill/>
        </p:spPr>
      </p:pic>
    </p:spTree>
  </p:cSld>
  <p:clrMapOvr>
    <a:masterClrMapping/>
  </p:clrMapOvr>
  <p:transition spd="slow" advTm="1000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http://2.bp.blogspot.com/-xeO7BjIUdxU/TrQ3sndLz1I/AAAAAAAAJdU/qwiuevUhzLg/s1600/PERGAMINOS%252B%2525252846%25252529.png"/>
          <p:cNvPicPr>
            <a:picLocks noChangeAspect="1" noChangeArrowheads="1"/>
          </p:cNvPicPr>
          <p:nvPr/>
        </p:nvPicPr>
        <p:blipFill>
          <a:blip r:embed="rId2" cstate="print"/>
          <a:srcRect/>
          <a:stretch>
            <a:fillRect/>
          </a:stretch>
        </p:blipFill>
        <p:spPr bwMode="auto">
          <a:xfrm>
            <a:off x="-828600" y="-452586"/>
            <a:ext cx="11449272" cy="5904656"/>
          </a:xfrm>
          <a:prstGeom prst="rect">
            <a:avLst/>
          </a:prstGeom>
          <a:noFill/>
        </p:spPr>
      </p:pic>
      <p:sp>
        <p:nvSpPr>
          <p:cNvPr id="5" name="4 Rectángulo"/>
          <p:cNvSpPr/>
          <p:nvPr/>
        </p:nvSpPr>
        <p:spPr>
          <a:xfrm>
            <a:off x="1763688" y="1203598"/>
            <a:ext cx="5472608" cy="2862322"/>
          </a:xfrm>
          <a:prstGeom prst="rect">
            <a:avLst/>
          </a:prstGeom>
        </p:spPr>
        <p:txBody>
          <a:bodyPr wrap="square">
            <a:spAutoFit/>
          </a:bodyPr>
          <a:lstStyle/>
          <a:p>
            <a:pPr algn="just" fontAlgn="base">
              <a:spcBef>
                <a:spcPct val="0"/>
              </a:spcBef>
              <a:spcAft>
                <a:spcPct val="0"/>
              </a:spcAft>
            </a:pPr>
            <a:r>
              <a:rPr lang="es-ES_tradnl" dirty="0" smtClean="0">
                <a:solidFill>
                  <a:srgbClr val="FF0000"/>
                </a:solidFill>
                <a:ea typeface="Times New Roman" pitchFamily="18" charset="0"/>
                <a:cs typeface="Arial" pitchFamily="34" charset="0"/>
              </a:rPr>
              <a:t>Para comenzar bien la visita, en la planta baja del edificio principal (con forma de una pinta gigante de cerveza, en la que llenada cabrían ¡14,3 millones de pintas!) se puede ver una copia del contrato de arrendamiento,</a:t>
            </a:r>
            <a:r>
              <a:rPr lang="es-ES_tradnl" b="1" dirty="0" smtClean="0">
                <a:solidFill>
                  <a:srgbClr val="FF0000"/>
                </a:solidFill>
                <a:ea typeface="Times New Roman" pitchFamily="18" charset="0"/>
                <a:cs typeface="Arial" pitchFamily="34" charset="0"/>
              </a:rPr>
              <a:t> </a:t>
            </a:r>
            <a:r>
              <a:rPr lang="es-ES_tradnl" dirty="0" smtClean="0">
                <a:solidFill>
                  <a:srgbClr val="FF0000"/>
                </a:solidFill>
                <a:cs typeface="Arial" pitchFamily="34" charset="0"/>
              </a:rPr>
              <a:t>de una cervecería abandonada por 9.000 años a £45 por año</a:t>
            </a:r>
            <a:r>
              <a:rPr lang="es-ES_tradnl" dirty="0" smtClean="0">
                <a:solidFill>
                  <a:srgbClr val="FF0000"/>
                </a:solidFill>
                <a:ea typeface="Times New Roman" pitchFamily="18" charset="0"/>
                <a:cs typeface="Arial" pitchFamily="34" charset="0"/>
              </a:rPr>
              <a:t>. Fue firmado por Arthur </a:t>
            </a:r>
            <a:r>
              <a:rPr lang="es-ES_tradnl" dirty="0" err="1" smtClean="0">
                <a:solidFill>
                  <a:srgbClr val="FF0000"/>
                </a:solidFill>
                <a:ea typeface="Times New Roman" pitchFamily="18" charset="0"/>
                <a:cs typeface="Arial" pitchFamily="34" charset="0"/>
              </a:rPr>
              <a:t>Guinness</a:t>
            </a:r>
            <a:r>
              <a:rPr lang="es-ES_tradnl" dirty="0" smtClean="0">
                <a:solidFill>
                  <a:srgbClr val="FF0000"/>
                </a:solidFill>
                <a:ea typeface="Times New Roman" pitchFamily="18" charset="0"/>
                <a:cs typeface="Arial" pitchFamily="34" charset="0"/>
              </a:rPr>
              <a:t> en 1759</a:t>
            </a:r>
            <a:r>
              <a:rPr lang="es-ES_tradnl" b="1" dirty="0" smtClean="0"/>
              <a:t> </a:t>
            </a:r>
            <a:r>
              <a:rPr lang="es-ES_tradnl" dirty="0" smtClean="0">
                <a:solidFill>
                  <a:srgbClr val="FF0000"/>
                </a:solidFill>
              </a:rPr>
              <a:t>con el ayuntamiento y disponer de suministro de agua para su cervecería</a:t>
            </a:r>
            <a:r>
              <a:rPr lang="es-ES_tradnl" b="1" dirty="0" smtClean="0">
                <a:solidFill>
                  <a:srgbClr val="FF0000"/>
                </a:solidFill>
              </a:rPr>
              <a:t>. </a:t>
            </a:r>
            <a:r>
              <a:rPr lang="es-ES_tradnl" dirty="0" smtClean="0">
                <a:solidFill>
                  <a:srgbClr val="FF0000"/>
                </a:solidFill>
              </a:rPr>
              <a:t>El agua procedente de las cercanas montañas de </a:t>
            </a:r>
            <a:r>
              <a:rPr lang="es-ES_tradnl" dirty="0" err="1" smtClean="0">
                <a:solidFill>
                  <a:srgbClr val="FF0000"/>
                </a:solidFill>
              </a:rPr>
              <a:t>Wiklow</a:t>
            </a:r>
            <a:r>
              <a:rPr lang="es-ES_tradnl" dirty="0" smtClean="0">
                <a:solidFill>
                  <a:srgbClr val="FF0000"/>
                </a:solidFill>
              </a:rPr>
              <a:t>, al sur de Dublín es la fuente de los 8 millones de litros de agua pura que surten diariamente la fábrica..</a:t>
            </a:r>
          </a:p>
        </p:txBody>
      </p:sp>
    </p:spTree>
  </p:cSld>
  <p:clrMapOvr>
    <a:masterClrMapping/>
  </p:clrMapOvr>
  <p:transition spd="slow" advTm="22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8610" name="Picture 2" descr="C:\Users\abuelitos\Desktop\VIAJE A IRLANDA 22 al 29 Sep. 2014\VIAJE A IRLANDA - 22 al 29 de Sep. 2014 1016.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31746" name="Picture 2" descr="Rendered Image"/>
          <p:cNvPicPr>
            <a:picLocks noChangeAspect="1" noChangeArrowheads="1"/>
          </p:cNvPicPr>
          <p:nvPr/>
        </p:nvPicPr>
        <p:blipFill>
          <a:blip r:embed="rId3" cstate="print"/>
          <a:srcRect/>
          <a:stretch>
            <a:fillRect/>
          </a:stretch>
        </p:blipFill>
        <p:spPr bwMode="auto">
          <a:xfrm>
            <a:off x="7236296" y="4731990"/>
            <a:ext cx="1571625" cy="238125"/>
          </a:xfrm>
          <a:prstGeom prst="rect">
            <a:avLst/>
          </a:prstGeom>
          <a:noFill/>
        </p:spPr>
      </p:pic>
      <p:sp>
        <p:nvSpPr>
          <p:cNvPr id="6" name="5 Rectángulo"/>
          <p:cNvSpPr/>
          <p:nvPr/>
        </p:nvSpPr>
        <p:spPr>
          <a:xfrm>
            <a:off x="3149052" y="411510"/>
            <a:ext cx="2608406" cy="523220"/>
          </a:xfrm>
          <a:prstGeom prst="rect">
            <a:avLst/>
          </a:prstGeom>
          <a:noFill/>
        </p:spPr>
        <p:txBody>
          <a:bodyPr wrap="none" lIns="91440" tIns="45720" rIns="91440" bIns="45720">
            <a:spAutoFit/>
          </a:bodyPr>
          <a:lstStyle/>
          <a:p>
            <a:pPr algn="ctr"/>
            <a:r>
              <a:rPr lang="es-ES" sz="280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latin typeface="Adobe Garamond Pro" pitchFamily="18" charset="0"/>
                <a:cs typeface="Aharoni" pitchFamily="2" charset="-79"/>
              </a:rPr>
              <a:t>Contrato original</a:t>
            </a:r>
            <a:endParaRPr lang="es-ES" sz="2800"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latin typeface="Adobe Garamond Pro" pitchFamily="18" charset="0"/>
              <a:cs typeface="Aharoni" pitchFamily="2" charset="-79"/>
            </a:endParaRPr>
          </a:p>
        </p:txBody>
      </p:sp>
    </p:spTree>
  </p:cSld>
  <p:clrMapOvr>
    <a:masterClrMapping/>
  </p:clrMapOvr>
  <p:transition spd="slow" advTm="2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6861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9634" name="Picture 2" descr="C:\Users\abuelitos\Desktop\VIAJE A IRLANDA 22 al 29 Sep. 2014\VIAJE A IRLANDA - 22 al 29 de Sep. 2014 1017.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6" name="Picture 4" descr="Rendered Image"/>
          <p:cNvPicPr>
            <a:picLocks noChangeAspect="1" noChangeArrowheads="1"/>
          </p:cNvPicPr>
          <p:nvPr/>
        </p:nvPicPr>
        <p:blipFill>
          <a:blip r:embed="rId3" cstate="print"/>
          <a:srcRect/>
          <a:stretch>
            <a:fillRect/>
          </a:stretch>
        </p:blipFill>
        <p:spPr bwMode="auto">
          <a:xfrm>
            <a:off x="7092280" y="4731990"/>
            <a:ext cx="1571625" cy="238125"/>
          </a:xfrm>
          <a:prstGeom prst="rect">
            <a:avLst/>
          </a:prstGeom>
          <a:noFill/>
        </p:spPr>
      </p:pic>
    </p:spTree>
  </p:cSld>
  <p:clrMapOvr>
    <a:masterClrMapping/>
  </p:clrMapOvr>
  <p:transition spd="slow" advTm="700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http://upload.wikimedia.org/wikipedia/commons/thumb/5/53/Tr%C3%A9bol_de_4_hojas.svg/2000px-Tr%C3%A9bol_de_4_hojas.svg.png"/>
          <p:cNvPicPr>
            <a:picLocks noChangeAspect="1" noChangeArrowheads="1"/>
          </p:cNvPicPr>
          <p:nvPr/>
        </p:nvPicPr>
        <p:blipFill>
          <a:blip r:embed="rId2" cstate="print"/>
          <a:srcRect/>
          <a:stretch>
            <a:fillRect/>
          </a:stretch>
        </p:blipFill>
        <p:spPr bwMode="auto">
          <a:xfrm>
            <a:off x="107504" y="0"/>
            <a:ext cx="9036496" cy="5148000"/>
          </a:xfrm>
          <a:prstGeom prst="rect">
            <a:avLst/>
          </a:prstGeom>
          <a:noFill/>
        </p:spPr>
      </p:pic>
      <p:sp>
        <p:nvSpPr>
          <p:cNvPr id="5" name="4 Rectángulo"/>
          <p:cNvSpPr/>
          <p:nvPr/>
        </p:nvSpPr>
        <p:spPr>
          <a:xfrm>
            <a:off x="4572000" y="555526"/>
            <a:ext cx="1056700" cy="369332"/>
          </a:xfrm>
          <a:prstGeom prst="rect">
            <a:avLst/>
          </a:prstGeom>
        </p:spPr>
        <p:txBody>
          <a:bodyPr wrap="none">
            <a:spAutoFit/>
          </a:bodyPr>
          <a:lstStyle/>
          <a:p>
            <a:r>
              <a:rPr lang="es-ES_tradnl" b="1" dirty="0" err="1" smtClean="0">
                <a:solidFill>
                  <a:srgbClr val="00B050"/>
                </a:solidFill>
                <a:latin typeface="Adobe Garamond Pro" pitchFamily="18" charset="0"/>
              </a:rPr>
              <a:t>Guinness</a:t>
            </a:r>
            <a:endParaRPr lang="es-ES_tradnl" b="1" dirty="0" smtClean="0">
              <a:solidFill>
                <a:srgbClr val="00B050"/>
              </a:solidFill>
              <a:latin typeface="Adobe Garamond Pro" pitchFamily="18" charset="0"/>
            </a:endParaRPr>
          </a:p>
        </p:txBody>
      </p:sp>
      <p:sp>
        <p:nvSpPr>
          <p:cNvPr id="6" name="5 Rectángulo"/>
          <p:cNvSpPr/>
          <p:nvPr/>
        </p:nvSpPr>
        <p:spPr>
          <a:xfrm>
            <a:off x="2987824" y="555526"/>
            <a:ext cx="928011" cy="369332"/>
          </a:xfrm>
          <a:prstGeom prst="rect">
            <a:avLst/>
          </a:prstGeom>
        </p:spPr>
        <p:txBody>
          <a:bodyPr wrap="none">
            <a:spAutoFit/>
          </a:bodyPr>
          <a:lstStyle/>
          <a:p>
            <a:r>
              <a:rPr lang="es-ES_tradnl" b="1" dirty="0" smtClean="0">
                <a:solidFill>
                  <a:srgbClr val="00B050"/>
                </a:solidFill>
                <a:latin typeface="Adobe Garamond Pro" pitchFamily="18" charset="0"/>
              </a:rPr>
              <a:t>Cerveza</a:t>
            </a:r>
          </a:p>
        </p:txBody>
      </p:sp>
      <p:sp>
        <p:nvSpPr>
          <p:cNvPr id="7" name="6 Rectángulo"/>
          <p:cNvSpPr/>
          <p:nvPr/>
        </p:nvSpPr>
        <p:spPr>
          <a:xfrm>
            <a:off x="1115616" y="1923678"/>
            <a:ext cx="2448272" cy="1815882"/>
          </a:xfrm>
          <a:prstGeom prst="rect">
            <a:avLst/>
          </a:prstGeom>
        </p:spPr>
        <p:txBody>
          <a:bodyPr wrap="square">
            <a:spAutoFit/>
          </a:bodyPr>
          <a:lstStyle/>
          <a:p>
            <a:r>
              <a:rPr lang="es-ES_tradnl" sz="1600" dirty="0" smtClean="0">
                <a:solidFill>
                  <a:srgbClr val="00B050"/>
                </a:solidFill>
                <a:latin typeface="Adobe Garamond Pro" pitchFamily="18" charset="0"/>
              </a:rPr>
              <a:t>Es una cerveza negra </a:t>
            </a:r>
          </a:p>
          <a:p>
            <a:r>
              <a:rPr lang="es-ES_tradnl" sz="1600" dirty="0" smtClean="0">
                <a:solidFill>
                  <a:srgbClr val="00B050"/>
                </a:solidFill>
                <a:latin typeface="Adobe Garamond Pro" pitchFamily="18" charset="0"/>
              </a:rPr>
              <a:t>seca del tipo </a:t>
            </a:r>
            <a:r>
              <a:rPr lang="es-ES_tradnl" sz="1600" dirty="0" err="1" smtClean="0">
                <a:solidFill>
                  <a:srgbClr val="00B050"/>
                </a:solidFill>
                <a:latin typeface="Adobe Garamond Pro" pitchFamily="18" charset="0"/>
              </a:rPr>
              <a:t>stout</a:t>
            </a:r>
            <a:r>
              <a:rPr lang="es-ES_tradnl" sz="1600" dirty="0" smtClean="0">
                <a:solidFill>
                  <a:srgbClr val="00B050"/>
                </a:solidFill>
                <a:latin typeface="Adobe Garamond Pro" pitchFamily="18" charset="0"/>
              </a:rPr>
              <a:t> elaborada por primera vez por el cervecero Arthur </a:t>
            </a:r>
            <a:r>
              <a:rPr lang="es-ES_tradnl" sz="1600" dirty="0" err="1" smtClean="0">
                <a:solidFill>
                  <a:srgbClr val="00B050"/>
                </a:solidFill>
                <a:latin typeface="Adobe Garamond Pro" pitchFamily="18" charset="0"/>
              </a:rPr>
              <a:t>Guinness</a:t>
            </a:r>
            <a:r>
              <a:rPr lang="es-ES_tradnl" sz="1600" dirty="0" smtClean="0">
                <a:solidFill>
                  <a:srgbClr val="00B050"/>
                </a:solidFill>
                <a:latin typeface="Adobe Garamond Pro" pitchFamily="18" charset="0"/>
              </a:rPr>
              <a:t> en la empresa cervecera denominada St. </a:t>
            </a:r>
            <a:r>
              <a:rPr lang="es-ES_tradnl" sz="1600" dirty="0" err="1" smtClean="0">
                <a:solidFill>
                  <a:srgbClr val="00B050"/>
                </a:solidFill>
                <a:latin typeface="Adobe Garamond Pro" pitchFamily="18" charset="0"/>
              </a:rPr>
              <a:t>James's</a:t>
            </a:r>
            <a:r>
              <a:rPr lang="es-ES_tradnl" sz="1600" dirty="0" smtClean="0">
                <a:solidFill>
                  <a:srgbClr val="00B050"/>
                </a:solidFill>
                <a:latin typeface="Adobe Garamond Pro" pitchFamily="18" charset="0"/>
              </a:rPr>
              <a:t> </a:t>
            </a:r>
            <a:r>
              <a:rPr lang="es-ES_tradnl" sz="1600" dirty="0" err="1" smtClean="0">
                <a:solidFill>
                  <a:srgbClr val="00B050"/>
                </a:solidFill>
                <a:latin typeface="Adobe Garamond Pro" pitchFamily="18" charset="0"/>
              </a:rPr>
              <a:t>Gate</a:t>
            </a:r>
            <a:r>
              <a:rPr lang="es-ES_tradnl" sz="1600" dirty="0" smtClean="0">
                <a:solidFill>
                  <a:srgbClr val="00B050"/>
                </a:solidFill>
                <a:latin typeface="Adobe Garamond Pro" pitchFamily="18" charset="0"/>
              </a:rPr>
              <a:t> </a:t>
            </a:r>
            <a:r>
              <a:rPr lang="es-ES_tradnl" sz="1600" dirty="0" err="1" smtClean="0">
                <a:solidFill>
                  <a:srgbClr val="00B050"/>
                </a:solidFill>
                <a:latin typeface="Adobe Garamond Pro" pitchFamily="18" charset="0"/>
              </a:rPr>
              <a:t>Brewery</a:t>
            </a:r>
            <a:r>
              <a:rPr lang="es-ES_tradnl" sz="1600" dirty="0" smtClean="0">
                <a:solidFill>
                  <a:srgbClr val="00B050"/>
                </a:solidFill>
                <a:latin typeface="Adobe Garamond Pro" pitchFamily="18" charset="0"/>
              </a:rPr>
              <a:t> </a:t>
            </a:r>
            <a:endParaRPr lang="es-ES_tradnl" sz="1600" dirty="0">
              <a:solidFill>
                <a:srgbClr val="00B050"/>
              </a:solidFill>
              <a:latin typeface="Adobe Garamond Pro" pitchFamily="18" charset="0"/>
            </a:endParaRPr>
          </a:p>
        </p:txBody>
      </p:sp>
      <p:sp>
        <p:nvSpPr>
          <p:cNvPr id="8" name="7 Rectángulo"/>
          <p:cNvSpPr/>
          <p:nvPr/>
        </p:nvSpPr>
        <p:spPr>
          <a:xfrm>
            <a:off x="5724128" y="1635646"/>
            <a:ext cx="2376264" cy="1200329"/>
          </a:xfrm>
          <a:prstGeom prst="rect">
            <a:avLst/>
          </a:prstGeom>
        </p:spPr>
        <p:txBody>
          <a:bodyPr wrap="square">
            <a:spAutoFit/>
          </a:bodyPr>
          <a:lstStyle/>
          <a:p>
            <a:r>
              <a:rPr lang="es-ES_tradnl" dirty="0" smtClean="0">
                <a:solidFill>
                  <a:srgbClr val="00B050"/>
                </a:solidFill>
                <a:latin typeface="Adobe Garamond Pro" pitchFamily="18" charset="0"/>
              </a:rPr>
              <a:t>Ubicada en la ciudad de Dublín, Irlanda. </a:t>
            </a:r>
            <a:r>
              <a:rPr lang="es-ES_tradnl" dirty="0" err="1" smtClean="0">
                <a:solidFill>
                  <a:srgbClr val="00B050"/>
                </a:solidFill>
                <a:latin typeface="Adobe Garamond Pro" pitchFamily="18" charset="0"/>
              </a:rPr>
              <a:t>Guinness</a:t>
            </a:r>
            <a:r>
              <a:rPr lang="es-ES_tradnl" dirty="0" smtClean="0">
                <a:solidFill>
                  <a:srgbClr val="00B050"/>
                </a:solidFill>
                <a:latin typeface="Adobe Garamond Pro" pitchFamily="18" charset="0"/>
              </a:rPr>
              <a:t> se elabora desde el año 1759.</a:t>
            </a:r>
            <a:endParaRPr lang="es-ES_tradnl" dirty="0">
              <a:solidFill>
                <a:srgbClr val="00B050"/>
              </a:solidFill>
              <a:latin typeface="Adobe Garamond Pro" pitchFamily="18" charset="0"/>
            </a:endParaRPr>
          </a:p>
        </p:txBody>
      </p:sp>
      <p:pic>
        <p:nvPicPr>
          <p:cNvPr id="1028" name="Picture 4" descr="http://irlandaviajes.com/wp-content/uploads/2010/01/guinness-thumb.jpg"/>
          <p:cNvPicPr>
            <a:picLocks noChangeAspect="1" noChangeArrowheads="1"/>
          </p:cNvPicPr>
          <p:nvPr/>
        </p:nvPicPr>
        <p:blipFill>
          <a:blip r:embed="rId3" cstate="print"/>
          <a:srcRect/>
          <a:stretch>
            <a:fillRect/>
          </a:stretch>
        </p:blipFill>
        <p:spPr bwMode="auto">
          <a:xfrm>
            <a:off x="3635896" y="915566"/>
            <a:ext cx="1891962" cy="2124000"/>
          </a:xfrm>
          <a:prstGeom prst="rect">
            <a:avLst/>
          </a:prstGeom>
          <a:noFill/>
          <a:effectLst>
            <a:softEdge rad="317500"/>
          </a:effectLst>
        </p:spPr>
      </p:pic>
      <p:sp>
        <p:nvSpPr>
          <p:cNvPr id="11" name="10 Rectángulo"/>
          <p:cNvSpPr/>
          <p:nvPr/>
        </p:nvSpPr>
        <p:spPr>
          <a:xfrm>
            <a:off x="4067944" y="3291830"/>
            <a:ext cx="2608343" cy="369332"/>
          </a:xfrm>
          <a:prstGeom prst="rect">
            <a:avLst/>
          </a:prstGeom>
        </p:spPr>
        <p:txBody>
          <a:bodyPr wrap="none">
            <a:spAutoFit/>
          </a:bodyPr>
          <a:lstStyle/>
          <a:p>
            <a:r>
              <a:rPr lang="es-ES_tradnl" b="1" dirty="0" smtClean="0">
                <a:solidFill>
                  <a:srgbClr val="00B050"/>
                </a:solidFill>
                <a:latin typeface="Adobe Garamond Pro" pitchFamily="18" charset="0"/>
              </a:rPr>
              <a:t>La clave su 4 ingredientes</a:t>
            </a:r>
            <a:endParaRPr lang="es-ES_tradnl" b="1" dirty="0">
              <a:solidFill>
                <a:srgbClr val="00B050"/>
              </a:solidFill>
              <a:latin typeface="Adobe Garamond Pro" pitchFamily="18" charset="0"/>
            </a:endParaRPr>
          </a:p>
        </p:txBody>
      </p:sp>
      <p:sp>
        <p:nvSpPr>
          <p:cNvPr id="12" name="11 Rectángulo"/>
          <p:cNvSpPr/>
          <p:nvPr/>
        </p:nvSpPr>
        <p:spPr>
          <a:xfrm>
            <a:off x="3923928" y="3723878"/>
            <a:ext cx="896399" cy="369332"/>
          </a:xfrm>
          <a:prstGeom prst="rect">
            <a:avLst/>
          </a:prstGeom>
        </p:spPr>
        <p:txBody>
          <a:bodyPr wrap="none">
            <a:spAutoFit/>
          </a:bodyPr>
          <a:lstStyle/>
          <a:p>
            <a:r>
              <a:rPr lang="es-ES_tradnl" b="1" dirty="0" smtClean="0">
                <a:solidFill>
                  <a:srgbClr val="00B050"/>
                </a:solidFill>
                <a:latin typeface="Adobe Garamond Pro" pitchFamily="18" charset="0"/>
              </a:rPr>
              <a:t>Cebada</a:t>
            </a:r>
            <a:endParaRPr lang="es-ES_tradnl" dirty="0">
              <a:solidFill>
                <a:srgbClr val="00B050"/>
              </a:solidFill>
              <a:latin typeface="Adobe Garamond Pro" pitchFamily="18" charset="0"/>
            </a:endParaRPr>
          </a:p>
        </p:txBody>
      </p:sp>
      <p:sp>
        <p:nvSpPr>
          <p:cNvPr id="13" name="12 Rectángulo"/>
          <p:cNvSpPr/>
          <p:nvPr/>
        </p:nvSpPr>
        <p:spPr>
          <a:xfrm>
            <a:off x="5148064" y="3723878"/>
            <a:ext cx="872547" cy="369332"/>
          </a:xfrm>
          <a:prstGeom prst="rect">
            <a:avLst/>
          </a:prstGeom>
        </p:spPr>
        <p:txBody>
          <a:bodyPr wrap="none">
            <a:spAutoFit/>
          </a:bodyPr>
          <a:lstStyle/>
          <a:p>
            <a:r>
              <a:rPr lang="es-ES_tradnl" b="1" dirty="0" smtClean="0">
                <a:solidFill>
                  <a:srgbClr val="00B050"/>
                </a:solidFill>
                <a:latin typeface="Adobe Garamond Pro" pitchFamily="18" charset="0"/>
              </a:rPr>
              <a:t>Lúpulo</a:t>
            </a:r>
            <a:endParaRPr lang="es-ES_tradnl" dirty="0">
              <a:solidFill>
                <a:srgbClr val="00B050"/>
              </a:solidFill>
              <a:latin typeface="Adobe Garamond Pro" pitchFamily="18" charset="0"/>
            </a:endParaRPr>
          </a:p>
        </p:txBody>
      </p:sp>
      <p:sp>
        <p:nvSpPr>
          <p:cNvPr id="14" name="13 Rectángulo"/>
          <p:cNvSpPr/>
          <p:nvPr/>
        </p:nvSpPr>
        <p:spPr>
          <a:xfrm>
            <a:off x="3995936" y="4155926"/>
            <a:ext cx="670376" cy="369332"/>
          </a:xfrm>
          <a:prstGeom prst="rect">
            <a:avLst/>
          </a:prstGeom>
        </p:spPr>
        <p:txBody>
          <a:bodyPr wrap="none">
            <a:spAutoFit/>
          </a:bodyPr>
          <a:lstStyle/>
          <a:p>
            <a:r>
              <a:rPr lang="es-ES_tradnl" b="1" dirty="0" smtClean="0">
                <a:solidFill>
                  <a:srgbClr val="00B050"/>
                </a:solidFill>
                <a:latin typeface="Adobe Garamond Pro" pitchFamily="18" charset="0"/>
              </a:rPr>
              <a:t>Agua</a:t>
            </a:r>
            <a:endParaRPr lang="es-ES_tradnl" dirty="0">
              <a:solidFill>
                <a:srgbClr val="00B050"/>
              </a:solidFill>
              <a:latin typeface="Adobe Garamond Pro" pitchFamily="18" charset="0"/>
            </a:endParaRPr>
          </a:p>
        </p:txBody>
      </p:sp>
      <p:sp>
        <p:nvSpPr>
          <p:cNvPr id="15" name="14 Rectángulo"/>
          <p:cNvSpPr/>
          <p:nvPr/>
        </p:nvSpPr>
        <p:spPr>
          <a:xfrm>
            <a:off x="4716016" y="4155926"/>
            <a:ext cx="2310441" cy="369332"/>
          </a:xfrm>
          <a:prstGeom prst="rect">
            <a:avLst/>
          </a:prstGeom>
        </p:spPr>
        <p:txBody>
          <a:bodyPr wrap="none">
            <a:spAutoFit/>
          </a:bodyPr>
          <a:lstStyle/>
          <a:p>
            <a:r>
              <a:rPr lang="es-ES_tradnl" b="1" dirty="0" smtClean="0">
                <a:solidFill>
                  <a:srgbClr val="00B050"/>
                </a:solidFill>
                <a:latin typeface="Adobe Garamond Pro" pitchFamily="18" charset="0"/>
              </a:rPr>
              <a:t>Levadura GUINNESS</a:t>
            </a:r>
            <a:endParaRPr lang="es-ES_tradnl" dirty="0">
              <a:solidFill>
                <a:srgbClr val="00B050"/>
              </a:solidFill>
              <a:latin typeface="Adobe Garamond Pro" pitchFamily="18" charset="0"/>
            </a:endParaRPr>
          </a:p>
        </p:txBody>
      </p:sp>
    </p:spTree>
  </p:cSld>
  <p:clrMapOvr>
    <a:masterClrMapping/>
  </p:clrMapOvr>
  <p:transition spd="slow" advTm="20000">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5143500"/>
          </a:xfrm>
        </p:spPr>
        <p:style>
          <a:lnRef idx="0">
            <a:scrgbClr r="0" g="0" b="0"/>
          </a:lnRef>
          <a:fillRef idx="1002">
            <a:schemeClr val="dk1"/>
          </a:fillRef>
          <a:effectRef idx="0">
            <a:scrgbClr r="0" g="0" b="0"/>
          </a:effectRef>
          <a:fontRef idx="major"/>
        </p:style>
        <p:txBody>
          <a:bodyPr/>
          <a:lstStyle/>
          <a:p>
            <a:pPr>
              <a:buNone/>
            </a:pPr>
            <a:endParaRPr lang="es-ES_tradnl" dirty="0"/>
          </a:p>
        </p:txBody>
      </p:sp>
      <p:pic>
        <p:nvPicPr>
          <p:cNvPr id="5122" name="Picture 2" descr="C:\Users\abuelitos\Desktop\VIAJE A IRLANDA 22 al 29 Sep. 2014\VIAJE A IRLANDA - 22 al 29 de Sep. 2014 1046.JPG"/>
          <p:cNvPicPr>
            <a:picLocks noChangeAspect="1" noChangeArrowheads="1"/>
          </p:cNvPicPr>
          <p:nvPr/>
        </p:nvPicPr>
        <p:blipFill>
          <a:blip r:embed="rId2" cstate="print"/>
          <a:srcRect/>
          <a:stretch>
            <a:fillRect/>
          </a:stretch>
        </p:blipFill>
        <p:spPr bwMode="auto">
          <a:xfrm>
            <a:off x="467544" y="215500"/>
            <a:ext cx="2772000" cy="4928000"/>
          </a:xfrm>
          <a:prstGeom prst="rect">
            <a:avLst/>
          </a:prstGeom>
          <a:noFill/>
          <a:effectLst>
            <a:softEdge rad="63500"/>
          </a:effectLst>
        </p:spPr>
      </p:pic>
      <p:pic>
        <p:nvPicPr>
          <p:cNvPr id="5" name="Picture 2" descr="Rendered Image"/>
          <p:cNvPicPr>
            <a:picLocks noChangeAspect="1" noChangeArrowheads="1"/>
          </p:cNvPicPr>
          <p:nvPr/>
        </p:nvPicPr>
        <p:blipFill>
          <a:blip r:embed="rId3" cstate="print"/>
          <a:srcRect/>
          <a:stretch>
            <a:fillRect/>
          </a:stretch>
        </p:blipFill>
        <p:spPr bwMode="auto">
          <a:xfrm>
            <a:off x="683568" y="339502"/>
            <a:ext cx="1571625" cy="238125"/>
          </a:xfrm>
          <a:prstGeom prst="rect">
            <a:avLst/>
          </a:prstGeom>
          <a:noFill/>
        </p:spPr>
      </p:pic>
      <p:sp>
        <p:nvSpPr>
          <p:cNvPr id="5124" name="AutoShape 4" descr="Resultado de imagen de ingredientes cerveza guinnes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sp>
        <p:nvSpPr>
          <p:cNvPr id="7" name="6 Rectángulo"/>
          <p:cNvSpPr/>
          <p:nvPr/>
        </p:nvSpPr>
        <p:spPr>
          <a:xfrm>
            <a:off x="3779912" y="2715766"/>
            <a:ext cx="4824536" cy="2492990"/>
          </a:xfrm>
          <a:prstGeom prst="rect">
            <a:avLst/>
          </a:prstGeom>
        </p:spPr>
        <p:txBody>
          <a:bodyPr wrap="square">
            <a:spAutoFit/>
          </a:bodyPr>
          <a:lstStyle/>
          <a:p>
            <a:r>
              <a:rPr lang="es-ES_tradnl" dirty="0" smtClean="0"/>
              <a:t> </a:t>
            </a:r>
            <a:r>
              <a:rPr lang="es-ES_tradnl" sz="2000" dirty="0" smtClean="0">
                <a:solidFill>
                  <a:schemeClr val="bg2">
                    <a:lumMod val="90000"/>
                  </a:schemeClr>
                </a:solidFill>
                <a:latin typeface="Adobe Garamond Pro" pitchFamily="18" charset="0"/>
              </a:rPr>
              <a:t>Se produce cada día tres millones de pintas.</a:t>
            </a:r>
          </a:p>
          <a:p>
            <a:r>
              <a:rPr lang="es-ES_tradnl" sz="2000" dirty="0" smtClean="0">
                <a:solidFill>
                  <a:schemeClr val="bg2">
                    <a:lumMod val="90000"/>
                  </a:schemeClr>
                </a:solidFill>
                <a:latin typeface="Adobe Garamond Pro" pitchFamily="18" charset="0"/>
              </a:rPr>
              <a:t> Se venden 10 millones de vasos de esta cerveza diariamente en 150 países diferentes.</a:t>
            </a:r>
            <a:r>
              <a:rPr lang="es-ES_tradnl" sz="2000" b="1" dirty="0" smtClean="0">
                <a:solidFill>
                  <a:schemeClr val="bg2">
                    <a:lumMod val="90000"/>
                  </a:schemeClr>
                </a:solidFill>
                <a:latin typeface="Adobe Garamond Pro" pitchFamily="18" charset="0"/>
              </a:rPr>
              <a:t> </a:t>
            </a:r>
          </a:p>
          <a:p>
            <a:r>
              <a:rPr lang="es-ES_tradnl" sz="2000" dirty="0" smtClean="0">
                <a:solidFill>
                  <a:schemeClr val="bg2">
                    <a:lumMod val="90000"/>
                  </a:schemeClr>
                </a:solidFill>
                <a:latin typeface="Adobe Garamond Pro" pitchFamily="18" charset="0"/>
              </a:rPr>
              <a:t>Una pinta tiene 198 calorías, menos que la misma cantidad que un vaso equivalente de leche desnatada o de un zumo de naranja.</a:t>
            </a:r>
          </a:p>
          <a:p>
            <a:endParaRPr lang="es-ES_tradnl" dirty="0" smtClean="0"/>
          </a:p>
          <a:p>
            <a:endParaRPr lang="es-ES_tradnl" dirty="0"/>
          </a:p>
        </p:txBody>
      </p:sp>
      <p:sp>
        <p:nvSpPr>
          <p:cNvPr id="12" name="11 Rectángulo"/>
          <p:cNvSpPr/>
          <p:nvPr/>
        </p:nvSpPr>
        <p:spPr>
          <a:xfrm>
            <a:off x="107504" y="555526"/>
            <a:ext cx="2304256" cy="369332"/>
          </a:xfrm>
          <a:prstGeom prst="rect">
            <a:avLst/>
          </a:prstGeom>
        </p:spPr>
        <p:txBody>
          <a:bodyPr wrap="square">
            <a:spAutoFit/>
          </a:bodyPr>
          <a:lstStyle/>
          <a:p>
            <a:r>
              <a:rPr lang="es-ES_tradnl" dirty="0" smtClean="0">
                <a:solidFill>
                  <a:schemeClr val="bg2"/>
                </a:solidFill>
              </a:rPr>
              <a:t> </a:t>
            </a:r>
            <a:endParaRPr lang="es-ES_tradnl" dirty="0">
              <a:solidFill>
                <a:schemeClr val="bg2"/>
              </a:solidFill>
            </a:endParaRPr>
          </a:p>
        </p:txBody>
      </p:sp>
      <p:pic>
        <p:nvPicPr>
          <p:cNvPr id="14" name="Picture 2" descr="http://upload.wikimedia.org/wikipedia/commons/4/41/Guinness_at_factory.jpg"/>
          <p:cNvPicPr>
            <a:picLocks noChangeAspect="1" noChangeArrowheads="1"/>
          </p:cNvPicPr>
          <p:nvPr/>
        </p:nvPicPr>
        <p:blipFill>
          <a:blip r:embed="rId4" cstate="print"/>
          <a:srcRect t="17206" r="19346"/>
          <a:stretch>
            <a:fillRect/>
          </a:stretch>
        </p:blipFill>
        <p:spPr bwMode="auto">
          <a:xfrm>
            <a:off x="4860032" y="555526"/>
            <a:ext cx="2665292" cy="2052000"/>
          </a:xfrm>
          <a:prstGeom prst="rect">
            <a:avLst/>
          </a:prstGeom>
          <a:noFill/>
          <a:effectLst>
            <a:softEdge rad="635000"/>
          </a:effectLst>
        </p:spPr>
      </p:pic>
    </p:spTree>
  </p:cSld>
  <p:clrMapOvr>
    <a:masterClrMapping/>
  </p:clrMapOvr>
  <p:transition spd="slow" advTm="20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C:\Users\abuelitos\Pictures\2014-09-30 VIAJE A IRLANDA - 22 al 29 de Sep. 2014\VIAJE A IRLANDA - 22 al 29 de Sep. 2014 1018.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5" name="Picture 2" descr="Rendered Image"/>
          <p:cNvPicPr>
            <a:picLocks noChangeAspect="1" noChangeArrowheads="1"/>
          </p:cNvPicPr>
          <p:nvPr/>
        </p:nvPicPr>
        <p:blipFill>
          <a:blip r:embed="rId3" cstate="print"/>
          <a:srcRect/>
          <a:stretch>
            <a:fillRect/>
          </a:stretch>
        </p:blipFill>
        <p:spPr bwMode="auto">
          <a:xfrm>
            <a:off x="323528" y="4731990"/>
            <a:ext cx="1571625" cy="238125"/>
          </a:xfrm>
          <a:prstGeom prst="rect">
            <a:avLst/>
          </a:prstGeom>
          <a:noFill/>
        </p:spPr>
      </p:pic>
      <p:sp>
        <p:nvSpPr>
          <p:cNvPr id="6" name="5 Rectángulo"/>
          <p:cNvSpPr/>
          <p:nvPr/>
        </p:nvSpPr>
        <p:spPr>
          <a:xfrm>
            <a:off x="3707904" y="483518"/>
            <a:ext cx="1138453" cy="461665"/>
          </a:xfrm>
          <a:prstGeom prst="rect">
            <a:avLst/>
          </a:prstGeom>
        </p:spPr>
        <p:txBody>
          <a:bodyPr wrap="none">
            <a:spAutoFit/>
          </a:bodyPr>
          <a:lstStyle/>
          <a:p>
            <a:r>
              <a:rPr lang="es-ES_tradnl" sz="2400" b="1" dirty="0" smtClean="0">
                <a:solidFill>
                  <a:schemeClr val="bg2">
                    <a:lumMod val="10000"/>
                  </a:schemeClr>
                </a:solidFill>
                <a:latin typeface="Adobe Garamond Pro" pitchFamily="18" charset="0"/>
              </a:rPr>
              <a:t>Cebada</a:t>
            </a:r>
            <a:endParaRPr lang="es-ES_tradnl" sz="2400" dirty="0">
              <a:solidFill>
                <a:schemeClr val="bg2">
                  <a:lumMod val="10000"/>
                </a:schemeClr>
              </a:solidFill>
              <a:latin typeface="Adobe Garamond Pro" pitchFamily="18" charset="0"/>
            </a:endParaRP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205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1682" name="Picture 2" descr="C:\Users\abuelitos\Desktop\VIAJE A IRLANDA 22 al 29 Sep. 2014\VIAJE A IRLANDA - 22 al 29 de Sep. 2014 1019.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29698" name="Picture 2" descr="Rendered Image"/>
          <p:cNvPicPr>
            <a:picLocks noChangeAspect="1" noChangeArrowheads="1"/>
          </p:cNvPicPr>
          <p:nvPr/>
        </p:nvPicPr>
        <p:blipFill>
          <a:blip r:embed="rId3" cstate="print"/>
          <a:srcRect/>
          <a:stretch>
            <a:fillRect/>
          </a:stretch>
        </p:blipFill>
        <p:spPr bwMode="auto">
          <a:xfrm>
            <a:off x="323528" y="4731990"/>
            <a:ext cx="1571625" cy="238125"/>
          </a:xfrm>
          <a:prstGeom prst="rect">
            <a:avLst/>
          </a:prstGeom>
          <a:noFill/>
        </p:spPr>
      </p:pic>
      <p:sp>
        <p:nvSpPr>
          <p:cNvPr id="6" name="5 Rectángulo"/>
          <p:cNvSpPr/>
          <p:nvPr/>
        </p:nvSpPr>
        <p:spPr>
          <a:xfrm>
            <a:off x="4644008" y="3795886"/>
            <a:ext cx="979755" cy="400110"/>
          </a:xfrm>
          <a:prstGeom prst="rect">
            <a:avLst/>
          </a:prstGeom>
        </p:spPr>
        <p:txBody>
          <a:bodyPr wrap="none">
            <a:spAutoFit/>
          </a:bodyPr>
          <a:lstStyle/>
          <a:p>
            <a:r>
              <a:rPr lang="es-ES_tradnl" sz="2000" b="1" dirty="0" smtClean="0">
                <a:solidFill>
                  <a:schemeClr val="bg2">
                    <a:lumMod val="50000"/>
                  </a:schemeClr>
                </a:solidFill>
                <a:latin typeface="Adobe Garamond Pro" pitchFamily="18" charset="0"/>
              </a:rPr>
              <a:t>Cebada</a:t>
            </a:r>
            <a:endParaRPr lang="es-ES_tradnl" sz="2000" dirty="0">
              <a:solidFill>
                <a:schemeClr val="bg2">
                  <a:lumMod val="50000"/>
                </a:schemeClr>
              </a:solidFill>
              <a:latin typeface="Adobe Garamond Pro" pitchFamily="18" charset="0"/>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7168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4" name="Picture 2" descr="C:\Users\abuelitos\Pictures\2014-09-30 VIAJE A IRLANDA - 22 al 29 de Sep. 2014\VIAJE A IRLANDA - 22 al 29 de Sep. 2014 1021.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5" name="Picture 2" descr="Rendered Image"/>
          <p:cNvPicPr>
            <a:picLocks noChangeAspect="1" noChangeArrowheads="1"/>
          </p:cNvPicPr>
          <p:nvPr/>
        </p:nvPicPr>
        <p:blipFill>
          <a:blip r:embed="rId3" cstate="print"/>
          <a:srcRect/>
          <a:stretch>
            <a:fillRect/>
          </a:stretch>
        </p:blipFill>
        <p:spPr bwMode="auto">
          <a:xfrm>
            <a:off x="7380312" y="267494"/>
            <a:ext cx="1571625" cy="238125"/>
          </a:xfrm>
          <a:prstGeom prst="rect">
            <a:avLst/>
          </a:prstGeom>
          <a:noFill/>
        </p:spPr>
      </p:pic>
      <p:sp>
        <p:nvSpPr>
          <p:cNvPr id="6" name="5 Rectángulo"/>
          <p:cNvSpPr/>
          <p:nvPr/>
        </p:nvSpPr>
        <p:spPr>
          <a:xfrm>
            <a:off x="7956376" y="843558"/>
            <a:ext cx="970202" cy="400110"/>
          </a:xfrm>
          <a:prstGeom prst="rect">
            <a:avLst/>
          </a:prstGeom>
        </p:spPr>
        <p:txBody>
          <a:bodyPr wrap="none">
            <a:spAutoFit/>
          </a:bodyPr>
          <a:lstStyle/>
          <a:p>
            <a:r>
              <a:rPr lang="es-ES_tradnl" sz="2000" dirty="0" smtClean="0">
                <a:solidFill>
                  <a:schemeClr val="bg2">
                    <a:lumMod val="75000"/>
                  </a:schemeClr>
                </a:solidFill>
                <a:latin typeface="Adobe Garamond Pro" pitchFamily="18" charset="0"/>
              </a:rPr>
              <a:t>Lúpulo </a:t>
            </a:r>
            <a:endParaRPr lang="es-ES_tradnl" sz="2000" dirty="0">
              <a:solidFill>
                <a:schemeClr val="bg2">
                  <a:lumMod val="75000"/>
                </a:schemeClr>
              </a:solidFill>
              <a:latin typeface="Adobe Garamond Pro" pitchFamily="18" charset="0"/>
            </a:endParaRPr>
          </a:p>
        </p:txBody>
      </p:sp>
    </p:spTree>
  </p:cSld>
  <p:clrMapOvr>
    <a:masterClrMapping/>
  </p:clrMapOvr>
  <p:transition spd="slow" advTm="6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8" name="Picture 2" descr="C:\Users\abuelitos\Desktop\VIAJE A IRLANDA 22 al 29 Sep. 2014\VIAJE A IRLANDA - 22 al 29 de Sep. 2014 1023.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5" name="Picture 2" descr="Rendered Image"/>
          <p:cNvPicPr>
            <a:picLocks noChangeAspect="1" noChangeArrowheads="1"/>
          </p:cNvPicPr>
          <p:nvPr/>
        </p:nvPicPr>
        <p:blipFill>
          <a:blip r:embed="rId3" cstate="print"/>
          <a:srcRect/>
          <a:stretch>
            <a:fillRect/>
          </a:stretch>
        </p:blipFill>
        <p:spPr bwMode="auto">
          <a:xfrm>
            <a:off x="467544" y="4659982"/>
            <a:ext cx="1571625" cy="238125"/>
          </a:xfrm>
          <a:prstGeom prst="rect">
            <a:avLst/>
          </a:prstGeom>
          <a:noFill/>
        </p:spPr>
      </p:pic>
      <p:sp>
        <p:nvSpPr>
          <p:cNvPr id="6" name="5 Rectángulo"/>
          <p:cNvSpPr/>
          <p:nvPr/>
        </p:nvSpPr>
        <p:spPr>
          <a:xfrm>
            <a:off x="6516216" y="2571750"/>
            <a:ext cx="1053494" cy="369332"/>
          </a:xfrm>
          <a:prstGeom prst="rect">
            <a:avLst/>
          </a:prstGeom>
        </p:spPr>
        <p:txBody>
          <a:bodyPr wrap="none">
            <a:spAutoFit/>
          </a:bodyPr>
          <a:lstStyle/>
          <a:p>
            <a:r>
              <a:rPr lang="es-ES_tradnl" b="1" dirty="0" smtClean="0">
                <a:solidFill>
                  <a:schemeClr val="bg2">
                    <a:lumMod val="10000"/>
                  </a:schemeClr>
                </a:solidFill>
              </a:rPr>
              <a:t>Levadura</a:t>
            </a:r>
            <a:endParaRPr lang="es-ES_tradnl" dirty="0">
              <a:solidFill>
                <a:schemeClr val="bg2">
                  <a:lumMod val="10000"/>
                </a:schemeClr>
              </a:solidFill>
            </a:endParaRPr>
          </a:p>
        </p:txBody>
      </p:sp>
      <p:sp>
        <p:nvSpPr>
          <p:cNvPr id="7" name="6 Rectángulo"/>
          <p:cNvSpPr/>
          <p:nvPr/>
        </p:nvSpPr>
        <p:spPr>
          <a:xfrm>
            <a:off x="6119664" y="3003798"/>
            <a:ext cx="3024336" cy="1754326"/>
          </a:xfrm>
          <a:prstGeom prst="rect">
            <a:avLst/>
          </a:prstGeom>
        </p:spPr>
        <p:txBody>
          <a:bodyPr wrap="square">
            <a:spAutoFit/>
          </a:bodyPr>
          <a:lstStyle/>
          <a:p>
            <a:r>
              <a:rPr lang="es-ES_tradnl" dirty="0" smtClean="0">
                <a:solidFill>
                  <a:schemeClr val="accent3">
                    <a:lumMod val="50000"/>
                  </a:schemeClr>
                </a:solidFill>
                <a:latin typeface="Adobe Garamond Pro" pitchFamily="18" charset="0"/>
              </a:rPr>
              <a:t>Se viene empleando desde la época de Arthur. es tan valiosa que una pequeña cantidad de reserva se guarda bajo llave para el caso de que le suceda algo al suministro principal.</a:t>
            </a:r>
            <a:endParaRPr lang="es-ES_tradnl" dirty="0">
              <a:solidFill>
                <a:schemeClr val="accent3">
                  <a:lumMod val="50000"/>
                </a:schemeClr>
              </a:solidFill>
              <a:latin typeface="Adobe Garamond Pro" pitchFamily="18" charset="0"/>
            </a:endParaRPr>
          </a:p>
        </p:txBody>
      </p:sp>
    </p:spTree>
  </p:cSld>
  <p:clrMapOvr>
    <a:masterClrMapping/>
  </p:clrMapOvr>
  <p:transition spd="slow" advTm="1600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3730" name="Picture 2" descr="C:\Users\abuelitos\Desktop\VIAJE A IRLANDA 22 al 29 Sep. 2014\VIAJE A IRLANDA - 22 al 29 de Sep. 2014 1024.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28674" name="Picture 2" descr="Rendered Image"/>
          <p:cNvPicPr>
            <a:picLocks noChangeAspect="1" noChangeArrowheads="1"/>
          </p:cNvPicPr>
          <p:nvPr/>
        </p:nvPicPr>
        <p:blipFill>
          <a:blip r:embed="rId3" cstate="print"/>
          <a:srcRect/>
          <a:stretch>
            <a:fillRect/>
          </a:stretch>
        </p:blipFill>
        <p:spPr bwMode="auto">
          <a:xfrm>
            <a:off x="251520" y="4731990"/>
            <a:ext cx="1571625" cy="238125"/>
          </a:xfrm>
          <a:prstGeom prst="rect">
            <a:avLst/>
          </a:prstGeom>
          <a:noFill/>
        </p:spPr>
      </p:pic>
      <p:sp>
        <p:nvSpPr>
          <p:cNvPr id="6" name="5 Rectángulo"/>
          <p:cNvSpPr/>
          <p:nvPr/>
        </p:nvSpPr>
        <p:spPr>
          <a:xfrm>
            <a:off x="3419872" y="4587974"/>
            <a:ext cx="726481" cy="400110"/>
          </a:xfrm>
          <a:prstGeom prst="rect">
            <a:avLst/>
          </a:prstGeom>
        </p:spPr>
        <p:txBody>
          <a:bodyPr wrap="none">
            <a:spAutoFit/>
          </a:bodyPr>
          <a:lstStyle/>
          <a:p>
            <a:r>
              <a:rPr lang="es-ES_tradnl" sz="2000" b="1" dirty="0" smtClean="0">
                <a:solidFill>
                  <a:schemeClr val="bg2">
                    <a:lumMod val="75000"/>
                  </a:schemeClr>
                </a:solidFill>
                <a:latin typeface="Adobe Garamond Pro" pitchFamily="18" charset="0"/>
              </a:rPr>
              <a:t>Agua</a:t>
            </a:r>
            <a:endParaRPr lang="es-ES_tradnl" sz="2000" dirty="0">
              <a:solidFill>
                <a:schemeClr val="bg2">
                  <a:lumMod val="75000"/>
                </a:schemeClr>
              </a:solidFill>
              <a:latin typeface="Adobe Garamond Pro" pitchFamily="18" charset="0"/>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7373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5778" name="Picture 2" descr="C:\Users\abuelitos\Desktop\VIAJE A IRLANDA 22 al 29 Sep. 2014\VIAJE A IRLANDA - 22 al 29 de Sep. 2014 1026.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6" name="Picture 2" descr="C:\Users\abuelitos\Desktop\VIAJE A IRLANDA 22 al 29 Sep. 2014\VIAJE A IRLANDA - 22 al 29 de Sep. 2014 1026.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7" name="Picture 2" descr="Rendered Image"/>
          <p:cNvPicPr>
            <a:picLocks noChangeAspect="1" noChangeArrowheads="1"/>
          </p:cNvPicPr>
          <p:nvPr/>
        </p:nvPicPr>
        <p:blipFill>
          <a:blip r:embed="rId3" cstate="print"/>
          <a:srcRect/>
          <a:stretch>
            <a:fillRect/>
          </a:stretch>
        </p:blipFill>
        <p:spPr bwMode="auto">
          <a:xfrm>
            <a:off x="7236296" y="267494"/>
            <a:ext cx="1571625" cy="238125"/>
          </a:xfrm>
          <a:prstGeom prst="rect">
            <a:avLst/>
          </a:prstGeom>
          <a:noFill/>
        </p:spPr>
      </p:pic>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xit" presetSubtype="0" accel="100000" fill="hold" nodeType="clickEffect">
                                  <p:stCondLst>
                                    <p:cond delay="0"/>
                                  </p:stCondLst>
                                  <p:childTnLst>
                                    <p:anim calcmode="lin" valueType="num">
                                      <p:cBhvr>
                                        <p:cTn id="6" dur="5000"/>
                                        <p:tgtEl>
                                          <p:spTgt spid="6"/>
                                        </p:tgtEl>
                                        <p:attrNameLst>
                                          <p:attrName>ppt_w</p:attrName>
                                        </p:attrNameLst>
                                      </p:cBhvr>
                                      <p:tavLst>
                                        <p:tav tm="0">
                                          <p:val>
                                            <p:strVal val="ppt_w"/>
                                          </p:val>
                                        </p:tav>
                                        <p:tav tm="100000">
                                          <p:val>
                                            <p:strVal val="ppt_w+.3"/>
                                          </p:val>
                                        </p:tav>
                                      </p:tavLst>
                                    </p:anim>
                                    <p:anim calcmode="lin" valueType="num">
                                      <p:cBhvr>
                                        <p:cTn id="7" dur="5000"/>
                                        <p:tgtEl>
                                          <p:spTgt spid="6"/>
                                        </p:tgtEl>
                                        <p:attrNameLst>
                                          <p:attrName>ppt_h</p:attrName>
                                        </p:attrNameLst>
                                      </p:cBhvr>
                                      <p:tavLst>
                                        <p:tav tm="0">
                                          <p:val>
                                            <p:strVal val="ppt_h"/>
                                          </p:val>
                                        </p:tav>
                                        <p:tav tm="100000">
                                          <p:val>
                                            <p:strVal val="ppt_h"/>
                                          </p:val>
                                        </p:tav>
                                      </p:tavLst>
                                    </p:anim>
                                    <p:animEffect transition="out" filter="fade">
                                      <p:cBhvr>
                                        <p:cTn id="8" dur="5000"/>
                                        <p:tgtEl>
                                          <p:spTgt spid="6"/>
                                        </p:tgtEl>
                                      </p:cBhvr>
                                    </p:animEffect>
                                    <p:set>
                                      <p:cBhvr>
                                        <p:cTn id="9"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6802" name="Picture 2" descr="C:\Users\abuelitos\Desktop\VIAJE A IRLANDA 22 al 29 Sep. 2014\VIAJE A IRLANDA - 22 al 29 de Sep. 2014 1027.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26626" name="Picture 2" descr="Rendered Image"/>
          <p:cNvPicPr>
            <a:picLocks noChangeAspect="1" noChangeArrowheads="1"/>
          </p:cNvPicPr>
          <p:nvPr/>
        </p:nvPicPr>
        <p:blipFill>
          <a:blip r:embed="rId3" cstate="print"/>
          <a:srcRect/>
          <a:stretch>
            <a:fillRect/>
          </a:stretch>
        </p:blipFill>
        <p:spPr bwMode="auto">
          <a:xfrm rot="21023974">
            <a:off x="1691680" y="3867894"/>
            <a:ext cx="1571625" cy="238125"/>
          </a:xfrm>
          <a:prstGeom prst="rect">
            <a:avLst/>
          </a:prstGeom>
          <a:noFill/>
        </p:spPr>
      </p:pic>
    </p:spTree>
  </p:cSld>
  <p:clrMapOvr>
    <a:masterClrMapping/>
  </p:clrMapOvr>
  <p:transition spd="slow" advTm="700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7826" name="Picture 2" descr="C:\Users\abuelitos\Desktop\VIAJE A IRLANDA 22 al 29 Sep. 2014\VIAJE A IRLANDA - 22 al 29 de Sep. 2014 1028.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44034" name="Picture 2" descr="http://mx.tuhistory.com/files/nacio-arthur-guinness-600x310.jpg"/>
          <p:cNvPicPr>
            <a:picLocks noChangeAspect="1" noChangeArrowheads="1"/>
          </p:cNvPicPr>
          <p:nvPr/>
        </p:nvPicPr>
        <p:blipFill>
          <a:blip r:embed="rId3" cstate="print"/>
          <a:srcRect l="21065" r="33997"/>
          <a:stretch>
            <a:fillRect/>
          </a:stretch>
        </p:blipFill>
        <p:spPr bwMode="auto">
          <a:xfrm>
            <a:off x="2195736" y="1203598"/>
            <a:ext cx="1753276" cy="2016000"/>
          </a:xfrm>
          <a:prstGeom prst="rect">
            <a:avLst/>
          </a:prstGeom>
          <a:noFill/>
          <a:effectLst>
            <a:softEdge rad="317500"/>
          </a:effectLst>
        </p:spPr>
      </p:pic>
      <p:pic>
        <p:nvPicPr>
          <p:cNvPr id="25602" name="Picture 2" descr="Rendered Image"/>
          <p:cNvPicPr>
            <a:picLocks noChangeAspect="1" noChangeArrowheads="1"/>
          </p:cNvPicPr>
          <p:nvPr/>
        </p:nvPicPr>
        <p:blipFill>
          <a:blip r:embed="rId4" cstate="print"/>
          <a:srcRect/>
          <a:stretch>
            <a:fillRect/>
          </a:stretch>
        </p:blipFill>
        <p:spPr bwMode="auto">
          <a:xfrm>
            <a:off x="6876256" y="4803998"/>
            <a:ext cx="1571625" cy="238125"/>
          </a:xfrm>
          <a:prstGeom prst="rect">
            <a:avLst/>
          </a:prstGeom>
          <a:noFill/>
        </p:spPr>
      </p:pic>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44034"/>
                                        </p:tgtEl>
                                      </p:cBhvr>
                                    </p:animEffect>
                                    <p:set>
                                      <p:cBhvr>
                                        <p:cTn id="7" dur="1" fill="hold">
                                          <p:stCondLst>
                                            <p:cond delay="2999"/>
                                          </p:stCondLst>
                                        </p:cTn>
                                        <p:tgtEl>
                                          <p:spTgt spid="4403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8850" name="Picture 2" descr="C:\Users\abuelitos\Desktop\VIAJE A IRLANDA 22 al 29 Sep. 2014\VIAJE A IRLANDA - 22 al 29 de Sep. 2014 1032.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24578" name="Picture 2" descr="Rendered Image"/>
          <p:cNvPicPr>
            <a:picLocks noChangeAspect="1" noChangeArrowheads="1"/>
          </p:cNvPicPr>
          <p:nvPr/>
        </p:nvPicPr>
        <p:blipFill>
          <a:blip r:embed="rId3" cstate="print"/>
          <a:srcRect/>
          <a:stretch>
            <a:fillRect/>
          </a:stretch>
        </p:blipFill>
        <p:spPr bwMode="auto">
          <a:xfrm>
            <a:off x="251520" y="627534"/>
            <a:ext cx="1571625" cy="238125"/>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9874" name="Picture 2" descr="C:\Users\abuelitos\Desktop\VIAJE A IRLANDA 22 al 29 Sep. 2014\VIAJE A IRLANDA - 22 al 29 de Sep. 2014 1034.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23554" name="Picture 2" descr="Rendered Image"/>
          <p:cNvPicPr>
            <a:picLocks noChangeAspect="1" noChangeArrowheads="1"/>
          </p:cNvPicPr>
          <p:nvPr/>
        </p:nvPicPr>
        <p:blipFill>
          <a:blip r:embed="rId3" cstate="print"/>
          <a:srcRect/>
          <a:stretch>
            <a:fillRect/>
          </a:stretch>
        </p:blipFill>
        <p:spPr bwMode="auto">
          <a:xfrm>
            <a:off x="5940152" y="195486"/>
            <a:ext cx="1571625" cy="238125"/>
          </a:xfrm>
          <a:prstGeom prst="rect">
            <a:avLst/>
          </a:prstGeom>
          <a:noFill/>
        </p:spPr>
      </p:pic>
      <p:sp>
        <p:nvSpPr>
          <p:cNvPr id="6" name="5 Rectángulo"/>
          <p:cNvSpPr/>
          <p:nvPr/>
        </p:nvSpPr>
        <p:spPr>
          <a:xfrm>
            <a:off x="5940152" y="1923678"/>
            <a:ext cx="3024336" cy="707886"/>
          </a:xfrm>
          <a:prstGeom prst="rect">
            <a:avLst/>
          </a:prstGeom>
        </p:spPr>
        <p:txBody>
          <a:bodyPr wrap="square">
            <a:spAutoFit/>
          </a:bodyPr>
          <a:lstStyle/>
          <a:p>
            <a:r>
              <a:rPr lang="es-ES_tradnl" sz="2000" dirty="0" smtClean="0">
                <a:solidFill>
                  <a:schemeClr val="accent2">
                    <a:lumMod val="40000"/>
                    <a:lumOff val="60000"/>
                  </a:schemeClr>
                </a:solidFill>
                <a:latin typeface="Adobe Garamond Pro" pitchFamily="18" charset="0"/>
              </a:rPr>
              <a:t>Toneles de madera utilizados</a:t>
            </a:r>
          </a:p>
          <a:p>
            <a:r>
              <a:rPr lang="es-ES_tradnl" sz="2000" dirty="0" smtClean="0">
                <a:solidFill>
                  <a:schemeClr val="accent2">
                    <a:lumMod val="40000"/>
                    <a:lumOff val="60000"/>
                  </a:schemeClr>
                </a:solidFill>
                <a:latin typeface="Adobe Garamond Pro" pitchFamily="18" charset="0"/>
              </a:rPr>
              <a:t> para transportar la cerveza</a:t>
            </a:r>
            <a:endParaRPr lang="es-ES_tradnl" sz="2000" dirty="0">
              <a:solidFill>
                <a:schemeClr val="accent2">
                  <a:lumMod val="40000"/>
                  <a:lumOff val="60000"/>
                </a:schemeClr>
              </a:solidFill>
              <a:latin typeface="Adobe Garamond Pro" pitchFamily="18" charset="0"/>
            </a:endParaRPr>
          </a:p>
        </p:txBody>
      </p:sp>
    </p:spTree>
  </p:cSld>
  <p:clrMapOvr>
    <a:masterClrMapping/>
  </p:clrMapOvr>
  <p:transition spd="slow" advTm="7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1506" name="Picture 2" descr="http://images.trvl-media.com/media/content/shared/images/travelguides/destination/178256/Guinness-Storehouse-21628.jpg"/>
          <p:cNvPicPr>
            <a:picLocks noChangeAspect="1" noChangeArrowheads="1"/>
          </p:cNvPicPr>
          <p:nvPr/>
        </p:nvPicPr>
        <p:blipFill>
          <a:blip r:embed="rId2" cstate="print"/>
          <a:srcRect/>
          <a:stretch>
            <a:fillRect/>
          </a:stretch>
        </p:blipFill>
        <p:spPr bwMode="auto">
          <a:xfrm>
            <a:off x="-11" y="2"/>
            <a:ext cx="9159879" cy="5148000"/>
          </a:xfrm>
          <a:prstGeom prst="rect">
            <a:avLst/>
          </a:prstGeom>
          <a:noFill/>
        </p:spPr>
      </p:pic>
      <p:pic>
        <p:nvPicPr>
          <p:cNvPr id="22530" name="Picture 2" descr="Rendered Image"/>
          <p:cNvPicPr>
            <a:picLocks noChangeAspect="1" noChangeArrowheads="1"/>
          </p:cNvPicPr>
          <p:nvPr/>
        </p:nvPicPr>
        <p:blipFill>
          <a:blip r:embed="rId3" cstate="print"/>
          <a:srcRect/>
          <a:stretch>
            <a:fillRect/>
          </a:stretch>
        </p:blipFill>
        <p:spPr bwMode="auto">
          <a:xfrm>
            <a:off x="6804248" y="4905375"/>
            <a:ext cx="1571625" cy="238125"/>
          </a:xfrm>
          <a:prstGeom prst="rect">
            <a:avLst/>
          </a:prstGeom>
          <a:noFill/>
        </p:spPr>
      </p:pic>
    </p:spTree>
  </p:cSld>
  <p:clrMapOvr>
    <a:masterClrMapping/>
  </p:clrMapOvr>
  <p:transition spd="slow" advTm="7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C:\Users\abuelitos\Desktop\guiness\VIAJE A IRLANDA - 22 al 29 de Sep. 2014 1035.JPG"/>
          <p:cNvPicPr>
            <a:picLocks noChangeAspect="1" noChangeArrowheads="1"/>
          </p:cNvPicPr>
          <p:nvPr/>
        </p:nvPicPr>
        <p:blipFill>
          <a:blip r:embed="rId2" cstate="print"/>
          <a:srcRect/>
          <a:stretch>
            <a:fillRect/>
          </a:stretch>
        </p:blipFill>
        <p:spPr bwMode="auto">
          <a:xfrm>
            <a:off x="0" y="-317"/>
            <a:ext cx="9144000" cy="5143817"/>
          </a:xfrm>
          <a:prstGeom prst="rect">
            <a:avLst/>
          </a:prstGeom>
          <a:noFill/>
        </p:spPr>
      </p:pic>
      <p:pic>
        <p:nvPicPr>
          <p:cNvPr id="6" name="Picture 2" descr="C:\Users\abuelitos\Desktop\VIAJE A IRLANDA 22 al 29 Sep. 2014\VIAJE A IRLANDA - 22 al 29 de Sep. 2014 1036.JPG"/>
          <p:cNvPicPr>
            <a:picLocks noChangeAspect="1" noChangeArrowheads="1"/>
          </p:cNvPicPr>
          <p:nvPr/>
        </p:nvPicPr>
        <p:blipFill>
          <a:blip r:embed="rId3" cstate="print"/>
          <a:srcRect/>
          <a:stretch>
            <a:fillRect/>
          </a:stretch>
        </p:blipFill>
        <p:spPr bwMode="auto">
          <a:xfrm>
            <a:off x="0" y="0"/>
            <a:ext cx="9144000" cy="5143500"/>
          </a:xfrm>
          <a:prstGeom prst="rect">
            <a:avLst/>
          </a:prstGeom>
          <a:noFill/>
        </p:spPr>
      </p:pic>
      <p:sp>
        <p:nvSpPr>
          <p:cNvPr id="7" name="6 Rectángulo"/>
          <p:cNvSpPr/>
          <p:nvPr/>
        </p:nvSpPr>
        <p:spPr>
          <a:xfrm>
            <a:off x="1979712" y="195486"/>
            <a:ext cx="6984776" cy="1015663"/>
          </a:xfrm>
          <a:prstGeom prst="rect">
            <a:avLst/>
          </a:prstGeom>
        </p:spPr>
        <p:txBody>
          <a:bodyPr wrap="square">
            <a:spAutoFit/>
          </a:bodyPr>
          <a:lstStyle/>
          <a:p>
            <a:r>
              <a:rPr lang="es-ES_tradnl" sz="2000" dirty="0" smtClean="0">
                <a:solidFill>
                  <a:schemeClr val="bg1"/>
                </a:solidFill>
                <a:latin typeface="Adobe Garamond Pro" pitchFamily="18" charset="0"/>
              </a:rPr>
              <a:t>Diferentes métodos utilizados para transportar la cerveza a su destino… caballos, trenes, barcazas, barcos y transportes por carretera. En la actualidad llega a 150 países.</a:t>
            </a:r>
            <a:endParaRPr lang="es-ES_tradnl" sz="2000" dirty="0">
              <a:solidFill>
                <a:schemeClr val="bg1"/>
              </a:solidFill>
              <a:latin typeface="Adobe Garamond Pro" pitchFamily="18" charset="0"/>
            </a:endParaRPr>
          </a:p>
        </p:txBody>
      </p:sp>
      <p:pic>
        <p:nvPicPr>
          <p:cNvPr id="8" name="Picture 4" descr="Rendered Image"/>
          <p:cNvPicPr>
            <a:picLocks noChangeAspect="1" noChangeArrowheads="1"/>
          </p:cNvPicPr>
          <p:nvPr/>
        </p:nvPicPr>
        <p:blipFill>
          <a:blip r:embed="rId4" cstate="print"/>
          <a:srcRect/>
          <a:stretch>
            <a:fillRect/>
          </a:stretch>
        </p:blipFill>
        <p:spPr bwMode="auto">
          <a:xfrm>
            <a:off x="251520" y="195486"/>
            <a:ext cx="1571625" cy="238125"/>
          </a:xfrm>
          <a:prstGeom prst="rect">
            <a:avLst/>
          </a:prstGeom>
          <a:noFill/>
        </p:spPr>
      </p:pic>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3970" name="Picture 2" descr="C:\Users\abuelitos\Desktop\VIAJE A IRLANDA 22 al 29 Sep. 2014\VIAJE A IRLANDA - 22 al 29 de Sep. 2014 1038.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8" name="Picture 2" descr="C:\Users\abuelitos\Desktop\VIAJE A IRLANDA 22 al 29 Sep. 2014\VIAJE A IRLANDA - 22 al 29 de Sep. 2014 1042.JPG"/>
          <p:cNvPicPr>
            <a:picLocks noChangeAspect="1" noChangeArrowheads="1"/>
          </p:cNvPicPr>
          <p:nvPr/>
        </p:nvPicPr>
        <p:blipFill>
          <a:blip r:embed="rId3" cstate="print"/>
          <a:srcRect/>
          <a:stretch>
            <a:fillRect/>
          </a:stretch>
        </p:blipFill>
        <p:spPr bwMode="auto">
          <a:xfrm>
            <a:off x="0" y="0"/>
            <a:ext cx="9144000" cy="5143500"/>
          </a:xfrm>
          <a:prstGeom prst="rect">
            <a:avLst/>
          </a:prstGeom>
          <a:noFill/>
        </p:spPr>
      </p:pic>
      <p:pic>
        <p:nvPicPr>
          <p:cNvPr id="9" name="Picture 2" descr="Rendered Image"/>
          <p:cNvPicPr>
            <a:picLocks noChangeAspect="1" noChangeArrowheads="1"/>
          </p:cNvPicPr>
          <p:nvPr/>
        </p:nvPicPr>
        <p:blipFill>
          <a:blip r:embed="rId4" cstate="print"/>
          <a:srcRect/>
          <a:stretch>
            <a:fillRect/>
          </a:stretch>
        </p:blipFill>
        <p:spPr bwMode="auto">
          <a:xfrm>
            <a:off x="467544" y="4803998"/>
            <a:ext cx="1571625" cy="238125"/>
          </a:xfrm>
          <a:prstGeom prst="rect">
            <a:avLst/>
          </a:prstGeom>
          <a:noFill/>
        </p:spPr>
      </p:pic>
    </p:spTree>
  </p:cSld>
  <p:clrMapOvr>
    <a:masterClrMapping/>
  </p:clrMapOvr>
  <p:transition spd="slow" advTm="1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83970"/>
                                        </p:tgtEl>
                                      </p:cBhvr>
                                      <p:by x="150000" y="150000"/>
                                    </p:animScale>
                                  </p:childTnLst>
                                </p:cTn>
                              </p:par>
                            </p:childTnLst>
                          </p:cTn>
                        </p:par>
                        <p:par>
                          <p:cTn id="7" fill="hold">
                            <p:stCondLst>
                              <p:cond delay="5000"/>
                            </p:stCondLst>
                            <p:childTnLst>
                              <p:par>
                                <p:cTn id="8" presetID="10" presetClass="entr" presetSubtype="0" fill="hold" nodeType="after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C:\Users\abuelitos\Desktop\VIAJE A IRLANDA 22 al 29 Sep. 2014\VIAJE A IRLANDA - 22 al 29 de Sep. 2014 1039.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5" name="Picture 2" descr="Rendered Image"/>
          <p:cNvPicPr>
            <a:picLocks noChangeAspect="1" noChangeArrowheads="1"/>
          </p:cNvPicPr>
          <p:nvPr/>
        </p:nvPicPr>
        <p:blipFill>
          <a:blip r:embed="rId3" cstate="print"/>
          <a:srcRect/>
          <a:stretch>
            <a:fillRect/>
          </a:stretch>
        </p:blipFill>
        <p:spPr bwMode="auto">
          <a:xfrm>
            <a:off x="467544" y="4803998"/>
            <a:ext cx="1571625" cy="238125"/>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7042" name="Picture 2" descr="C:\Users\abuelitos\Desktop\VIAJE A IRLANDA 22 al 29 Sep. 2014\VIAJE A IRLANDA - 22 al 29 de Sep. 2014 1043.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16386" name="Picture 2" descr="Rendered Image"/>
          <p:cNvPicPr>
            <a:picLocks noChangeAspect="1" noChangeArrowheads="1"/>
          </p:cNvPicPr>
          <p:nvPr/>
        </p:nvPicPr>
        <p:blipFill>
          <a:blip r:embed="rId3" cstate="print"/>
          <a:srcRect/>
          <a:stretch>
            <a:fillRect/>
          </a:stretch>
        </p:blipFill>
        <p:spPr bwMode="auto">
          <a:xfrm>
            <a:off x="179512" y="4803998"/>
            <a:ext cx="1571625" cy="238125"/>
          </a:xfrm>
          <a:prstGeom prst="rect">
            <a:avLst/>
          </a:prstGeom>
          <a:noFill/>
        </p:spPr>
      </p:pic>
      <p:sp>
        <p:nvSpPr>
          <p:cNvPr id="6" name="5 Rectángulo"/>
          <p:cNvSpPr/>
          <p:nvPr/>
        </p:nvSpPr>
        <p:spPr>
          <a:xfrm rot="21432739">
            <a:off x="2123728" y="699542"/>
            <a:ext cx="4572000" cy="707886"/>
          </a:xfrm>
          <a:prstGeom prst="rect">
            <a:avLst/>
          </a:prstGeom>
        </p:spPr>
        <p:txBody>
          <a:bodyPr>
            <a:spAutoFit/>
          </a:bodyPr>
          <a:lstStyle/>
          <a:p>
            <a:r>
              <a:rPr lang="es-ES_tradnl" dirty="0" smtClean="0">
                <a:solidFill>
                  <a:schemeClr val="accent3">
                    <a:lumMod val="20000"/>
                    <a:lumOff val="80000"/>
                  </a:schemeClr>
                </a:solidFill>
              </a:rPr>
              <a:t>       </a:t>
            </a:r>
            <a:r>
              <a:rPr lang="es-ES_tradnl" sz="2000" b="1" dirty="0" smtClean="0">
                <a:solidFill>
                  <a:schemeClr val="tx2">
                    <a:lumMod val="50000"/>
                  </a:schemeClr>
                </a:solidFill>
                <a:latin typeface="Adobe Garamond Pro" pitchFamily="18" charset="0"/>
              </a:rPr>
              <a:t>La galería de la publicidad  </a:t>
            </a:r>
          </a:p>
          <a:p>
            <a:r>
              <a:rPr lang="es-ES_tradnl" sz="2000" dirty="0" smtClean="0">
                <a:solidFill>
                  <a:schemeClr val="bg1"/>
                </a:solidFill>
                <a:latin typeface="Adobe Garamond Pro" pitchFamily="18" charset="0"/>
              </a:rPr>
              <a:t>Siempre ha sido muy aplaudida y premia</a:t>
            </a:r>
            <a:r>
              <a:rPr lang="es-ES_tradnl" dirty="0" smtClean="0">
                <a:solidFill>
                  <a:schemeClr val="bg1"/>
                </a:solidFill>
              </a:rPr>
              <a:t>da</a:t>
            </a:r>
            <a:endParaRPr lang="es-ES_tradnl" dirty="0">
              <a:solidFill>
                <a:schemeClr val="bg1"/>
              </a:solidFill>
            </a:endParaRPr>
          </a:p>
        </p:txBody>
      </p:sp>
    </p:spTree>
  </p:cSld>
  <p:clrMapOvr>
    <a:masterClrMapping/>
  </p:clrMapOvr>
  <p:transition spd="slow" advTm="10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8066" name="Picture 2" descr="C:\Users\abuelitos\Desktop\VIAJE A IRLANDA 22 al 29 Sep. 2014\VIAJE A IRLANDA - 22 al 29 de Sep. 2014 1044.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15362" name="Picture 2" descr="Rendered Image"/>
          <p:cNvPicPr>
            <a:picLocks noChangeAspect="1" noChangeArrowheads="1"/>
          </p:cNvPicPr>
          <p:nvPr/>
        </p:nvPicPr>
        <p:blipFill>
          <a:blip r:embed="rId3" cstate="print"/>
          <a:srcRect/>
          <a:stretch>
            <a:fillRect/>
          </a:stretch>
        </p:blipFill>
        <p:spPr bwMode="auto">
          <a:xfrm>
            <a:off x="395536" y="4803998"/>
            <a:ext cx="1571625" cy="238125"/>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C:\Users\abuelitos\Desktop\guiness\VIAJE A IRLANDA - 22 al 29 de Sep. 2014 1014.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5" name="Picture 2" descr="Rendered Image"/>
          <p:cNvPicPr>
            <a:picLocks noChangeAspect="1" noChangeArrowheads="1"/>
          </p:cNvPicPr>
          <p:nvPr/>
        </p:nvPicPr>
        <p:blipFill>
          <a:blip r:embed="rId3" cstate="print"/>
          <a:srcRect/>
          <a:stretch>
            <a:fillRect/>
          </a:stretch>
        </p:blipFill>
        <p:spPr bwMode="auto">
          <a:xfrm>
            <a:off x="323528" y="4731990"/>
            <a:ext cx="1571625" cy="238125"/>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2946" name="Picture 2" descr="C:\Users\abuelitos\Desktop\VIAJE A IRLANDA 22 al 29 Sep. 2014\VIAJE A IRLANDA - 22 al 29 de Sep. 2014 1037.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20482" name="Picture 2" descr="Rendered Image"/>
          <p:cNvPicPr>
            <a:picLocks noChangeAspect="1" noChangeArrowheads="1"/>
          </p:cNvPicPr>
          <p:nvPr/>
        </p:nvPicPr>
        <p:blipFill>
          <a:blip r:embed="rId3" cstate="print"/>
          <a:srcRect/>
          <a:stretch>
            <a:fillRect/>
          </a:stretch>
        </p:blipFill>
        <p:spPr bwMode="auto">
          <a:xfrm>
            <a:off x="3635896" y="4731990"/>
            <a:ext cx="1571625" cy="238125"/>
          </a:xfrm>
          <a:prstGeom prst="rect">
            <a:avLst/>
          </a:prstGeom>
          <a:noFill/>
        </p:spPr>
      </p:pic>
    </p:spTree>
  </p:cSld>
  <p:clrMapOvr>
    <a:masterClrMapping/>
  </p:clrMapOvr>
  <p:transition spd="slow" advTm="700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9090" name="Picture 2" descr="C:\Users\abuelitos\Desktop\VIAJE A IRLANDA 22 al 29 Sep. 2014\VIAJE A IRLANDA - 22 al 29 de Sep. 2014 1047.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14338" name="Picture 2" descr="Rendered Image"/>
          <p:cNvPicPr>
            <a:picLocks noChangeAspect="1" noChangeArrowheads="1"/>
          </p:cNvPicPr>
          <p:nvPr/>
        </p:nvPicPr>
        <p:blipFill>
          <a:blip r:embed="rId3" cstate="print"/>
          <a:srcRect/>
          <a:stretch>
            <a:fillRect/>
          </a:stretch>
        </p:blipFill>
        <p:spPr bwMode="auto">
          <a:xfrm>
            <a:off x="251520" y="195486"/>
            <a:ext cx="1571625" cy="238125"/>
          </a:xfrm>
          <a:prstGeom prst="rect">
            <a:avLst/>
          </a:prstGeom>
          <a:noFill/>
        </p:spPr>
      </p:pic>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8909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0114" name="Picture 2" descr="C:\Users\abuelitos\Desktop\VIAJE A IRLANDA 22 al 29 Sep. 2014\VIAJE A IRLANDA - 22 al 29 de Sep. 2014 1049.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13314" name="Picture 2" descr="Rendered Image"/>
          <p:cNvPicPr>
            <a:picLocks noChangeAspect="1" noChangeArrowheads="1"/>
          </p:cNvPicPr>
          <p:nvPr/>
        </p:nvPicPr>
        <p:blipFill>
          <a:blip r:embed="rId3" cstate="print"/>
          <a:srcRect/>
          <a:stretch>
            <a:fillRect/>
          </a:stretch>
        </p:blipFill>
        <p:spPr bwMode="auto">
          <a:xfrm>
            <a:off x="323528" y="339502"/>
            <a:ext cx="1571625" cy="238125"/>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2.bp.blogspot.com/-xeO7BjIUdxU/TrQ3sndLz1I/AAAAAAAAJdU/qwiuevUhzLg/s1600/PERGAMINOS%252B%2525252846%25252529.png"/>
          <p:cNvPicPr>
            <a:picLocks noChangeAspect="1" noChangeArrowheads="1"/>
          </p:cNvPicPr>
          <p:nvPr/>
        </p:nvPicPr>
        <p:blipFill>
          <a:blip r:embed="rId2" cstate="print"/>
          <a:srcRect/>
          <a:stretch>
            <a:fillRect/>
          </a:stretch>
        </p:blipFill>
        <p:spPr bwMode="auto">
          <a:xfrm>
            <a:off x="-756592" y="-452586"/>
            <a:ext cx="11377264" cy="5904656"/>
          </a:xfrm>
          <a:prstGeom prst="rect">
            <a:avLst/>
          </a:prstGeom>
          <a:noFill/>
        </p:spPr>
      </p:pic>
      <p:pic>
        <p:nvPicPr>
          <p:cNvPr id="1030" name="Picture 6" descr="http://irlandaviajes.com/wp-content/uploads/2010/01/guinness-thumb.jpg"/>
          <p:cNvPicPr>
            <a:picLocks noChangeAspect="1" noChangeArrowheads="1"/>
          </p:cNvPicPr>
          <p:nvPr/>
        </p:nvPicPr>
        <p:blipFill>
          <a:blip r:embed="rId3" cstate="print"/>
          <a:srcRect/>
          <a:stretch>
            <a:fillRect/>
          </a:stretch>
        </p:blipFill>
        <p:spPr bwMode="auto">
          <a:xfrm>
            <a:off x="6804248" y="3199500"/>
            <a:ext cx="1731645" cy="1944000"/>
          </a:xfrm>
          <a:prstGeom prst="rect">
            <a:avLst/>
          </a:prstGeom>
          <a:noFill/>
          <a:effectLst>
            <a:softEdge rad="635000"/>
          </a:effectLst>
        </p:spPr>
      </p:pic>
      <p:sp>
        <p:nvSpPr>
          <p:cNvPr id="5" name="4 Rectángulo"/>
          <p:cNvSpPr/>
          <p:nvPr/>
        </p:nvSpPr>
        <p:spPr>
          <a:xfrm>
            <a:off x="1331640" y="267494"/>
            <a:ext cx="6408712" cy="4247317"/>
          </a:xfrm>
          <a:prstGeom prst="rect">
            <a:avLst/>
          </a:prstGeom>
        </p:spPr>
        <p:txBody>
          <a:bodyPr wrap="square">
            <a:spAutoFit/>
          </a:bodyPr>
          <a:lstStyle/>
          <a:p>
            <a:pPr fontAlgn="base"/>
            <a:r>
              <a:rPr lang="es-ES_tradnl" b="1" dirty="0" smtClean="0">
                <a:solidFill>
                  <a:schemeClr val="accent3">
                    <a:lumMod val="50000"/>
                  </a:schemeClr>
                </a:solidFill>
              </a:rPr>
              <a:t>Burbujas a contracorriente?</a:t>
            </a:r>
            <a:endParaRPr lang="es-ES_tradnl" dirty="0" smtClean="0">
              <a:solidFill>
                <a:schemeClr val="accent3">
                  <a:lumMod val="50000"/>
                </a:schemeClr>
              </a:solidFill>
            </a:endParaRPr>
          </a:p>
          <a:p>
            <a:pPr fontAlgn="base"/>
            <a:r>
              <a:rPr lang="es-ES_tradnl" dirty="0" smtClean="0">
                <a:solidFill>
                  <a:schemeClr val="accent3">
                    <a:lumMod val="50000"/>
                  </a:schemeClr>
                </a:solidFill>
              </a:rPr>
              <a:t>Seguro que más de uno ha disfrutado de varias pintas con la excusa de responder a la pregunta: ¿por qué las burbujas de la </a:t>
            </a:r>
            <a:r>
              <a:rPr lang="es-ES_tradnl" dirty="0" err="1" smtClean="0">
                <a:solidFill>
                  <a:schemeClr val="accent3">
                    <a:lumMod val="50000"/>
                  </a:schemeClr>
                </a:solidFill>
              </a:rPr>
              <a:t>Guinness</a:t>
            </a:r>
            <a:r>
              <a:rPr lang="es-ES_tradnl" dirty="0" smtClean="0">
                <a:solidFill>
                  <a:schemeClr val="accent3">
                    <a:lumMod val="50000"/>
                  </a:schemeClr>
                </a:solidFill>
              </a:rPr>
              <a:t> van de la superficie al fondo en lugar de subir del fondo a la superficie, como ocurre en todas las cervezas? La Real Sociedad de Química británica resolvió “el enigma”. Un enigma que no es tal, porque se debe a un efecto óptico. No vemos el camino que recorren las burbujas de </a:t>
            </a:r>
            <a:r>
              <a:rPr lang="es-ES_tradnl" dirty="0" err="1" smtClean="0">
                <a:solidFill>
                  <a:schemeClr val="accent3">
                    <a:lumMod val="50000"/>
                  </a:schemeClr>
                </a:solidFill>
              </a:rPr>
              <a:t>Guinness</a:t>
            </a:r>
            <a:r>
              <a:rPr lang="es-ES_tradnl" dirty="0" smtClean="0">
                <a:solidFill>
                  <a:schemeClr val="accent3">
                    <a:lumMod val="50000"/>
                  </a:schemeClr>
                </a:solidFill>
              </a:rPr>
              <a:t> del centro del vaso hacia arriba, pero lo hacen. Cuando llegan, con toda su fuerza, hasta la densa cabeza de espuma, no pueden pasar y fluyen hacia los lados, hacia los bordes del cristal del vaso. Al chocar contra él, se crea una corriente descendente por los bordes de la copa que es la que sí vemos. Por eso, parece que las burbujas únicamente bajen. Una curiosidad debida en parte al nitrógeno y al CO</a:t>
            </a:r>
            <a:r>
              <a:rPr lang="es-ES_tradnl" baseline="-25000" dirty="0" smtClean="0">
                <a:solidFill>
                  <a:schemeClr val="accent3">
                    <a:lumMod val="50000"/>
                  </a:schemeClr>
                </a:solidFill>
              </a:rPr>
              <a:t>2</a:t>
            </a:r>
            <a:r>
              <a:rPr lang="es-ES_tradnl" dirty="0" smtClean="0">
                <a:solidFill>
                  <a:schemeClr val="accent3">
                    <a:lumMod val="50000"/>
                  </a:schemeClr>
                </a:solidFill>
              </a:rPr>
              <a:t> presentes en su composición. </a:t>
            </a:r>
          </a:p>
        </p:txBody>
      </p:sp>
    </p:spTree>
  </p:cSld>
  <p:clrMapOvr>
    <a:masterClrMapping/>
  </p:clrMapOvr>
  <p:transition spd="slow" advTm="4000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5362" name="Picture 2" descr="http://s3-eu-west-1.amazonaws.com/verema/images/valoraciones/0011/7201/photo9.JPG?1365437183"/>
          <p:cNvPicPr>
            <a:picLocks noChangeAspect="1" noChangeArrowheads="1"/>
          </p:cNvPicPr>
          <p:nvPr/>
        </p:nvPicPr>
        <p:blipFill>
          <a:blip r:embed="rId2" cstate="print"/>
          <a:srcRect t="3542" r="-290"/>
          <a:stretch>
            <a:fillRect/>
          </a:stretch>
        </p:blipFill>
        <p:spPr bwMode="auto">
          <a:xfrm>
            <a:off x="0" y="0"/>
            <a:ext cx="9180000" cy="5266324"/>
          </a:xfrm>
          <a:prstGeom prst="rect">
            <a:avLst/>
          </a:prstGeom>
          <a:noFill/>
        </p:spPr>
      </p:pic>
      <p:pic>
        <p:nvPicPr>
          <p:cNvPr id="6" name="Picture 2" descr="http://s3-eu-west-1.amazonaws.com/verema/images/valoraciones/0011/7201/photo9.JPG?1365437183"/>
          <p:cNvPicPr>
            <a:picLocks noChangeAspect="1" noChangeArrowheads="1"/>
          </p:cNvPicPr>
          <p:nvPr/>
        </p:nvPicPr>
        <p:blipFill>
          <a:blip r:embed="rId2" cstate="print"/>
          <a:srcRect t="3976"/>
          <a:stretch>
            <a:fillRect/>
          </a:stretch>
        </p:blipFill>
        <p:spPr bwMode="auto">
          <a:xfrm>
            <a:off x="-36000" y="0"/>
            <a:ext cx="9180000" cy="5257852"/>
          </a:xfrm>
          <a:prstGeom prst="rect">
            <a:avLst/>
          </a:prstGeom>
          <a:noFill/>
        </p:spPr>
      </p:pic>
      <p:pic>
        <p:nvPicPr>
          <p:cNvPr id="7" name="Picture 2" descr="Rendered Image"/>
          <p:cNvPicPr>
            <a:picLocks noChangeAspect="1" noChangeArrowheads="1"/>
          </p:cNvPicPr>
          <p:nvPr/>
        </p:nvPicPr>
        <p:blipFill>
          <a:blip r:embed="rId3" cstate="print"/>
          <a:srcRect/>
          <a:stretch>
            <a:fillRect/>
          </a:stretch>
        </p:blipFill>
        <p:spPr bwMode="auto">
          <a:xfrm>
            <a:off x="179512" y="4905375"/>
            <a:ext cx="1571625" cy="238125"/>
          </a:xfrm>
          <a:prstGeom prst="rect">
            <a:avLst/>
          </a:prstGeom>
          <a:noFill/>
        </p:spPr>
      </p:pic>
      <p:sp>
        <p:nvSpPr>
          <p:cNvPr id="8" name="7 Rectángulo"/>
          <p:cNvSpPr/>
          <p:nvPr/>
        </p:nvSpPr>
        <p:spPr>
          <a:xfrm>
            <a:off x="3347864" y="4011910"/>
            <a:ext cx="5616624" cy="923330"/>
          </a:xfrm>
          <a:prstGeom prst="rect">
            <a:avLst/>
          </a:prstGeom>
        </p:spPr>
        <p:txBody>
          <a:bodyPr wrap="square">
            <a:spAutoFit/>
          </a:bodyPr>
          <a:lstStyle/>
          <a:p>
            <a:r>
              <a:rPr lang="es-ES_tradnl" dirty="0" smtClean="0"/>
              <a:t> </a:t>
            </a:r>
            <a:r>
              <a:rPr lang="es-ES_tradnl" dirty="0" smtClean="0">
                <a:solidFill>
                  <a:schemeClr val="bg2">
                    <a:lumMod val="90000"/>
                  </a:schemeClr>
                </a:solidFill>
                <a:latin typeface="Adobe Garamond Pro" pitchFamily="18" charset="0"/>
              </a:rPr>
              <a:t>Debido a la naturaleza espumante del nitrógeno debe </a:t>
            </a:r>
          </a:p>
          <a:p>
            <a:r>
              <a:rPr lang="es-ES_tradnl" dirty="0" smtClean="0">
                <a:solidFill>
                  <a:schemeClr val="bg2">
                    <a:lumMod val="90000"/>
                  </a:schemeClr>
                </a:solidFill>
                <a:latin typeface="Adobe Garamond Pro" pitchFamily="18" charset="0"/>
              </a:rPr>
              <a:t>dejarse reposar tras su vertido un rato (oscila entre 1 min y los 90 segundos) antes de que este gas se desvanezca del todo.</a:t>
            </a:r>
            <a:endParaRPr lang="es-ES_tradnl" dirty="0">
              <a:solidFill>
                <a:schemeClr val="bg2">
                  <a:lumMod val="90000"/>
                </a:schemeClr>
              </a:solidFill>
              <a:latin typeface="Adobe Garamond Pro" pitchFamily="18" charset="0"/>
            </a:endParaRPr>
          </a:p>
        </p:txBody>
      </p:sp>
    </p:spTree>
  </p:cSld>
  <p:clrMapOvr>
    <a:masterClrMapping/>
  </p:clrMapOvr>
  <p:transition spd="slow" advTm="1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1138" name="Picture 2" descr="C:\Users\abuelitos\Desktop\VIAJE A IRLANDA 22 al 29 Sep. 2014\VIAJE A IRLANDA - 22 al 29 de Sep. 2014 1050.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12290" name="Picture 2" descr="Rendered Image"/>
          <p:cNvPicPr>
            <a:picLocks noChangeAspect="1" noChangeArrowheads="1"/>
          </p:cNvPicPr>
          <p:nvPr/>
        </p:nvPicPr>
        <p:blipFill>
          <a:blip r:embed="rId3" cstate="print"/>
          <a:srcRect/>
          <a:stretch>
            <a:fillRect/>
          </a:stretch>
        </p:blipFill>
        <p:spPr bwMode="auto">
          <a:xfrm>
            <a:off x="4355976" y="4659982"/>
            <a:ext cx="1571625" cy="238125"/>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2162" name="Picture 2" descr="C:\Users\abuelitos\Desktop\VIAJE A IRLANDA 22 al 29 Sep. 2014\VIAJE A IRLANDA - 22 al 29 de Sep. 2014 1052.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11266" name="Picture 2" descr="Rendered Image"/>
          <p:cNvPicPr>
            <a:picLocks noChangeAspect="1" noChangeArrowheads="1"/>
          </p:cNvPicPr>
          <p:nvPr/>
        </p:nvPicPr>
        <p:blipFill>
          <a:blip r:embed="rId3" cstate="print"/>
          <a:srcRect/>
          <a:stretch>
            <a:fillRect/>
          </a:stretch>
        </p:blipFill>
        <p:spPr bwMode="auto">
          <a:xfrm>
            <a:off x="467544" y="4803998"/>
            <a:ext cx="1571625" cy="238125"/>
          </a:xfrm>
          <a:prstGeom prst="rect">
            <a:avLst/>
          </a:prstGeom>
          <a:noFill/>
        </p:spPr>
      </p:pic>
      <p:sp>
        <p:nvSpPr>
          <p:cNvPr id="6" name="5 Rectángulo"/>
          <p:cNvSpPr/>
          <p:nvPr/>
        </p:nvSpPr>
        <p:spPr>
          <a:xfrm>
            <a:off x="1475656" y="123478"/>
            <a:ext cx="5760640" cy="1200329"/>
          </a:xfrm>
          <a:prstGeom prst="rect">
            <a:avLst/>
          </a:prstGeom>
        </p:spPr>
        <p:txBody>
          <a:bodyPr wrap="square">
            <a:spAutoFit/>
          </a:bodyPr>
          <a:lstStyle/>
          <a:p>
            <a:r>
              <a:rPr lang="es-ES_tradnl" dirty="0" smtClean="0">
                <a:solidFill>
                  <a:schemeClr val="bg2"/>
                </a:solidFill>
                <a:latin typeface="Adobe Garamond Pro" pitchFamily="18" charset="0"/>
              </a:rPr>
              <a:t>La intensa nube empieza a caer al fondo, mientras que el remolino se va calmando. Un instante de reposo. Ahora aspira el momento, asómate a la suave y ligera espuma hasta llegar al delicioso sabor amargo de la recompensa</a:t>
            </a:r>
            <a:endParaRPr lang="es-ES_tradnl" dirty="0">
              <a:solidFill>
                <a:schemeClr val="bg2"/>
              </a:solidFill>
              <a:latin typeface="Adobe Garamond Pro" pitchFamily="18" charset="0"/>
            </a:endParaRPr>
          </a:p>
        </p:txBody>
      </p:sp>
    </p:spTree>
  </p:cSld>
  <p:clrMapOvr>
    <a:masterClrMapping/>
  </p:clrMapOvr>
  <p:transition spd="slow" advTm="12000">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3186" name="Picture 2" descr="C:\Users\abuelitos\Desktop\VIAJE A IRLANDA 22 al 29 Sep. 2014\VIAJE A IRLANDA - 22 al 29 de Sep. 2014 1053.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10242" name="Picture 2" descr="Rendered Image"/>
          <p:cNvPicPr>
            <a:picLocks noChangeAspect="1" noChangeArrowheads="1"/>
          </p:cNvPicPr>
          <p:nvPr/>
        </p:nvPicPr>
        <p:blipFill>
          <a:blip r:embed="rId3" cstate="print"/>
          <a:srcRect/>
          <a:stretch>
            <a:fillRect/>
          </a:stretch>
        </p:blipFill>
        <p:spPr bwMode="auto">
          <a:xfrm>
            <a:off x="395536" y="4905375"/>
            <a:ext cx="1571625" cy="238125"/>
          </a:xfrm>
          <a:prstGeom prst="rect">
            <a:avLst/>
          </a:prstGeom>
          <a:noFill/>
        </p:spPr>
      </p:pic>
      <p:sp>
        <p:nvSpPr>
          <p:cNvPr id="6" name="5 Rectángulo"/>
          <p:cNvSpPr/>
          <p:nvPr/>
        </p:nvSpPr>
        <p:spPr>
          <a:xfrm>
            <a:off x="467544" y="339502"/>
            <a:ext cx="7560840" cy="923330"/>
          </a:xfrm>
          <a:prstGeom prst="rect">
            <a:avLst/>
          </a:prstGeom>
        </p:spPr>
        <p:txBody>
          <a:bodyPr wrap="square">
            <a:spAutoFit/>
          </a:bodyPr>
          <a:lstStyle/>
          <a:p>
            <a:r>
              <a:rPr lang="es-ES_tradnl" dirty="0" smtClean="0">
                <a:solidFill>
                  <a:schemeClr val="bg2"/>
                </a:solidFill>
                <a:latin typeface="Adobe Garamond Pro" pitchFamily="18" charset="0"/>
              </a:rPr>
              <a:t>Se trata del ‘</a:t>
            </a:r>
            <a:r>
              <a:rPr lang="es-ES_tradnl" dirty="0" err="1" smtClean="0">
                <a:solidFill>
                  <a:schemeClr val="bg2"/>
                </a:solidFill>
                <a:latin typeface="Adobe Garamond Pro" pitchFamily="18" charset="0"/>
              </a:rPr>
              <a:t>Gravity</a:t>
            </a:r>
            <a:r>
              <a:rPr lang="es-ES_tradnl" dirty="0" smtClean="0">
                <a:solidFill>
                  <a:schemeClr val="bg2"/>
                </a:solidFill>
                <a:latin typeface="Adobe Garamond Pro" pitchFamily="18" charset="0"/>
              </a:rPr>
              <a:t> Bar’, la cúpula acristalada del </a:t>
            </a:r>
            <a:r>
              <a:rPr lang="es-ES_tradnl" dirty="0" err="1" smtClean="0">
                <a:solidFill>
                  <a:schemeClr val="bg2"/>
                </a:solidFill>
                <a:latin typeface="Adobe Garamond Pro" pitchFamily="18" charset="0"/>
              </a:rPr>
              <a:t>Storehouse</a:t>
            </a:r>
            <a:r>
              <a:rPr lang="es-ES_tradnl" dirty="0" smtClean="0">
                <a:solidFill>
                  <a:schemeClr val="bg2"/>
                </a:solidFill>
                <a:latin typeface="Adobe Garamond Pro" pitchFamily="18" charset="0"/>
              </a:rPr>
              <a:t> desde la que podemos disfrutar de una de las mejores vistas panorámicas de 360º grados de Dublín mientras saboreamos una pinta del oro negro irlandés.</a:t>
            </a:r>
            <a:endParaRPr lang="es-ES_tradnl" dirty="0">
              <a:solidFill>
                <a:schemeClr val="bg2"/>
              </a:solidFill>
              <a:latin typeface="Adobe Garamond Pro" pitchFamily="18" charset="0"/>
            </a:endParaRPr>
          </a:p>
        </p:txBody>
      </p:sp>
    </p:spTree>
  </p:cSld>
  <p:clrMapOvr>
    <a:masterClrMapping/>
  </p:clrMapOvr>
  <p:transition spd="slow" advTm="15000">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4210" name="Picture 2" descr="C:\Users\abuelitos\Desktop\VIAJE A IRLANDA 22 al 29 Sep. 2014\VIAJE A IRLANDA - 22 al 29 de Sep. 2014 1054.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9218" name="Picture 2" descr="Rendered Image"/>
          <p:cNvPicPr>
            <a:picLocks noChangeAspect="1" noChangeArrowheads="1"/>
          </p:cNvPicPr>
          <p:nvPr/>
        </p:nvPicPr>
        <p:blipFill>
          <a:blip r:embed="rId3" cstate="print"/>
          <a:srcRect/>
          <a:stretch>
            <a:fillRect/>
          </a:stretch>
        </p:blipFill>
        <p:spPr bwMode="auto">
          <a:xfrm>
            <a:off x="2195736" y="123478"/>
            <a:ext cx="1571625" cy="238125"/>
          </a:xfrm>
          <a:prstGeom prst="rect">
            <a:avLst/>
          </a:prstGeom>
          <a:noFill/>
        </p:spPr>
      </p:pic>
    </p:spTree>
  </p:cSld>
  <p:clrMapOvr>
    <a:masterClrMapping/>
  </p:clrMapOvr>
  <p:transition spd="slow" advTm="900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5234" name="Picture 2" descr="C:\Users\abuelitos\Desktop\VIAJE A IRLANDA 22 al 29 Sep. 2014\VIAJE A IRLANDA - 22 al 29 de Sep. 2014 1055.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8194" name="Picture 2" descr="Rendered Image"/>
          <p:cNvPicPr>
            <a:picLocks noChangeAspect="1" noChangeArrowheads="1"/>
          </p:cNvPicPr>
          <p:nvPr/>
        </p:nvPicPr>
        <p:blipFill>
          <a:blip r:embed="rId3" cstate="print"/>
          <a:srcRect/>
          <a:stretch>
            <a:fillRect/>
          </a:stretch>
        </p:blipFill>
        <p:spPr bwMode="auto">
          <a:xfrm>
            <a:off x="395536" y="4731990"/>
            <a:ext cx="1571625" cy="238125"/>
          </a:xfrm>
          <a:prstGeom prst="rect">
            <a:avLst/>
          </a:prstGeom>
          <a:noFill/>
        </p:spPr>
      </p:pic>
    </p:spTree>
  </p:cSld>
  <p:clrMapOvr>
    <a:masterClrMapping/>
  </p:clrMapOvr>
  <p:transition spd="slow" advTm="1100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6258" name="Picture 2" descr="C:\Users\abuelitos\Desktop\VIAJE A IRLANDA 22 al 29 Sep. 2014\VIAJE A IRLANDA - 22 al 29 de Sep. 2014 1056.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7170" name="Picture 2" descr="Rendered Image"/>
          <p:cNvPicPr>
            <a:picLocks noChangeAspect="1" noChangeArrowheads="1"/>
          </p:cNvPicPr>
          <p:nvPr/>
        </p:nvPicPr>
        <p:blipFill>
          <a:blip r:embed="rId3" cstate="print"/>
          <a:srcRect/>
          <a:stretch>
            <a:fillRect/>
          </a:stretch>
        </p:blipFill>
        <p:spPr bwMode="auto">
          <a:xfrm>
            <a:off x="6876256" y="123478"/>
            <a:ext cx="1571625" cy="238125"/>
          </a:xfrm>
          <a:prstGeom prst="rect">
            <a:avLst/>
          </a:prstGeom>
          <a:noFill/>
        </p:spPr>
      </p:pic>
    </p:spTree>
  </p:cSld>
  <p:clrMapOvr>
    <a:masterClrMapping/>
  </p:clrMapOvr>
  <p:transition spd="slow" advTm="8000">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7282" name="Picture 2" descr="C:\Users\abuelitos\Desktop\VIAJE A IRLANDA 22 al 29 Sep. 2014\VIAJE A IRLANDA - 22 al 29 de Sep. 2014 1057.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6" name="Picture 2" descr="C:\Users\abuelitos\Desktop\VIAJE A IRLANDA 22 al 29 Sep. 2014\VIAJE A IRLANDA - 22 al 29 de Sep. 2014 1058.JPG"/>
          <p:cNvPicPr>
            <a:picLocks noChangeAspect="1" noChangeArrowheads="1"/>
          </p:cNvPicPr>
          <p:nvPr/>
        </p:nvPicPr>
        <p:blipFill>
          <a:blip r:embed="rId3" cstate="print"/>
          <a:srcRect/>
          <a:stretch>
            <a:fillRect/>
          </a:stretch>
        </p:blipFill>
        <p:spPr bwMode="auto">
          <a:xfrm>
            <a:off x="0" y="0"/>
            <a:ext cx="9144000" cy="5143500"/>
          </a:xfrm>
          <a:prstGeom prst="rect">
            <a:avLst/>
          </a:prstGeom>
          <a:noFill/>
        </p:spPr>
      </p:pic>
      <p:pic>
        <p:nvPicPr>
          <p:cNvPr id="7" name="Picture 2" descr="C:\Users\abuelitos\Desktop\VIAJE A IRLANDA 22 al 29 Sep. 2014\VIAJE A IRLANDA - 22 al 29 de Sep. 2014 1059.JPG"/>
          <p:cNvPicPr>
            <a:picLocks noChangeAspect="1" noChangeArrowheads="1"/>
          </p:cNvPicPr>
          <p:nvPr/>
        </p:nvPicPr>
        <p:blipFill>
          <a:blip r:embed="rId4" cstate="print"/>
          <a:srcRect/>
          <a:stretch>
            <a:fillRect/>
          </a:stretch>
        </p:blipFill>
        <p:spPr bwMode="auto">
          <a:xfrm>
            <a:off x="0" y="0"/>
            <a:ext cx="9144000" cy="5143500"/>
          </a:xfrm>
          <a:prstGeom prst="rect">
            <a:avLst/>
          </a:prstGeom>
          <a:noFill/>
        </p:spPr>
      </p:pic>
      <p:pic>
        <p:nvPicPr>
          <p:cNvPr id="8" name="Picture 2" descr="Rendered Image"/>
          <p:cNvPicPr>
            <a:picLocks noChangeAspect="1" noChangeArrowheads="1"/>
          </p:cNvPicPr>
          <p:nvPr/>
        </p:nvPicPr>
        <p:blipFill>
          <a:blip r:embed="rId5" cstate="print"/>
          <a:srcRect/>
          <a:stretch>
            <a:fillRect/>
          </a:stretch>
        </p:blipFill>
        <p:spPr bwMode="auto">
          <a:xfrm>
            <a:off x="251520" y="195486"/>
            <a:ext cx="1571625" cy="238125"/>
          </a:xfrm>
          <a:prstGeom prst="rect">
            <a:avLst/>
          </a:prstGeom>
          <a:noFill/>
        </p:spPr>
      </p:pic>
    </p:spTree>
  </p:cSld>
  <p:clrMapOvr>
    <a:masterClrMapping/>
  </p:clrMapOvr>
  <p:transition spd="slow" advTm="2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0"/>
                                        <p:tgtEl>
                                          <p:spTgt spid="6"/>
                                        </p:tgtEl>
                                      </p:cBhvr>
                                    </p:animEffect>
                                  </p:childTnLst>
                                </p:cTn>
                              </p:par>
                            </p:childTnLst>
                          </p:cTn>
                        </p:par>
                        <p:par>
                          <p:cTn id="8" fill="hold">
                            <p:stCondLst>
                              <p:cond delay="50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4274" name="Picture 2" descr="https://lh4.googleusercontent.com/-3BPad-sJtNk/TYicdfcK50I/AAAAAAAAALc/QvMlyw4M-_o/s1600/DSCF8228.JPG"/>
          <p:cNvPicPr>
            <a:picLocks noChangeAspect="1" noChangeArrowheads="1"/>
          </p:cNvPicPr>
          <p:nvPr/>
        </p:nvPicPr>
        <p:blipFill>
          <a:blip r:embed="rId2" cstate="print"/>
          <a:srcRect b="25003"/>
          <a:stretch>
            <a:fillRect/>
          </a:stretch>
        </p:blipFill>
        <p:spPr bwMode="auto">
          <a:xfrm>
            <a:off x="0" y="0"/>
            <a:ext cx="9144000" cy="5143500"/>
          </a:xfrm>
          <a:prstGeom prst="rect">
            <a:avLst/>
          </a:prstGeom>
          <a:noFill/>
        </p:spPr>
      </p:pic>
      <p:pic>
        <p:nvPicPr>
          <p:cNvPr id="2050" name="Picture 2" descr="Rendered Image"/>
          <p:cNvPicPr>
            <a:picLocks noChangeAspect="1" noChangeArrowheads="1"/>
          </p:cNvPicPr>
          <p:nvPr/>
        </p:nvPicPr>
        <p:blipFill>
          <a:blip r:embed="rId3" cstate="print"/>
          <a:srcRect/>
          <a:stretch>
            <a:fillRect/>
          </a:stretch>
        </p:blipFill>
        <p:spPr bwMode="auto">
          <a:xfrm>
            <a:off x="323528" y="4803998"/>
            <a:ext cx="1571625" cy="238125"/>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0354" name="Picture 2" descr="C:\Users\abuelitos\Desktop\VIAJE A IRLANDA 22 al 29 Sep. 2014\VIAJE A IRLANDA - 22 al 29 de Sep. 2014 1064.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pic>
        <p:nvPicPr>
          <p:cNvPr id="3074" name="Picture 2" descr="Rendered Image"/>
          <p:cNvPicPr>
            <a:picLocks noChangeAspect="1" noChangeArrowheads="1"/>
          </p:cNvPicPr>
          <p:nvPr/>
        </p:nvPicPr>
        <p:blipFill>
          <a:blip r:embed="rId3" cstate="print"/>
          <a:srcRect/>
          <a:stretch>
            <a:fillRect/>
          </a:stretch>
        </p:blipFill>
        <p:spPr bwMode="auto">
          <a:xfrm>
            <a:off x="1835696" y="195486"/>
            <a:ext cx="1571625" cy="238125"/>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5143499"/>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sp>
        <p:nvSpPr>
          <p:cNvPr id="3" name="2 Subtítulo"/>
          <p:cNvSpPr>
            <a:spLocks noGrp="1"/>
          </p:cNvSpPr>
          <p:nvPr>
            <p:ph type="subTitle" idx="1"/>
          </p:nvPr>
        </p:nvSpPr>
        <p:spPr/>
        <p:txBody>
          <a:bodyPr/>
          <a:lstStyle/>
          <a:p>
            <a:pPr>
              <a:buFont typeface="Arial" pitchFamily="34" charset="0"/>
              <a:buChar char="•"/>
            </a:pPr>
            <a:endParaRPr lang="es-ES_tradnl" dirty="0"/>
          </a:p>
        </p:txBody>
      </p:sp>
      <p:pic>
        <p:nvPicPr>
          <p:cNvPr id="11270" name="Picture 6" descr="http://2.bp.blogspot.com/-bH4H-C9QK3M/UzVx-LqLnLI/AAAAAAAAfLI/iE53qC-11e4/s1600/P1190325.JPG"/>
          <p:cNvPicPr>
            <a:picLocks noChangeAspect="1" noChangeArrowheads="1"/>
          </p:cNvPicPr>
          <p:nvPr/>
        </p:nvPicPr>
        <p:blipFill>
          <a:blip r:embed="rId2" cstate="print"/>
          <a:srcRect l="9217" t="12288" r="5200" b="6964"/>
          <a:stretch>
            <a:fillRect/>
          </a:stretch>
        </p:blipFill>
        <p:spPr bwMode="auto">
          <a:xfrm>
            <a:off x="2195736" y="1275606"/>
            <a:ext cx="4680520" cy="3312368"/>
          </a:xfrm>
          <a:prstGeom prst="rect">
            <a:avLst/>
          </a:prstGeom>
          <a:noFill/>
          <a:effectLst>
            <a:softEdge rad="317500"/>
          </a:effectLst>
        </p:spPr>
      </p:pic>
      <p:sp>
        <p:nvSpPr>
          <p:cNvPr id="5" name="4 Rectángulo"/>
          <p:cNvSpPr/>
          <p:nvPr/>
        </p:nvSpPr>
        <p:spPr>
          <a:xfrm>
            <a:off x="323528" y="267494"/>
            <a:ext cx="2549223" cy="1015663"/>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2000" spc="150" dirty="0" smtClean="0">
                <a:ln w="11430"/>
                <a:solidFill>
                  <a:srgbClr val="F8F8F8"/>
                </a:solidFill>
                <a:latin typeface="Adobe Garamond Pro" pitchFamily="18" charset="0"/>
                <a:ea typeface="Adobe Song Std L" pitchFamily="18" charset="-128"/>
              </a:rPr>
              <a:t>Diseño y fotografías</a:t>
            </a:r>
          </a:p>
          <a:p>
            <a:pPr algn="ctr"/>
            <a:r>
              <a:rPr lang="es-ES" sz="2000" cap="none" spc="150" dirty="0" smtClean="0">
                <a:ln w="11430"/>
                <a:solidFill>
                  <a:srgbClr val="F8F8F8"/>
                </a:solidFill>
                <a:latin typeface="Adobe Garamond Pro" pitchFamily="18" charset="0"/>
                <a:ea typeface="Adobe Song Std L" pitchFamily="18" charset="-128"/>
              </a:rPr>
              <a:t>María Teresa Espín </a:t>
            </a:r>
          </a:p>
          <a:p>
            <a:pPr algn="ctr"/>
            <a:r>
              <a:rPr lang="es-ES" sz="2000" spc="150" dirty="0" smtClean="0">
                <a:ln w="11430"/>
                <a:solidFill>
                  <a:srgbClr val="F8F8F8"/>
                </a:solidFill>
                <a:latin typeface="Adobe Garamond Pro" pitchFamily="18" charset="0"/>
                <a:ea typeface="Adobe Song Std L" pitchFamily="18" charset="-128"/>
              </a:rPr>
              <a:t>2015</a:t>
            </a:r>
            <a:endParaRPr lang="es-ES" sz="2000" cap="none" spc="150" dirty="0">
              <a:ln w="11430"/>
              <a:solidFill>
                <a:srgbClr val="F8F8F8"/>
              </a:solidFill>
              <a:latin typeface="Adobe Garamond Pro" pitchFamily="18" charset="0"/>
              <a:ea typeface="Adobe Song Std L" pitchFamily="18" charset="-128"/>
            </a:endParaRPr>
          </a:p>
        </p:txBody>
      </p:sp>
    </p:spTree>
  </p:cSld>
  <p:clrMapOvr>
    <a:masterClrMapping/>
  </p:clrMapOvr>
  <p:transition spd="slow" advTm="500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ES_tradnl"/>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ES_tradnl"/>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3657600"/>
            <a:ext cx="1219200" cy="74295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228850"/>
            <a:ext cx="533400" cy="40005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2628900"/>
            <a:ext cx="533400" cy="40005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028950"/>
            <a:ext cx="533400" cy="40005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3429000"/>
            <a:ext cx="533400" cy="400050"/>
          </a:xfrm>
          <a:prstGeom prst="rect">
            <a:avLst/>
          </a:prstGeom>
          <a:noFill/>
        </p:spPr>
      </p:pic>
    </p:spTree>
  </p:cSld>
  <p:clrMapOvr>
    <a:masterClrMapping/>
  </p:clrMapOvr>
  <p:transition spd="slow" advTm="3000">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648</TotalTime>
  <Words>840</Words>
  <Application>Microsoft Office PowerPoint</Application>
  <PresentationFormat>Presentación en pantalla (16:9)</PresentationFormat>
  <Paragraphs>47</Paragraphs>
  <Slides>49</Slides>
  <Notes>0</Notes>
  <HiddenSlides>0</HiddenSlides>
  <MMClips>0</MMClips>
  <ScaleCrop>false</ScaleCrop>
  <HeadingPairs>
    <vt:vector size="4" baseType="variant">
      <vt:variant>
        <vt:lpstr>Tema</vt:lpstr>
      </vt:variant>
      <vt:variant>
        <vt:i4>1</vt:i4>
      </vt:variant>
      <vt:variant>
        <vt:lpstr>Títulos de diapositiva</vt:lpstr>
      </vt:variant>
      <vt:variant>
        <vt:i4>49</vt:i4>
      </vt:variant>
    </vt:vector>
  </HeadingPairs>
  <TitlesOfParts>
    <vt:vector size="50" baseType="lpstr">
      <vt:lpstr>Tema de Office</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300</cp:revision>
  <dcterms:created xsi:type="dcterms:W3CDTF">2014-12-19T16:38:02Z</dcterms:created>
  <dcterms:modified xsi:type="dcterms:W3CDTF">2015-03-07T16:37:51Z</dcterms:modified>
</cp:coreProperties>
</file>