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332" r:id="rId3"/>
    <p:sldId id="309" r:id="rId4"/>
    <p:sldId id="327" r:id="rId5"/>
    <p:sldId id="280" r:id="rId6"/>
    <p:sldId id="328" r:id="rId7"/>
    <p:sldId id="263" r:id="rId8"/>
    <p:sldId id="271" r:id="rId9"/>
    <p:sldId id="279" r:id="rId10"/>
    <p:sldId id="329" r:id="rId11"/>
    <p:sldId id="278" r:id="rId12"/>
    <p:sldId id="274" r:id="rId13"/>
    <p:sldId id="330" r:id="rId14"/>
    <p:sldId id="270" r:id="rId15"/>
    <p:sldId id="268" r:id="rId16"/>
    <p:sldId id="272" r:id="rId17"/>
    <p:sldId id="284" r:id="rId18"/>
    <p:sldId id="283" r:id="rId19"/>
    <p:sldId id="282" r:id="rId20"/>
    <p:sldId id="281" r:id="rId21"/>
    <p:sldId id="277" r:id="rId22"/>
    <p:sldId id="276" r:id="rId23"/>
    <p:sldId id="275" r:id="rId24"/>
    <p:sldId id="269" r:id="rId25"/>
    <p:sldId id="267" r:id="rId26"/>
    <p:sldId id="266" r:id="rId27"/>
    <p:sldId id="264" r:id="rId28"/>
    <p:sldId id="262" r:id="rId29"/>
    <p:sldId id="261" r:id="rId30"/>
    <p:sldId id="293" r:id="rId31"/>
    <p:sldId id="292" r:id="rId32"/>
    <p:sldId id="291" r:id="rId33"/>
    <p:sldId id="290" r:id="rId34"/>
    <p:sldId id="289" r:id="rId35"/>
    <p:sldId id="288" r:id="rId36"/>
    <p:sldId id="287" r:id="rId37"/>
    <p:sldId id="286" r:id="rId38"/>
    <p:sldId id="313" r:id="rId39"/>
    <p:sldId id="310" r:id="rId40"/>
    <p:sldId id="308" r:id="rId41"/>
    <p:sldId id="306" r:id="rId42"/>
    <p:sldId id="305" r:id="rId43"/>
    <p:sldId id="304" r:id="rId44"/>
    <p:sldId id="302" r:id="rId45"/>
    <p:sldId id="301" r:id="rId46"/>
    <p:sldId id="257" r:id="rId47"/>
    <p:sldId id="319" r:id="rId48"/>
    <p:sldId id="318" r:id="rId49"/>
    <p:sldId id="317" r:id="rId50"/>
    <p:sldId id="316" r:id="rId51"/>
    <p:sldId id="314" r:id="rId52"/>
    <p:sldId id="321" r:id="rId53"/>
    <p:sldId id="311" r:id="rId54"/>
    <p:sldId id="307" r:id="rId55"/>
    <p:sldId id="331"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0kNVEFu/f63Ux2I7hyeG7Q" hashData="rHFL/8LUB4L3g3a7eSD+Ry6JkX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3F50F3"/>
    <a:srgbClr val="0000CC"/>
    <a:srgbClr val="FF3300"/>
    <a:srgbClr val="008E40"/>
    <a:srgbClr val="983274"/>
    <a:srgbClr val="9900CC"/>
    <a:srgbClr val="006600"/>
    <a:srgbClr val="CC0066"/>
    <a:srgbClr val="FF99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949" autoAdjust="0"/>
    <p:restoredTop sz="94709" autoAdjust="0"/>
  </p:normalViewPr>
  <p:slideViewPr>
    <p:cSldViewPr>
      <p:cViewPr>
        <p:scale>
          <a:sx n="50" d="100"/>
          <a:sy n="50" d="100"/>
        </p:scale>
        <p:origin x="-1140" y="-5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A31E01-A869-4AFC-BDBD-8980C4140A2F}" type="datetimeFigureOut">
              <a:rPr lang="es-ES" smtClean="0"/>
              <a:pPr/>
              <a:t>02/02/2014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B1597B-F0E9-49AF-BE6E-60F550EA07B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AB1597B-F0E9-49AF-BE6E-60F550EA07B3}" type="slidenum">
              <a:rPr lang="es-ES" smtClean="0"/>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D2B2BB-F824-4673-9BE6-3B8AC38A624E}"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FB13152-2E46-435B-A171-273F4EB921D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97F4FF-0EDA-49EB-A7DB-9779B881B01E}" type="datetimeFigureOut">
              <a:rPr lang="es-ES" smtClean="0"/>
              <a:pPr/>
              <a:t>02/02/2014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D2B2BB-F824-4673-9BE6-3B8AC38A624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68DE04A-A9C5-44B1-89ED-60FFC2C376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gif"/><Relationship Id="rId7" Type="http://schemas.openxmlformats.org/officeDocument/2006/relationships/image" Target="../media/image13.gif"/><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 Id="rId9" Type="http://schemas.openxmlformats.org/officeDocument/2006/relationships/image" Target="../media/image15.gif"/></Relationships>
</file>

<file path=ppt/slides/_rels/slide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jpeg"/><Relationship Id="rId7" Type="http://schemas.openxmlformats.org/officeDocument/2006/relationships/image" Target="../media/image6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gif"/><Relationship Id="rId4" Type="http://schemas.openxmlformats.org/officeDocument/2006/relationships/image" Target="../media/image65.gif"/></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0.png"/><Relationship Id="rId7" Type="http://schemas.openxmlformats.org/officeDocument/2006/relationships/image" Target="../media/image7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3F50F3"/>
          </a:solidFill>
          <a:ln>
            <a:noFill/>
          </a:ln>
        </p:spPr>
        <p:txBody>
          <a:bodyPr/>
          <a:lstStyle/>
          <a:p>
            <a:endParaRPr lang="es-ES" dirty="0"/>
          </a:p>
        </p:txBody>
      </p:sp>
      <p:pic>
        <p:nvPicPr>
          <p:cNvPr id="6" name="5 Imagen" descr="4110240603_8d5f9136c0_o.jpg"/>
          <p:cNvPicPr>
            <a:picLocks noChangeAspect="1"/>
          </p:cNvPicPr>
          <p:nvPr/>
        </p:nvPicPr>
        <p:blipFill>
          <a:blip r:embed="rId3">
            <a:lum/>
          </a:blip>
          <a:stretch>
            <a:fillRect/>
          </a:stretch>
        </p:blipFill>
        <p:spPr>
          <a:xfrm>
            <a:off x="0" y="0"/>
            <a:ext cx="9144000" cy="6858000"/>
          </a:xfrm>
          <a:prstGeom prst="rect">
            <a:avLst/>
          </a:prstGeom>
          <a:ln>
            <a:noFill/>
          </a:ln>
        </p:spPr>
      </p:pic>
      <p:pic>
        <p:nvPicPr>
          <p:cNvPr id="7" name="6 Imagen" descr="4110240603_8d5f9136c0_o.jpg"/>
          <p:cNvPicPr>
            <a:picLocks noChangeAspect="1"/>
          </p:cNvPicPr>
          <p:nvPr/>
        </p:nvPicPr>
        <p:blipFill>
          <a:blip r:embed="rId3">
            <a:lum/>
          </a:blip>
          <a:srcRect r="53125"/>
          <a:stretch>
            <a:fillRect/>
          </a:stretch>
        </p:blipFill>
        <p:spPr>
          <a:xfrm>
            <a:off x="0" y="0"/>
            <a:ext cx="4572000" cy="6858000"/>
          </a:xfrm>
          <a:prstGeom prst="rect">
            <a:avLst/>
          </a:prstGeom>
          <a:ln>
            <a:noFill/>
          </a:ln>
        </p:spPr>
      </p:pic>
      <p:pic>
        <p:nvPicPr>
          <p:cNvPr id="8" name="7 Imagen" descr="4110240603_8d5f9136c0_o.jpg"/>
          <p:cNvPicPr>
            <a:picLocks noChangeAspect="1"/>
          </p:cNvPicPr>
          <p:nvPr/>
        </p:nvPicPr>
        <p:blipFill>
          <a:blip r:embed="rId3">
            <a:lum/>
          </a:blip>
          <a:srcRect l="46875"/>
          <a:stretch>
            <a:fillRect/>
          </a:stretch>
        </p:blipFill>
        <p:spPr>
          <a:xfrm>
            <a:off x="4500562" y="0"/>
            <a:ext cx="4643438" cy="6858000"/>
          </a:xfrm>
          <a:prstGeom prst="rect">
            <a:avLst/>
          </a:prstGeom>
          <a:ln>
            <a:noFill/>
          </a:ln>
        </p:spPr>
      </p:pic>
      <p:pic>
        <p:nvPicPr>
          <p:cNvPr id="9" name="Picture 10" descr="http://www.thedaleyjournal.com/samplework/web/Disney%20World/Images/banner.png"/>
          <p:cNvPicPr>
            <a:picLocks noChangeAspect="1" noChangeArrowheads="1"/>
          </p:cNvPicPr>
          <p:nvPr/>
        </p:nvPicPr>
        <p:blipFill>
          <a:blip r:embed="rId4">
            <a:lum contrast="20000"/>
          </a:blip>
          <a:srcRect r="26666"/>
          <a:stretch>
            <a:fillRect/>
          </a:stretch>
        </p:blipFill>
        <p:spPr bwMode="auto">
          <a:xfrm>
            <a:off x="285720" y="357166"/>
            <a:ext cx="3286148" cy="2361756"/>
          </a:xfrm>
          <a:prstGeom prst="ellipse">
            <a:avLst/>
          </a:prstGeom>
          <a:noFill/>
          <a:ln>
            <a:solidFill>
              <a:schemeClr val="bg2">
                <a:lumMod val="60000"/>
                <a:lumOff val="40000"/>
              </a:schemeClr>
            </a:solidFill>
          </a:ln>
          <a:effectLst>
            <a:softEdge rad="127000"/>
          </a:effectLst>
        </p:spPr>
      </p:pic>
      <p:sp>
        <p:nvSpPr>
          <p:cNvPr id="10" name="9 Anillo"/>
          <p:cNvSpPr/>
          <p:nvPr/>
        </p:nvSpPr>
        <p:spPr>
          <a:xfrm>
            <a:off x="285720" y="285728"/>
            <a:ext cx="3286148" cy="2286016"/>
          </a:xfrm>
          <a:prstGeom prst="donut">
            <a:avLst>
              <a:gd name="adj" fmla="val 7043"/>
            </a:avLst>
          </a:prstGeom>
          <a:blipFill dpi="0" rotWithShape="1">
            <a:blip r:embed="rId5">
              <a:lum contrast="20000"/>
            </a:blip>
            <a:srcRect/>
            <a:tile tx="0" ty="0" sx="100000" sy="100000" flip="none" algn="tl"/>
          </a:blip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Picture 2" descr="http://orlandodisneyhotel.com/images/x_dilma11.gif"/>
          <p:cNvPicPr>
            <a:picLocks noChangeAspect="1" noChangeArrowheads="1" noCrop="1"/>
          </p:cNvPicPr>
          <p:nvPr/>
        </p:nvPicPr>
        <p:blipFill>
          <a:blip r:embed="rId6">
            <a:lum contrast="20000"/>
          </a:blip>
          <a:srcRect/>
          <a:stretch>
            <a:fillRect/>
          </a:stretch>
        </p:blipFill>
        <p:spPr bwMode="auto">
          <a:xfrm>
            <a:off x="357158" y="1928802"/>
            <a:ext cx="1393305" cy="1733551"/>
          </a:xfrm>
          <a:prstGeom prst="rect">
            <a:avLst/>
          </a:prstGeom>
          <a:noFill/>
        </p:spPr>
      </p:pic>
      <p:pic>
        <p:nvPicPr>
          <p:cNvPr id="12" name="Picture 2" descr="Rendered Image"/>
          <p:cNvPicPr>
            <a:picLocks noChangeAspect="1" noChangeArrowheads="1"/>
          </p:cNvPicPr>
          <p:nvPr/>
        </p:nvPicPr>
        <p:blipFill>
          <a:blip r:embed="rId7">
            <a:lum contrast="20000"/>
          </a:blip>
          <a:srcRect/>
          <a:stretch>
            <a:fillRect/>
          </a:stretch>
        </p:blipFill>
        <p:spPr bwMode="auto">
          <a:xfrm>
            <a:off x="5500694" y="642918"/>
            <a:ext cx="1185871" cy="575665"/>
          </a:xfrm>
          <a:prstGeom prst="rect">
            <a:avLst/>
          </a:prstGeom>
          <a:noFill/>
          <a:ln>
            <a:noFill/>
          </a:ln>
          <a:effectLst/>
        </p:spPr>
      </p:pic>
      <p:pic>
        <p:nvPicPr>
          <p:cNvPr id="13" name="Picture 4" descr="Rendered Image"/>
          <p:cNvPicPr>
            <a:picLocks noChangeAspect="1" noChangeArrowheads="1"/>
          </p:cNvPicPr>
          <p:nvPr/>
        </p:nvPicPr>
        <p:blipFill>
          <a:blip r:embed="rId8">
            <a:lum contrast="20000"/>
          </a:blip>
          <a:srcRect/>
          <a:stretch>
            <a:fillRect/>
          </a:stretch>
        </p:blipFill>
        <p:spPr bwMode="auto">
          <a:xfrm>
            <a:off x="7072330" y="642918"/>
            <a:ext cx="1426111" cy="621050"/>
          </a:xfrm>
          <a:prstGeom prst="rect">
            <a:avLst/>
          </a:prstGeom>
          <a:noFill/>
          <a:ln>
            <a:noFill/>
          </a:ln>
          <a:effectLst/>
        </p:spPr>
      </p:pic>
      <p:pic>
        <p:nvPicPr>
          <p:cNvPr id="14" name="Picture 6" descr="Rendered Image"/>
          <p:cNvPicPr>
            <a:picLocks noChangeAspect="1" noChangeArrowheads="1"/>
          </p:cNvPicPr>
          <p:nvPr/>
        </p:nvPicPr>
        <p:blipFill>
          <a:blip r:embed="rId9">
            <a:lum contrast="20000"/>
          </a:blip>
          <a:srcRect/>
          <a:stretch>
            <a:fillRect/>
          </a:stretch>
        </p:blipFill>
        <p:spPr bwMode="auto">
          <a:xfrm>
            <a:off x="5500694" y="1571612"/>
            <a:ext cx="3071866" cy="653583"/>
          </a:xfrm>
          <a:prstGeom prst="rect">
            <a:avLst/>
          </a:prstGeom>
          <a:noFill/>
          <a:ln>
            <a:noFill/>
          </a:ln>
          <a:effectLst/>
        </p:spPr>
      </p:pic>
    </p:spTree>
  </p:cSld>
  <p:clrMapOvr>
    <a:masterClrMapping/>
  </p:clrMapOvr>
  <p:transition spd="slow" advTm="20000">
    <p:sndAc>
      <p:stSnd loop="1">
        <p:snd r:embed="rId2" name="Walt Disney Pictures - Best Soundtrack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50" presetClass="entr" presetSubtype="0" decel="10000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000" fill="hold"/>
                                        <p:tgtEl>
                                          <p:spTgt spid="9"/>
                                        </p:tgtEl>
                                        <p:attrNameLst>
                                          <p:attrName>ppt_w</p:attrName>
                                        </p:attrNameLst>
                                      </p:cBhvr>
                                      <p:tavLst>
                                        <p:tav tm="0">
                                          <p:val>
                                            <p:strVal val="#ppt_w+.3"/>
                                          </p:val>
                                        </p:tav>
                                        <p:tav tm="100000">
                                          <p:val>
                                            <p:strVal val="#ppt_w"/>
                                          </p:val>
                                        </p:tav>
                                      </p:tavLst>
                                    </p:anim>
                                    <p:anim calcmode="lin" valueType="num">
                                      <p:cBhvr>
                                        <p:cTn id="25" dur="3000" fill="hold"/>
                                        <p:tgtEl>
                                          <p:spTgt spid="9"/>
                                        </p:tgtEl>
                                        <p:attrNameLst>
                                          <p:attrName>ppt_h</p:attrName>
                                        </p:attrNameLst>
                                      </p:cBhvr>
                                      <p:tavLst>
                                        <p:tav tm="0">
                                          <p:val>
                                            <p:strVal val="#ppt_h"/>
                                          </p:val>
                                        </p:tav>
                                        <p:tav tm="100000">
                                          <p:val>
                                            <p:strVal val="#ppt_h"/>
                                          </p:val>
                                        </p:tav>
                                      </p:tavLst>
                                    </p:anim>
                                    <p:animEffect transition="in" filter="fade">
                                      <p:cBhvr>
                                        <p:cTn id="26" dur="3000"/>
                                        <p:tgtEl>
                                          <p:spTgt spid="9"/>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3000" fill="hold"/>
                                        <p:tgtEl>
                                          <p:spTgt spid="10"/>
                                        </p:tgtEl>
                                        <p:attrNameLst>
                                          <p:attrName>ppt_w</p:attrName>
                                        </p:attrNameLst>
                                      </p:cBhvr>
                                      <p:tavLst>
                                        <p:tav tm="0">
                                          <p:val>
                                            <p:strVal val="#ppt_w+.3"/>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animEffect transition="in" filter="fade">
                                      <p:cBhvr>
                                        <p:cTn id="31" dur="3000"/>
                                        <p:tgtEl>
                                          <p:spTgt spid="10"/>
                                        </p:tgtEl>
                                      </p:cBhvr>
                                    </p:animEffect>
                                  </p:childTnLst>
                                </p:cTn>
                              </p:par>
                              <p:par>
                                <p:cTn id="32" presetID="26" presetClass="emph" presetSubtype="0" fill="hold" nodeType="withEffect">
                                  <p:stCondLst>
                                    <p:cond delay="0"/>
                                  </p:stCondLst>
                                  <p:childTnLst>
                                    <p:animEffect transition="out" filter="fade">
                                      <p:cBhvr>
                                        <p:cTn id="33" dur="2000" tmFilter="0, 0; .2, .5; .8, .5; 1, 0"/>
                                        <p:tgtEl>
                                          <p:spTgt spid="9"/>
                                        </p:tgtEl>
                                      </p:cBhvr>
                                    </p:animEffect>
                                    <p:animScale>
                                      <p:cBhvr>
                                        <p:cTn id="34" dur="1000" autoRev="1" fill="hold"/>
                                        <p:tgtEl>
                                          <p:spTgt spid="9"/>
                                        </p:tgtEl>
                                      </p:cBhvr>
                                      <p:by x="105000" y="105000"/>
                                    </p:animScale>
                                  </p:childTnLst>
                                </p:cTn>
                              </p:par>
                            </p:childTnLst>
                          </p:cTn>
                        </p:par>
                        <p:par>
                          <p:cTn id="35" fill="hold">
                            <p:stCondLst>
                              <p:cond delay="6000"/>
                            </p:stCondLst>
                            <p:childTnLst>
                              <p:par>
                                <p:cTn id="36" presetID="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2" presetClass="entr" presetSubtype="6" fill="hold" nodeType="withEffect">
                                  <p:stCondLst>
                                    <p:cond delay="250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250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250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nodeType="withEffect">
                                  <p:stCondLst>
                                    <p:cond delay="250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fmla="#ppt_w*sin(2.5*pi*$)">
                                          <p:val>
                                            <p:fltVal val="0"/>
                                          </p:val>
                                        </p:tav>
                                        <p:tav tm="100000">
                                          <p:val>
                                            <p:fltVal val="1"/>
                                          </p:val>
                                        </p:tav>
                                      </p:tavLst>
                                    </p:anim>
                                    <p:anim calcmode="lin" valueType="num">
                                      <p:cBhvr>
                                        <p:cTn id="59" dur="3000" fill="hold"/>
                                        <p:tgtEl>
                                          <p:spTgt spid="12"/>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250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fmla="#ppt_w*sin(2.5*pi*$)">
                                          <p:val>
                                            <p:fltVal val="0"/>
                                          </p:val>
                                        </p:tav>
                                        <p:tav tm="100000">
                                          <p:val>
                                            <p:fltVal val="1"/>
                                          </p:val>
                                        </p:tav>
                                      </p:tavLst>
                                    </p:anim>
                                    <p:anim calcmode="lin" valueType="num">
                                      <p:cBhvr>
                                        <p:cTn id="63" dur="3000" fill="hold"/>
                                        <p:tgtEl>
                                          <p:spTgt spid="13"/>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2500"/>
                                  </p:stCondLst>
                                  <p:childTnLst>
                                    <p:set>
                                      <p:cBhvr>
                                        <p:cTn id="65" dur="1" fill="hold">
                                          <p:stCondLst>
                                            <p:cond delay="0"/>
                                          </p:stCondLst>
                                        </p:cTn>
                                        <p:tgtEl>
                                          <p:spTgt spid="14"/>
                                        </p:tgtEl>
                                        <p:attrNameLst>
                                          <p:attrName>style.visibility</p:attrName>
                                        </p:attrNameLst>
                                      </p:cBhvr>
                                      <p:to>
                                        <p:strVal val="visible"/>
                                      </p:to>
                                    </p:set>
                                    <p:anim calcmode="lin" valueType="num">
                                      <p:cBhvr>
                                        <p:cTn id="66" dur="3000" fill="hold"/>
                                        <p:tgtEl>
                                          <p:spTgt spid="14"/>
                                        </p:tgtEl>
                                        <p:attrNameLst>
                                          <p:attrName>ppt_w</p:attrName>
                                        </p:attrNameLst>
                                      </p:cBhvr>
                                      <p:tavLst>
                                        <p:tav tm="0" fmla="#ppt_w*sin(2.5*pi*$)">
                                          <p:val>
                                            <p:fltVal val="0"/>
                                          </p:val>
                                        </p:tav>
                                        <p:tav tm="100000">
                                          <p:val>
                                            <p:fltVal val="1"/>
                                          </p:val>
                                        </p:tav>
                                      </p:tavLst>
                                    </p:anim>
                                    <p:anim calcmode="lin" valueType="num">
                                      <p:cBhvr>
                                        <p:cTn id="67"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 w d.jpg"/>
          <p:cNvPicPr>
            <a:picLocks noChangeAspect="1"/>
          </p:cNvPicPr>
          <p:nvPr/>
        </p:nvPicPr>
        <p:blipFill>
          <a:blip r:embed="rId2"/>
          <a:stretch>
            <a:fillRect/>
          </a:stretch>
        </p:blipFill>
        <p:spPr>
          <a:xfrm>
            <a:off x="0" y="0"/>
            <a:ext cx="9138062" cy="6858000"/>
          </a:xfrm>
          <a:prstGeom prst="rect">
            <a:avLst/>
          </a:prstGeom>
          <a:effectLst>
            <a:softEdge rad="127000"/>
          </a:effectLst>
        </p:spPr>
      </p:pic>
      <p:pic>
        <p:nvPicPr>
          <p:cNvPr id="8" name="7 Imagen" descr="bmofmpl3.gif"/>
          <p:cNvPicPr>
            <a:picLocks noChangeAspect="1"/>
          </p:cNvPicPr>
          <p:nvPr/>
        </p:nvPicPr>
        <p:blipFill>
          <a:blip r:embed="rId3" cstate="print">
            <a:lum contrast="20000"/>
          </a:blip>
          <a:stretch>
            <a:fillRect/>
          </a:stretch>
        </p:blipFill>
        <p:spPr>
          <a:xfrm>
            <a:off x="642910" y="0"/>
            <a:ext cx="1785918" cy="1364047"/>
          </a:xfrm>
          <a:prstGeom prst="rect">
            <a:avLst/>
          </a:prstGeom>
          <a:effectLst>
            <a:softEdge rad="31750"/>
          </a:effectLst>
        </p:spPr>
      </p:pic>
      <p:pic>
        <p:nvPicPr>
          <p:cNvPr id="10" name="9 Imagen" descr="gifs-animados-princesas-disney-blancanieves.gif"/>
          <p:cNvPicPr>
            <a:picLocks noChangeAspect="1"/>
          </p:cNvPicPr>
          <p:nvPr/>
        </p:nvPicPr>
        <p:blipFill>
          <a:blip r:embed="rId4">
            <a:lum contrast="20000"/>
          </a:blip>
          <a:stretch>
            <a:fillRect/>
          </a:stretch>
        </p:blipFill>
        <p:spPr>
          <a:xfrm>
            <a:off x="5857884" y="4857760"/>
            <a:ext cx="1914525" cy="2190750"/>
          </a:xfrm>
          <a:prstGeom prst="rect">
            <a:avLst/>
          </a:prstGeom>
        </p:spPr>
      </p:pic>
      <p:pic>
        <p:nvPicPr>
          <p:cNvPr id="11" name="10 Imagen" descr="0004.gif"/>
          <p:cNvPicPr>
            <a:picLocks noChangeAspect="1"/>
          </p:cNvPicPr>
          <p:nvPr/>
        </p:nvPicPr>
        <p:blipFill>
          <a:blip r:embed="rId5">
            <a:lum contrast="20000"/>
          </a:blip>
          <a:stretch>
            <a:fillRect/>
          </a:stretch>
        </p:blipFill>
        <p:spPr>
          <a:xfrm>
            <a:off x="7215206" y="285728"/>
            <a:ext cx="1571636" cy="1125782"/>
          </a:xfrm>
          <a:prstGeom prst="rect">
            <a:avLst/>
          </a:prstGeom>
          <a:effectLst>
            <a:softEdge rad="31750"/>
          </a:effectLst>
        </p:spPr>
      </p:pic>
      <p:pic>
        <p:nvPicPr>
          <p:cNvPr id="14" name="13 Imagen" descr="54870386.gif"/>
          <p:cNvPicPr>
            <a:picLocks noChangeAspect="1"/>
          </p:cNvPicPr>
          <p:nvPr/>
        </p:nvPicPr>
        <p:blipFill>
          <a:blip r:embed="rId6">
            <a:lum contrast="20000"/>
          </a:blip>
          <a:stretch>
            <a:fillRect/>
          </a:stretch>
        </p:blipFill>
        <p:spPr>
          <a:xfrm flipH="1">
            <a:off x="1857356" y="4843476"/>
            <a:ext cx="1571636" cy="2014524"/>
          </a:xfrm>
          <a:prstGeom prst="rect">
            <a:avLst/>
          </a:prstGeom>
          <a:effectLst>
            <a:softEdge rad="31750"/>
          </a:effectLst>
        </p:spPr>
      </p:pic>
      <p:pic>
        <p:nvPicPr>
          <p:cNvPr id="12" name="11 Imagen" descr="anipeterpan1.gif"/>
          <p:cNvPicPr>
            <a:picLocks noChangeAspect="1"/>
          </p:cNvPicPr>
          <p:nvPr/>
        </p:nvPicPr>
        <p:blipFill>
          <a:blip r:embed="rId7">
            <a:lum contrast="20000"/>
          </a:blip>
          <a:stretch>
            <a:fillRect/>
          </a:stretch>
        </p:blipFill>
        <p:spPr>
          <a:xfrm>
            <a:off x="4143372" y="5243485"/>
            <a:ext cx="1345429" cy="1614515"/>
          </a:xfrm>
          <a:prstGeom prst="rect">
            <a:avLst/>
          </a:prstGeom>
        </p:spPr>
      </p:pic>
      <p:sp>
        <p:nvSpPr>
          <p:cNvPr id="13" name="12 Marco"/>
          <p:cNvSpPr/>
          <p:nvPr/>
        </p:nvSpPr>
        <p:spPr>
          <a:xfrm>
            <a:off x="2571736" y="214290"/>
            <a:ext cx="4143404" cy="1143008"/>
          </a:xfrm>
          <a:prstGeom prst="frame">
            <a:avLst/>
          </a:prstGeom>
          <a:blipFill dpi="0" rotWithShape="1">
            <a:blip r:embed="rId8"/>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6" name="15 Imagen" descr="652690bextnlfktj.gif"/>
          <p:cNvPicPr>
            <a:picLocks noChangeAspect="1"/>
          </p:cNvPicPr>
          <p:nvPr/>
        </p:nvPicPr>
        <p:blipFill>
          <a:blip r:embed="rId9"/>
          <a:stretch>
            <a:fillRect/>
          </a:stretch>
        </p:blipFill>
        <p:spPr>
          <a:xfrm>
            <a:off x="0" y="4857760"/>
            <a:ext cx="1666866" cy="2000240"/>
          </a:xfrm>
          <a:prstGeom prst="rect">
            <a:avLst/>
          </a:prstGeom>
        </p:spPr>
      </p:pic>
    </p:spTree>
  </p:cSld>
  <p:clrMapOvr>
    <a:masterClrMapping/>
  </p:clrMapOvr>
  <p:transition spd="slow"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00042"/>
            <a:ext cx="8072494" cy="5929354"/>
          </a:xfrm>
          <a:prstGeom prst="rect">
            <a:avLst/>
          </a:prstGeom>
          <a:solidFill>
            <a:srgbClr val="00B0F0"/>
          </a:solidFill>
          <a:ln>
            <a:noFill/>
          </a:ln>
          <a:scene3d>
            <a:camera prst="orthographicFront"/>
            <a:lightRig rig="threePt" dir="t"/>
          </a:scene3d>
          <a:sp3d>
            <a:bevelT w="152400" h="1333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714356"/>
            <a:ext cx="7715304" cy="5632311"/>
          </a:xfrm>
          <a:prstGeom prst="rect">
            <a:avLst/>
          </a:prstGeom>
          <a:noFill/>
        </p:spPr>
        <p:txBody>
          <a:bodyPr wrap="square" rtlCol="0">
            <a:spAutoFit/>
          </a:bodyPr>
          <a:lstStyle/>
          <a:p>
            <a:r>
              <a:rPr lang="es-ES" b="1" dirty="0" smtClean="0">
                <a:solidFill>
                  <a:sysClr val="windowText" lastClr="000000"/>
                </a:solidFill>
                <a:latin typeface="Agency FB" pitchFamily="34" charset="0"/>
              </a:rPr>
              <a:t>Walter </a:t>
            </a:r>
            <a:r>
              <a:rPr lang="es-ES" b="1" dirty="0" err="1" smtClean="0">
                <a:solidFill>
                  <a:sysClr val="windowText" lastClr="000000"/>
                </a:solidFill>
                <a:latin typeface="Agency FB" pitchFamily="34" charset="0"/>
              </a:rPr>
              <a:t>Elias</a:t>
            </a:r>
            <a:r>
              <a:rPr lang="es-ES" b="1" dirty="0" smtClean="0">
                <a:solidFill>
                  <a:sysClr val="windowText" lastClr="000000"/>
                </a:solidFill>
                <a:latin typeface="Agency FB" pitchFamily="34" charset="0"/>
              </a:rPr>
              <a:t> Disney  </a:t>
            </a:r>
            <a:r>
              <a:rPr lang="es-ES" dirty="0" smtClean="0">
                <a:solidFill>
                  <a:sysClr val="windowText" lastClr="000000"/>
                </a:solidFill>
                <a:latin typeface="Agency FB" pitchFamily="34" charset="0"/>
              </a:rPr>
              <a:t>Nació el 5 de diciembre de 1901, Chicago Illinois –  Murió el 15 de diciembre de 1966 </a:t>
            </a:r>
            <a:r>
              <a:rPr lang="es-ES" dirty="0" err="1" smtClean="0">
                <a:solidFill>
                  <a:sysClr val="windowText" lastClr="000000"/>
                </a:solidFill>
                <a:latin typeface="Agency FB" pitchFamily="34" charset="0"/>
              </a:rPr>
              <a:t>Burbank</a:t>
            </a:r>
            <a:r>
              <a:rPr lang="es-ES" dirty="0" smtClean="0">
                <a:solidFill>
                  <a:sysClr val="windowText" lastClr="000000"/>
                </a:solidFill>
                <a:latin typeface="Agency FB" pitchFamily="34" charset="0"/>
              </a:rPr>
              <a:t>, California .</a:t>
            </a:r>
          </a:p>
          <a:p>
            <a:r>
              <a:rPr lang="es-ES" dirty="0" smtClean="0">
                <a:solidFill>
                  <a:sysClr val="windowText" lastClr="000000"/>
                </a:solidFill>
                <a:latin typeface="Agency FB" pitchFamily="34" charset="0"/>
              </a:rPr>
              <a:t>Dibujante y productor cinematográfico estadounidense, pionero del cine de dibujos animados, principal creador de la etapa clásica de la animación y fundador de la corporación que lleva su nombre.</a:t>
            </a:r>
          </a:p>
          <a:p>
            <a:r>
              <a:rPr lang="es-ES" dirty="0" smtClean="0">
                <a:solidFill>
                  <a:sysClr val="windowText" lastClr="000000"/>
                </a:solidFill>
                <a:latin typeface="Agency FB" pitchFamily="34" charset="0"/>
              </a:rPr>
              <a:t>Aunque nacido en Chicago, pasó los años más felices de su infancia en una granja cerca de </a:t>
            </a:r>
            <a:r>
              <a:rPr lang="es-ES" dirty="0" err="1" smtClean="0">
                <a:solidFill>
                  <a:sysClr val="windowText" lastClr="000000"/>
                </a:solidFill>
                <a:latin typeface="Agency FB" pitchFamily="34" charset="0"/>
              </a:rPr>
              <a:t>Marceline</a:t>
            </a:r>
            <a:r>
              <a:rPr lang="es-ES" dirty="0" smtClean="0">
                <a:solidFill>
                  <a:sysClr val="windowText" lastClr="000000"/>
                </a:solidFill>
                <a:latin typeface="Agency FB" pitchFamily="34" charset="0"/>
              </a:rPr>
              <a:t> (Missouri), hasta que en 1909 su padre enfermó y la familia hubo de trasladarse a Kansas City. Allí empezaría a trabajar de repartidor de periódicos, labor que compaginaba con sus estudios, en los que no destacaba. Prefería el dibujo y las historietas; las primeras que trazó aparecerían en el periódico de su instituto en Chicago, adonde la familia se había trasladado nuevamente.</a:t>
            </a:r>
          </a:p>
          <a:p>
            <a:r>
              <a:rPr lang="es-ES" dirty="0" smtClean="0">
                <a:solidFill>
                  <a:sysClr val="windowText" lastClr="000000"/>
                </a:solidFill>
                <a:latin typeface="Agency FB" pitchFamily="34" charset="0"/>
              </a:rPr>
              <a:t>En 1918, el joven Walt trató de alistarse en el ejército. Como no tenía la edad suficiente, falsificó su partida de nacimiento y, fingiendo haber cumplido los diecisiete años, logró ser admitido como conductor de ambulancias de la Cruz Roja. Sin embargo, cuando terminó su formación, la guerra ya había terminado y su trabajo se redujo a trasladar oficiales.</a:t>
            </a:r>
          </a:p>
          <a:p>
            <a:r>
              <a:rPr lang="es-ES" dirty="0" smtClean="0">
                <a:solidFill>
                  <a:sysClr val="windowText" lastClr="000000"/>
                </a:solidFill>
                <a:latin typeface="Agency FB" pitchFamily="34" charset="0"/>
              </a:rPr>
              <a:t>De regreso a Estados Unidos, se estableció en Kansas City y consiguió un trabajo de publicista en el </a:t>
            </a:r>
            <a:r>
              <a:rPr lang="es-ES" dirty="0" err="1" smtClean="0">
                <a:solidFill>
                  <a:sysClr val="windowText" lastClr="000000"/>
                </a:solidFill>
                <a:latin typeface="Agency FB" pitchFamily="34" charset="0"/>
              </a:rPr>
              <a:t>Pesemen-Rubin</a:t>
            </a:r>
            <a:r>
              <a:rPr lang="es-ES" dirty="0" smtClean="0">
                <a:solidFill>
                  <a:sysClr val="windowText" lastClr="000000"/>
                </a:solidFill>
                <a:latin typeface="Agency FB" pitchFamily="34" charset="0"/>
              </a:rPr>
              <a:t> Art Studio, donde trabó una amistad clave con el dibujante </a:t>
            </a:r>
            <a:r>
              <a:rPr lang="es-ES" dirty="0" err="1" smtClean="0">
                <a:solidFill>
                  <a:sysClr val="windowText" lastClr="000000"/>
                </a:solidFill>
                <a:latin typeface="Agency FB" pitchFamily="34" charset="0"/>
              </a:rPr>
              <a:t>Ubbe</a:t>
            </a:r>
            <a:r>
              <a:rPr lang="es-ES" dirty="0" smtClean="0">
                <a:solidFill>
                  <a:sysClr val="windowText" lastClr="000000"/>
                </a:solidFill>
                <a:latin typeface="Agency FB" pitchFamily="34" charset="0"/>
              </a:rPr>
              <a:t> </a:t>
            </a:r>
            <a:r>
              <a:rPr lang="es-ES" dirty="0" err="1" smtClean="0">
                <a:solidFill>
                  <a:sysClr val="windowText" lastClr="000000"/>
                </a:solidFill>
                <a:latin typeface="Agency FB" pitchFamily="34" charset="0"/>
              </a:rPr>
              <a:t>Iwerks</a:t>
            </a:r>
            <a:r>
              <a:rPr lang="es-ES" dirty="0" smtClean="0">
                <a:solidFill>
                  <a:sysClr val="windowText" lastClr="000000"/>
                </a:solidFill>
                <a:latin typeface="Agency FB" pitchFamily="34" charset="0"/>
              </a:rPr>
              <a:t>. Ambos fundaron en 1920 la empresa </a:t>
            </a:r>
            <a:r>
              <a:rPr lang="es-ES" dirty="0" err="1" smtClean="0">
                <a:solidFill>
                  <a:sysClr val="windowText" lastClr="000000"/>
                </a:solidFill>
                <a:latin typeface="Agency FB" pitchFamily="34" charset="0"/>
              </a:rPr>
              <a:t>Iwerks</a:t>
            </a:r>
            <a:r>
              <a:rPr lang="es-ES" dirty="0" smtClean="0">
                <a:solidFill>
                  <a:sysClr val="windowText" lastClr="000000"/>
                </a:solidFill>
                <a:latin typeface="Agency FB" pitchFamily="34" charset="0"/>
              </a:rPr>
              <a:t>-Disney Comercial </a:t>
            </a:r>
            <a:r>
              <a:rPr lang="es-ES" dirty="0" err="1" smtClean="0">
                <a:solidFill>
                  <a:sysClr val="windowText" lastClr="000000"/>
                </a:solidFill>
                <a:latin typeface="Agency FB" pitchFamily="34" charset="0"/>
              </a:rPr>
              <a:t>Artists</a:t>
            </a:r>
            <a:r>
              <a:rPr lang="es-ES" dirty="0" smtClean="0">
                <a:solidFill>
                  <a:sysClr val="windowText" lastClr="000000"/>
                </a:solidFill>
                <a:latin typeface="Agency FB" pitchFamily="34" charset="0"/>
              </a:rPr>
              <a:t>, que resultó un fracaso. Hubieron de trabajar otra vez por cuenta ajena en la Kansas City Film Ad, empresa en la que tendría lugar su primer contacto con las rudimentarias técnicas de animación de la época, cuyas posibilidades fascinaron de inmediato a Disney.</a:t>
            </a:r>
          </a:p>
          <a:p>
            <a:endParaRPr lang="es-ES" dirty="0"/>
          </a:p>
        </p:txBody>
      </p:sp>
    </p:spTree>
  </p:cSld>
  <p:clrMapOvr>
    <a:masterClrMapping/>
  </p:clrMapOvr>
  <p:transition spd="slow" advTm="5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1280px-Disney_bus_in_Walt_Disney_World,_Florida.jpg"/>
          <p:cNvPicPr>
            <a:picLocks noChangeAspect="1"/>
          </p:cNvPicPr>
          <p:nvPr/>
        </p:nvPicPr>
        <p:blipFill>
          <a:blip r:embed="rId2"/>
          <a:stretch>
            <a:fillRect/>
          </a:stretch>
        </p:blipFill>
        <p:spPr>
          <a:xfrm>
            <a:off x="0" y="0"/>
            <a:ext cx="9144000" cy="6851309"/>
          </a:xfrm>
          <a:prstGeom prst="rect">
            <a:avLst/>
          </a:prstGeom>
        </p:spPr>
      </p:pic>
      <p:pic>
        <p:nvPicPr>
          <p:cNvPr id="5" name="4 Imagen" descr="1280px-Disney_bus_in_Walt_Disney_World,_Florida.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par>
                                <p:cTn id="19" presetID="8" presetClass="entr" presetSubtype="32" fill="hold" grpId="1"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diamond(out)">
                                      <p:cBhvr>
                                        <p:cTn id="21" dur="3000"/>
                                        <p:tgtEl>
                                          <p:spTgt spid="3">
                                            <p:bg/>
                                          </p:spTgt>
                                        </p:tgtEl>
                                      </p:cBhvr>
                                    </p:animEffect>
                                  </p:childTnLst>
                                </p:cTn>
                              </p:par>
                              <p:par>
                                <p:cTn id="22" presetID="8" presetClass="entr" presetSubtype="32" fill="hold" grpId="1"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diamond(out)">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500042"/>
            <a:ext cx="8215370" cy="5929354"/>
          </a:xfrm>
          <a:prstGeom prst="rect">
            <a:avLst/>
          </a:prstGeom>
          <a:solidFill>
            <a:srgbClr val="00B0F0"/>
          </a:solidFill>
          <a:ln>
            <a:noFill/>
          </a:ln>
          <a:scene3d>
            <a:camera prst="orthographicFront"/>
            <a:lightRig rig="threePt" dir="t"/>
          </a:scene3d>
          <a:sp3d>
            <a:bevelT w="152400" h="1333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671691"/>
            <a:ext cx="7786742" cy="5632311"/>
          </a:xfrm>
          <a:prstGeom prst="rect">
            <a:avLst/>
          </a:prstGeom>
          <a:noFill/>
        </p:spPr>
        <p:txBody>
          <a:bodyPr wrap="square" rtlCol="0">
            <a:spAutoFit/>
          </a:bodyPr>
          <a:lstStyle/>
          <a:p>
            <a:r>
              <a:rPr lang="es-ES" dirty="0" smtClean="0">
                <a:solidFill>
                  <a:schemeClr val="bg1"/>
                </a:solidFill>
                <a:latin typeface="Agency FB" pitchFamily="34" charset="0"/>
              </a:rPr>
              <a:t>En 1922, cuando creyó que había aprendido lo suficiente, Disney fundó la compañía </a:t>
            </a:r>
            <a:r>
              <a:rPr lang="es-ES" dirty="0" err="1" smtClean="0">
                <a:solidFill>
                  <a:schemeClr val="bg1"/>
                </a:solidFill>
                <a:latin typeface="Agency FB" pitchFamily="34" charset="0"/>
              </a:rPr>
              <a:t>Laugh</a:t>
            </a:r>
            <a:r>
              <a:rPr lang="es-ES" dirty="0" smtClean="0">
                <a:solidFill>
                  <a:schemeClr val="bg1"/>
                </a:solidFill>
                <a:latin typeface="Agency FB" pitchFamily="34" charset="0"/>
              </a:rPr>
              <a:t>-O-</a:t>
            </a:r>
            <a:r>
              <a:rPr lang="es-ES" dirty="0" err="1" smtClean="0">
                <a:solidFill>
                  <a:schemeClr val="bg1"/>
                </a:solidFill>
                <a:latin typeface="Agency FB" pitchFamily="34" charset="0"/>
              </a:rPr>
              <a:t>Gram</a:t>
            </a:r>
            <a:r>
              <a:rPr lang="es-ES" dirty="0" smtClean="0">
                <a:solidFill>
                  <a:schemeClr val="bg1"/>
                </a:solidFill>
                <a:latin typeface="Agency FB" pitchFamily="34" charset="0"/>
              </a:rPr>
              <a:t> Films, con la que realizó exitosos cortometrajes basados en cuentos infantiles. Sin embargo, los gastos de producción superaban los beneficios, y al año siguiente tuvo que cerrar. Desalentado, Disney se trasladó a Hollywood sin otra idea que llegar a ser director de cine "normal". Por suerte, una distribuidora se interesó por </a:t>
            </a:r>
            <a:r>
              <a:rPr lang="es-ES" dirty="0" err="1" smtClean="0">
                <a:solidFill>
                  <a:schemeClr val="bg1"/>
                </a:solidFill>
                <a:latin typeface="Agency FB" pitchFamily="34" charset="0"/>
              </a:rPr>
              <a:t>Alice's</a:t>
            </a:r>
            <a:r>
              <a:rPr lang="es-ES" dirty="0" smtClean="0">
                <a:solidFill>
                  <a:schemeClr val="bg1"/>
                </a:solidFill>
                <a:latin typeface="Agency FB" pitchFamily="34" charset="0"/>
              </a:rPr>
              <a:t> </a:t>
            </a:r>
            <a:r>
              <a:rPr lang="es-ES" dirty="0" err="1" smtClean="0">
                <a:solidFill>
                  <a:schemeClr val="bg1"/>
                </a:solidFill>
                <a:latin typeface="Agency FB" pitchFamily="34" charset="0"/>
              </a:rPr>
              <a:t>Wonderland</a:t>
            </a:r>
            <a:r>
              <a:rPr lang="es-ES" dirty="0" smtClean="0">
                <a:solidFill>
                  <a:schemeClr val="bg1"/>
                </a:solidFill>
                <a:latin typeface="Agency FB" pitchFamily="34" charset="0"/>
              </a:rPr>
              <a:t>, una de las películas que había producido </a:t>
            </a:r>
            <a:r>
              <a:rPr lang="es-ES" dirty="0" err="1" smtClean="0">
                <a:solidFill>
                  <a:schemeClr val="bg1"/>
                </a:solidFill>
                <a:latin typeface="Agency FB" pitchFamily="34" charset="0"/>
              </a:rPr>
              <a:t>Laugh</a:t>
            </a:r>
            <a:r>
              <a:rPr lang="es-ES" dirty="0" smtClean="0">
                <a:solidFill>
                  <a:schemeClr val="bg1"/>
                </a:solidFill>
                <a:latin typeface="Agency FB" pitchFamily="34" charset="0"/>
              </a:rPr>
              <a:t>-O-</a:t>
            </a:r>
            <a:r>
              <a:rPr lang="es-ES" dirty="0" err="1" smtClean="0">
                <a:solidFill>
                  <a:schemeClr val="bg1"/>
                </a:solidFill>
                <a:latin typeface="Agency FB" pitchFamily="34" charset="0"/>
              </a:rPr>
              <a:t>Gram</a:t>
            </a:r>
            <a:r>
              <a:rPr lang="es-ES" dirty="0" smtClean="0">
                <a:solidFill>
                  <a:schemeClr val="bg1"/>
                </a:solidFill>
                <a:latin typeface="Agency FB" pitchFamily="34" charset="0"/>
              </a:rPr>
              <a:t> Films, y le encargó nuevas películas que combinasen animación e imagen real. Para satisfacer el encargo nació el Disney </a:t>
            </a:r>
            <a:r>
              <a:rPr lang="es-ES" dirty="0" err="1" smtClean="0">
                <a:solidFill>
                  <a:schemeClr val="bg1"/>
                </a:solidFill>
                <a:latin typeface="Agency FB" pitchFamily="34" charset="0"/>
              </a:rPr>
              <a:t>Brothers</a:t>
            </a:r>
            <a:r>
              <a:rPr lang="es-ES" dirty="0" smtClean="0">
                <a:solidFill>
                  <a:schemeClr val="bg1"/>
                </a:solidFill>
                <a:latin typeface="Agency FB" pitchFamily="34" charset="0"/>
              </a:rPr>
              <a:t>' Studio (dirigido por Walt y su hermano Roy), que produciría nueve Alice </a:t>
            </a:r>
            <a:r>
              <a:rPr lang="es-ES" dirty="0" err="1" smtClean="0">
                <a:solidFill>
                  <a:schemeClr val="bg1"/>
                </a:solidFill>
                <a:latin typeface="Agency FB" pitchFamily="34" charset="0"/>
              </a:rPr>
              <a:t>Comedies</a:t>
            </a:r>
            <a:r>
              <a:rPr lang="es-ES" dirty="0" smtClean="0">
                <a:solidFill>
                  <a:schemeClr val="bg1"/>
                </a:solidFill>
                <a:latin typeface="Agency FB" pitchFamily="34" charset="0"/>
              </a:rPr>
              <a:t> (Comedias de Alicia), a las que seguiría en 1927 la serie </a:t>
            </a:r>
            <a:r>
              <a:rPr lang="es-ES" dirty="0" err="1" smtClean="0">
                <a:solidFill>
                  <a:schemeClr val="bg1"/>
                </a:solidFill>
                <a:latin typeface="Agency FB" pitchFamily="34" charset="0"/>
              </a:rPr>
              <a:t>Oswald</a:t>
            </a:r>
            <a:r>
              <a:rPr lang="es-ES" dirty="0" smtClean="0">
                <a:solidFill>
                  <a:schemeClr val="bg1"/>
                </a:solidFill>
                <a:latin typeface="Agency FB" pitchFamily="34" charset="0"/>
              </a:rPr>
              <a:t>, el conejo afortunado, un encargo para la Universal </a:t>
            </a:r>
            <a:r>
              <a:rPr lang="es-ES" dirty="0" err="1" smtClean="0">
                <a:solidFill>
                  <a:schemeClr val="bg1"/>
                </a:solidFill>
                <a:latin typeface="Agency FB" pitchFamily="34" charset="0"/>
              </a:rPr>
              <a:t>Pictures</a:t>
            </a:r>
            <a:r>
              <a:rPr lang="es-ES" dirty="0" smtClean="0">
                <a:solidFill>
                  <a:schemeClr val="bg1"/>
                </a:solidFill>
                <a:latin typeface="Agency FB" pitchFamily="34" charset="0"/>
              </a:rPr>
              <a:t> creado por </a:t>
            </a:r>
            <a:r>
              <a:rPr lang="es-ES" dirty="0" err="1" smtClean="0">
                <a:solidFill>
                  <a:schemeClr val="bg1"/>
                </a:solidFill>
                <a:latin typeface="Agency FB" pitchFamily="34" charset="0"/>
              </a:rPr>
              <a:t>Ubbe</a:t>
            </a:r>
            <a:r>
              <a:rPr lang="es-ES" dirty="0" smtClean="0">
                <a:solidFill>
                  <a:schemeClr val="bg1"/>
                </a:solidFill>
                <a:latin typeface="Agency FB" pitchFamily="34" charset="0"/>
              </a:rPr>
              <a:t> </a:t>
            </a:r>
            <a:r>
              <a:rPr lang="es-ES" dirty="0" err="1" smtClean="0">
                <a:solidFill>
                  <a:schemeClr val="bg1"/>
                </a:solidFill>
                <a:latin typeface="Agency FB" pitchFamily="34" charset="0"/>
              </a:rPr>
              <a:t>Iwerks</a:t>
            </a:r>
            <a:r>
              <a:rPr lang="es-ES" dirty="0" smtClean="0">
                <a:solidFill>
                  <a:schemeClr val="bg1"/>
                </a:solidFill>
                <a:latin typeface="Agency FB" pitchFamily="34" charset="0"/>
              </a:rPr>
              <a:t>, que se había unido a la nueva andadura de los hermanos Disney.</a:t>
            </a:r>
          </a:p>
          <a:p>
            <a:r>
              <a:rPr lang="es-ES" dirty="0" smtClean="0">
                <a:solidFill>
                  <a:schemeClr val="bg1"/>
                </a:solidFill>
                <a:latin typeface="Agency FB" pitchFamily="34" charset="0"/>
              </a:rPr>
              <a:t>Las series tenían éxito y el estudio iba creciendo con talentosos dibujantes, aunque un tropiezo con la Universal </a:t>
            </a:r>
            <a:r>
              <a:rPr lang="es-ES" dirty="0" err="1" smtClean="0">
                <a:solidFill>
                  <a:schemeClr val="bg1"/>
                </a:solidFill>
                <a:latin typeface="Agency FB" pitchFamily="34" charset="0"/>
              </a:rPr>
              <a:t>Pictures</a:t>
            </a:r>
            <a:r>
              <a:rPr lang="es-ES" dirty="0" smtClean="0">
                <a:solidFill>
                  <a:schemeClr val="bg1"/>
                </a:solidFill>
                <a:latin typeface="Agency FB" pitchFamily="34" charset="0"/>
              </a:rPr>
              <a:t>, que tenía los derechos sobre </a:t>
            </a:r>
            <a:r>
              <a:rPr lang="es-ES" dirty="0" err="1" smtClean="0">
                <a:solidFill>
                  <a:schemeClr val="bg1"/>
                </a:solidFill>
                <a:latin typeface="Agency FB" pitchFamily="34" charset="0"/>
              </a:rPr>
              <a:t>Oswald</a:t>
            </a:r>
            <a:r>
              <a:rPr lang="es-ES" dirty="0" smtClean="0">
                <a:solidFill>
                  <a:schemeClr val="bg1"/>
                </a:solidFill>
                <a:latin typeface="Agency FB" pitchFamily="34" charset="0"/>
              </a:rPr>
              <a:t> y decidió prescindir de sus servicios, estuvo a punto de arruinar la naciente empresa. La solución era crear otro personaje y éste fue ni más ni menos que el ratón Mickey Mouse, que con el tiempo sería el emblema de la llamada Factoría Disney. Su paternidad es discutida; Disney se la atribuyó, pero pudo ser obra de </a:t>
            </a:r>
            <a:r>
              <a:rPr lang="es-ES" dirty="0" err="1" smtClean="0">
                <a:solidFill>
                  <a:schemeClr val="bg1"/>
                </a:solidFill>
                <a:latin typeface="Agency FB" pitchFamily="34" charset="0"/>
              </a:rPr>
              <a:t>Ubbe</a:t>
            </a:r>
            <a:r>
              <a:rPr lang="es-ES" dirty="0" smtClean="0">
                <a:solidFill>
                  <a:schemeClr val="bg1"/>
                </a:solidFill>
                <a:latin typeface="Agency FB" pitchFamily="34" charset="0"/>
              </a:rPr>
              <a:t>  </a:t>
            </a:r>
            <a:r>
              <a:rPr lang="es-ES" dirty="0" err="1" smtClean="0">
                <a:solidFill>
                  <a:schemeClr val="bg1"/>
                </a:solidFill>
                <a:latin typeface="Agency FB" pitchFamily="34" charset="0"/>
              </a:rPr>
              <a:t>Iwerks</a:t>
            </a:r>
            <a:r>
              <a:rPr lang="es-ES" dirty="0" smtClean="0">
                <a:solidFill>
                  <a:schemeClr val="bg1"/>
                </a:solidFill>
                <a:latin typeface="Agency FB" pitchFamily="34" charset="0"/>
              </a:rPr>
              <a:t>  o de ambos. Tras dos intentos fallidos, el flamante ratoncito triunfaría con </a:t>
            </a:r>
            <a:r>
              <a:rPr lang="es-ES" dirty="0" err="1" smtClean="0">
                <a:solidFill>
                  <a:schemeClr val="bg1"/>
                </a:solidFill>
                <a:latin typeface="Agency FB" pitchFamily="34" charset="0"/>
              </a:rPr>
              <a:t>Steamboat</a:t>
            </a:r>
            <a:r>
              <a:rPr lang="es-ES" dirty="0" smtClean="0">
                <a:solidFill>
                  <a:schemeClr val="bg1"/>
                </a:solidFill>
                <a:latin typeface="Agency FB" pitchFamily="34" charset="0"/>
              </a:rPr>
              <a:t>  </a:t>
            </a:r>
            <a:r>
              <a:rPr lang="es-ES" dirty="0" err="1" smtClean="0">
                <a:solidFill>
                  <a:schemeClr val="bg1"/>
                </a:solidFill>
                <a:latin typeface="Agency FB" pitchFamily="34" charset="0"/>
              </a:rPr>
              <a:t>Willie</a:t>
            </a:r>
            <a:r>
              <a:rPr lang="es-ES" dirty="0" smtClean="0">
                <a:solidFill>
                  <a:schemeClr val="bg1"/>
                </a:solidFill>
                <a:latin typeface="Agency FB" pitchFamily="34" charset="0"/>
              </a:rPr>
              <a:t> (1928), que fue un gran éxito. Inmensamente popular, los cortometrajes se sucedieron con rapidez, y en 1930 el personaje pasó al cómic. Los cortos protagonizados por Mickey Mouse se alternaron con una serie de graciosas animaciones musicales titulada Sinfonías tontas.</a:t>
            </a:r>
          </a:p>
          <a:p>
            <a:endParaRPr lang="es-ES" dirty="0"/>
          </a:p>
        </p:txBody>
      </p:sp>
    </p:spTree>
  </p:cSld>
  <p:clrMapOvr>
    <a:masterClrMapping/>
  </p:clrMapOvr>
  <p:transition spd="slow" advTm="5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sney-world-in-orlando-florida.jpg"/>
          <p:cNvPicPr>
            <a:picLocks noChangeAspect="1"/>
          </p:cNvPicPr>
          <p:nvPr/>
        </p:nvPicPr>
        <p:blipFill>
          <a:blip r:embed="rId2"/>
          <a:stretch>
            <a:fillRect/>
          </a:stretch>
        </p:blipFill>
        <p:spPr>
          <a:xfrm>
            <a:off x="4465" y="0"/>
            <a:ext cx="9135070" cy="6858000"/>
          </a:xfrm>
          <a:prstGeom prst="rect">
            <a:avLst/>
          </a:prstGeom>
        </p:spPr>
      </p:pic>
      <p:pic>
        <p:nvPicPr>
          <p:cNvPr id="5" name="4 Imagen" descr="disney-world-in-orlando-florida.jpg"/>
          <p:cNvPicPr>
            <a:picLocks noChangeAspect="1"/>
          </p:cNvPicPr>
          <p:nvPr/>
        </p:nvPicPr>
        <p:blipFill>
          <a:blip r:embed="rId2"/>
          <a:stretch>
            <a:fillRect/>
          </a:stretch>
        </p:blipFill>
        <p:spPr>
          <a:xfrm>
            <a:off x="0" y="0"/>
            <a:ext cx="9135070" cy="6858000"/>
          </a:xfrm>
          <a:prstGeom prst="rect">
            <a:avLst/>
          </a:prstGeom>
        </p:spPr>
      </p:pic>
      <p:pic>
        <p:nvPicPr>
          <p:cNvPr id="51202" name="Picture 2" descr="Rendered Image"/>
          <p:cNvPicPr>
            <a:picLocks noChangeAspect="1" noChangeArrowheads="1"/>
          </p:cNvPicPr>
          <p:nvPr/>
        </p:nvPicPr>
        <p:blipFill>
          <a:blip r:embed="rId3"/>
          <a:srcRect/>
          <a:stretch>
            <a:fillRect/>
          </a:stretch>
        </p:blipFill>
        <p:spPr bwMode="auto">
          <a:xfrm>
            <a:off x="1714480" y="1000108"/>
            <a:ext cx="3429023" cy="640360"/>
          </a:xfrm>
          <a:prstGeom prst="rect">
            <a:avLst/>
          </a:prstGeom>
          <a:noFill/>
        </p:spPr>
      </p:pic>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after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12" presetClass="entr" presetSubtype="8" fill="hold" nodeType="afterEffect">
                                  <p:stCondLst>
                                    <p:cond delay="0"/>
                                  </p:stCondLst>
                                  <p:childTnLst>
                                    <p:set>
                                      <p:cBhvr>
                                        <p:cTn id="16" dur="1" fill="hold">
                                          <p:stCondLst>
                                            <p:cond delay="0"/>
                                          </p:stCondLst>
                                        </p:cTn>
                                        <p:tgtEl>
                                          <p:spTgt spid="51202"/>
                                        </p:tgtEl>
                                        <p:attrNameLst>
                                          <p:attrName>style.visibility</p:attrName>
                                        </p:attrNameLst>
                                      </p:cBhvr>
                                      <p:to>
                                        <p:strVal val="visible"/>
                                      </p:to>
                                    </p:set>
                                    <p:animEffect transition="in" filter="slide(fromLeft)">
                                      <p:cBhvr>
                                        <p:cTn id="17" dur="30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disney-.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jpg"/>
          <p:cNvPicPr>
            <a:picLocks noChangeAspect="1"/>
          </p:cNvPicPr>
          <p:nvPr/>
        </p:nvPicPr>
        <p:blipFill>
          <a:blip r:embed="rId2"/>
          <a:stretch>
            <a:fillRect/>
          </a:stretch>
        </p:blipFill>
        <p:spPr>
          <a:xfrm>
            <a:off x="0" y="0"/>
            <a:ext cx="9144000" cy="6858000"/>
          </a:xfrm>
          <a:prstGeom prst="rect">
            <a:avLst/>
          </a:prstGeom>
        </p:spPr>
      </p:pic>
      <p:pic>
        <p:nvPicPr>
          <p:cNvPr id="6" name="5 Imagen" descr="disne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33093-hi-PF.jpg"/>
          <p:cNvPicPr>
            <a:picLocks noChangeAspect="1"/>
          </p:cNvPicPr>
          <p:nvPr/>
        </p:nvPicPr>
        <p:blipFill>
          <a:blip r:embed="rId2"/>
          <a:stretch>
            <a:fillRect/>
          </a:stretch>
        </p:blipFill>
        <p:spPr>
          <a:xfrm>
            <a:off x="0" y="0"/>
            <a:ext cx="9144000" cy="6858000"/>
          </a:xfrm>
          <a:prstGeom prst="rect">
            <a:avLst/>
          </a:prstGeom>
        </p:spPr>
      </p:pic>
      <p:pic>
        <p:nvPicPr>
          <p:cNvPr id="5" name="4 Imagen" descr="33093-hi-PF.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500042"/>
            <a:ext cx="8215370" cy="5929354"/>
          </a:xfrm>
          <a:prstGeom prst="rect">
            <a:avLst/>
          </a:prstGeom>
          <a:solidFill>
            <a:srgbClr val="00B0F0"/>
          </a:solidFill>
          <a:ln>
            <a:noFill/>
          </a:ln>
          <a:scene3d>
            <a:camera prst="orthographicFront"/>
            <a:lightRig rig="threePt" dir="t"/>
          </a:scene3d>
          <a:sp3d>
            <a:bevelT w="152400" h="1333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071546"/>
            <a:ext cx="7286676" cy="4524315"/>
          </a:xfrm>
          <a:prstGeom prst="rect">
            <a:avLst/>
          </a:prstGeom>
          <a:noFill/>
        </p:spPr>
        <p:txBody>
          <a:bodyPr wrap="square" rtlCol="0">
            <a:spAutoFit/>
          </a:bodyPr>
          <a:lstStyle/>
          <a:p>
            <a:r>
              <a:rPr lang="es-ES" dirty="0" smtClean="0">
                <a:solidFill>
                  <a:schemeClr val="bg1"/>
                </a:solidFill>
                <a:latin typeface="Agency FB" pitchFamily="34" charset="0"/>
              </a:rPr>
              <a:t>En 1934, Disney emprendió un proyecto visionario: la producción de un largometraje que iba a ser el primero de la historia de la animación. Nadie se había atrevido a ello por los enormes costos que suponía; de hecho, la industria de la época consideró la idea una locura. Y, efectivamente, a mediados de 1937, el estudio se había quedado sin un céntimo. Disney tuvo que pedir un crédito para completar el millón y medio de dólares que costó. Pero ocurrió que, en taquilla, </a:t>
            </a:r>
            <a:r>
              <a:rPr lang="es-ES" dirty="0" err="1" smtClean="0">
                <a:solidFill>
                  <a:schemeClr val="bg1"/>
                </a:solidFill>
                <a:latin typeface="Agency FB" pitchFamily="34" charset="0"/>
              </a:rPr>
              <a:t>Blancanieves</a:t>
            </a:r>
            <a:r>
              <a:rPr lang="es-ES" dirty="0" smtClean="0">
                <a:solidFill>
                  <a:schemeClr val="bg1"/>
                </a:solidFill>
                <a:latin typeface="Agency FB" pitchFamily="34" charset="0"/>
              </a:rPr>
              <a:t> y los siete enanitos (1937) generó unos ingresos de ocho millones de dólares. No solamente había acertado como empresario, sino también como artista, porque </a:t>
            </a:r>
            <a:r>
              <a:rPr lang="es-ES" dirty="0" err="1" smtClean="0">
                <a:solidFill>
                  <a:schemeClr val="bg1"/>
                </a:solidFill>
                <a:latin typeface="Agency FB" pitchFamily="34" charset="0"/>
              </a:rPr>
              <a:t>Blancanieves</a:t>
            </a:r>
            <a:r>
              <a:rPr lang="es-ES" dirty="0" smtClean="0">
                <a:solidFill>
                  <a:schemeClr val="bg1"/>
                </a:solidFill>
                <a:latin typeface="Agency FB" pitchFamily="34" charset="0"/>
              </a:rPr>
              <a:t> y los siete enanitos resultó ser además una obra maestra, de altísimo nivel técnico, graciosa sensibilidad y gran soltura narrativa.</a:t>
            </a:r>
          </a:p>
          <a:p>
            <a:r>
              <a:rPr lang="es-ES" dirty="0" smtClean="0">
                <a:solidFill>
                  <a:schemeClr val="bg1"/>
                </a:solidFill>
                <a:latin typeface="Agency FB" pitchFamily="34" charset="0"/>
              </a:rPr>
              <a:t>Los beneficios permitieron a Disney construir, dos años después, un inmenso estudio en </a:t>
            </a:r>
            <a:r>
              <a:rPr lang="es-ES" dirty="0" err="1" smtClean="0">
                <a:solidFill>
                  <a:schemeClr val="bg1"/>
                </a:solidFill>
                <a:latin typeface="Agency FB" pitchFamily="34" charset="0"/>
              </a:rPr>
              <a:t>Burbank</a:t>
            </a:r>
            <a:r>
              <a:rPr lang="es-ES" dirty="0" smtClean="0">
                <a:solidFill>
                  <a:schemeClr val="bg1"/>
                </a:solidFill>
                <a:latin typeface="Agency FB" pitchFamily="34" charset="0"/>
              </a:rPr>
              <a:t>, y producir, junto a los cortos de siempre, extraordinarios largometrajes (Pinocho, </a:t>
            </a:r>
            <a:r>
              <a:rPr lang="es-ES" dirty="0" err="1" smtClean="0">
                <a:solidFill>
                  <a:schemeClr val="bg1"/>
                </a:solidFill>
                <a:latin typeface="Agency FB" pitchFamily="34" charset="0"/>
              </a:rPr>
              <a:t>Fantasía,Dumbo</a:t>
            </a:r>
            <a:r>
              <a:rPr lang="es-ES" dirty="0" smtClean="0">
                <a:solidFill>
                  <a:schemeClr val="bg1"/>
                </a:solidFill>
                <a:latin typeface="Agency FB" pitchFamily="34" charset="0"/>
              </a:rPr>
              <a:t>, </a:t>
            </a:r>
            <a:r>
              <a:rPr lang="es-ES" dirty="0" err="1" smtClean="0">
                <a:solidFill>
                  <a:schemeClr val="bg1"/>
                </a:solidFill>
                <a:latin typeface="Agency FB" pitchFamily="34" charset="0"/>
              </a:rPr>
              <a:t>Bambi</a:t>
            </a:r>
            <a:r>
              <a:rPr lang="es-ES" dirty="0" smtClean="0">
                <a:solidFill>
                  <a:schemeClr val="bg1"/>
                </a:solidFill>
                <a:latin typeface="Agency FB" pitchFamily="34" charset="0"/>
              </a:rPr>
              <a:t>) que, sin embargo, no siempre produjeron beneficios. Disney tuvo que encarar además otros problemas, como la huelga de 1941, que paralizó los estudios y perjudicó la imagen de la empresa; de algunos de sus líderes se vengaría en 1947, denunciándolos ante el Comité de Actividades Antiamericanas.</a:t>
            </a:r>
          </a:p>
          <a:p>
            <a:endParaRPr lang="es-ES" dirty="0">
              <a:latin typeface="Agency FB" pitchFamily="34" charset="0"/>
            </a:endParaRPr>
          </a:p>
        </p:txBody>
      </p:sp>
    </p:spTree>
  </p:cSld>
  <p:clrMapOvr>
    <a:masterClrMapping/>
  </p:clrMapOvr>
  <p:transition spd="slow" advTm="4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6259975639_feac049cf9_o.jpg"/>
          <p:cNvPicPr>
            <a:picLocks noChangeAspect="1"/>
          </p:cNvPicPr>
          <p:nvPr/>
        </p:nvPicPr>
        <p:blipFill>
          <a:blip r:embed="rId2"/>
          <a:stretch>
            <a:fillRect/>
          </a:stretch>
        </p:blipFill>
        <p:spPr>
          <a:xfrm>
            <a:off x="-17859" y="0"/>
            <a:ext cx="9161859" cy="6858000"/>
          </a:xfrm>
          <a:prstGeom prst="rect">
            <a:avLst/>
          </a:prstGeom>
        </p:spPr>
      </p:pic>
      <p:pic>
        <p:nvPicPr>
          <p:cNvPr id="5" name="4 Imagen" descr="6259975639_feac049cf9_o.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1"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hilean Miners at Disney 2.jpg"/>
          <p:cNvPicPr>
            <a:picLocks noChangeAspect="1"/>
          </p:cNvPicPr>
          <p:nvPr/>
        </p:nvPicPr>
        <p:blipFill>
          <a:blip r:embed="rId2"/>
          <a:stretch>
            <a:fillRect/>
          </a:stretch>
        </p:blipFill>
        <p:spPr>
          <a:xfrm>
            <a:off x="0" y="0"/>
            <a:ext cx="9144000" cy="6858000"/>
          </a:xfrm>
          <a:prstGeom prst="rect">
            <a:avLst/>
          </a:prstGeom>
        </p:spPr>
      </p:pic>
      <p:pic>
        <p:nvPicPr>
          <p:cNvPr id="5" name="4 Imagen" descr="Chilean Miners at Disney 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blinds(vertical)">
                                      <p:cBhvr>
                                        <p:cTn id="21" dur="3000"/>
                                        <p:tgtEl>
                                          <p:spTgt spid="3">
                                            <p:bg/>
                                          </p:spTgt>
                                        </p:tgtEl>
                                      </p:cBhvr>
                                    </p:animEffect>
                                  </p:childTnLst>
                                </p:cTn>
                              </p:par>
                              <p:par>
                                <p:cTn id="22" presetID="3"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blinds(vertic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4" name="3 Marco"/>
          <p:cNvSpPr/>
          <p:nvPr/>
        </p:nvSpPr>
        <p:spPr>
          <a:xfrm>
            <a:off x="0" y="0"/>
            <a:ext cx="9144000" cy="6858000"/>
          </a:xfrm>
          <a:prstGeom prst="frame">
            <a:avLst>
              <a:gd name="adj1" fmla="val 652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500042"/>
            <a:ext cx="8215370" cy="5929354"/>
          </a:xfrm>
          <a:prstGeom prst="rect">
            <a:avLst/>
          </a:prstGeom>
          <a:solidFill>
            <a:srgbClr val="00B0F0"/>
          </a:solidFill>
          <a:ln>
            <a:noFill/>
          </a:ln>
          <a:scene3d>
            <a:camera prst="orthographicFront"/>
            <a:lightRig rig="threePt" dir="t"/>
          </a:scene3d>
          <a:sp3d>
            <a:bevelT w="152400" h="1333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357298"/>
            <a:ext cx="7429552" cy="4524315"/>
          </a:xfrm>
          <a:prstGeom prst="rect">
            <a:avLst/>
          </a:prstGeom>
          <a:noFill/>
        </p:spPr>
        <p:txBody>
          <a:bodyPr wrap="square" rtlCol="0">
            <a:spAutoFit/>
          </a:bodyPr>
          <a:lstStyle/>
          <a:p>
            <a:r>
              <a:rPr lang="es-ES" dirty="0" smtClean="0">
                <a:solidFill>
                  <a:schemeClr val="bg1"/>
                </a:solidFill>
                <a:latin typeface="Agency FB" pitchFamily="34" charset="0"/>
              </a:rPr>
              <a:t>Logró capear el temporal abriéndose a otros géneros, como los documentales, y en la década de los 50, con una situación más boyante, volvió a la carga con nuevos largometrajes de éxito: La Cenicienta, Alicia en el país de las maravillas, Peter Pan La dama y el vagabundo. Al mismo tiempo, las actividades de la corporación siguieron extendiéndose a otros ámbitos, como la películas con actores reales (La isla del tesoro, 1950; Veinte mil leguas de viaje submarino, 1954), la producción de programas para la televisión (iniciada en 1950) y una última idea megalómana, la de traer a la tierra su mundo de fantasía con la construcción de </a:t>
            </a:r>
            <a:r>
              <a:rPr lang="es-ES" dirty="0" err="1" smtClean="0">
                <a:solidFill>
                  <a:schemeClr val="bg1"/>
                </a:solidFill>
                <a:latin typeface="Agency FB" pitchFamily="34" charset="0"/>
              </a:rPr>
              <a:t>Disneylandia</a:t>
            </a:r>
            <a:r>
              <a:rPr lang="es-ES" dirty="0" smtClean="0">
                <a:solidFill>
                  <a:schemeClr val="bg1"/>
                </a:solidFill>
                <a:latin typeface="Agency FB" pitchFamily="34" charset="0"/>
              </a:rPr>
              <a:t>, que, inaugurado en 1955, fue lo que hoy llamaríamos el primer parque temático de la historia.</a:t>
            </a:r>
          </a:p>
          <a:p>
            <a:r>
              <a:rPr lang="es-ES" dirty="0" smtClean="0">
                <a:solidFill>
                  <a:schemeClr val="bg1"/>
                </a:solidFill>
                <a:latin typeface="Agency FB" pitchFamily="34" charset="0"/>
              </a:rPr>
              <a:t>Más grandioso fue aún el proyecto de un nuevo parque en Orlando, Disney </a:t>
            </a:r>
            <a:r>
              <a:rPr lang="es-ES" dirty="0" err="1" smtClean="0">
                <a:solidFill>
                  <a:schemeClr val="bg1"/>
                </a:solidFill>
                <a:latin typeface="Agency FB" pitchFamily="34" charset="0"/>
              </a:rPr>
              <a:t>world</a:t>
            </a:r>
            <a:r>
              <a:rPr lang="es-ES" dirty="0" smtClean="0">
                <a:solidFill>
                  <a:schemeClr val="bg1"/>
                </a:solidFill>
                <a:latin typeface="Agency FB" pitchFamily="34" charset="0"/>
              </a:rPr>
              <a:t>, que no llegaría a ver concluido. Apartado en sus últimos años ya del trabajo directo en la animación y más centrado en los proyectos empresariales, en 1966 se le diagnosticó un cáncer de pulmón y falleció a los pocos meses. El Mago de </a:t>
            </a:r>
            <a:r>
              <a:rPr lang="es-ES" dirty="0" err="1" smtClean="0">
                <a:solidFill>
                  <a:schemeClr val="bg1"/>
                </a:solidFill>
                <a:latin typeface="Agency FB" pitchFamily="34" charset="0"/>
              </a:rPr>
              <a:t>Burbank</a:t>
            </a:r>
            <a:r>
              <a:rPr lang="es-ES" dirty="0" smtClean="0">
                <a:solidFill>
                  <a:schemeClr val="bg1"/>
                </a:solidFill>
                <a:latin typeface="Agency FB" pitchFamily="34" charset="0"/>
              </a:rPr>
              <a:t>, como se le llamaba a menudo, dejaba un solvente emporio empresarial que aún perdura. Y sus amables películas, repletas de fauna humanizada, siguen todavía poblando la imaginación de millones de niños.</a:t>
            </a:r>
          </a:p>
          <a:p>
            <a:r>
              <a:rPr lang="es-ES" dirty="0" smtClean="0">
                <a:solidFill>
                  <a:schemeClr val="bg1"/>
                </a:solidFill>
                <a:latin typeface="Agency FB" pitchFamily="34" charset="0"/>
              </a:rPr>
              <a:t> </a:t>
            </a:r>
          </a:p>
          <a:p>
            <a:endParaRPr lang="es-ES" sz="2000" dirty="0">
              <a:solidFill>
                <a:schemeClr val="bg1"/>
              </a:solidFill>
              <a:latin typeface="Agency FB" pitchFamily="34" charset="0"/>
            </a:endParaRPr>
          </a:p>
        </p:txBody>
      </p:sp>
    </p:spTree>
  </p:cSld>
  <p:clrMapOvr>
    <a:masterClrMapping/>
  </p:clrMapOvr>
  <p:transition spd="slow" advTm="4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disney-2.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2.jpg"/>
          <p:cNvPicPr>
            <a:picLocks noChangeAspect="1"/>
          </p:cNvPicPr>
          <p:nvPr/>
        </p:nvPicPr>
        <p:blipFill>
          <a:blip r:embed="rId2"/>
          <a:stretch>
            <a:fillRect/>
          </a:stretch>
        </p:blipFill>
        <p:spPr>
          <a:xfrm>
            <a:off x="0" y="0"/>
            <a:ext cx="9144000" cy="6858000"/>
          </a:xfrm>
          <a:prstGeom prst="rect">
            <a:avLst/>
          </a:prstGeom>
        </p:spPr>
      </p:pic>
      <p:pic>
        <p:nvPicPr>
          <p:cNvPr id="6" name="5 Imagen" descr="disney-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5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3">
                                            <p:bg/>
                                          </p:spTgt>
                                        </p:tgtEl>
                                        <p:attrNameLst>
                                          <p:attrName>style.visibility</p:attrName>
                                        </p:attrNameLst>
                                      </p:cBhvr>
                                      <p:to>
                                        <p:strVal val="visible"/>
                                      </p:to>
                                    </p:set>
                                    <p:animEffect transition="in" filter="randombar(horizontal)">
                                      <p:cBhvr>
                                        <p:cTn id="28" dur="5000"/>
                                        <p:tgtEl>
                                          <p:spTgt spid="3">
                                            <p:bg/>
                                          </p:spTgt>
                                        </p:tgtEl>
                                      </p:cBhvr>
                                    </p:animEffect>
                                  </p:childTnLst>
                                </p:cTn>
                              </p:par>
                              <p:par>
                                <p:cTn id="29" presetID="14" presetClass="entr" presetSubtype="10" fill="hold" grpId="0" nodeType="with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31"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F50F3"/>
          </a:solidFill>
        </p:spPr>
        <p:txBody>
          <a:bodyPr/>
          <a:lstStyle/>
          <a:p>
            <a:endParaRPr lang="es-ES" dirty="0"/>
          </a:p>
        </p:txBody>
      </p:sp>
      <p:pic>
        <p:nvPicPr>
          <p:cNvPr id="4" name="3 Imagen" descr="Disney-Travel-1.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Travel-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par>
                                <p:cTn id="19" presetID="14" presetClass="entr" presetSubtype="5" fill="hold" grpId="1"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3000"/>
                                        <p:tgtEl>
                                          <p:spTgt spid="3">
                                            <p:bg/>
                                          </p:spTgt>
                                        </p:tgtEl>
                                      </p:cBhvr>
                                    </p:animEffect>
                                  </p:childTnLst>
                                </p:cTn>
                              </p:par>
                              <p:par>
                                <p:cTn id="22" presetID="14" presetClass="entr" presetSubtype="5" fill="hold" grpId="1"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3000"/>
                                        <p:tgtEl>
                                          <p:spTgt spid="3">
                                            <p:txEl>
                                              <p:pRg st="0" end="0"/>
                                            </p:txEl>
                                          </p:spTgt>
                                        </p:tgtEl>
                                      </p:cBhvr>
                                    </p:animEffect>
                                  </p:childTnLst>
                                </p:cTn>
                              </p:par>
                              <p:par>
                                <p:cTn id="25" presetID="8" presetClass="entr" presetSubtype="32" fill="hold" grpId="0" nodeType="withEffect">
                                  <p:stCondLst>
                                    <p:cond delay="0"/>
                                  </p:stCondLst>
                                  <p:childTnLst>
                                    <p:set>
                                      <p:cBhvr>
                                        <p:cTn id="26" dur="1" fill="hold">
                                          <p:stCondLst>
                                            <p:cond delay="0"/>
                                          </p:stCondLst>
                                        </p:cTn>
                                        <p:tgtEl>
                                          <p:spTgt spid="3">
                                            <p:bg/>
                                          </p:spTgt>
                                        </p:tgtEl>
                                        <p:attrNameLst>
                                          <p:attrName>style.visibility</p:attrName>
                                        </p:attrNameLst>
                                      </p:cBhvr>
                                      <p:to>
                                        <p:strVal val="visible"/>
                                      </p:to>
                                    </p:set>
                                    <p:animEffect transition="in" filter="diamond(out)">
                                      <p:cBhvr>
                                        <p:cTn id="27" dur="3000"/>
                                        <p:tgtEl>
                                          <p:spTgt spid="3">
                                            <p:bg/>
                                          </p:spTgt>
                                        </p:tgtEl>
                                      </p:cBhvr>
                                    </p:animEffect>
                                  </p:childTnLst>
                                </p:cTn>
                              </p:par>
                              <p:par>
                                <p:cTn id="28" presetID="8" presetClass="entr" presetSubtype="32" fill="hold" grpId="0" nodeType="withEffect" nodePh="1">
                                  <p:stCondLst>
                                    <p:cond delay="0"/>
                                  </p:stCondLst>
                                  <p:endCondLst>
                                    <p:cond evt="begin" delay="0">
                                      <p:tn val="28"/>
                                    </p:cond>
                                  </p:end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diamond(out)">
                                      <p:cBhvr>
                                        <p:cTn id="3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3" grpI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83274"/>
          </a:solidFill>
        </p:spPr>
        <p:txBody>
          <a:bodyPr/>
          <a:lstStyle/>
          <a:p>
            <a:endParaRPr lang="es-ES" dirty="0"/>
          </a:p>
        </p:txBody>
      </p:sp>
      <p:pic>
        <p:nvPicPr>
          <p:cNvPr id="4" name="3 Imagen" descr="Danilo Medina en Miami  Jueves 15 de  Marzo 2012 106.jpg"/>
          <p:cNvPicPr>
            <a:picLocks noChangeAspect="1"/>
          </p:cNvPicPr>
          <p:nvPr/>
        </p:nvPicPr>
        <p:blipFill>
          <a:blip r:embed="rId2"/>
          <a:stretch>
            <a:fillRect/>
          </a:stretch>
        </p:blipFill>
        <p:spPr>
          <a:xfrm>
            <a:off x="0" y="0"/>
            <a:ext cx="9144000" cy="6858000"/>
          </a:xfrm>
          <a:prstGeom prst="rect">
            <a:avLst/>
          </a:prstGeom>
        </p:spPr>
      </p:pic>
      <p:pic>
        <p:nvPicPr>
          <p:cNvPr id="5" name="4 Imagen" descr="Danilo Medina en Miami  Jueves 15 de  Marzo 2012 1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3000"/>
                                        <p:tgtEl>
                                          <p:spTgt spid="4"/>
                                        </p:tgtEl>
                                      </p:cBhvr>
                                    </p:animEffect>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3000"/>
                                        <p:tgtEl>
                                          <p:spTgt spid="3">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0126AR_2287GV68385054.jpg"/>
          <p:cNvPicPr>
            <a:picLocks noChangeAspect="1"/>
          </p:cNvPicPr>
          <p:nvPr/>
        </p:nvPicPr>
        <p:blipFill>
          <a:blip r:embed="rId2"/>
          <a:stretch>
            <a:fillRect/>
          </a:stretch>
        </p:blipFill>
        <p:spPr>
          <a:xfrm>
            <a:off x="0" y="0"/>
            <a:ext cx="9144000" cy="6858000"/>
          </a:xfrm>
          <a:prstGeom prst="rect">
            <a:avLst/>
          </a:prstGeom>
        </p:spPr>
      </p:pic>
      <p:pic>
        <p:nvPicPr>
          <p:cNvPr id="5" name="4 Imagen" descr="0126AR_2287GV6838505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par>
                                <p:cTn id="19" presetID="5"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checkerboard(down)">
                                      <p:cBhvr>
                                        <p:cTn id="21" dur="3000"/>
                                        <p:tgtEl>
                                          <p:spTgt spid="3">
                                            <p:bg/>
                                          </p:spTgt>
                                        </p:tgtEl>
                                      </p:cBhvr>
                                    </p:animEffect>
                                  </p:childTnLst>
                                </p:cTn>
                              </p:par>
                              <p:par>
                                <p:cTn id="22" presetID="5"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checkerboard(across)">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175_2_1024.jpg"/>
          <p:cNvPicPr>
            <a:picLocks noChangeAspect="1"/>
          </p:cNvPicPr>
          <p:nvPr/>
        </p:nvPicPr>
        <p:blipFill>
          <a:blip r:embed="rId2"/>
          <a:stretch>
            <a:fillRect/>
          </a:stretch>
        </p:blipFill>
        <p:spPr>
          <a:xfrm>
            <a:off x="0" y="0"/>
            <a:ext cx="9144000" cy="6858000"/>
          </a:xfrm>
          <a:prstGeom prst="rect">
            <a:avLst/>
          </a:prstGeom>
        </p:spPr>
      </p:pic>
      <p:pic>
        <p:nvPicPr>
          <p:cNvPr id="5" name="4 Imagen" descr="175_2_10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blinds(horizontal)">
                                      <p:cBhvr>
                                        <p:cTn id="21" dur="3000"/>
                                        <p:tgtEl>
                                          <p:spTgt spid="3">
                                            <p:bg/>
                                          </p:spTgt>
                                        </p:tgtEl>
                                      </p:cBhvr>
                                    </p:animEffect>
                                  </p:childTnLst>
                                </p:cTn>
                              </p:par>
                              <p:par>
                                <p:cTn id="22" presetID="3"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blinds(horizont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0033"/>
            <a:ext cx="9144000" cy="6857999"/>
          </a:xfrm>
        </p:spPr>
        <p:txBody>
          <a:bodyPr/>
          <a:lstStyle/>
          <a:p>
            <a:endParaRPr lang="es-ES" dirty="0"/>
          </a:p>
        </p:txBody>
      </p:sp>
      <p:sp>
        <p:nvSpPr>
          <p:cNvPr id="3" name="2 Subtítulo"/>
          <p:cNvSpPr>
            <a:spLocks noGrp="1"/>
          </p:cNvSpPr>
          <p:nvPr>
            <p:ph type="subTitle" idx="1"/>
          </p:nvPr>
        </p:nvSpPr>
        <p:spPr>
          <a:xfrm>
            <a:off x="0" y="20033"/>
            <a:ext cx="9144000" cy="6858000"/>
          </a:xfrm>
          <a:solidFill>
            <a:srgbClr val="00B0F0"/>
          </a:solidFill>
        </p:spPr>
        <p:txBody>
          <a:bodyPr/>
          <a:lstStyle/>
          <a:p>
            <a:endParaRPr lang="es-ES" dirty="0"/>
          </a:p>
        </p:txBody>
      </p:sp>
      <p:pic>
        <p:nvPicPr>
          <p:cNvPr id="4" name="3 Imagen" descr="185-67-6-1752.jpg"/>
          <p:cNvPicPr>
            <a:picLocks noChangeAspect="1"/>
          </p:cNvPicPr>
          <p:nvPr/>
        </p:nvPicPr>
        <p:blipFill>
          <a:blip r:embed="rId2"/>
          <a:stretch>
            <a:fillRect/>
          </a:stretch>
        </p:blipFill>
        <p:spPr>
          <a:xfrm>
            <a:off x="0" y="20033"/>
            <a:ext cx="9144000" cy="6837967"/>
          </a:xfrm>
          <a:prstGeom prst="rect">
            <a:avLst/>
          </a:prstGeom>
        </p:spPr>
      </p:pic>
      <p:pic>
        <p:nvPicPr>
          <p:cNvPr id="5" name="4 Imagen" descr="185-67-6-1752.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3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F50F3"/>
          </a:solidFill>
        </p:spPr>
        <p:txBody>
          <a:bodyPr/>
          <a:lstStyle/>
          <a:p>
            <a:endParaRPr lang="es-ES" dirty="0"/>
          </a:p>
        </p:txBody>
      </p:sp>
      <p:pic>
        <p:nvPicPr>
          <p:cNvPr id="4" name="3 Imagen" descr="0507AS-3196GD39355528.jpg"/>
          <p:cNvPicPr>
            <a:picLocks noChangeAspect="1"/>
          </p:cNvPicPr>
          <p:nvPr/>
        </p:nvPicPr>
        <p:blipFill>
          <a:blip r:embed="rId2"/>
          <a:stretch>
            <a:fillRect/>
          </a:stretch>
        </p:blipFill>
        <p:spPr>
          <a:xfrm>
            <a:off x="0" y="0"/>
            <a:ext cx="9144000" cy="6858000"/>
          </a:xfrm>
          <a:prstGeom prst="rect">
            <a:avLst/>
          </a:prstGeom>
        </p:spPr>
      </p:pic>
      <p:pic>
        <p:nvPicPr>
          <p:cNvPr id="5" name="4 Imagen" descr="0507AS-3196GD3935552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7C80"/>
          </a:solidFill>
        </p:spPr>
        <p:txBody>
          <a:bodyPr/>
          <a:lstStyle/>
          <a:p>
            <a:endParaRPr lang="es-ES" dirty="0"/>
          </a:p>
        </p:txBody>
      </p:sp>
      <p:pic>
        <p:nvPicPr>
          <p:cNvPr id="4" name="3 Imagen" descr="Animal-Kingdom-walt-disney-world-1736689-2400-1600.jpg"/>
          <p:cNvPicPr>
            <a:picLocks noChangeAspect="1"/>
          </p:cNvPicPr>
          <p:nvPr/>
        </p:nvPicPr>
        <p:blipFill>
          <a:blip r:embed="rId2"/>
          <a:stretch>
            <a:fillRect/>
          </a:stretch>
        </p:blipFill>
        <p:spPr>
          <a:xfrm>
            <a:off x="0" y="0"/>
            <a:ext cx="9144000" cy="6858000"/>
          </a:xfrm>
          <a:prstGeom prst="rect">
            <a:avLst/>
          </a:prstGeom>
        </p:spPr>
      </p:pic>
      <p:pic>
        <p:nvPicPr>
          <p:cNvPr id="5" name="4 Imagen" descr="Animal-Kingdom-walt-disney-world-1736689-2400-1600.jpg"/>
          <p:cNvPicPr>
            <a:picLocks noChangeAspect="1"/>
          </p:cNvPicPr>
          <p:nvPr/>
        </p:nvPicPr>
        <p:blipFill>
          <a:blip r:embed="rId2"/>
          <a:stretch>
            <a:fillRect/>
          </a:stretch>
        </p:blipFill>
        <p:spPr>
          <a:xfrm>
            <a:off x="0" y="0"/>
            <a:ext cx="9144000" cy="6831315"/>
          </a:xfrm>
          <a:prstGeom prst="rect">
            <a:avLst/>
          </a:prstGeom>
        </p:spPr>
      </p:pic>
      <p:pic>
        <p:nvPicPr>
          <p:cNvPr id="6" name="5 Imagen" descr="Animal-Kingdom-walt-disney-world-1736689-2400-1600.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3000"/>
                                        <p:tgtEl>
                                          <p:spTgt spid="5"/>
                                        </p:tgtEl>
                                      </p:cBhvr>
                                    </p:animEffec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Californiaadv-rollercoaster-water.jpg"/>
          <p:cNvPicPr>
            <a:picLocks noChangeAspect="1"/>
          </p:cNvPicPr>
          <p:nvPr/>
        </p:nvPicPr>
        <p:blipFill>
          <a:blip r:embed="rId2"/>
          <a:stretch>
            <a:fillRect/>
          </a:stretch>
        </p:blipFill>
        <p:spPr>
          <a:xfrm>
            <a:off x="0" y="0"/>
            <a:ext cx="9144000" cy="6858000"/>
          </a:xfrm>
          <a:prstGeom prst="rect">
            <a:avLst/>
          </a:prstGeom>
        </p:spPr>
      </p:pic>
      <p:pic>
        <p:nvPicPr>
          <p:cNvPr id="6" name="5 Imagen" descr="Californiaadv-rollercoaster-water.jpg"/>
          <p:cNvPicPr>
            <a:picLocks noChangeAspect="1"/>
          </p:cNvPicPr>
          <p:nvPr/>
        </p:nvPicPr>
        <p:blipFill>
          <a:blip r:embed="rId2"/>
          <a:stretch>
            <a:fillRect/>
          </a:stretch>
        </p:blipFill>
        <p:spPr>
          <a:xfrm>
            <a:off x="0" y="0"/>
            <a:ext cx="9144000" cy="6858000"/>
          </a:xfrm>
          <a:prstGeom prst="rect">
            <a:avLst/>
          </a:prstGeom>
        </p:spPr>
      </p:pic>
      <p:pic>
        <p:nvPicPr>
          <p:cNvPr id="7" name="6 Imagen" descr="Californiaadv-rollercoaster-wat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6"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5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arrousel  # 2.JPG"/>
          <p:cNvPicPr>
            <a:picLocks noChangeAspect="1"/>
          </p:cNvPicPr>
          <p:nvPr/>
        </p:nvPicPr>
        <p:blipFill>
          <a:blip r:embed="rId2"/>
          <a:stretch>
            <a:fillRect/>
          </a:stretch>
        </p:blipFill>
        <p:spPr>
          <a:xfrm>
            <a:off x="0" y="0"/>
            <a:ext cx="9144000" cy="6858000"/>
          </a:xfrm>
          <a:prstGeom prst="rect">
            <a:avLst/>
          </a:prstGeom>
        </p:spPr>
      </p:pic>
      <p:pic>
        <p:nvPicPr>
          <p:cNvPr id="5" name="4 Imagen" descr="Carrousel  # 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60000"/>
              <a:lumOff val="40000"/>
            </a:schemeClr>
          </a:solidFill>
        </p:spPr>
        <p:txBody>
          <a:bodyPr/>
          <a:lstStyle/>
          <a:p>
            <a:endParaRPr lang="es-ES" dirty="0"/>
          </a:p>
        </p:txBody>
      </p:sp>
      <p:pic>
        <p:nvPicPr>
          <p:cNvPr id="4" name="3 Imagen" descr="Disney World 40th 018.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 World 40th 0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DISNEYu.jpg"/>
          <p:cNvPicPr>
            <a:picLocks noChangeAspect="1"/>
          </p:cNvPicPr>
          <p:nvPr/>
        </p:nvPicPr>
        <p:blipFill>
          <a:blip r:embed="rId2"/>
          <a:stretch>
            <a:fillRect/>
          </a:stretch>
        </p:blipFill>
        <p:spPr>
          <a:xfrm>
            <a:off x="0" y="26685"/>
            <a:ext cx="9144000" cy="6831315"/>
          </a:xfrm>
          <a:prstGeom prst="rect">
            <a:avLst/>
          </a:prstGeom>
        </p:spPr>
      </p:pic>
      <p:pic>
        <p:nvPicPr>
          <p:cNvPr id="5" name="4 Imagen" descr="DISNEYu.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disney-world.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worl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disney-world-florida-23.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world-florida-2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Disneyworld-Orlando.jpg"/>
          <p:cNvPicPr>
            <a:picLocks noChangeAspect="1"/>
          </p:cNvPicPr>
          <p:nvPr/>
        </p:nvPicPr>
        <p:blipFill>
          <a:blip r:embed="rId2"/>
          <a:stretch>
            <a:fillRect/>
          </a:stretch>
        </p:blipFill>
        <p:spPr>
          <a:xfrm>
            <a:off x="0" y="0"/>
            <a:ext cx="9144000" cy="6858000"/>
          </a:xfrm>
          <a:prstGeom prst="rect">
            <a:avLst/>
          </a:prstGeom>
        </p:spPr>
      </p:pic>
      <p:pic>
        <p:nvPicPr>
          <p:cNvPr id="5" name="4 Imagen" descr="Disneyworld-Orland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0066"/>
          </a:solidFill>
        </p:spPr>
        <p:txBody>
          <a:bodyPr/>
          <a:lstStyle/>
          <a:p>
            <a:endParaRPr lang="es-ES" dirty="0"/>
          </a:p>
        </p:txBody>
      </p:sp>
      <p:pic>
        <p:nvPicPr>
          <p:cNvPr id="4" name="3 Imagen" descr="dsc02349z.jpg"/>
          <p:cNvPicPr>
            <a:picLocks noChangeAspect="1"/>
          </p:cNvPicPr>
          <p:nvPr/>
        </p:nvPicPr>
        <p:blipFill>
          <a:blip r:embed="rId2"/>
          <a:stretch>
            <a:fillRect/>
          </a:stretch>
        </p:blipFill>
        <p:spPr>
          <a:xfrm>
            <a:off x="0" y="0"/>
            <a:ext cx="9144000" cy="6858000"/>
          </a:xfrm>
          <a:prstGeom prst="rect">
            <a:avLst/>
          </a:prstGeom>
        </p:spPr>
      </p:pic>
      <p:pic>
        <p:nvPicPr>
          <p:cNvPr id="5" name="4 Imagen" descr="dsc02349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DSC_0029.JPG"/>
          <p:cNvPicPr>
            <a:picLocks noChangeAspect="1"/>
          </p:cNvPicPr>
          <p:nvPr/>
        </p:nvPicPr>
        <p:blipFill>
          <a:blip r:embed="rId2"/>
          <a:stretch>
            <a:fillRect/>
          </a:stretch>
        </p:blipFill>
        <p:spPr>
          <a:xfrm>
            <a:off x="0" y="0"/>
            <a:ext cx="9144000" cy="6858000"/>
          </a:xfrm>
          <a:prstGeom prst="rect">
            <a:avLst/>
          </a:prstGeom>
        </p:spPr>
      </p:pic>
      <p:pic>
        <p:nvPicPr>
          <p:cNvPr id="5" name="4 Imagen" descr="DSC_0029.JPG"/>
          <p:cNvPicPr>
            <a:picLocks noChangeAspect="1"/>
          </p:cNvPicPr>
          <p:nvPr/>
        </p:nvPicPr>
        <p:blipFill>
          <a:blip r:embed="rId2"/>
          <a:stretch>
            <a:fillRect/>
          </a:stretch>
        </p:blipFill>
        <p:spPr>
          <a:xfrm>
            <a:off x="0" y="0"/>
            <a:ext cx="9144000" cy="6858000"/>
          </a:xfrm>
          <a:prstGeom prst="rect">
            <a:avLst/>
          </a:prstGeom>
        </p:spPr>
      </p:pic>
      <p:pic>
        <p:nvPicPr>
          <p:cNvPr id="6" name="5 Imagen" descr="DSC_002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F50F3"/>
          </a:solidFill>
        </p:spPr>
        <p:txBody>
          <a:bodyPr/>
          <a:lstStyle/>
          <a:p>
            <a:endParaRPr lang="es-ES" dirty="0"/>
          </a:p>
        </p:txBody>
      </p:sp>
      <p:pic>
        <p:nvPicPr>
          <p:cNvPr id="4" name="3 Imagen" descr="DSC_0797.JPG"/>
          <p:cNvPicPr>
            <a:picLocks noChangeAspect="1"/>
          </p:cNvPicPr>
          <p:nvPr/>
        </p:nvPicPr>
        <p:blipFill>
          <a:blip r:embed="rId2"/>
          <a:stretch>
            <a:fillRect/>
          </a:stretch>
        </p:blipFill>
        <p:spPr>
          <a:xfrm>
            <a:off x="0" y="0"/>
            <a:ext cx="9144000" cy="6858000"/>
          </a:xfrm>
          <a:prstGeom prst="rect">
            <a:avLst/>
          </a:prstGeom>
        </p:spPr>
      </p:pic>
      <p:pic>
        <p:nvPicPr>
          <p:cNvPr id="5" name="4 Imagen" descr="DSC_0797.JPG"/>
          <p:cNvPicPr>
            <a:picLocks noChangeAspect="1"/>
          </p:cNvPicPr>
          <p:nvPr/>
        </p:nvPicPr>
        <p:blipFill>
          <a:blip r:embed="rId2"/>
          <a:stretch>
            <a:fillRect/>
          </a:stretch>
        </p:blipFill>
        <p:spPr>
          <a:xfrm>
            <a:off x="0" y="0"/>
            <a:ext cx="9144000" cy="6858000"/>
          </a:xfrm>
          <a:prstGeom prst="rect">
            <a:avLst/>
          </a:prstGeom>
        </p:spPr>
      </p:pic>
      <p:pic>
        <p:nvPicPr>
          <p:cNvPr id="6" name="5 Imagen" descr="DSC_079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dumbo.jpg"/>
          <p:cNvPicPr>
            <a:picLocks noChangeAspect="1"/>
          </p:cNvPicPr>
          <p:nvPr/>
        </p:nvPicPr>
        <p:blipFill>
          <a:blip r:embed="rId2"/>
          <a:stretch>
            <a:fillRect/>
          </a:stretch>
        </p:blipFill>
        <p:spPr>
          <a:xfrm>
            <a:off x="0" y="0"/>
            <a:ext cx="9144000" cy="6858000"/>
          </a:xfrm>
          <a:prstGeom prst="rect">
            <a:avLst/>
          </a:prstGeom>
        </p:spPr>
      </p:pic>
      <p:pic>
        <p:nvPicPr>
          <p:cNvPr id="5" name="4 Imagen" descr="dumb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ebf3-23-562.jpg"/>
          <p:cNvPicPr>
            <a:picLocks noChangeAspect="1"/>
          </p:cNvPicPr>
          <p:nvPr/>
        </p:nvPicPr>
        <p:blipFill>
          <a:blip r:embed="rId2"/>
          <a:stretch>
            <a:fillRect/>
          </a:stretch>
        </p:blipFill>
        <p:spPr>
          <a:xfrm>
            <a:off x="0" y="0"/>
            <a:ext cx="9144000" cy="6858000"/>
          </a:xfrm>
          <a:prstGeom prst="rect">
            <a:avLst/>
          </a:prstGeom>
        </p:spPr>
      </p:pic>
      <p:pic>
        <p:nvPicPr>
          <p:cNvPr id="5" name="4 Imagen" descr="ebf3-23-56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Epcot_Scenery.JPG"/>
          <p:cNvPicPr>
            <a:picLocks noChangeAspect="1"/>
          </p:cNvPicPr>
          <p:nvPr/>
        </p:nvPicPr>
        <p:blipFill>
          <a:blip r:embed="rId2"/>
          <a:stretch>
            <a:fillRect/>
          </a:stretch>
        </p:blipFill>
        <p:spPr>
          <a:xfrm>
            <a:off x="0" y="0"/>
            <a:ext cx="9144000" cy="6858000"/>
          </a:xfrm>
          <a:prstGeom prst="rect">
            <a:avLst/>
          </a:prstGeom>
        </p:spPr>
      </p:pic>
      <p:pic>
        <p:nvPicPr>
          <p:cNvPr id="5" name="4 Imagen" descr="Epcot_Scener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Epcot-Flower-Garden-Festival0070.jpg"/>
          <p:cNvPicPr>
            <a:picLocks noChangeAspect="1"/>
          </p:cNvPicPr>
          <p:nvPr/>
        </p:nvPicPr>
        <p:blipFill>
          <a:blip r:embed="rId2"/>
          <a:stretch>
            <a:fillRect/>
          </a:stretch>
        </p:blipFill>
        <p:spPr>
          <a:xfrm>
            <a:off x="0" y="0"/>
            <a:ext cx="9144000" cy="6858000"/>
          </a:xfrm>
          <a:prstGeom prst="rect">
            <a:avLst/>
          </a:prstGeom>
        </p:spPr>
      </p:pic>
      <p:pic>
        <p:nvPicPr>
          <p:cNvPr id="5" name="4 Imagen" descr="Epcot-Flower-Garden-Festival007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000" fill="hold"/>
                                        <p:tgtEl>
                                          <p:spTgt spid="5"/>
                                        </p:tgtEl>
                                        <p:attrNameLst>
                                          <p:attrName>ppt_w</p:attrName>
                                        </p:attrNameLst>
                                      </p:cBhvr>
                                      <p:tavLst>
                                        <p:tav tm="0">
                                          <p:val>
                                            <p:strVal val="4/3*#ppt_w"/>
                                          </p:val>
                                        </p:tav>
                                        <p:tav tm="100000">
                                          <p:val>
                                            <p:strVal val="#ppt_w"/>
                                          </p:val>
                                        </p:tav>
                                      </p:tavLst>
                                    </p:anim>
                                    <p:anim calcmode="lin" valueType="num">
                                      <p:cBhvr>
                                        <p:cTn id="12" dur="7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7000"/>
                                        <p:tgtEl>
                                          <p:spTgt spid="5"/>
                                        </p:tgtEl>
                                      </p:cBhvr>
                                    </p:animEffect>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3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5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Epcot-International-Flower-Garden-Festival-002.jpg"/>
          <p:cNvPicPr>
            <a:picLocks noChangeAspect="1"/>
          </p:cNvPicPr>
          <p:nvPr/>
        </p:nvPicPr>
        <p:blipFill>
          <a:blip r:embed="rId2"/>
          <a:stretch>
            <a:fillRect/>
          </a:stretch>
        </p:blipFill>
        <p:spPr>
          <a:xfrm>
            <a:off x="0" y="0"/>
            <a:ext cx="9144000" cy="6824676"/>
          </a:xfrm>
          <a:prstGeom prst="rect">
            <a:avLst/>
          </a:prstGeom>
        </p:spPr>
      </p:pic>
      <p:pic>
        <p:nvPicPr>
          <p:cNvPr id="5" name="4 Imagen" descr="Epcot-International-Flower-Garden-Festival-002.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EUA-1024x834.jpg"/>
          <p:cNvPicPr>
            <a:picLocks noChangeAspect="1"/>
          </p:cNvPicPr>
          <p:nvPr/>
        </p:nvPicPr>
        <p:blipFill>
          <a:blip r:embed="rId2"/>
          <a:stretch>
            <a:fillRect/>
          </a:stretch>
        </p:blipFill>
        <p:spPr>
          <a:xfrm>
            <a:off x="0" y="0"/>
            <a:ext cx="9144000" cy="6858000"/>
          </a:xfrm>
          <a:prstGeom prst="rect">
            <a:avLst/>
          </a:prstGeom>
        </p:spPr>
      </p:pic>
      <p:pic>
        <p:nvPicPr>
          <p:cNvPr id="5" name="4 Imagen" descr="EUA-1024x8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00CC"/>
          </a:solidFill>
        </p:spPr>
        <p:txBody>
          <a:bodyPr/>
          <a:lstStyle/>
          <a:p>
            <a:endParaRPr lang="es-ES" dirty="0"/>
          </a:p>
        </p:txBody>
      </p:sp>
      <p:pic>
        <p:nvPicPr>
          <p:cNvPr id="4" name="3 Imagen" descr="FAU084754.jpg"/>
          <p:cNvPicPr>
            <a:picLocks noChangeAspect="1"/>
          </p:cNvPicPr>
          <p:nvPr/>
        </p:nvPicPr>
        <p:blipFill>
          <a:blip r:embed="rId2"/>
          <a:stretch>
            <a:fillRect/>
          </a:stretch>
        </p:blipFill>
        <p:spPr>
          <a:xfrm>
            <a:off x="-8930" y="0"/>
            <a:ext cx="9152930" cy="6858000"/>
          </a:xfrm>
          <a:prstGeom prst="rect">
            <a:avLst/>
          </a:prstGeom>
        </p:spPr>
      </p:pic>
      <p:pic>
        <p:nvPicPr>
          <p:cNvPr id="6" name="5 Imagen" descr="FAU084754.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hulk1.jpg"/>
          <p:cNvPicPr>
            <a:picLocks noChangeAspect="1"/>
          </p:cNvPicPr>
          <p:nvPr/>
        </p:nvPicPr>
        <p:blipFill>
          <a:blip r:embed="rId2"/>
          <a:stretch>
            <a:fillRect/>
          </a:stretch>
        </p:blipFill>
        <p:spPr>
          <a:xfrm>
            <a:off x="0" y="0"/>
            <a:ext cx="9144000" cy="6858000"/>
          </a:xfrm>
          <a:prstGeom prst="rect">
            <a:avLst/>
          </a:prstGeom>
        </p:spPr>
      </p:pic>
      <p:pic>
        <p:nvPicPr>
          <p:cNvPr id="5" name="4 Imagen" descr="hulk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24676"/>
          </a:xfrm>
          <a:prstGeom prst="rect">
            <a:avLst/>
          </a:prstGeom>
        </p:spPr>
      </p:pic>
      <p:pic>
        <p:nvPicPr>
          <p:cNvPr id="5" name="4 Imagen" descr="Imagen1.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G_0712_zpsa64d009f.jpg"/>
          <p:cNvPicPr>
            <a:picLocks noChangeAspect="1"/>
          </p:cNvPicPr>
          <p:nvPr/>
        </p:nvPicPr>
        <p:blipFill>
          <a:blip r:embed="rId2"/>
          <a:stretch>
            <a:fillRect/>
          </a:stretch>
        </p:blipFill>
        <p:spPr>
          <a:xfrm>
            <a:off x="11891" y="0"/>
            <a:ext cx="9132109" cy="6858000"/>
          </a:xfrm>
          <a:prstGeom prst="rect">
            <a:avLst/>
          </a:prstGeom>
        </p:spPr>
      </p:pic>
      <p:pic>
        <p:nvPicPr>
          <p:cNvPr id="5" name="4 Imagen" descr="IMG_0712_zpsa64d009f.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IMG_5087.JPG"/>
          <p:cNvPicPr>
            <a:picLocks noChangeAspect="1"/>
          </p:cNvPicPr>
          <p:nvPr/>
        </p:nvPicPr>
        <p:blipFill>
          <a:blip r:embed="rId2"/>
          <a:stretch>
            <a:fillRect/>
          </a:stretch>
        </p:blipFill>
        <p:spPr>
          <a:xfrm>
            <a:off x="0" y="0"/>
            <a:ext cx="9144000" cy="6858000"/>
          </a:xfrm>
          <a:prstGeom prst="rect">
            <a:avLst/>
          </a:prstGeom>
        </p:spPr>
      </p:pic>
      <p:pic>
        <p:nvPicPr>
          <p:cNvPr id="5" name="4 Imagen" descr="IMG_508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8E40"/>
          </a:solidFill>
        </p:spPr>
        <p:txBody>
          <a:bodyPr/>
          <a:lstStyle/>
          <a:p>
            <a:endParaRPr lang="es-ES" dirty="0"/>
          </a:p>
        </p:txBody>
      </p:sp>
      <p:pic>
        <p:nvPicPr>
          <p:cNvPr id="4" name="3 Imagen" descr="L4-95-1639.jpg"/>
          <p:cNvPicPr>
            <a:picLocks noChangeAspect="1"/>
          </p:cNvPicPr>
          <p:nvPr/>
        </p:nvPicPr>
        <p:blipFill>
          <a:blip r:embed="rId2"/>
          <a:stretch>
            <a:fillRect/>
          </a:stretch>
        </p:blipFill>
        <p:spPr>
          <a:xfrm>
            <a:off x="0" y="0"/>
            <a:ext cx="9144000" cy="6844632"/>
          </a:xfrm>
          <a:prstGeom prst="rect">
            <a:avLst/>
          </a:prstGeom>
        </p:spPr>
      </p:pic>
      <p:pic>
        <p:nvPicPr>
          <p:cNvPr id="5" name="4 Imagen" descr="L4-95-1639.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legoland_florida_technic_coaster.jpg"/>
          <p:cNvPicPr>
            <a:picLocks noChangeAspect="1"/>
          </p:cNvPicPr>
          <p:nvPr/>
        </p:nvPicPr>
        <p:blipFill>
          <a:blip r:embed="rId2"/>
          <a:stretch>
            <a:fillRect/>
          </a:stretch>
        </p:blipFill>
        <p:spPr>
          <a:xfrm>
            <a:off x="0" y="0"/>
            <a:ext cx="9144000" cy="6844632"/>
          </a:xfrm>
          <a:prstGeom prst="rect">
            <a:avLst/>
          </a:prstGeom>
        </p:spPr>
      </p:pic>
      <p:pic>
        <p:nvPicPr>
          <p:cNvPr id="5" name="4 Imagen" descr="legoland_florida_technic_coaster.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r-1387595194-2014StarWarsWeekends1.jpg"/>
          <p:cNvPicPr>
            <a:picLocks noChangeAspect="1"/>
          </p:cNvPicPr>
          <p:nvPr/>
        </p:nvPicPr>
        <p:blipFill>
          <a:blip r:embed="rId2"/>
          <a:stretch>
            <a:fillRect/>
          </a:stretch>
        </p:blipFill>
        <p:spPr>
          <a:xfrm>
            <a:off x="0" y="0"/>
            <a:ext cx="9144000" cy="6831315"/>
          </a:xfrm>
          <a:prstGeom prst="rect">
            <a:avLst/>
          </a:prstGeom>
        </p:spPr>
      </p:pic>
      <p:pic>
        <p:nvPicPr>
          <p:cNvPr id="5" name="4 Imagen" descr="r-1387595194-2014StarWarsWeekends1.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RSRCharacter_BreakfastSeated.JPG"/>
          <p:cNvPicPr>
            <a:picLocks noChangeAspect="1"/>
          </p:cNvPicPr>
          <p:nvPr/>
        </p:nvPicPr>
        <p:blipFill>
          <a:blip r:embed="rId2"/>
          <a:stretch>
            <a:fillRect/>
          </a:stretch>
        </p:blipFill>
        <p:spPr>
          <a:xfrm>
            <a:off x="0" y="0"/>
            <a:ext cx="9144000" cy="6858000"/>
          </a:xfrm>
          <a:prstGeom prst="rect">
            <a:avLst/>
          </a:prstGeom>
        </p:spPr>
      </p:pic>
      <p:pic>
        <p:nvPicPr>
          <p:cNvPr id="5" name="4 Imagen" descr="RSRCharacter_BreakfastSeate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soarin-california.jpg"/>
          <p:cNvPicPr>
            <a:picLocks noChangeAspect="1"/>
          </p:cNvPicPr>
          <p:nvPr/>
        </p:nvPicPr>
        <p:blipFill>
          <a:blip r:embed="rId2"/>
          <a:stretch>
            <a:fillRect/>
          </a:stretch>
        </p:blipFill>
        <p:spPr>
          <a:xfrm>
            <a:off x="0" y="0"/>
            <a:ext cx="9144000" cy="6858000"/>
          </a:xfrm>
          <a:prstGeom prst="rect">
            <a:avLst/>
          </a:prstGeom>
        </p:spPr>
      </p:pic>
      <p:pic>
        <p:nvPicPr>
          <p:cNvPr id="5" name="4 Imagen" descr="soarin-californ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strVal val="ppt_h"/>
                                          </p:val>
                                        </p:tav>
                                      </p:tavLst>
                                    </p:anim>
                                    <p:set>
                                      <p:cBhvr>
                                        <p:cTn id="8" dur="1" fill="hold">
                                          <p:stCondLst>
                                            <p:cond delay="1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2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Summit plummet.jpg"/>
          <p:cNvPicPr>
            <a:picLocks noChangeAspect="1"/>
          </p:cNvPicPr>
          <p:nvPr/>
        </p:nvPicPr>
        <p:blipFill>
          <a:blip r:embed="rId2"/>
          <a:stretch>
            <a:fillRect/>
          </a:stretch>
        </p:blipFill>
        <p:spPr>
          <a:xfrm>
            <a:off x="0" y="0"/>
            <a:ext cx="9144000" cy="6858000"/>
          </a:xfrm>
          <a:prstGeom prst="rect">
            <a:avLst/>
          </a:prstGeom>
        </p:spPr>
      </p:pic>
      <p:pic>
        <p:nvPicPr>
          <p:cNvPr id="5" name="4 Imagen" descr="Summit plumme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us_orlando_magickingdom_cascanueces_desfilando_en_navidad.jpg"/>
          <p:cNvPicPr>
            <a:picLocks noChangeAspect="1"/>
          </p:cNvPicPr>
          <p:nvPr/>
        </p:nvPicPr>
        <p:blipFill>
          <a:blip r:embed="rId2"/>
          <a:stretch>
            <a:fillRect/>
          </a:stretch>
        </p:blipFill>
        <p:spPr>
          <a:xfrm>
            <a:off x="0" y="0"/>
            <a:ext cx="9152930" cy="6858000"/>
          </a:xfrm>
          <a:prstGeom prst="rect">
            <a:avLst/>
          </a:prstGeom>
        </p:spPr>
      </p:pic>
      <p:pic>
        <p:nvPicPr>
          <p:cNvPr id="5" name="4 Imagen" descr="us_orlando_magickingdom_cascanueces_desfilando_en_navidad.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Walt Disney World3.jpg"/>
          <p:cNvPicPr>
            <a:picLocks noChangeAspect="1"/>
          </p:cNvPicPr>
          <p:nvPr/>
        </p:nvPicPr>
        <p:blipFill>
          <a:blip r:embed="rId2"/>
          <a:stretch>
            <a:fillRect/>
          </a:stretch>
        </p:blipFill>
        <p:spPr>
          <a:xfrm>
            <a:off x="0" y="0"/>
            <a:ext cx="9144000" cy="6858000"/>
          </a:xfrm>
          <a:prstGeom prst="rect">
            <a:avLst/>
          </a:prstGeom>
        </p:spPr>
      </p:pic>
      <p:pic>
        <p:nvPicPr>
          <p:cNvPr id="5" name="4 Imagen" descr="Walt Disney World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Walt Disney World (1).jpg"/>
          <p:cNvPicPr>
            <a:picLocks noChangeAspect="1"/>
          </p:cNvPicPr>
          <p:nvPr/>
        </p:nvPicPr>
        <p:blipFill>
          <a:blip r:embed="rId2"/>
          <a:stretch>
            <a:fillRect/>
          </a:stretch>
        </p:blipFill>
        <p:spPr>
          <a:xfrm>
            <a:off x="0" y="0"/>
            <a:ext cx="9144000" cy="6858000"/>
          </a:xfrm>
          <a:prstGeom prst="rect">
            <a:avLst/>
          </a:prstGeom>
        </p:spPr>
      </p:pic>
      <p:pic>
        <p:nvPicPr>
          <p:cNvPr id="5" name="4 Imagen" descr="Walt Disney World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3000"/>
                                        <p:tgtEl>
                                          <p:spTgt spid="3">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GalleryV1_Studios-18.jpg"/>
          <p:cNvPicPr>
            <a:picLocks noChangeAspect="1"/>
          </p:cNvPicPr>
          <p:nvPr/>
        </p:nvPicPr>
        <p:blipFill>
          <a:blip r:embed="rId2"/>
          <a:stretch>
            <a:fillRect/>
          </a:stretch>
        </p:blipFill>
        <p:spPr>
          <a:xfrm>
            <a:off x="0" y="0"/>
            <a:ext cx="9144000" cy="6858000"/>
          </a:xfrm>
          <a:prstGeom prst="rect">
            <a:avLst/>
          </a:prstGeom>
        </p:spPr>
      </p:pic>
      <p:pic>
        <p:nvPicPr>
          <p:cNvPr id="5" name="4 Imagen" descr="GalleryV1_Studios-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Imagen3.jpg"/>
          <p:cNvPicPr>
            <a:picLocks noChangeAspect="1"/>
          </p:cNvPicPr>
          <p:nvPr/>
        </p:nvPicPr>
        <p:blipFill>
          <a:blip r:embed="rId3"/>
          <a:stretch>
            <a:fillRect/>
          </a:stretch>
        </p:blipFill>
        <p:spPr>
          <a:xfrm>
            <a:off x="0" y="0"/>
            <a:ext cx="9144000" cy="6858000"/>
          </a:xfrm>
          <a:prstGeom prst="rect">
            <a:avLst/>
          </a:prstGeom>
          <a:blipFill>
            <a:blip r:embed="rId4">
              <a:duotone>
                <a:prstClr val="black"/>
                <a:schemeClr val="accent1">
                  <a:tint val="45000"/>
                  <a:satMod val="400000"/>
                </a:schemeClr>
              </a:duotone>
              <a:lum bright="-30000"/>
            </a:blip>
            <a:stretch>
              <a:fillRect/>
            </a:stretch>
          </a:blipFill>
        </p:spPr>
      </p:pic>
      <p:pic>
        <p:nvPicPr>
          <p:cNvPr id="5" name="4 Imagen" descr="Imagen3.jpg"/>
          <p:cNvPicPr>
            <a:picLocks noChangeAspect="1"/>
          </p:cNvPicPr>
          <p:nvPr/>
        </p:nvPicPr>
        <p:blipFill>
          <a:blip r:embed="rId3"/>
          <a:stretch>
            <a:fillRect/>
          </a:stretch>
        </p:blipFill>
        <p:spPr>
          <a:xfrm>
            <a:off x="0" y="0"/>
            <a:ext cx="9144000" cy="6858000"/>
          </a:xfrm>
          <a:prstGeom prst="rect">
            <a:avLst/>
          </a:prstGeom>
          <a:blipFill>
            <a:blip r:embed="rId4">
              <a:duotone>
                <a:prstClr val="black"/>
                <a:schemeClr val="accent1">
                  <a:tint val="45000"/>
                  <a:satMod val="400000"/>
                </a:schemeClr>
              </a:duotone>
              <a:lum bright="-30000"/>
            </a:blip>
            <a:stretch>
              <a:fillRect/>
            </a:stretch>
          </a:blipFill>
        </p:spPr>
      </p:pic>
      <p:pic>
        <p:nvPicPr>
          <p:cNvPr id="6" name="5 Imagen" descr="7583ea53.gif"/>
          <p:cNvPicPr>
            <a:picLocks noChangeAspect="1"/>
          </p:cNvPicPr>
          <p:nvPr/>
        </p:nvPicPr>
        <p:blipFill>
          <a:blip r:embed="rId5"/>
          <a:stretch>
            <a:fillRect/>
          </a:stretch>
        </p:blipFill>
        <p:spPr>
          <a:xfrm>
            <a:off x="0" y="3714728"/>
            <a:ext cx="3143272" cy="3143272"/>
          </a:xfrm>
          <a:prstGeom prst="rect">
            <a:avLst/>
          </a:prstGeom>
        </p:spPr>
      </p:pic>
      <p:pic>
        <p:nvPicPr>
          <p:cNvPr id="2062" name="Picture 14" descr="Rendered Image"/>
          <p:cNvPicPr>
            <a:picLocks noChangeAspect="1" noChangeArrowheads="1"/>
          </p:cNvPicPr>
          <p:nvPr/>
        </p:nvPicPr>
        <p:blipFill>
          <a:blip r:embed="rId6">
            <a:lum contrast="40000"/>
          </a:blip>
          <a:srcRect/>
          <a:stretch>
            <a:fillRect/>
          </a:stretch>
        </p:blipFill>
        <p:spPr bwMode="auto">
          <a:xfrm rot="20301949">
            <a:off x="3655516" y="5382313"/>
            <a:ext cx="1801061" cy="1185433"/>
          </a:xfrm>
          <a:prstGeom prst="rect">
            <a:avLst/>
          </a:prstGeom>
          <a:noFill/>
        </p:spPr>
      </p:pic>
      <p:pic>
        <p:nvPicPr>
          <p:cNvPr id="3074" name="Picture 2" descr="Rendered Image"/>
          <p:cNvPicPr>
            <a:picLocks noChangeAspect="1" noChangeArrowheads="1"/>
          </p:cNvPicPr>
          <p:nvPr/>
        </p:nvPicPr>
        <p:blipFill>
          <a:blip r:embed="rId7"/>
          <a:srcRect/>
          <a:stretch>
            <a:fillRect/>
          </a:stretch>
        </p:blipFill>
        <p:spPr bwMode="auto">
          <a:xfrm>
            <a:off x="5072066" y="285728"/>
            <a:ext cx="2495550" cy="1962150"/>
          </a:xfrm>
          <a:prstGeom prst="rect">
            <a:avLst/>
          </a:prstGeom>
          <a:noFill/>
        </p:spPr>
      </p:pic>
      <p:pic>
        <p:nvPicPr>
          <p:cNvPr id="9" name="8 Imagen" descr="500px-Walt_Disney_1942_signature.svg.png"/>
          <p:cNvPicPr>
            <a:picLocks noChangeAspect="1"/>
          </p:cNvPicPr>
          <p:nvPr/>
        </p:nvPicPr>
        <p:blipFill>
          <a:blip r:embed="rId8">
            <a:duotone>
              <a:schemeClr val="accent3">
                <a:shade val="45000"/>
                <a:satMod val="135000"/>
              </a:schemeClr>
              <a:prstClr val="white"/>
            </a:duotone>
            <a:lum bright="40000" contrast="40000"/>
          </a:blip>
          <a:stretch>
            <a:fillRect/>
          </a:stretch>
        </p:blipFill>
        <p:spPr>
          <a:xfrm>
            <a:off x="5286380" y="2500306"/>
            <a:ext cx="2428892" cy="903548"/>
          </a:xfrm>
          <a:prstGeom prst="rect">
            <a:avLst/>
          </a:prstGeom>
        </p:spPr>
      </p:pic>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par>
                          <p:cTn id="23" fill="hold">
                            <p:stCondLst>
                              <p:cond delay="5000"/>
                            </p:stCondLst>
                            <p:childTnLst>
                              <p:par>
                                <p:cTn id="24" presetID="12" presetClass="entr" presetSubtype="4" fill="hold" nodeType="afterEffect">
                                  <p:stCondLst>
                                    <p:cond delay="0"/>
                                  </p:stCondLst>
                                  <p:childTnLst>
                                    <p:set>
                                      <p:cBhvr>
                                        <p:cTn id="25" dur="1" fill="hold">
                                          <p:stCondLst>
                                            <p:cond delay="0"/>
                                          </p:stCondLst>
                                        </p:cTn>
                                        <p:tgtEl>
                                          <p:spTgt spid="3074"/>
                                        </p:tgtEl>
                                        <p:attrNameLst>
                                          <p:attrName>style.visibility</p:attrName>
                                        </p:attrNameLst>
                                      </p:cBhvr>
                                      <p:to>
                                        <p:strVal val="visible"/>
                                      </p:to>
                                    </p:set>
                                    <p:animEffect transition="in" filter="slide(fromBottom)">
                                      <p:cBhvr>
                                        <p:cTn id="26" dur="3000"/>
                                        <p:tgtEl>
                                          <p:spTgt spid="3074"/>
                                        </p:tgtEl>
                                      </p:cBhvr>
                                    </p:animEffect>
                                  </p:childTnLst>
                                </p:cTn>
                              </p:par>
                            </p:childTnLst>
                          </p:cTn>
                        </p:par>
                        <p:par>
                          <p:cTn id="27" fill="hold">
                            <p:stCondLst>
                              <p:cond delay="8000"/>
                            </p:stCondLst>
                            <p:childTnLst>
                              <p:par>
                                <p:cTn id="28" presetID="35"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anim calcmode="lin" valueType="num">
                                      <p:cBhvr>
                                        <p:cTn id="31" dur="2000" fill="hold"/>
                                        <p:tgtEl>
                                          <p:spTgt spid="9"/>
                                        </p:tgtEl>
                                        <p:attrNameLst>
                                          <p:attrName>style.rotation</p:attrName>
                                        </p:attrNameLst>
                                      </p:cBhvr>
                                      <p:tavLst>
                                        <p:tav tm="0">
                                          <p:val>
                                            <p:fltVal val="720"/>
                                          </p:val>
                                        </p:tav>
                                        <p:tav tm="100000">
                                          <p:val>
                                            <p:fltVal val="0"/>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ppt_w</p:attrName>
                                        </p:attrNameLst>
                                      </p:cBhvr>
                                      <p:tavLst>
                                        <p:tav tm="0">
                                          <p:val>
                                            <p:fltVal val="0"/>
                                          </p:val>
                                        </p:tav>
                                        <p:tav tm="100000">
                                          <p:val>
                                            <p:strVal val="#ppt_w"/>
                                          </p:val>
                                        </p:tav>
                                      </p:tavLst>
                                    </p:anim>
                                  </p:childTnLst>
                                </p:cTn>
                              </p:par>
                            </p:childTnLst>
                          </p:cTn>
                        </p:par>
                        <p:par>
                          <p:cTn id="34" fill="hold">
                            <p:stCondLst>
                              <p:cond delay="10000"/>
                            </p:stCondLst>
                            <p:childTnLst>
                              <p:par>
                                <p:cTn id="35" presetID="23" presetClass="entr" presetSubtype="16" fill="hold" nodeType="afterEffect">
                                  <p:stCondLst>
                                    <p:cond delay="0"/>
                                  </p:stCondLst>
                                  <p:childTnLst>
                                    <p:set>
                                      <p:cBhvr>
                                        <p:cTn id="36" dur="1" fill="hold">
                                          <p:stCondLst>
                                            <p:cond delay="0"/>
                                          </p:stCondLst>
                                        </p:cTn>
                                        <p:tgtEl>
                                          <p:spTgt spid="2062"/>
                                        </p:tgtEl>
                                        <p:attrNameLst>
                                          <p:attrName>style.visibility</p:attrName>
                                        </p:attrNameLst>
                                      </p:cBhvr>
                                      <p:to>
                                        <p:strVal val="visible"/>
                                      </p:to>
                                    </p:set>
                                    <p:anim calcmode="lin" valueType="num">
                                      <p:cBhvr>
                                        <p:cTn id="37" dur="500" fill="hold"/>
                                        <p:tgtEl>
                                          <p:spTgt spid="2062"/>
                                        </p:tgtEl>
                                        <p:attrNameLst>
                                          <p:attrName>ppt_w</p:attrName>
                                        </p:attrNameLst>
                                      </p:cBhvr>
                                      <p:tavLst>
                                        <p:tav tm="0">
                                          <p:val>
                                            <p:fltVal val="0"/>
                                          </p:val>
                                        </p:tav>
                                        <p:tav tm="100000">
                                          <p:val>
                                            <p:strVal val="#ppt_w"/>
                                          </p:val>
                                        </p:tav>
                                      </p:tavLst>
                                    </p:anim>
                                    <p:anim calcmode="lin" valueType="num">
                                      <p:cBhvr>
                                        <p:cTn id="38" dur="500" fill="hold"/>
                                        <p:tgtEl>
                                          <p:spTgt spid="20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556</Words>
  <Application>Microsoft Office PowerPoint</Application>
  <PresentationFormat>Presentación en pantalla (4:3)</PresentationFormat>
  <Paragraphs>28</Paragraphs>
  <Slides>54</Slides>
  <Notes>1</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111</cp:revision>
  <dcterms:created xsi:type="dcterms:W3CDTF">2014-02-01T02:07:18Z</dcterms:created>
  <dcterms:modified xsi:type="dcterms:W3CDTF">2014-02-02T23:59:11Z</dcterms:modified>
</cp:coreProperties>
</file>