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05" r:id="rId3"/>
    <p:sldId id="333" r:id="rId4"/>
    <p:sldId id="259" r:id="rId5"/>
    <p:sldId id="295" r:id="rId6"/>
    <p:sldId id="307" r:id="rId7"/>
    <p:sldId id="285" r:id="rId8"/>
    <p:sldId id="334" r:id="rId9"/>
    <p:sldId id="294" r:id="rId10"/>
    <p:sldId id="321" r:id="rId11"/>
    <p:sldId id="296" r:id="rId12"/>
    <p:sldId id="293" r:id="rId13"/>
    <p:sldId id="292" r:id="rId14"/>
    <p:sldId id="290" r:id="rId15"/>
    <p:sldId id="289" r:id="rId16"/>
    <p:sldId id="288" r:id="rId17"/>
    <p:sldId id="287" r:id="rId18"/>
    <p:sldId id="286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5" r:id="rId28"/>
    <p:sldId id="273" r:id="rId29"/>
    <p:sldId id="274" r:id="rId30"/>
    <p:sldId id="272" r:id="rId31"/>
    <p:sldId id="270" r:id="rId32"/>
    <p:sldId id="269" r:id="rId33"/>
    <p:sldId id="268" r:id="rId34"/>
    <p:sldId id="267" r:id="rId35"/>
    <p:sldId id="266" r:id="rId36"/>
    <p:sldId id="265" r:id="rId37"/>
    <p:sldId id="264" r:id="rId38"/>
    <p:sldId id="262" r:id="rId39"/>
    <p:sldId id="318" r:id="rId40"/>
    <p:sldId id="317" r:id="rId41"/>
    <p:sldId id="316" r:id="rId42"/>
    <p:sldId id="315" r:id="rId43"/>
    <p:sldId id="313" r:id="rId44"/>
    <p:sldId id="312" r:id="rId45"/>
    <p:sldId id="310" r:id="rId46"/>
    <p:sldId id="309" r:id="rId47"/>
    <p:sldId id="306" r:id="rId48"/>
    <p:sldId id="303" r:id="rId49"/>
    <p:sldId id="302" r:id="rId50"/>
    <p:sldId id="301" r:id="rId51"/>
    <p:sldId id="298" r:id="rId52"/>
    <p:sldId id="297" r:id="rId53"/>
    <p:sldId id="329" r:id="rId54"/>
    <p:sldId id="328" r:id="rId55"/>
    <p:sldId id="326" r:id="rId56"/>
    <p:sldId id="325" r:id="rId57"/>
    <p:sldId id="324" r:id="rId58"/>
    <p:sldId id="323" r:id="rId59"/>
    <p:sldId id="322" r:id="rId60"/>
    <p:sldId id="320" r:id="rId61"/>
    <p:sldId id="319" r:id="rId62"/>
    <p:sldId id="258" r:id="rId63"/>
    <p:sldId id="330" r:id="rId64"/>
    <p:sldId id="260" r:id="rId65"/>
    <p:sldId id="331" r:id="rId66"/>
    <p:sldId id="304" r:id="rId67"/>
    <p:sldId id="332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tlSSyrEIAMYC0MgPCjivg" hashData="GW79C4V3eVW0M0/7GUStRGiFnD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A12787"/>
    <a:srgbClr val="150CC4"/>
    <a:srgbClr val="FF6600"/>
    <a:srgbClr val="CC9900"/>
    <a:srgbClr val="FF66CC"/>
    <a:srgbClr val="0E0882"/>
    <a:srgbClr val="4B25AB"/>
    <a:srgbClr val="33889F"/>
    <a:srgbClr val="004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65" autoAdjust="0"/>
    <p:restoredTop sz="92063" autoAdjust="0"/>
  </p:normalViewPr>
  <p:slideViewPr>
    <p:cSldViewPr>
      <p:cViewPr>
        <p:scale>
          <a:sx n="50" d="100"/>
          <a:sy n="50" d="100"/>
        </p:scale>
        <p:origin x="-666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F407F-093C-414B-AC18-9A6E10F9E8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8EABD-6CCC-4ED1-A6BC-4D5E4C817EA1}" type="datetimeFigureOut">
              <a:rPr lang="es-ES" smtClean="0"/>
              <a:pPr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01F0C-8CD1-4D19-8BAC-D0216B5744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0406DC-9129-48DC-B1FC-CEE283C966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p_ap_spani_spanent_lu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65576">
            <a:off x="2321141" y="2460077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910499">
            <a:off x="2705945" y="1553602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365883">
            <a:off x="2922274" y="3421991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96402">
            <a:off x="5118807" y="2399746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12906">
            <a:off x="3766351" y="1046893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781519">
            <a:off x="4952735" y="1664967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197622">
            <a:off x="3618827" y="3757272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867952">
            <a:off x="4462053" y="3381451"/>
            <a:ext cx="1960770" cy="1970882"/>
          </a:xfrm>
          <a:prstGeom prst="teardrop">
            <a:avLst/>
          </a:prstGeom>
          <a:gradFill flip="none" rotWithShape="1">
            <a:gsLst>
              <a:gs pos="80000">
                <a:srgbClr val="FFFF00">
                  <a:shade val="30000"/>
                  <a:satMod val="115000"/>
                  <a:alpha val="19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643306" y="1571612"/>
            <a:ext cx="5765497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127000" h="63500" prst="softRound"/>
              <a:bevelB w="6350"/>
            </a:sp3d>
          </a:bodyPr>
          <a:lstStyle/>
          <a:p>
            <a:r>
              <a:rPr lang="es-ES_tradnl" sz="80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Carnaval</a:t>
            </a:r>
            <a:r>
              <a:rPr lang="es-ES_tradnl" sz="8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 </a:t>
            </a:r>
            <a:endParaRPr lang="es-ES" sz="8800" b="1" cap="all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Forte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643570" y="3214686"/>
            <a:ext cx="1321196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8000" b="1" dirty="0" smtClean="0">
                <a:ln w="9000" cmpd="sng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De</a:t>
            </a:r>
            <a:endParaRPr lang="es-ES" sz="8000" b="1" dirty="0">
              <a:ln w="9000" cmpd="sng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Forte" pitchFamily="66" charset="0"/>
            </a:endParaRPr>
          </a:p>
        </p:txBody>
      </p:sp>
      <p:pic>
        <p:nvPicPr>
          <p:cNvPr id="6656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5072066" y="6286520"/>
            <a:ext cx="2651432" cy="295405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4143372" y="357166"/>
            <a:ext cx="4993996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extrusionH="50800" prstMaterial="softEdge">
              <a:bevelT w="127000" h="63500" prst="softRound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 </a:t>
            </a:r>
            <a:r>
              <a:rPr lang="es-ES_tradnl" sz="8000" b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V</a:t>
            </a:r>
            <a:r>
              <a:rPr lang="es-ES_tradnl" sz="8000" b="1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  <a:cs typeface="Arial" pitchFamily="34" charset="0"/>
              </a:rPr>
              <a:t>i</a:t>
            </a:r>
            <a:r>
              <a:rPr lang="es-ES_tradnl" sz="8000" b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VE</a:t>
            </a:r>
            <a:r>
              <a:rPr lang="es-ES_tradnl" sz="80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  EL    </a:t>
            </a:r>
            <a:endParaRPr lang="es-ES" sz="8000" b="1" cap="all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Forte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786314" y="4357694"/>
            <a:ext cx="3743461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27000" h="63500" prst="softRound"/>
            </a:sp3d>
          </a:bodyPr>
          <a:lstStyle/>
          <a:p>
            <a:r>
              <a:rPr lang="es-ES_tradnl" sz="8800" b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BRAS</a:t>
            </a:r>
            <a:r>
              <a:rPr lang="es-ES_tradnl" sz="8800" b="1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  <a:cs typeface="Arial" pitchFamily="34" charset="0"/>
              </a:rPr>
              <a:t>i</a:t>
            </a:r>
            <a:r>
              <a:rPr lang="es-ES_tradnl" sz="8800" b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orte" pitchFamily="66" charset="0"/>
              </a:rPr>
              <a:t>L</a:t>
            </a:r>
            <a:endParaRPr lang="es-ES" sz="8800" b="1" cap="all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5000">
    <p:zoom/>
    <p:sndAc>
      <p:stSnd loop="1">
        <p:snd r:embed="rId2" name="carnava r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7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50"/>
                            </p:stCondLst>
                            <p:childTnLst>
                              <p:par>
                                <p:cTn id="83" presetID="27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CC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27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CC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750"/>
                            </p:stCondLst>
                            <p:childTnLst>
                              <p:par>
                                <p:cTn id="95" presetID="27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33CC33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00"/>
                            </p:stCondLst>
                            <p:childTnLst>
                              <p:par>
                                <p:cTn id="10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500034" y="500042"/>
            <a:ext cx="8143932" cy="5929354"/>
          </a:xfrm>
          <a:prstGeom prst="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535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785794"/>
            <a:ext cx="464347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El Carnaval de Brasil es una celebración anual que tiene lugar cuarenta días antes de Pascua (marcando el comienzo de la cuaresma). Tiene algunas variaciones con su contraparte europea y también diferencias a lo largo del territorio brasileño.</a:t>
            </a:r>
            <a:b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A pesar de la inspiración católica. Sus orígenes europeos se remontan a una clase de carnaval llamado introito ("entrada" en latín) y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entrudo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en idioma portugués, que se caracteriza por el juego de tirarse agua de una persona a otra para purificar el cuerpo. El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entrudo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fue prohibido sin demasiado éxito a mediados del siglo XIX, porque era considerado violento por las clases sociales altas (se dice que algunas personas morían por infecciones y otras enfermedades debido a que algunas veces se tiraban frutas en mal estado).</a:t>
            </a:r>
            <a:b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A finales del siglo XIX, los  (Lazos  "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cordões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“ en portugués) fueron introducidos en Río de Janeiro y consistían en grupos de personas que caminaban por las calles tocando música y bailando. Los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cordões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fueron los antecesores de las modernas escuelas de samba.</a:t>
            </a:r>
            <a:r>
              <a:rPr lang="es-ES" sz="1600" b="1" dirty="0" smtClean="0"/>
              <a:t/>
            </a:r>
            <a:br>
              <a:rPr lang="es-ES" sz="1600" b="1" dirty="0" smtClean="0"/>
            </a:br>
            <a:endParaRPr lang="es-ES" sz="1600" b="1" dirty="0"/>
          </a:p>
        </p:txBody>
      </p:sp>
      <p:pic>
        <p:nvPicPr>
          <p:cNvPr id="10" name="9 Imagen" descr="2736288_hzLdM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929322" y="1928802"/>
            <a:ext cx="2578272" cy="356235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radouro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-3781645" y="-3643362"/>
            <a:ext cx="184731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127000" h="635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-2857552" y="-1643098"/>
            <a:ext cx="185738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127000" h="635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143636" y="-4524315"/>
            <a:ext cx="90281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127000" h="635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oper Black" pitchFamily="18" charset="0"/>
            </a:endParaRPr>
          </a:p>
        </p:txBody>
      </p:sp>
      <p:pic>
        <p:nvPicPr>
          <p:cNvPr id="21" name="20 Imagen" descr="viradouro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22" name="21 Imagen" descr="viradouro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7_72b408c86553e505e60e6a7067001a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42148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oto_33215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636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27_72b408c86553e505e60e6a7067001a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foto_33215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0313" y="0"/>
            <a:ext cx="45636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889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79989_2095365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lide_279989_2095365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B25A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-rio-carnival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3-rio-carnival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535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48" y="714356"/>
            <a:ext cx="45720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Los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blocos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(bloques), otro nombre para los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cordões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son algunas de las actuales representaciones del carnaval popular de Brasil. Están formados por personas que se disfrazan de acuerdo a ciertos temas o celebran el carnaval de forma específica. Las escuelas de samba son verdaderas organizaciones que trabajan todo el año con el objetivo de prepararse para el desfile de carnaval.</a:t>
            </a:r>
            <a:b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La celebración principal se lleva a cabo en Río de Janeiro y São Paulo, en donde las escuelas de samba,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blocos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y bandas ocupan barrios enteros. Algunas de ellas son:</a:t>
            </a:r>
            <a:b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En Río de Janeiro: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Mangueira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Portela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Salgueiro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Beija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-Flor,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Imperatriz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Império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Serrano,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Mocidade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Independente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União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da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Ilha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Estácio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de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Sá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Unidos do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Viradouro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b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En São Paulo: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Nenê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de Vila Matilde,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Vai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-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Vai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Mocidade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 Alegre, Camisa Verde e Branco, Rosas de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Ouro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Unidos do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Peruche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Leandro de </a:t>
            </a:r>
            <a:r>
              <a:rPr lang="es-ES" sz="1600" b="1" dirty="0" err="1" smtClean="0">
                <a:solidFill>
                  <a:schemeClr val="bg1"/>
                </a:solidFill>
                <a:latin typeface="Arial Narrow" pitchFamily="34" charset="0"/>
              </a:rPr>
              <a:t>Itaquera</a:t>
            </a:r>
            <a:r>
              <a:rPr lang="es-ES" sz="1600" b="1" dirty="0" smtClean="0">
                <a:solidFill>
                  <a:schemeClr val="bg1"/>
                </a:solidFill>
                <a:latin typeface="Arial Narrow" pitchFamily="34" charset="0"/>
              </a:rPr>
              <a:t>, X-9 Paulistana, Barroca da Zona Sul.</a:t>
            </a:r>
          </a:p>
          <a:p>
            <a:endParaRPr lang="es-ES" sz="16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9" name="8 Imagen" descr="2736288_hzLdM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643570" y="1571612"/>
            <a:ext cx="2578272" cy="356235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0"/>
            <a:ext cx="9501286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nival-rio-2012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nival-rio-2012-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0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00_DV141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000_DV141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7" name="6 Imagen" descr="000_DV1410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p-carnival-2011-carnaval-do-rio-de-janeiro-rio-de-janeiro-state-of-rio-de-janeiro-br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3p-carnival-2011-carnaval-do-rio-de-janeiro-rio-de-janeiro-state-of-rio-de-janeiro-br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NJ8ALP800AO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NJ8ALP800AO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NJ8ALP800AO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fev2013---desfile-da-unidos-da-tijuca-no-sambodromo-do-rio-1360555548605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0fev2013---desfile-da-unidos-da-tijuca-no-sambodromo-do-rio-1360555548605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fev2013---desfile-da-unidos-da-tijuca-no-sambodromo-do-rio-1360555555978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0fev2013---desfile-da-unidos-da-tijuca-no-sambodromo-do-rio-1360555555978_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_23824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6" name="5 Imagen" descr="foto_0274206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7" name="6 Imagen" descr="foto_23824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8" name="7 Imagen" descr="foto_027420620120221102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7C4E3E5A1317A63D26457EE8E7A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6" name="5 Imagen" descr="37C4E3E5A1317A63D26457EE8E7A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E08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-02-12t072109z_12698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2013-02-12t072109z_12698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91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491_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9695-6287-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809695-6287-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08667319_2f2799912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6908667319_2f2799912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1278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111122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111111122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arnaval-RioDosSa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aCarnaval-RioDosSa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oto_54278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foto_54278201202211026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la-prat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carla-prat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carla-prat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08-1040-lg080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carnaval-08-1040-lg080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de-_Rio_des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_de-_Rio_des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brasil-ace-plac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-brasil-ace-plac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rio janeiro 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carnaval_rio janeiro 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de-Gualeguayc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-de-Gualeguayc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in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5" name="4 Imagen" descr="carnaval-in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no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Carnaval-no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carnavalrio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carnival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2013_rio_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ival2013_rio_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nival2013_rio_0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1278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154---copi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dsc_3154---copi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raomocidadedsc_7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duraomocidadedsc_7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die Mocidade Carnaval Rio Iron Maiden Rodrigo Gorosito 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Eddie Mocidade Carnaval Rio Iron Maiden Rodrigo Gorosito 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f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fo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cyanne-barbosa-rainha-de-ba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gracyanne-barbosa-rainha-de-ba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6" name="5 Imagen" descr="gracyanne-barbosa-rainha-de-bat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1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g_6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mg_6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gram-carnival-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program-carnival-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-Definida-a-ordem-dos-desfiles-das-escolas-de-sam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RIO-Definida-a-ordem-dos-desfiles-das-escolas-de-sam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brina-sat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sabrina-sat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79989_2095377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lide_279989_2095377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la_isabel-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vila_isabel-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59705825_64d90b5b6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59705825_64d90b5b6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59841711_0e88f7be6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8459841711_0e88f7be6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6103301_abaaed49e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8466103301_abaaed49e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67392016_abae026b5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8467392016_abae026b5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AC9B1EEFB3C34F7B0F4DA27DF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2AC9B1EEFB3C34F7B0F4DA27DF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38_RTR3DM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c38_RTR3DM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c38_RTR3DM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_3600b962f73ce2df82f7c0e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  <a:prstGeom prst="rect">
            <a:avLst/>
          </a:prstGeom>
        </p:spPr>
      </p:pic>
      <p:pic>
        <p:nvPicPr>
          <p:cNvPr id="5" name="4 Imagen" descr="carnaval__3600b962f73ce2df82f7c0e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0059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de_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tenerife_nau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carnaval_tenerife_nau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DosSab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CarnavalRioDosSab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Sabado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arnavalRioSabado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0CC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bulous-Costumes-Rio-Carnival-Brazil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Fabulous-Costumes-Rio-Carnival-Brazil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bulous-Costumes-Rio-Carnival-Brazil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Fabulous-Costumes-Rio-Carnival-Brazil-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rneval08MTI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5" name="4 Imagen" descr="Imagen1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6" name="5 Imagen" descr="Imagen1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pic>
        <p:nvPicPr>
          <p:cNvPr id="7" name="6 Imagen" descr="karneval08MTI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1278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gueiroduraodsc_6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salgueiroduraodsc_6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855" y="-13855"/>
            <a:ext cx="9130145" cy="687185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s-130211-brazil-carnival-33.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6" name="5 Imagen" descr="ss-130211-brazil-carnival-33.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91088">
            <a:off x="5820590" y="4608890"/>
            <a:ext cx="2465304" cy="158822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ARNAVAL DE RIO DE JANEIRO --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--CARNAVAL DE RIO DE JANEIRO --</Template>
  <TotalTime>0</TotalTime>
  <Words>153</Words>
  <Application>Microsoft Office PowerPoint</Application>
  <PresentationFormat>Presentación en pantalla (4:3)</PresentationFormat>
  <Paragraphs>21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--CARNAVAL DE RIO DE JANEIRO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2014-01-13T13:17:16Z</dcterms:created>
  <dcterms:modified xsi:type="dcterms:W3CDTF">2014-01-13T13:30:07Z</dcterms:modified>
</cp:coreProperties>
</file>