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336" r:id="rId3"/>
    <p:sldId id="256" r:id="rId4"/>
    <p:sldId id="335" r:id="rId5"/>
    <p:sldId id="337" r:id="rId6"/>
    <p:sldId id="297" r:id="rId7"/>
    <p:sldId id="334" r:id="rId8"/>
    <p:sldId id="298" r:id="rId9"/>
    <p:sldId id="296" r:id="rId10"/>
    <p:sldId id="295" r:id="rId11"/>
    <p:sldId id="294" r:id="rId12"/>
    <p:sldId id="293" r:id="rId13"/>
    <p:sldId id="292" r:id="rId14"/>
    <p:sldId id="291" r:id="rId15"/>
    <p:sldId id="290" r:id="rId16"/>
    <p:sldId id="289" r:id="rId17"/>
    <p:sldId id="288" r:id="rId18"/>
    <p:sldId id="287" r:id="rId19"/>
    <p:sldId id="286" r:id="rId20"/>
    <p:sldId id="285" r:id="rId21"/>
    <p:sldId id="284" r:id="rId22"/>
    <p:sldId id="283" r:id="rId23"/>
    <p:sldId id="282" r:id="rId24"/>
    <p:sldId id="281" r:id="rId25"/>
    <p:sldId id="280" r:id="rId26"/>
    <p:sldId id="279" r:id="rId27"/>
    <p:sldId id="278" r:id="rId28"/>
    <p:sldId id="277" r:id="rId29"/>
    <p:sldId id="276" r:id="rId30"/>
    <p:sldId id="275" r:id="rId31"/>
    <p:sldId id="274" r:id="rId32"/>
    <p:sldId id="273" r:id="rId33"/>
    <p:sldId id="271" r:id="rId34"/>
    <p:sldId id="270" r:id="rId35"/>
    <p:sldId id="269" r:id="rId36"/>
    <p:sldId id="272" r:id="rId37"/>
    <p:sldId id="268" r:id="rId38"/>
    <p:sldId id="267" r:id="rId39"/>
    <p:sldId id="266" r:id="rId40"/>
    <p:sldId id="265" r:id="rId41"/>
    <p:sldId id="264" r:id="rId42"/>
    <p:sldId id="263" r:id="rId43"/>
    <p:sldId id="262" r:id="rId44"/>
    <p:sldId id="261" r:id="rId45"/>
    <p:sldId id="260" r:id="rId46"/>
    <p:sldId id="304" r:id="rId47"/>
    <p:sldId id="303" r:id="rId48"/>
    <p:sldId id="302" r:id="rId49"/>
    <p:sldId id="301" r:id="rId50"/>
    <p:sldId id="300" r:id="rId51"/>
    <p:sldId id="259" r:id="rId52"/>
    <p:sldId id="258" r:id="rId53"/>
    <p:sldId id="299" r:id="rId54"/>
    <p:sldId id="309" r:id="rId55"/>
    <p:sldId id="308" r:id="rId56"/>
    <p:sldId id="307" r:id="rId57"/>
    <p:sldId id="306" r:id="rId58"/>
    <p:sldId id="324" r:id="rId59"/>
    <p:sldId id="323" r:id="rId60"/>
    <p:sldId id="322" r:id="rId61"/>
    <p:sldId id="321" r:id="rId62"/>
    <p:sldId id="320" r:id="rId63"/>
    <p:sldId id="318" r:id="rId64"/>
    <p:sldId id="316" r:id="rId65"/>
    <p:sldId id="317" r:id="rId66"/>
    <p:sldId id="315" r:id="rId67"/>
    <p:sldId id="314" r:id="rId68"/>
    <p:sldId id="313" r:id="rId69"/>
    <p:sldId id="312" r:id="rId70"/>
    <p:sldId id="257" r:id="rId71"/>
    <p:sldId id="328" r:id="rId72"/>
    <p:sldId id="330" r:id="rId73"/>
    <p:sldId id="326" r:id="rId74"/>
    <p:sldId id="333" r:id="rId75"/>
    <p:sldId id="329" r:id="rId76"/>
    <p:sldId id="319" r:id="rId77"/>
    <p:sldId id="338" r:id="rId7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64O2G/agTpHyEoKTY+Ys2w" hashData="5K3s2txIwhpt+450R+DastrE6S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6" d="100"/>
          <a:sy n="66" d="100"/>
        </p:scale>
        <p:origin x="-2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C340407-77E6-4270-901C-58DD42BFD0A8}" type="datetimeFigureOut">
              <a:rPr lang="es-ES" smtClean="0"/>
              <a:pPr/>
              <a:t>11/10/2012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8CE90C-2514-4B91-804F-BD81E89C7F52}" type="slidenum">
              <a:rPr lang="es-ES" smtClean="0"/>
              <a:pPr/>
              <a:t>‹Nº›</a:t>
            </a:fld>
            <a:endParaRPr lang="es-ES"/>
          </a:p>
        </p:txBody>
      </p:sp>
    </p:spTree>
  </p:cSld>
  <p:clrMapOvr>
    <a:masterClrMapping/>
  </p:clrMapOvr>
  <p:transition spd="slow" advTm="9000">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69D4B46-CBBF-4C76-AC11-337C1D0F7E9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340407-77E6-4270-901C-58DD42BFD0A8}" type="datetimeFigureOut">
              <a:rPr lang="es-ES" smtClean="0"/>
              <a:pPr/>
              <a:t>11/10/2012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8CE90C-2514-4B91-804F-BD81E89C7F5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fade thruBlk="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7739D36-63F5-4A8F-A172-17CBE7BC785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7.png"/><Relationship Id="rId7" Type="http://schemas.openxmlformats.org/officeDocument/2006/relationships/image" Target="../media/image7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lue-footed-booby-galapagos-islands-ecuador.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928794" y="142852"/>
            <a:ext cx="7005444" cy="1015663"/>
          </a:xfrm>
          <a:prstGeom prst="rect">
            <a:avLst/>
          </a:prstGeom>
          <a:noFill/>
        </p:spPr>
        <p:txBody>
          <a:bodyPr wrap="none" rtlCol="0">
            <a:spAutoFit/>
          </a:bodyPr>
          <a:lstStyle/>
          <a:p>
            <a:r>
              <a:rPr lang="es-ES" sz="6000" dirty="0" smtClean="0">
                <a:ln>
                  <a:solidFill>
                    <a:sysClr val="windowText" lastClr="000000"/>
                  </a:solidFill>
                </a:ln>
                <a:blipFill>
                  <a:blip r:embed="rId4"/>
                  <a:stretch>
                    <a:fillRect/>
                  </a:stretch>
                </a:blipFill>
                <a:latin typeface="Algerian" pitchFamily="82" charset="0"/>
              </a:rPr>
              <a:t>Isla  Galápagos </a:t>
            </a:r>
            <a:endParaRPr lang="es-ES" sz="6000" dirty="0">
              <a:ln>
                <a:solidFill>
                  <a:sysClr val="windowText" lastClr="000000"/>
                </a:solidFill>
              </a:ln>
              <a:blipFill>
                <a:blip r:embed="rId4"/>
                <a:stretch>
                  <a:fillRect/>
                </a:stretch>
              </a:blipFill>
              <a:latin typeface="Algerian" pitchFamily="82" charset="0"/>
            </a:endParaRPr>
          </a:p>
        </p:txBody>
      </p:sp>
      <p:sp>
        <p:nvSpPr>
          <p:cNvPr id="6" name="5 CuadroTexto"/>
          <p:cNvSpPr txBox="1"/>
          <p:nvPr/>
        </p:nvSpPr>
        <p:spPr>
          <a:xfrm>
            <a:off x="3786182" y="1214422"/>
            <a:ext cx="3594254" cy="1015663"/>
          </a:xfrm>
          <a:prstGeom prst="rect">
            <a:avLst/>
          </a:prstGeom>
          <a:noFill/>
        </p:spPr>
        <p:txBody>
          <a:bodyPr wrap="none" rtlCol="0">
            <a:spAutoFit/>
          </a:bodyPr>
          <a:lstStyle/>
          <a:p>
            <a:r>
              <a:rPr lang="es-ES" sz="6000" dirty="0" smtClean="0">
                <a:ln>
                  <a:solidFill>
                    <a:sysClr val="windowText" lastClr="000000"/>
                  </a:solidFill>
                </a:ln>
                <a:blipFill>
                  <a:blip r:embed="rId4"/>
                  <a:stretch>
                    <a:fillRect/>
                  </a:stretch>
                </a:blipFill>
                <a:latin typeface="Algerian" pitchFamily="82" charset="0"/>
              </a:rPr>
              <a:t>Ecuador</a:t>
            </a:r>
            <a:endParaRPr lang="es-ES" sz="6000" dirty="0">
              <a:ln>
                <a:solidFill>
                  <a:sysClr val="windowText" lastClr="000000"/>
                </a:solidFill>
              </a:ln>
              <a:blipFill>
                <a:blip r:embed="rId4"/>
                <a:stretch>
                  <a:fillRect/>
                </a:stretch>
              </a:blipFill>
              <a:latin typeface="Algerian" pitchFamily="82" charset="0"/>
            </a:endParaRPr>
          </a:p>
        </p:txBody>
      </p:sp>
      <p:pic>
        <p:nvPicPr>
          <p:cNvPr id="7" name="6 Imagen" descr="signature_2.gif"/>
          <p:cNvPicPr>
            <a:picLocks noChangeAspect="1"/>
          </p:cNvPicPr>
          <p:nvPr/>
        </p:nvPicPr>
        <p:blipFill>
          <a:blip r:embed="rId5"/>
          <a:stretch>
            <a:fillRect/>
          </a:stretch>
        </p:blipFill>
        <p:spPr>
          <a:xfrm>
            <a:off x="214283" y="5857892"/>
            <a:ext cx="3429024" cy="619124"/>
          </a:xfrm>
          <a:prstGeom prst="rect">
            <a:avLst/>
          </a:prstGeom>
        </p:spPr>
      </p:pic>
    </p:spTree>
  </p:cSld>
  <p:clrMapOvr>
    <a:masterClrMapping/>
  </p:clrMapOvr>
  <p:transition spd="slow" advTm="16000">
    <p:fade thruBlk="1"/>
    <p:sndAc>
      <p:stSnd loop="1">
        <p:snd r:embed="rId2" name="naturalez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out)">
                                      <p:cBhvr>
                                        <p:cTn id="11" dur="5000"/>
                                        <p:tgtEl>
                                          <p:spTgt spid="4"/>
                                        </p:tgtEl>
                                      </p:cBhvr>
                                    </p:animEffect>
                                  </p:childTnLst>
                                </p:cTn>
                              </p:par>
                            </p:childTnLst>
                          </p:cTn>
                        </p:par>
                        <p:par>
                          <p:cTn id="12" fill="hold">
                            <p:stCondLst>
                              <p:cond delay="5000"/>
                            </p:stCondLst>
                            <p:childTnLst>
                              <p:par>
                                <p:cTn id="13" presetID="15"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5"/>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6"/>
                                        </p:tgtEl>
                                        <p:attrNameLst>
                                          <p:attrName>ppt_y</p:attrName>
                                        </p:attrNameLst>
                                      </p:cBhvr>
                                      <p:tavLst>
                                        <p:tav tm="0" fmla="#ppt_y+(sin(-2*pi*(1-$))*-#ppt_x+cos(-2*pi*(1-$))*(1-#ppt_y))*(1-$)">
                                          <p:val>
                                            <p:fltVal val="0"/>
                                          </p:val>
                                        </p:tav>
                                        <p:tav tm="100000">
                                          <p:val>
                                            <p:fltVal val="1"/>
                                          </p:val>
                                        </p:tav>
                                      </p:tavLst>
                                    </p:anim>
                                  </p:childTnLst>
                                </p:cTn>
                              </p:par>
                              <p:par>
                                <p:cTn id="25" presetID="35" presetClass="entr" presetSubtype="0" fill="hold" grpId="1"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3000"/>
                                        <p:tgtEl>
                                          <p:spTgt spid="5"/>
                                        </p:tgtEl>
                                      </p:cBhvr>
                                    </p:animEffect>
                                    <p:anim calcmode="lin" valueType="num">
                                      <p:cBhvr>
                                        <p:cTn id="28" dur="3000" fill="hold"/>
                                        <p:tgtEl>
                                          <p:spTgt spid="5"/>
                                        </p:tgtEl>
                                        <p:attrNameLst>
                                          <p:attrName>style.rotation</p:attrName>
                                        </p:attrNameLst>
                                      </p:cBhvr>
                                      <p:tavLst>
                                        <p:tav tm="0">
                                          <p:val>
                                            <p:fltVal val="720"/>
                                          </p:val>
                                        </p:tav>
                                        <p:tav tm="100000">
                                          <p:val>
                                            <p:fltVal val="0"/>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anim calcmode="lin" valueType="num">
                                      <p:cBhvr>
                                        <p:cTn id="30" dur="3000" fill="hold"/>
                                        <p:tgtEl>
                                          <p:spTgt spid="5"/>
                                        </p:tgtEl>
                                        <p:attrNameLst>
                                          <p:attrName>ppt_w</p:attrName>
                                        </p:attrNameLst>
                                      </p:cBhvr>
                                      <p:tavLst>
                                        <p:tav tm="0">
                                          <p:val>
                                            <p:fltVal val="0"/>
                                          </p:val>
                                        </p:tav>
                                        <p:tav tm="100000">
                                          <p:val>
                                            <p:strVal val="#ppt_w"/>
                                          </p:val>
                                        </p:tav>
                                      </p:tavLst>
                                    </p:anim>
                                  </p:childTnLst>
                                </p:cTn>
                              </p:par>
                              <p:par>
                                <p:cTn id="31" presetID="35" presetClass="entr" presetSubtype="0"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3000"/>
                                        <p:tgtEl>
                                          <p:spTgt spid="6"/>
                                        </p:tgtEl>
                                      </p:cBhvr>
                                    </p:animEffect>
                                    <p:anim calcmode="lin" valueType="num">
                                      <p:cBhvr>
                                        <p:cTn id="34" dur="3000" fill="hold"/>
                                        <p:tgtEl>
                                          <p:spTgt spid="6"/>
                                        </p:tgtEl>
                                        <p:attrNameLst>
                                          <p:attrName>style.rotation</p:attrName>
                                        </p:attrNameLst>
                                      </p:cBhvr>
                                      <p:tavLst>
                                        <p:tav tm="0">
                                          <p:val>
                                            <p:fltVal val="720"/>
                                          </p:val>
                                        </p:tav>
                                        <p:tav tm="100000">
                                          <p:val>
                                            <p:fltVal val="0"/>
                                          </p:val>
                                        </p:tav>
                                      </p:tavLst>
                                    </p:anim>
                                    <p:anim calcmode="lin" valueType="num">
                                      <p:cBhvr>
                                        <p:cTn id="35" dur="3000" fill="hold"/>
                                        <p:tgtEl>
                                          <p:spTgt spid="6"/>
                                        </p:tgtEl>
                                        <p:attrNameLst>
                                          <p:attrName>ppt_h</p:attrName>
                                        </p:attrNameLst>
                                      </p:cBhvr>
                                      <p:tavLst>
                                        <p:tav tm="0">
                                          <p:val>
                                            <p:fltVal val="0"/>
                                          </p:val>
                                        </p:tav>
                                        <p:tav tm="100000">
                                          <p:val>
                                            <p:strVal val="#ppt_h"/>
                                          </p:val>
                                        </p:tav>
                                      </p:tavLst>
                                    </p:anim>
                                    <p:anim calcmode="lin" valueType="num">
                                      <p:cBhvr>
                                        <p:cTn id="36" dur="3000" fill="hold"/>
                                        <p:tgtEl>
                                          <p:spTgt spid="6"/>
                                        </p:tgtEl>
                                        <p:attrNameLst>
                                          <p:attrName>ppt_w</p:attrName>
                                        </p:attrNameLst>
                                      </p:cBhvr>
                                      <p:tavLst>
                                        <p:tav tm="0">
                                          <p:val>
                                            <p:fltVal val="0"/>
                                          </p:val>
                                        </p:tav>
                                        <p:tav tm="100000">
                                          <p:val>
                                            <p:strVal val="#ppt_w"/>
                                          </p:val>
                                        </p:tav>
                                      </p:tavLst>
                                    </p:anim>
                                  </p:childTnLst>
                                </p:cTn>
                              </p:par>
                            </p:childTnLst>
                          </p:cTn>
                        </p:par>
                        <p:par>
                          <p:cTn id="37" fill="hold">
                            <p:stCondLst>
                              <p:cond delay="8000"/>
                            </p:stCondLst>
                            <p:childTnLst>
                              <p:par>
                                <p:cTn id="38" presetID="17" presetClass="entr" presetSubtype="10"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fltVal val="0"/>
                                          </p:val>
                                        </p:tav>
                                        <p:tav tm="100000">
                                          <p:val>
                                            <p:strVal val="#ppt_w"/>
                                          </p:val>
                                        </p:tav>
                                      </p:tavLst>
                                    </p:anim>
                                    <p:anim calcmode="lin" valueType="num">
                                      <p:cBhvr>
                                        <p:cTn id="4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sp>
        <p:nvSpPr>
          <p:cNvPr id="4" name="3 CuadroTexto"/>
          <p:cNvSpPr txBox="1"/>
          <p:nvPr/>
        </p:nvSpPr>
        <p:spPr>
          <a:xfrm>
            <a:off x="857224" y="857232"/>
            <a:ext cx="7358114" cy="5262979"/>
          </a:xfrm>
          <a:prstGeom prst="rect">
            <a:avLst/>
          </a:prstGeom>
          <a:noFill/>
        </p:spPr>
        <p:txBody>
          <a:bodyPr wrap="square" rtlCol="0">
            <a:spAutoFit/>
          </a:bodyPr>
          <a:lstStyle/>
          <a:p>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Las Islas Galápagos conforman un archipiélago ubicado en el Océano Pacífico aproximadamente 1.100 Km. al Oeste de la costa de Ecuador. Son islas oceánicas, es decir, nunca han estado conectadas al continente, y son de origen únicamente volcánico. </a:t>
            </a:r>
            <a: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r>
            <a:b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b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El Archipiélago está formado por 19 islas y 42 islotes, y tiene una superficie terrestre de 8.000m2. Además posee un eje de Este a Oeste de 320 Km. y es atravesado por la Línea del Ecuador.</a:t>
            </a:r>
            <a: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r>
            <a:b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b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"Las Galápagos", como comúnmente se les denomina, han sido históricamente estudiadas, desde que el naturalista Charles Darwin, las visitara en 1835, en el contexto de su viaje en el "</a:t>
            </a:r>
            <a:r>
              <a:rPr lang="es-ES" sz="1400" dirty="0" err="1">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Beagle</a:t>
            </a: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En esta expedición se iniciaron sus observaciones que desarrollaría años más tarde en la "Teoría de la Evolución".</a:t>
            </a:r>
            <a: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r>
            <a:b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b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Al observar las distintas islas, llama la atención la </a:t>
            </a:r>
            <a: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variedad </a:t>
            </a: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de paisajes que se pueden encontrar entre una y otra. Esto ha tenido una explicación debido a las distintas edades que éstas presentan, dadas por su origen volcánico.</a:t>
            </a:r>
            <a: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r>
            <a:b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b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Es una zona que, en la actualidad, se conserva volcánicamente activa, por lo que nuevas islas están surgiendo así como también existen muchas islas que se encuentran sumergidas, pero que alguna vez sirvieron de sustrato para algunas especies.</a:t>
            </a:r>
            <a: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r>
            <a:b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b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Las Islas han sido colonizadas por muchas especies que hoy se observan ampliamente distribuidas en las distintas islas, y que han dado origen a un considerable número de especies y subespecies endémicas. </a:t>
            </a:r>
            <a: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r>
            <a:br>
              <a:rPr lang="es-ES" sz="14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b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Pero surge una pregunta al observar esta diversidad de organismos y a su vez la lejanía del archipiélago con el continente. ¿De dónde vienen, cómo llegaron y cómo se dispersaron estas especies? Estas son las interrogantes que esta revisión trata de responder, gracias a estudios realizados con </a:t>
            </a:r>
            <a:r>
              <a:rPr lang="es-ES" sz="1400" i="1" dirty="0" err="1">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Geochelone</a:t>
            </a:r>
            <a:r>
              <a:rPr lang="es-ES" sz="1400" i="1"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r>
              <a:rPr lang="es-ES" sz="1400" i="1" dirty="0" err="1">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nigra</a:t>
            </a:r>
            <a:r>
              <a:rPr lang="es-ES" sz="14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o tortuga Galápago, y con pinzones, de la subfamilia </a:t>
            </a:r>
            <a:r>
              <a:rPr lang="es-ES" sz="1400" i="1" dirty="0" err="1">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Geospizae</a:t>
            </a:r>
            <a:r>
              <a:rPr lang="es-ES" sz="1400" dirty="0"/>
              <a:t>.</a:t>
            </a:r>
          </a:p>
        </p:txBody>
      </p:sp>
      <p:sp>
        <p:nvSpPr>
          <p:cNvPr id="5" name="4 Marco"/>
          <p:cNvSpPr/>
          <p:nvPr/>
        </p:nvSpPr>
        <p:spPr>
          <a:xfrm>
            <a:off x="0" y="0"/>
            <a:ext cx="9144000" cy="6858000"/>
          </a:xfrm>
          <a:prstGeom prst="frame">
            <a:avLst>
              <a:gd name="adj1" fmla="val 10384"/>
            </a:avLst>
          </a:prstGeom>
          <a:blipFill dpi="0" rotWithShape="1">
            <a:blip r:embed="rId2"/>
            <a:srcRect/>
            <a:stretch>
              <a:fillRect/>
            </a:stretch>
          </a:blipFill>
          <a:ln>
            <a:noFill/>
          </a:ln>
          <a:scene3d>
            <a:camera prst="orthographicFront"/>
            <a:lightRig rig="threePt" dir="t"/>
          </a:scene3d>
          <a:sp3d>
            <a:bevelT w="12700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80000">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63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ecuador.jpg"/>
          <p:cNvPicPr>
            <a:picLocks noChangeAspect="1"/>
          </p:cNvPicPr>
          <p:nvPr/>
        </p:nvPicPr>
        <p:blipFill>
          <a:blip r:embed="rId2">
            <a:lum contrast="20000"/>
          </a:blip>
          <a:stretch>
            <a:fillRect/>
          </a:stretch>
        </p:blipFill>
        <p:spPr>
          <a:xfrm>
            <a:off x="1000101" y="0"/>
            <a:ext cx="7143800" cy="6858000"/>
          </a:xfrm>
          <a:prstGeom prst="rect">
            <a:avLst/>
          </a:prstGeom>
          <a:scene3d>
            <a:camera prst="orthographicFront"/>
            <a:lightRig rig="threePt" dir="t"/>
          </a:scene3d>
          <a:sp3d>
            <a:bevelT prst="angle"/>
          </a:sp3d>
        </p:spPr>
      </p:pic>
      <p:sp>
        <p:nvSpPr>
          <p:cNvPr id="5" name="4 Rectángulo"/>
          <p:cNvSpPr/>
          <p:nvPr/>
        </p:nvSpPr>
        <p:spPr>
          <a:xfrm>
            <a:off x="0" y="0"/>
            <a:ext cx="1000100" cy="685800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143900" y="0"/>
            <a:ext cx="1000100" cy="685800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cuador) – Galápagos Islands 1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origin_Nedelas-sakumam-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0120405003007]pbk603_edit.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jpg"/>
          <p:cNvPicPr>
            <a:picLocks noChangeAspect="1"/>
          </p:cNvPicPr>
          <p:nvPr/>
        </p:nvPicPr>
        <p:blipFill>
          <a:blip r:embed="rId2"/>
          <a:stretch>
            <a:fillRect/>
          </a:stretch>
        </p:blipFill>
        <p:spPr>
          <a:xfrm>
            <a:off x="785785" y="0"/>
            <a:ext cx="7500991" cy="6858000"/>
          </a:xfrm>
          <a:prstGeom prst="rect">
            <a:avLst/>
          </a:prstGeom>
          <a:scene3d>
            <a:camera prst="orthographicFront"/>
            <a:lightRig rig="threePt" dir="t"/>
          </a:scene3d>
          <a:sp3d>
            <a:bevelT prst="angle"/>
          </a:sp3d>
        </p:spPr>
      </p:pic>
      <p:sp>
        <p:nvSpPr>
          <p:cNvPr id="5" name="4 Rectángulo"/>
          <p:cNvSpPr/>
          <p:nvPr/>
        </p:nvSpPr>
        <p:spPr>
          <a:xfrm>
            <a:off x="0" y="0"/>
            <a:ext cx="857224" cy="6858000"/>
          </a:xfrm>
          <a:prstGeom prst="rect">
            <a:avLst/>
          </a:prstGeom>
          <a:solidFill>
            <a:schemeClr val="accent6">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86776" y="0"/>
            <a:ext cx="857224" cy="6858000"/>
          </a:xfrm>
          <a:prstGeom prst="rect">
            <a:avLst/>
          </a:prstGeom>
          <a:solidFill>
            <a:schemeClr val="accent6">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6.jpg"/>
          <p:cNvPicPr>
            <a:picLocks noChangeAspect="1"/>
          </p:cNvPicPr>
          <p:nvPr/>
        </p:nvPicPr>
        <p:blipFill>
          <a:blip r:embed="rId2"/>
          <a:stretch>
            <a:fillRect/>
          </a:stretch>
        </p:blipFill>
        <p:spPr>
          <a:xfrm>
            <a:off x="857224" y="0"/>
            <a:ext cx="7429552" cy="6858000"/>
          </a:xfrm>
          <a:prstGeom prst="rect">
            <a:avLst/>
          </a:prstGeom>
          <a:scene3d>
            <a:camera prst="orthographicFront"/>
            <a:lightRig rig="threePt" dir="t"/>
          </a:scene3d>
          <a:sp3d>
            <a:bevelT prst="angle"/>
          </a:sp3d>
        </p:spPr>
      </p:pic>
      <p:sp>
        <p:nvSpPr>
          <p:cNvPr id="5" name="4 Rectángulo"/>
          <p:cNvSpPr/>
          <p:nvPr/>
        </p:nvSpPr>
        <p:spPr>
          <a:xfrm>
            <a:off x="0" y="0"/>
            <a:ext cx="857224" cy="6858000"/>
          </a:xfrm>
          <a:prstGeom prst="rect">
            <a:avLst/>
          </a:prstGeom>
          <a:solidFill>
            <a:srgbClr val="99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86776" y="0"/>
            <a:ext cx="857224" cy="6858000"/>
          </a:xfrm>
          <a:prstGeom prst="rect">
            <a:avLst/>
          </a:prstGeom>
          <a:solidFill>
            <a:srgbClr val="9966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77F__144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64.Greater Flaming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383_1280x1024-wallpaper-cb1289253108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9660_1600x1200-wallpaper-cb134878395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7241456.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1638149_large_Galapagosskie_ostrova_YEkvador_25.jpg"/>
          <p:cNvPicPr>
            <a:picLocks noChangeAspect="1"/>
          </p:cNvPicPr>
          <p:nvPr/>
        </p:nvPicPr>
        <p:blipFill>
          <a:blip r:embed="rId2"/>
          <a:stretch>
            <a:fillRect/>
          </a:stretch>
        </p:blipFill>
        <p:spPr>
          <a:xfrm>
            <a:off x="0" y="0"/>
            <a:ext cx="918485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7278013.PKe8eqVV.PelicanDivingGalapagosIsland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Galapagos.jpg"/>
          <p:cNvPicPr>
            <a:picLocks noChangeAspect="1"/>
          </p:cNvPicPr>
          <p:nvPr/>
        </p:nvPicPr>
        <p:blipFill>
          <a:blip r:embed="rId2"/>
          <a:stretch>
            <a:fillRect/>
          </a:stretch>
        </p:blipFill>
        <p:spPr>
          <a:xfrm>
            <a:off x="0" y="0"/>
            <a:ext cx="9209314"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arlie-and-tort.jpg"/>
          <p:cNvPicPr>
            <a:picLocks noChangeAspect="1"/>
          </p:cNvPicPr>
          <p:nvPr/>
        </p:nvPicPr>
        <p:blipFill>
          <a:blip r:embed="rId2"/>
          <a:stretch>
            <a:fillRect/>
          </a:stretch>
        </p:blipFill>
        <p:spPr>
          <a:xfrm>
            <a:off x="0" y="0"/>
            <a:ext cx="9144002"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urting_nazca_boobies_sula_granti_galapagos_national_park.jpg"/>
          <p:cNvPicPr>
            <a:picLocks noChangeAspect="1"/>
          </p:cNvPicPr>
          <p:nvPr/>
        </p:nvPicPr>
        <p:blipFill>
          <a:blip r:embed="rId2"/>
          <a:stretch>
            <a:fillRect/>
          </a:stretch>
        </p:blipFill>
        <p:spPr>
          <a:xfrm>
            <a:off x="1500166" y="0"/>
            <a:ext cx="6286512"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urtship Display, Waved Albatross, Galapago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eagrus_furcatus_-Galapagos_Islands-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42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45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46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090622_galapagos_331-2.jpg"/>
          <p:cNvPicPr>
            <a:picLocks noChangeAspect="1"/>
          </p:cNvPicPr>
          <p:nvPr/>
        </p:nvPicPr>
        <p:blipFill>
          <a:blip r:embed="rId2"/>
          <a:stretch>
            <a:fillRect/>
          </a:stretch>
        </p:blipFill>
        <p:spPr>
          <a:xfrm>
            <a:off x="0" y="714356"/>
            <a:ext cx="11666564" cy="5286412"/>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0 0  L -0.25 0  E" pathEditMode="relative" ptsTypes="">
                                      <p:cBhvr>
                                        <p:cTn id="6" dur="15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50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SC_0024.jpg"/>
          <p:cNvPicPr>
            <a:picLocks noChangeAspect="1"/>
          </p:cNvPicPr>
          <p:nvPr/>
        </p:nvPicPr>
        <p:blipFill>
          <a:blip r:embed="rId2"/>
          <a:stretch>
            <a:fillRect/>
          </a:stretch>
        </p:blipFill>
        <p:spPr>
          <a:xfrm>
            <a:off x="-889" y="0"/>
            <a:ext cx="9144889"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969.jpg"/>
          <p:cNvPicPr>
            <a:picLocks noChangeAspect="1"/>
          </p:cNvPicPr>
          <p:nvPr/>
        </p:nvPicPr>
        <p:blipFill>
          <a:blip r:embed="rId2"/>
          <a:stretch>
            <a:fillRect/>
          </a:stretch>
        </p:blipFill>
        <p:spPr>
          <a:xfrm>
            <a:off x="-1" y="0"/>
            <a:ext cx="9144889"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73_736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wallpaper-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by-booby-huntingWe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71692008_0ad3ec545b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 2a 157 - Copy.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wallpaper-2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20120312_021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20120312_0217.JPG"/>
          <p:cNvPicPr>
            <a:picLocks noChangeAspect="1"/>
          </p:cNvPicPr>
          <p:nvPr/>
        </p:nvPicPr>
        <p:blipFill>
          <a:blip r:embed="rId2" cstate="screen"/>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galapagos islends wallpapers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20120312_02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20120312_024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20120312_025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20120312_026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guana.jpg"/>
          <p:cNvPicPr>
            <a:picLocks noChangeAspect="1"/>
          </p:cNvPicPr>
          <p:nvPr/>
        </p:nvPicPr>
        <p:blipFill>
          <a:blip r:embed="rId2"/>
          <a:stretch>
            <a:fillRect/>
          </a:stretch>
        </p:blipFill>
        <p:spPr>
          <a:xfrm>
            <a:off x="-1" y="0"/>
            <a:ext cx="9117213"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20120312_028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egg_and_hatchling.jpg"/>
          <p:cNvPicPr>
            <a:picLocks noChangeAspect="1"/>
          </p:cNvPicPr>
          <p:nvPr/>
        </p:nvPicPr>
        <p:blipFill>
          <a:blip r:embed="rId2"/>
          <a:stretch>
            <a:fillRect/>
          </a:stretch>
        </p:blipFill>
        <p:spPr>
          <a:xfrm>
            <a:off x="736429" y="0"/>
            <a:ext cx="7671141"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galapagos_islands067-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islands072-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Islands_by_foureyes.jpg"/>
          <p:cNvPicPr>
            <a:picLocks noChangeAspect="1"/>
          </p:cNvPicPr>
          <p:nvPr/>
        </p:nvPicPr>
        <p:blipFill>
          <a:blip r:embed="rId2"/>
          <a:stretch>
            <a:fillRect/>
          </a:stretch>
        </p:blipFill>
        <p:spPr>
          <a:xfrm>
            <a:off x="1142976" y="0"/>
            <a:ext cx="6896286"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Sea_Lions,_Galapagos_Islands.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spanish-school-agents-manual-2011_page_0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L451.psd_.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5021_1c-1200.jpg"/>
          <p:cNvPicPr>
            <a:picLocks noChangeAspect="1"/>
          </p:cNvPicPr>
          <p:nvPr/>
        </p:nvPicPr>
        <p:blipFill>
          <a:blip r:embed="rId2"/>
          <a:stretch>
            <a:fillRect/>
          </a:stretch>
        </p:blipFill>
        <p:spPr>
          <a:xfrm>
            <a:off x="-1" y="0"/>
            <a:ext cx="9103757"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nd-iguan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ndblad galapagos media_230_916.jpg"/>
          <p:cNvPicPr>
            <a:picLocks noChangeAspect="1"/>
          </p:cNvPicPr>
          <p:nvPr/>
        </p:nvPicPr>
        <p:blipFill>
          <a:blip r:embed="rId2"/>
          <a:stretch>
            <a:fillRect/>
          </a:stretch>
        </p:blipFill>
        <p:spPr>
          <a:xfrm>
            <a:off x="0" y="0"/>
            <a:ext cx="9144026"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ndblad-Galapagos-3961.jpg"/>
          <p:cNvPicPr>
            <a:picLocks noChangeAspect="1"/>
          </p:cNvPicPr>
          <p:nvPr/>
        </p:nvPicPr>
        <p:blipFill>
          <a:blip r:embed="rId2"/>
          <a:stretch>
            <a:fillRect/>
          </a:stretch>
        </p:blipFill>
        <p:spPr>
          <a:xfrm>
            <a:off x="2000232" y="0"/>
            <a:ext cx="5297826"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e-rhinoceros-hornbill_10832_600x45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tional Geographic_NGM2001_08p98-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tionalGeographic_1429742.jpg"/>
          <p:cNvPicPr>
            <a:picLocks noChangeAspect="1"/>
          </p:cNvPicPr>
          <p:nvPr/>
        </p:nvPicPr>
        <p:blipFill>
          <a:blip r:embed="rId2"/>
          <a:stretch>
            <a:fillRect/>
          </a:stretch>
        </p:blipFill>
        <p:spPr>
          <a:xfrm>
            <a:off x="-1" y="0"/>
            <a:ext cx="9123515"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zca_booby_Sula_granti_-Espanola_-Galapago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ne-of-the-birds-and-animals-are-afraid-of-us-galapagos-islands-ecuador+1152_12925552704-tpfil02aw-1344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52108751 (1).jpg"/>
          <p:cNvPicPr>
            <a:picLocks noChangeAspect="1"/>
          </p:cNvPicPr>
          <p:nvPr/>
        </p:nvPicPr>
        <p:blipFill>
          <a:blip r:embed="rId2"/>
          <a:stretch>
            <a:fillRect/>
          </a:stretch>
        </p:blipFill>
        <p:spPr>
          <a:xfrm>
            <a:off x="0" y="0"/>
            <a:ext cx="9144002"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nacle_Rock_Overlook_on_Bartolome_Islan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ayora-boats-521988-lw.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d-Footed_Boobie_Baby_Chick.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ly-lightfoot-crab-galapagos-islands-ecuado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M_066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Bartolome-Galapagos-Island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al_Pup_Galapagos_Islands.JPG"/>
          <p:cNvPicPr>
            <a:picLocks noChangeAspect="1"/>
          </p:cNvPicPr>
          <p:nvPr/>
        </p:nvPicPr>
        <p:blipFill>
          <a:blip r:embed="rId2"/>
          <a:stretch>
            <a:fillRect/>
          </a:stretch>
        </p:blipFill>
        <p:spPr>
          <a:xfrm>
            <a:off x="0" y="0"/>
            <a:ext cx="9143999"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a-lion-chase-523617-lw.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a-lion-with-sally-lightfoot-crabs-galapagos-island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rtues-geant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hale-shark-wolf-island-galapagos-islands-ecuador.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Yellow-crowned night heronwith crawfish.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llpaper_free_national_geographic_7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fade thruBlk="1"/>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lican-Galapagos-Island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857488" y="6000768"/>
            <a:ext cx="3313728" cy="400110"/>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latin typeface="Harrington" pitchFamily="82" charset="0"/>
              </a:rPr>
              <a:t>Francisco del Olmo - Jazmín</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92</Words>
  <Application>Microsoft Office PowerPoint</Application>
  <PresentationFormat>Presentación en pantalla (4:3)</PresentationFormat>
  <Paragraphs>19</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21</cp:revision>
  <dcterms:created xsi:type="dcterms:W3CDTF">2012-10-11T15:33:30Z</dcterms:created>
  <dcterms:modified xsi:type="dcterms:W3CDTF">2012-10-11T17:28:29Z</dcterms:modified>
</cp:coreProperties>
</file>