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8" r:id="rId3"/>
    <p:sldId id="280" r:id="rId4"/>
    <p:sldId id="336" r:id="rId5"/>
    <p:sldId id="260" r:id="rId6"/>
    <p:sldId id="262" r:id="rId7"/>
    <p:sldId id="337" r:id="rId8"/>
    <p:sldId id="271" r:id="rId9"/>
    <p:sldId id="301" r:id="rId10"/>
    <p:sldId id="338" r:id="rId11"/>
    <p:sldId id="328" r:id="rId12"/>
    <p:sldId id="263" r:id="rId13"/>
    <p:sldId id="312" r:id="rId14"/>
    <p:sldId id="258" r:id="rId15"/>
    <p:sldId id="264" r:id="rId16"/>
    <p:sldId id="257" r:id="rId17"/>
    <p:sldId id="269" r:id="rId18"/>
    <p:sldId id="265" r:id="rId19"/>
    <p:sldId id="270" r:id="rId20"/>
    <p:sldId id="267" r:id="rId21"/>
    <p:sldId id="293" r:id="rId22"/>
    <p:sldId id="266" r:id="rId23"/>
    <p:sldId id="274" r:id="rId24"/>
    <p:sldId id="272" r:id="rId25"/>
    <p:sldId id="275" r:id="rId26"/>
    <p:sldId id="268" r:id="rId27"/>
    <p:sldId id="273" r:id="rId28"/>
    <p:sldId id="281" r:id="rId29"/>
    <p:sldId id="277" r:id="rId30"/>
    <p:sldId id="276" r:id="rId31"/>
    <p:sldId id="278" r:id="rId32"/>
    <p:sldId id="279" r:id="rId33"/>
    <p:sldId id="282" r:id="rId34"/>
    <p:sldId id="283" r:id="rId35"/>
    <p:sldId id="284" r:id="rId36"/>
    <p:sldId id="285" r:id="rId37"/>
    <p:sldId id="286" r:id="rId38"/>
    <p:sldId id="287" r:id="rId39"/>
    <p:sldId id="288" r:id="rId40"/>
    <p:sldId id="289" r:id="rId41"/>
    <p:sldId id="290" r:id="rId42"/>
    <p:sldId id="291" r:id="rId43"/>
    <p:sldId id="292" r:id="rId44"/>
    <p:sldId id="297" r:id="rId45"/>
    <p:sldId id="294" r:id="rId46"/>
    <p:sldId id="300" r:id="rId47"/>
    <p:sldId id="295" r:id="rId48"/>
    <p:sldId id="296" r:id="rId49"/>
    <p:sldId id="299" r:id="rId50"/>
    <p:sldId id="302" r:id="rId51"/>
    <p:sldId id="303" r:id="rId52"/>
    <p:sldId id="304" r:id="rId53"/>
    <p:sldId id="305" r:id="rId54"/>
    <p:sldId id="306" r:id="rId55"/>
    <p:sldId id="307" r:id="rId56"/>
    <p:sldId id="332" r:id="rId57"/>
    <p:sldId id="308" r:id="rId58"/>
    <p:sldId id="327" r:id="rId59"/>
    <p:sldId id="310" r:id="rId60"/>
    <p:sldId id="309" r:id="rId61"/>
    <p:sldId id="311" r:id="rId62"/>
    <p:sldId id="313" r:id="rId63"/>
    <p:sldId id="314" r:id="rId64"/>
    <p:sldId id="316" r:id="rId65"/>
    <p:sldId id="317" r:id="rId66"/>
    <p:sldId id="318" r:id="rId67"/>
    <p:sldId id="324" r:id="rId68"/>
    <p:sldId id="320" r:id="rId69"/>
    <p:sldId id="321" r:id="rId70"/>
    <p:sldId id="322" r:id="rId71"/>
    <p:sldId id="323" r:id="rId72"/>
    <p:sldId id="325" r:id="rId73"/>
    <p:sldId id="326" r:id="rId74"/>
    <p:sldId id="329" r:id="rId75"/>
    <p:sldId id="331" r:id="rId76"/>
    <p:sldId id="334" r:id="rId77"/>
    <p:sldId id="333" r:id="rId78"/>
    <p:sldId id="330" r:id="rId79"/>
    <p:sldId id="259" r:id="rId80"/>
    <p:sldId id="335" r:id="rId8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lqwRztUKOMcHf9Yh6aQoA" hashData="4liqHZxIHi49wpA1N8BLbnHHhI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EB3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684" autoAdjust="0"/>
    <p:restoredTop sz="94660"/>
  </p:normalViewPr>
  <p:slideViewPr>
    <p:cSldViewPr>
      <p:cViewPr>
        <p:scale>
          <a:sx n="284" d="100"/>
          <a:sy n="284" d="100"/>
        </p:scale>
        <p:origin x="1626" y="218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968A9F2-DA40-475D-9629-8EE99EA7D732}" type="datetimeFigureOut">
              <a:rPr lang="es-PE" smtClean="0"/>
              <a:pPr/>
              <a:t>26/05/2017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297D5DA-FBF5-4CBC-9AD4-69C1B6F93BE7}" type="slidenum">
              <a:rPr lang="es-PE" smtClean="0"/>
              <a:pPr/>
              <a:t>‹Nº›</a:t>
            </a:fld>
            <a:endParaRPr lang="es-PE"/>
          </a:p>
        </p:txBody>
      </p:sp>
    </p:spTree>
  </p:cSld>
  <p:clrMapOvr>
    <a:masterClrMapping/>
  </p:clrMapOvr>
  <p:transition spd="slow" advTm="8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8000">
    <p:comb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968A9F2-DA40-475D-9629-8EE99EA7D732}" type="datetimeFigureOut">
              <a:rPr lang="es-PE" smtClean="0"/>
              <a:pPr/>
              <a:t>26/05/2017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297D5DA-FBF5-4CBC-9AD4-69C1B6F93BE7}"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comb dir="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gif"/><Relationship Id="rId5" Type="http://schemas.openxmlformats.org/officeDocument/2006/relationships/image" Target="../media/image12.gif"/><Relationship Id="rId4" Type="http://schemas.openxmlformats.org/officeDocument/2006/relationships/image" Target="../media/image11.gif"/></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gif"/><Relationship Id="rId5" Type="http://schemas.openxmlformats.org/officeDocument/2006/relationships/image" Target="../media/image12.gif"/><Relationship Id="rId4" Type="http://schemas.openxmlformats.org/officeDocument/2006/relationships/image" Target="../media/image11.gif"/></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gif"/><Relationship Id="rId5" Type="http://schemas.openxmlformats.org/officeDocument/2006/relationships/image" Target="../media/image12.gif"/><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4.png"/><Relationship Id="rId18" Type="http://schemas.openxmlformats.org/officeDocument/2006/relationships/image" Target="../media/image9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0.png"/><Relationship Id="rId11" Type="http://schemas.openxmlformats.org/officeDocument/2006/relationships/image" Target="../media/image93.png"/><Relationship Id="rId5" Type="http://schemas.openxmlformats.org/officeDocument/2006/relationships/hyperlink" Target="http://www.mispps.com/" TargetMode="External"/><Relationship Id="rId15" Type="http://schemas.openxmlformats.org/officeDocument/2006/relationships/image" Target="../media/image95.png"/><Relationship Id="rId10" Type="http://schemas.openxmlformats.org/officeDocument/2006/relationships/hyperlink" Target="https://www.facebook.com/mispps" TargetMode="External"/><Relationship Id="rId4" Type="http://schemas.openxmlformats.org/officeDocument/2006/relationships/image" Target="../media/image89.png"/><Relationship Id="rId9" Type="http://schemas.openxmlformats.org/officeDocument/2006/relationships/image" Target="../media/image9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2-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g-gif-update.gif"/>
          <p:cNvPicPr>
            <a:picLocks noChangeAspect="1"/>
          </p:cNvPicPr>
          <p:nvPr/>
        </p:nvPicPr>
        <p:blipFill>
          <a:blip r:embed="rId4">
            <a:lum bright="-40000" contrast="40000"/>
          </a:blip>
          <a:stretch>
            <a:fillRect/>
          </a:stretch>
        </p:blipFill>
        <p:spPr>
          <a:xfrm>
            <a:off x="642911" y="285734"/>
            <a:ext cx="2000264" cy="628650"/>
          </a:xfrm>
          <a:prstGeom prst="rect">
            <a:avLst/>
          </a:prstGeom>
        </p:spPr>
      </p:pic>
      <p:pic>
        <p:nvPicPr>
          <p:cNvPr id="4" name="3 Imagen" descr="g-gif-update (2).gif"/>
          <p:cNvPicPr>
            <a:picLocks noChangeAspect="1"/>
          </p:cNvPicPr>
          <p:nvPr/>
        </p:nvPicPr>
        <p:blipFill>
          <a:blip r:embed="rId5">
            <a:lum bright="-40000" contrast="40000"/>
          </a:blip>
          <a:stretch>
            <a:fillRect/>
          </a:stretch>
        </p:blipFill>
        <p:spPr>
          <a:xfrm>
            <a:off x="2928927" y="285734"/>
            <a:ext cx="3571900" cy="628650"/>
          </a:xfrm>
          <a:prstGeom prst="rect">
            <a:avLst/>
          </a:prstGeom>
        </p:spPr>
      </p:pic>
      <p:pic>
        <p:nvPicPr>
          <p:cNvPr id="5" name="4 Imagen" descr="g-gif-update (1).gif"/>
          <p:cNvPicPr>
            <a:picLocks noChangeAspect="1"/>
          </p:cNvPicPr>
          <p:nvPr/>
        </p:nvPicPr>
        <p:blipFill>
          <a:blip r:embed="rId6">
            <a:lum bright="-40000" contrast="40000"/>
          </a:blip>
          <a:stretch>
            <a:fillRect/>
          </a:stretch>
        </p:blipFill>
        <p:spPr>
          <a:xfrm>
            <a:off x="2714612" y="1000114"/>
            <a:ext cx="1357322" cy="628650"/>
          </a:xfrm>
          <a:prstGeom prst="rect">
            <a:avLst/>
          </a:prstGeom>
        </p:spPr>
      </p:pic>
      <p:pic>
        <p:nvPicPr>
          <p:cNvPr id="6" name="5 Imagen" descr="g-gif-update (3).gif"/>
          <p:cNvPicPr>
            <a:picLocks noChangeAspect="1"/>
          </p:cNvPicPr>
          <p:nvPr/>
        </p:nvPicPr>
        <p:blipFill>
          <a:blip r:embed="rId7">
            <a:lum bright="-40000" contrast="40000"/>
          </a:blip>
          <a:stretch>
            <a:fillRect/>
          </a:stretch>
        </p:blipFill>
        <p:spPr>
          <a:xfrm>
            <a:off x="142844" y="1643056"/>
            <a:ext cx="2428892" cy="628650"/>
          </a:xfrm>
          <a:prstGeom prst="rect">
            <a:avLst/>
          </a:prstGeom>
        </p:spPr>
      </p:pic>
      <p:pic>
        <p:nvPicPr>
          <p:cNvPr id="7" name="6 Imagen" descr="g-gif-update (5).gif"/>
          <p:cNvPicPr>
            <a:picLocks noChangeAspect="1"/>
          </p:cNvPicPr>
          <p:nvPr/>
        </p:nvPicPr>
        <p:blipFill>
          <a:blip r:embed="rId8">
            <a:lum bright="-40000" contrast="40000"/>
          </a:blip>
          <a:stretch>
            <a:fillRect/>
          </a:stretch>
        </p:blipFill>
        <p:spPr>
          <a:xfrm>
            <a:off x="2643174" y="1643056"/>
            <a:ext cx="4071966" cy="628650"/>
          </a:xfrm>
          <a:prstGeom prst="rect">
            <a:avLst/>
          </a:prstGeom>
        </p:spPr>
      </p:pic>
      <p:pic>
        <p:nvPicPr>
          <p:cNvPr id="8" name="7 Imagen" descr="g-gif-update (6).gif"/>
          <p:cNvPicPr>
            <a:picLocks noChangeAspect="1"/>
          </p:cNvPicPr>
          <p:nvPr/>
        </p:nvPicPr>
        <p:blipFill>
          <a:blip r:embed="rId9">
            <a:lum contrast="40000"/>
          </a:blip>
          <a:stretch>
            <a:fillRect/>
          </a:stretch>
        </p:blipFill>
        <p:spPr>
          <a:xfrm>
            <a:off x="214282" y="4521776"/>
            <a:ext cx="2928958" cy="264551"/>
          </a:xfrm>
          <a:prstGeom prst="rect">
            <a:avLst/>
          </a:prstGeom>
        </p:spPr>
      </p:pic>
    </p:spTree>
  </p:cSld>
  <p:clrMapOvr>
    <a:masterClrMapping/>
  </p:clrMapOvr>
  <p:transition spd="slow" advTm="20000">
    <p:newsflash/>
    <p:sndAc>
      <p:stSnd loop="1">
        <p:snd r:embed="rId2" name="TELDE_JOSE_VELE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2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3"/>
                                        </p:tgtEl>
                                        <p:attrNameLst>
                                          <p:attrName>ppt_x</p:attrName>
                                          <p:attrName>ppt_y</p:attrName>
                                        </p:attrNameLst>
                                      </p:cBhvr>
                                    </p:animMotion>
                                    <p:animEffect transition="in" filter="fade">
                                      <p:cBhvr>
                                        <p:cTn id="9" dur="2000"/>
                                        <p:tgtEl>
                                          <p:spTgt spid="3"/>
                                        </p:tgtEl>
                                      </p:cBhvr>
                                    </p:animEffect>
                                  </p:childTnLst>
                                </p:cTn>
                              </p:par>
                            </p:childTnLst>
                          </p:cTn>
                        </p:par>
                        <p:par>
                          <p:cTn id="10" fill="hold">
                            <p:stCondLst>
                              <p:cond delay="2000"/>
                            </p:stCondLst>
                            <p:childTnLst>
                              <p:par>
                                <p:cTn id="11" presetID="5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Scale>
                                      <p:cBhvr>
                                        <p:cTn id="13"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4"/>
                                        </p:tgtEl>
                                        <p:attrNameLst>
                                          <p:attrName>ppt_x</p:attrName>
                                          <p:attrName>ppt_y</p:attrName>
                                        </p:attrNameLst>
                                      </p:cBhvr>
                                    </p:animMotion>
                                    <p:animEffect transition="in" filter="fade">
                                      <p:cBhvr>
                                        <p:cTn id="15" dur="2000"/>
                                        <p:tgtEl>
                                          <p:spTgt spid="4"/>
                                        </p:tgtEl>
                                      </p:cBhvr>
                                    </p:animEffect>
                                  </p:childTnLst>
                                </p:cTn>
                              </p:par>
                            </p:childTnLst>
                          </p:cTn>
                        </p:par>
                        <p:par>
                          <p:cTn id="16" fill="hold">
                            <p:stCondLst>
                              <p:cond delay="4000"/>
                            </p:stCondLst>
                            <p:childTnLst>
                              <p:par>
                                <p:cTn id="17" presetID="5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Scale>
                                      <p:cBhvr>
                                        <p:cTn id="19"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2000" decel="50000" fill="hold">
                                          <p:stCondLst>
                                            <p:cond delay="0"/>
                                          </p:stCondLst>
                                        </p:cTn>
                                        <p:tgtEl>
                                          <p:spTgt spid="5"/>
                                        </p:tgtEl>
                                        <p:attrNameLst>
                                          <p:attrName>ppt_x</p:attrName>
                                          <p:attrName>ppt_y</p:attrName>
                                        </p:attrNameLst>
                                      </p:cBhvr>
                                    </p:animMotion>
                                    <p:animEffect transition="in" filter="fade">
                                      <p:cBhvr>
                                        <p:cTn id="21" dur="2000"/>
                                        <p:tgtEl>
                                          <p:spTgt spid="5"/>
                                        </p:tgtEl>
                                      </p:cBhvr>
                                    </p:animEffect>
                                  </p:childTnLst>
                                </p:cTn>
                              </p:par>
                            </p:childTnLst>
                          </p:cTn>
                        </p:par>
                        <p:par>
                          <p:cTn id="22" fill="hold">
                            <p:stCondLst>
                              <p:cond delay="6000"/>
                            </p:stCondLst>
                            <p:childTnLst>
                              <p:par>
                                <p:cTn id="23" presetID="5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Scale>
                                      <p:cBhvr>
                                        <p:cTn id="25"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6"/>
                                        </p:tgtEl>
                                        <p:attrNameLst>
                                          <p:attrName>ppt_x</p:attrName>
                                          <p:attrName>ppt_y</p:attrName>
                                        </p:attrNameLst>
                                      </p:cBhvr>
                                    </p:animMotion>
                                    <p:animEffect transition="in" filter="fade">
                                      <p:cBhvr>
                                        <p:cTn id="27" dur="2000"/>
                                        <p:tgtEl>
                                          <p:spTgt spid="6"/>
                                        </p:tgtEl>
                                      </p:cBhvr>
                                    </p:animEffect>
                                  </p:childTnLst>
                                </p:cTn>
                              </p:par>
                            </p:childTnLst>
                          </p:cTn>
                        </p:par>
                        <p:par>
                          <p:cTn id="28" fill="hold">
                            <p:stCondLst>
                              <p:cond delay="8000"/>
                            </p:stCondLst>
                            <p:childTnLst>
                              <p:par>
                                <p:cTn id="29" presetID="5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Scale>
                                      <p:cBhvr>
                                        <p:cTn id="31"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7"/>
                                        </p:tgtEl>
                                        <p:attrNameLst>
                                          <p:attrName>ppt_x</p:attrName>
                                          <p:attrName>ppt_y</p:attrName>
                                        </p:attrNameLst>
                                      </p:cBhvr>
                                    </p:animMotion>
                                    <p:animEffect transition="in" filter="fade">
                                      <p:cBhvr>
                                        <p:cTn id="33" dur="2000"/>
                                        <p:tgtEl>
                                          <p:spTgt spid="7"/>
                                        </p:tgtEl>
                                      </p:cBhvr>
                                    </p:animEffect>
                                  </p:childTnLst>
                                </p:cTn>
                              </p:par>
                            </p:childTnLst>
                          </p:cTn>
                        </p:par>
                        <p:par>
                          <p:cTn id="34" fill="hold">
                            <p:stCondLst>
                              <p:cond delay="10000"/>
                            </p:stCondLst>
                            <p:childTnLst>
                              <p:par>
                                <p:cTn id="35" presetID="1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slide(fromTop)">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40104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pic>
        <p:nvPicPr>
          <p:cNvPr id="3" name="2 Imagen" descr="g-gif-update.gif"/>
          <p:cNvPicPr>
            <a:picLocks noChangeAspect="1"/>
          </p:cNvPicPr>
          <p:nvPr/>
        </p:nvPicPr>
        <p:blipFill>
          <a:blip r:embed="rId3">
            <a:lum contrast="20000"/>
          </a:blip>
          <a:stretch>
            <a:fillRect/>
          </a:stretch>
        </p:blipFill>
        <p:spPr>
          <a:xfrm>
            <a:off x="8153400" y="714362"/>
            <a:ext cx="928662" cy="538163"/>
          </a:xfrm>
          <a:prstGeom prst="rect">
            <a:avLst/>
          </a:prstGeom>
        </p:spPr>
      </p:pic>
      <p:pic>
        <p:nvPicPr>
          <p:cNvPr id="4" name="3 Imagen" descr="g-gif-update (1).gif"/>
          <p:cNvPicPr>
            <a:picLocks noChangeAspect="1"/>
          </p:cNvPicPr>
          <p:nvPr/>
        </p:nvPicPr>
        <p:blipFill>
          <a:blip r:embed="rId4">
            <a:lum contrast="20000"/>
          </a:blip>
          <a:stretch>
            <a:fillRect/>
          </a:stretch>
        </p:blipFill>
        <p:spPr>
          <a:xfrm>
            <a:off x="8153400" y="1428742"/>
            <a:ext cx="933450" cy="466725"/>
          </a:xfrm>
          <a:prstGeom prst="rect">
            <a:avLst/>
          </a:prstGeom>
        </p:spPr>
      </p:pic>
      <p:pic>
        <p:nvPicPr>
          <p:cNvPr id="5" name="4 Imagen" descr="g-gif-update (2).gif"/>
          <p:cNvPicPr>
            <a:picLocks noChangeAspect="1"/>
          </p:cNvPicPr>
          <p:nvPr/>
        </p:nvPicPr>
        <p:blipFill>
          <a:blip r:embed="rId5">
            <a:lum contrast="20000"/>
          </a:blip>
          <a:stretch>
            <a:fillRect/>
          </a:stretch>
        </p:blipFill>
        <p:spPr>
          <a:xfrm>
            <a:off x="8153400" y="2071684"/>
            <a:ext cx="866775" cy="466725"/>
          </a:xfrm>
          <a:prstGeom prst="rect">
            <a:avLst/>
          </a:prstGeom>
        </p:spPr>
      </p:pic>
      <p:pic>
        <p:nvPicPr>
          <p:cNvPr id="6" name="5 Imagen" descr="g-gif-update (3).gif"/>
          <p:cNvPicPr>
            <a:picLocks noChangeAspect="1"/>
          </p:cNvPicPr>
          <p:nvPr/>
        </p:nvPicPr>
        <p:blipFill>
          <a:blip r:embed="rId6">
            <a:lum contrast="20000"/>
          </a:blip>
          <a:stretch>
            <a:fillRect/>
          </a:stretch>
        </p:blipFill>
        <p:spPr>
          <a:xfrm>
            <a:off x="8153400" y="2714626"/>
            <a:ext cx="990600" cy="466725"/>
          </a:xfrm>
          <a:prstGeom prst="rect">
            <a:avLst/>
          </a:prstGeom>
        </p:spPr>
      </p:pic>
      <p:pic>
        <p:nvPicPr>
          <p:cNvPr id="7" name="6 Imagen" descr="g-gif-update (1).gif"/>
          <p:cNvPicPr>
            <a:picLocks noChangeAspect="1"/>
          </p:cNvPicPr>
          <p:nvPr/>
        </p:nvPicPr>
        <p:blipFill>
          <a:blip r:embed="rId4">
            <a:lum contrast="20000"/>
          </a:blip>
          <a:stretch>
            <a:fillRect/>
          </a:stretch>
        </p:blipFill>
        <p:spPr>
          <a:xfrm>
            <a:off x="8153400" y="3500444"/>
            <a:ext cx="933450" cy="466725"/>
          </a:xfrm>
          <a:prstGeom prst="rect">
            <a:avLst/>
          </a:prstGeom>
        </p:spPr>
      </p:pic>
      <p:pic>
        <p:nvPicPr>
          <p:cNvPr id="12" name="11 Imagen" descr="BirdofParadise.png"/>
          <p:cNvPicPr>
            <a:picLocks noChangeAspect="1"/>
          </p:cNvPicPr>
          <p:nvPr/>
        </p:nvPicPr>
        <p:blipFill>
          <a:blip r:embed="rId7"/>
          <a:srcRect l="21740" r="10145"/>
          <a:stretch>
            <a:fillRect/>
          </a:stretch>
        </p:blipFill>
        <p:spPr>
          <a:xfrm>
            <a:off x="142844" y="285734"/>
            <a:ext cx="3214710" cy="4857766"/>
          </a:xfrm>
          <a:prstGeom prst="rect">
            <a:avLst/>
          </a:prstGeom>
        </p:spPr>
      </p:pic>
      <p:sp>
        <p:nvSpPr>
          <p:cNvPr id="13" name="12 CuadroTexto"/>
          <p:cNvSpPr txBox="1"/>
          <p:nvPr/>
        </p:nvSpPr>
        <p:spPr>
          <a:xfrm>
            <a:off x="3286117" y="857238"/>
            <a:ext cx="4286279" cy="3754874"/>
          </a:xfrm>
          <a:prstGeom prst="rect">
            <a:avLst/>
          </a:prstGeom>
          <a:noFill/>
        </p:spPr>
        <p:txBody>
          <a:bodyPr wrap="square" rtlCol="0">
            <a:spAutoFit/>
          </a:bodyPr>
          <a:lstStyle/>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cs typeface="Arial" pitchFamily="34" charset="0"/>
              </a:rPr>
              <a:t>Telde  es la segunda ciudad más importante de la isla de Gran Canaria. Cuenta con grandes espacios para el ocio y muy buenas instalaciones deportivas y culturales.</a:t>
            </a:r>
          </a:p>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cs typeface="Arial" pitchFamily="34" charset="0"/>
              </a:rPr>
              <a:t>Este municipio conserva uno de los mejores patrimonios con mayor importancia paisajística, arqueológica e histórico-artística de todo el archipiélago canario.</a:t>
            </a:r>
          </a:p>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cs typeface="Arial" pitchFamily="34" charset="0"/>
              </a:rPr>
              <a:t>Si nos gusta la naturaleza y queremos descansar, o tomar un respiro en nuestras vacaciones, Telde cuenta con muy buenos espacios naturales protegidos, en los cuales podremos descubrir una geografía de lo más variopinta, como por ejemplo el Barranco de los Cernícalos.</a:t>
            </a:r>
          </a:p>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cs typeface="Arial" pitchFamily="34" charset="0"/>
              </a:rPr>
              <a:t>Lo localidad posee una de las costas más extensas de Gran canaria, y cuenta con una red de playas muy distintas entre sí; entre las cuales destacamos la Playa  </a:t>
            </a:r>
            <a:r>
              <a:rPr lang="es-PE" sz="1400" dirty="0" err="1" smtClean="0">
                <a:solidFill>
                  <a:srgbClr val="4FEB35"/>
                </a:solidFill>
                <a:effectLst>
                  <a:outerShdw blurRad="38100" dist="38100" dir="2700000" algn="tl">
                    <a:srgbClr val="000000">
                      <a:alpha val="43137"/>
                    </a:srgbClr>
                  </a:outerShdw>
                </a:effectLst>
                <a:latin typeface="Arial Narrow" pitchFamily="34" charset="0"/>
                <a:cs typeface="Arial" pitchFamily="34" charset="0"/>
              </a:rPr>
              <a:t>Melenara</a:t>
            </a:r>
            <a:r>
              <a:rPr lang="es-PE" sz="1400" dirty="0" smtClean="0">
                <a:solidFill>
                  <a:srgbClr val="4FEB35"/>
                </a:solidFill>
                <a:effectLst>
                  <a:outerShdw blurRad="38100" dist="38100" dir="2700000" algn="tl">
                    <a:srgbClr val="000000">
                      <a:alpha val="43137"/>
                    </a:srgbClr>
                  </a:outerShdw>
                </a:effectLst>
                <a:latin typeface="Arial Narrow" pitchFamily="34" charset="0"/>
                <a:cs typeface="Arial" pitchFamily="34" charset="0"/>
              </a:rPr>
              <a:t>, la Playa del Hombre y Playa de la Garita. Además también alberga una de las mejores avenidas litorales de la isla.</a:t>
            </a:r>
          </a:p>
          <a:p>
            <a:pPr algn="ctr"/>
            <a:endParaRPr lang="es-PE" sz="1400" dirty="0">
              <a:solidFill>
                <a:srgbClr val="4FEB35"/>
              </a:solidFill>
              <a:effectLst>
                <a:outerShdw blurRad="38100" dist="38100" dir="2700000" algn="tl">
                  <a:srgbClr val="000000">
                    <a:alpha val="43137"/>
                  </a:srgbClr>
                </a:outerShdw>
              </a:effectLst>
              <a:latin typeface="Arial Narrow" pitchFamily="34" charset="0"/>
              <a:cs typeface="Arial" pitchFamily="34" charset="0"/>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pic>
        <p:nvPicPr>
          <p:cNvPr id="3" name="2 Imagen" descr="g-gif-update.gif"/>
          <p:cNvPicPr>
            <a:picLocks noChangeAspect="1"/>
          </p:cNvPicPr>
          <p:nvPr/>
        </p:nvPicPr>
        <p:blipFill>
          <a:blip r:embed="rId3">
            <a:lum contrast="20000"/>
          </a:blip>
          <a:stretch>
            <a:fillRect/>
          </a:stretch>
        </p:blipFill>
        <p:spPr>
          <a:xfrm>
            <a:off x="8153400" y="714362"/>
            <a:ext cx="928662" cy="538163"/>
          </a:xfrm>
          <a:prstGeom prst="rect">
            <a:avLst/>
          </a:prstGeom>
        </p:spPr>
      </p:pic>
      <p:pic>
        <p:nvPicPr>
          <p:cNvPr id="4" name="3 Imagen" descr="g-gif-update (1).gif"/>
          <p:cNvPicPr>
            <a:picLocks noChangeAspect="1"/>
          </p:cNvPicPr>
          <p:nvPr/>
        </p:nvPicPr>
        <p:blipFill>
          <a:blip r:embed="rId4">
            <a:lum contrast="20000"/>
          </a:blip>
          <a:stretch>
            <a:fillRect/>
          </a:stretch>
        </p:blipFill>
        <p:spPr>
          <a:xfrm>
            <a:off x="8153400" y="1428742"/>
            <a:ext cx="933450" cy="466725"/>
          </a:xfrm>
          <a:prstGeom prst="rect">
            <a:avLst/>
          </a:prstGeom>
        </p:spPr>
      </p:pic>
      <p:pic>
        <p:nvPicPr>
          <p:cNvPr id="5" name="4 Imagen" descr="g-gif-update (2).gif"/>
          <p:cNvPicPr>
            <a:picLocks noChangeAspect="1"/>
          </p:cNvPicPr>
          <p:nvPr/>
        </p:nvPicPr>
        <p:blipFill>
          <a:blip r:embed="rId5">
            <a:lum contrast="20000"/>
          </a:blip>
          <a:stretch>
            <a:fillRect/>
          </a:stretch>
        </p:blipFill>
        <p:spPr>
          <a:xfrm>
            <a:off x="8153400" y="2071684"/>
            <a:ext cx="866775" cy="466725"/>
          </a:xfrm>
          <a:prstGeom prst="rect">
            <a:avLst/>
          </a:prstGeom>
        </p:spPr>
      </p:pic>
      <p:pic>
        <p:nvPicPr>
          <p:cNvPr id="6" name="5 Imagen" descr="g-gif-update (3).gif"/>
          <p:cNvPicPr>
            <a:picLocks noChangeAspect="1"/>
          </p:cNvPicPr>
          <p:nvPr/>
        </p:nvPicPr>
        <p:blipFill>
          <a:blip r:embed="rId6">
            <a:lum contrast="20000"/>
          </a:blip>
          <a:stretch>
            <a:fillRect/>
          </a:stretch>
        </p:blipFill>
        <p:spPr>
          <a:xfrm>
            <a:off x="8153400" y="2714626"/>
            <a:ext cx="990600" cy="466725"/>
          </a:xfrm>
          <a:prstGeom prst="rect">
            <a:avLst/>
          </a:prstGeom>
        </p:spPr>
      </p:pic>
      <p:pic>
        <p:nvPicPr>
          <p:cNvPr id="7" name="6 Imagen" descr="g-gif-update (1).gif"/>
          <p:cNvPicPr>
            <a:picLocks noChangeAspect="1"/>
          </p:cNvPicPr>
          <p:nvPr/>
        </p:nvPicPr>
        <p:blipFill>
          <a:blip r:embed="rId4">
            <a:lum contrast="20000"/>
          </a:blip>
          <a:stretch>
            <a:fillRect/>
          </a:stretch>
        </p:blipFill>
        <p:spPr>
          <a:xfrm>
            <a:off x="8153400" y="3500444"/>
            <a:ext cx="933450" cy="466725"/>
          </a:xfrm>
          <a:prstGeom prst="rect">
            <a:avLst/>
          </a:prstGeom>
        </p:spPr>
      </p:pic>
      <p:pic>
        <p:nvPicPr>
          <p:cNvPr id="12" name="11 Imagen" descr="BirdofParadise.png"/>
          <p:cNvPicPr>
            <a:picLocks noChangeAspect="1"/>
          </p:cNvPicPr>
          <p:nvPr/>
        </p:nvPicPr>
        <p:blipFill>
          <a:blip r:embed="rId7"/>
          <a:srcRect l="21740" r="10145"/>
          <a:stretch>
            <a:fillRect/>
          </a:stretch>
        </p:blipFill>
        <p:spPr>
          <a:xfrm>
            <a:off x="142844" y="285734"/>
            <a:ext cx="3214710" cy="4857766"/>
          </a:xfrm>
          <a:prstGeom prst="rect">
            <a:avLst/>
          </a:prstGeom>
        </p:spPr>
      </p:pic>
      <p:sp>
        <p:nvSpPr>
          <p:cNvPr id="9" name="8 CuadroTexto"/>
          <p:cNvSpPr txBox="1"/>
          <p:nvPr/>
        </p:nvSpPr>
        <p:spPr>
          <a:xfrm>
            <a:off x="3286116" y="785800"/>
            <a:ext cx="4214841" cy="3754874"/>
          </a:xfrm>
          <a:prstGeom prst="rect">
            <a:avLst/>
          </a:prstGeom>
          <a:noFill/>
        </p:spPr>
        <p:txBody>
          <a:bodyPr wrap="square" rtlCol="0">
            <a:spAutoFit/>
          </a:bodyPr>
          <a:lstStyle/>
          <a:p>
            <a:pPr algn="ctr"/>
            <a:r>
              <a:rPr lang="es-PE" sz="1400" b="1" dirty="0" smtClean="0">
                <a:solidFill>
                  <a:srgbClr val="4FEB35"/>
                </a:solidFill>
                <a:effectLst>
                  <a:outerShdw blurRad="38100" dist="38100" dir="2700000" algn="tl">
                    <a:srgbClr val="000000">
                      <a:alpha val="43137"/>
                    </a:srgbClr>
                  </a:outerShdw>
                </a:effectLst>
                <a:latin typeface="Arial Narrow" pitchFamily="34" charset="0"/>
              </a:rPr>
              <a:t>Telde</a:t>
            </a:r>
            <a:r>
              <a:rPr lang="es-PE" sz="1400" dirty="0" smtClean="0">
                <a:solidFill>
                  <a:srgbClr val="4FEB35"/>
                </a:solidFill>
                <a:effectLst>
                  <a:outerShdw blurRad="38100" dist="38100" dir="2700000" algn="tl">
                    <a:srgbClr val="000000">
                      <a:alpha val="43137"/>
                    </a:srgbClr>
                  </a:outerShdw>
                </a:effectLst>
                <a:latin typeface="Arial Narrow" pitchFamily="34" charset="0"/>
              </a:rPr>
              <a:t> también es conocida como la ciudad de los </a:t>
            </a:r>
            <a:r>
              <a:rPr lang="es-PE" sz="1400" dirty="0" err="1" smtClean="0">
                <a:solidFill>
                  <a:srgbClr val="4FEB35"/>
                </a:solidFill>
                <a:effectLst>
                  <a:outerShdw blurRad="38100" dist="38100" dir="2700000" algn="tl">
                    <a:srgbClr val="000000">
                      <a:alpha val="43137"/>
                    </a:srgbClr>
                  </a:outerShdw>
                </a:effectLst>
                <a:latin typeface="Arial Narrow" pitchFamily="34" charset="0"/>
              </a:rPr>
              <a:t>Faicanes</a:t>
            </a:r>
            <a:r>
              <a:rPr lang="es-PE" sz="1400" dirty="0" smtClean="0">
                <a:solidFill>
                  <a:srgbClr val="4FEB35"/>
                </a:solidFill>
                <a:effectLst>
                  <a:outerShdw blurRad="38100" dist="38100" dir="2700000" algn="tl">
                    <a:srgbClr val="000000">
                      <a:alpha val="43137"/>
                    </a:srgbClr>
                  </a:outerShdw>
                </a:effectLst>
                <a:latin typeface="Arial Narrow" pitchFamily="34" charset="0"/>
              </a:rPr>
              <a:t> (antiguos sacerdotes aborígenes), ya que posee más de un centenar de yacimientos arqueológicos, entre ellos destacamos los yacimientos de </a:t>
            </a:r>
            <a:r>
              <a:rPr lang="es-PE" sz="1400" b="1" dirty="0" smtClean="0">
                <a:solidFill>
                  <a:srgbClr val="4FEB35"/>
                </a:solidFill>
                <a:effectLst>
                  <a:outerShdw blurRad="38100" dist="38100" dir="2700000" algn="tl">
                    <a:srgbClr val="000000">
                      <a:alpha val="43137"/>
                    </a:srgbClr>
                  </a:outerShdw>
                </a:effectLst>
                <a:latin typeface="Arial Narrow" pitchFamily="34" charset="0"/>
              </a:rPr>
              <a:t>Cuatro Puertas</a:t>
            </a:r>
            <a:r>
              <a:rPr lang="es-PE" sz="1400" dirty="0" smtClean="0">
                <a:solidFill>
                  <a:srgbClr val="4FEB35"/>
                </a:solidFill>
                <a:effectLst>
                  <a:outerShdw blurRad="38100" dist="38100" dir="2700000" algn="tl">
                    <a:srgbClr val="000000">
                      <a:alpha val="43137"/>
                    </a:srgbClr>
                  </a:outerShdw>
                </a:effectLst>
                <a:latin typeface="Arial Narrow" pitchFamily="34" charset="0"/>
              </a:rPr>
              <a:t>, </a:t>
            </a:r>
            <a:r>
              <a:rPr lang="es-PE" sz="1400" b="1" dirty="0" err="1" smtClean="0">
                <a:solidFill>
                  <a:srgbClr val="4FEB35"/>
                </a:solidFill>
                <a:effectLst>
                  <a:outerShdw blurRad="38100" dist="38100" dir="2700000" algn="tl">
                    <a:srgbClr val="000000">
                      <a:alpha val="43137"/>
                    </a:srgbClr>
                  </a:outerShdw>
                </a:effectLst>
                <a:latin typeface="Arial Narrow" pitchFamily="34" charset="0"/>
              </a:rPr>
              <a:t>Tufia</a:t>
            </a:r>
            <a:r>
              <a:rPr lang="es-PE" sz="1400" dirty="0" smtClean="0">
                <a:solidFill>
                  <a:srgbClr val="4FEB35"/>
                </a:solidFill>
                <a:effectLst>
                  <a:outerShdw blurRad="38100" dist="38100" dir="2700000" algn="tl">
                    <a:srgbClr val="000000">
                      <a:alpha val="43137"/>
                    </a:srgbClr>
                  </a:outerShdw>
                </a:effectLst>
                <a:latin typeface="Arial Narrow" pitchFamily="34" charset="0"/>
              </a:rPr>
              <a:t>, el Llano de las brujas, Tara y Cendro. En cada uno de ellos podremos descubrir un mundo en donde la leyenda y la historia se aúnan para llenar de un misterio sobrecogedor a cuantos se acercan.</a:t>
            </a:r>
          </a:p>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rPr>
              <a:t>Para los amantes de deporte, </a:t>
            </a:r>
            <a:r>
              <a:rPr lang="es-PE" sz="1400" b="1" dirty="0" smtClean="0">
                <a:solidFill>
                  <a:srgbClr val="4FEB35"/>
                </a:solidFill>
                <a:effectLst>
                  <a:outerShdw blurRad="38100" dist="38100" dir="2700000" algn="tl">
                    <a:srgbClr val="000000">
                      <a:alpha val="43137"/>
                    </a:srgbClr>
                  </a:outerShdw>
                </a:effectLst>
                <a:latin typeface="Arial Narrow" pitchFamily="34" charset="0"/>
              </a:rPr>
              <a:t>Telde</a:t>
            </a:r>
            <a:r>
              <a:rPr lang="es-PE" sz="1400" dirty="0" smtClean="0">
                <a:solidFill>
                  <a:srgbClr val="4FEB35"/>
                </a:solidFill>
                <a:effectLst>
                  <a:outerShdw blurRad="38100" dist="38100" dir="2700000" algn="tl">
                    <a:srgbClr val="000000">
                      <a:alpha val="43137"/>
                    </a:srgbClr>
                  </a:outerShdw>
                </a:effectLst>
                <a:latin typeface="Arial Narrow" pitchFamily="34" charset="0"/>
              </a:rPr>
              <a:t> cuenta con unas magníficas instalaciones deportivas en donde podremos practicar gran variedad de deportes como natación, fútbol, golf, balonmano, tenis, automovilismo etc. Entre todas sus instalaciones deportivas cabe destacar sus exquisitos campos de golf, en donde podremos jugar todos los días del año, tanto si somos aficionados como si tan sólo queremos iniciarnos en este deporte.</a:t>
            </a:r>
          </a:p>
          <a:p>
            <a:pPr algn="ctr"/>
            <a:endParaRPr lang="es-PE" sz="1400" dirty="0">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8-4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pic>
        <p:nvPicPr>
          <p:cNvPr id="3" name="2 Imagen" descr="g-gif-update.gif"/>
          <p:cNvPicPr>
            <a:picLocks noChangeAspect="1"/>
          </p:cNvPicPr>
          <p:nvPr/>
        </p:nvPicPr>
        <p:blipFill>
          <a:blip r:embed="rId3">
            <a:lum contrast="20000"/>
          </a:blip>
          <a:stretch>
            <a:fillRect/>
          </a:stretch>
        </p:blipFill>
        <p:spPr>
          <a:xfrm>
            <a:off x="8153400" y="714362"/>
            <a:ext cx="928662" cy="538163"/>
          </a:xfrm>
          <a:prstGeom prst="rect">
            <a:avLst/>
          </a:prstGeom>
        </p:spPr>
      </p:pic>
      <p:pic>
        <p:nvPicPr>
          <p:cNvPr id="4" name="3 Imagen" descr="g-gif-update (1).gif"/>
          <p:cNvPicPr>
            <a:picLocks noChangeAspect="1"/>
          </p:cNvPicPr>
          <p:nvPr/>
        </p:nvPicPr>
        <p:blipFill>
          <a:blip r:embed="rId4">
            <a:lum contrast="20000"/>
          </a:blip>
          <a:stretch>
            <a:fillRect/>
          </a:stretch>
        </p:blipFill>
        <p:spPr>
          <a:xfrm>
            <a:off x="8153400" y="1428742"/>
            <a:ext cx="933450" cy="466725"/>
          </a:xfrm>
          <a:prstGeom prst="rect">
            <a:avLst/>
          </a:prstGeom>
        </p:spPr>
      </p:pic>
      <p:pic>
        <p:nvPicPr>
          <p:cNvPr id="5" name="4 Imagen" descr="g-gif-update (2).gif"/>
          <p:cNvPicPr>
            <a:picLocks noChangeAspect="1"/>
          </p:cNvPicPr>
          <p:nvPr/>
        </p:nvPicPr>
        <p:blipFill>
          <a:blip r:embed="rId5">
            <a:lum contrast="20000"/>
          </a:blip>
          <a:stretch>
            <a:fillRect/>
          </a:stretch>
        </p:blipFill>
        <p:spPr>
          <a:xfrm>
            <a:off x="8153400" y="2071684"/>
            <a:ext cx="866775" cy="466725"/>
          </a:xfrm>
          <a:prstGeom prst="rect">
            <a:avLst/>
          </a:prstGeom>
        </p:spPr>
      </p:pic>
      <p:pic>
        <p:nvPicPr>
          <p:cNvPr id="6" name="5 Imagen" descr="g-gif-update (3).gif"/>
          <p:cNvPicPr>
            <a:picLocks noChangeAspect="1"/>
          </p:cNvPicPr>
          <p:nvPr/>
        </p:nvPicPr>
        <p:blipFill>
          <a:blip r:embed="rId6">
            <a:lum contrast="20000"/>
          </a:blip>
          <a:stretch>
            <a:fillRect/>
          </a:stretch>
        </p:blipFill>
        <p:spPr>
          <a:xfrm>
            <a:off x="8153400" y="2714626"/>
            <a:ext cx="990600" cy="466725"/>
          </a:xfrm>
          <a:prstGeom prst="rect">
            <a:avLst/>
          </a:prstGeom>
        </p:spPr>
      </p:pic>
      <p:pic>
        <p:nvPicPr>
          <p:cNvPr id="7" name="6 Imagen" descr="g-gif-update (1).gif"/>
          <p:cNvPicPr>
            <a:picLocks noChangeAspect="1"/>
          </p:cNvPicPr>
          <p:nvPr/>
        </p:nvPicPr>
        <p:blipFill>
          <a:blip r:embed="rId4">
            <a:lum contrast="20000"/>
          </a:blip>
          <a:stretch>
            <a:fillRect/>
          </a:stretch>
        </p:blipFill>
        <p:spPr>
          <a:xfrm>
            <a:off x="8153400" y="3500444"/>
            <a:ext cx="933450" cy="466725"/>
          </a:xfrm>
          <a:prstGeom prst="rect">
            <a:avLst/>
          </a:prstGeom>
        </p:spPr>
      </p:pic>
      <p:pic>
        <p:nvPicPr>
          <p:cNvPr id="12" name="11 Imagen" descr="BirdofParadise.png"/>
          <p:cNvPicPr>
            <a:picLocks noChangeAspect="1"/>
          </p:cNvPicPr>
          <p:nvPr/>
        </p:nvPicPr>
        <p:blipFill>
          <a:blip r:embed="rId7"/>
          <a:srcRect l="21740" r="10145"/>
          <a:stretch>
            <a:fillRect/>
          </a:stretch>
        </p:blipFill>
        <p:spPr>
          <a:xfrm>
            <a:off x="214282" y="285734"/>
            <a:ext cx="3357554" cy="4857766"/>
          </a:xfrm>
          <a:prstGeom prst="rect">
            <a:avLst/>
          </a:prstGeom>
        </p:spPr>
      </p:pic>
      <p:sp>
        <p:nvSpPr>
          <p:cNvPr id="9" name="8 CuadroTexto"/>
          <p:cNvSpPr txBox="1"/>
          <p:nvPr/>
        </p:nvSpPr>
        <p:spPr>
          <a:xfrm>
            <a:off x="3357554" y="1142990"/>
            <a:ext cx="4071966" cy="2893100"/>
          </a:xfrm>
          <a:prstGeom prst="rect">
            <a:avLst/>
          </a:prstGeom>
          <a:noFill/>
        </p:spPr>
        <p:txBody>
          <a:bodyPr wrap="square" rtlCol="0">
            <a:spAutoFit/>
          </a:bodyPr>
          <a:lstStyle/>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rPr>
              <a:t>Durante el año se celebran grandes fiestas tradicionales que bien merecen ser destacadas. Las más afamadas son: El Carnaval y las patronales de San Juan y San Gregorio; la del Cristo; la de La Caña Dulce en </a:t>
            </a:r>
            <a:r>
              <a:rPr lang="es-PE" sz="1400" dirty="0" err="1" smtClean="0">
                <a:solidFill>
                  <a:srgbClr val="4FEB35"/>
                </a:solidFill>
                <a:effectLst>
                  <a:outerShdw blurRad="38100" dist="38100" dir="2700000" algn="tl">
                    <a:srgbClr val="000000">
                      <a:alpha val="43137"/>
                    </a:srgbClr>
                  </a:outerShdw>
                </a:effectLst>
                <a:latin typeface="Arial Narrow" pitchFamily="34" charset="0"/>
              </a:rPr>
              <a:t>Jinámar</a:t>
            </a:r>
            <a:r>
              <a:rPr lang="es-PE" sz="1400" dirty="0" smtClean="0">
                <a:solidFill>
                  <a:srgbClr val="4FEB35"/>
                </a:solidFill>
                <a:effectLst>
                  <a:outerShdw blurRad="38100" dist="38100" dir="2700000" algn="tl">
                    <a:srgbClr val="000000">
                      <a:alpha val="43137"/>
                    </a:srgbClr>
                  </a:outerShdw>
                </a:effectLst>
                <a:latin typeface="Arial Narrow" pitchFamily="34" charset="0"/>
              </a:rPr>
              <a:t> </a:t>
            </a:r>
          </a:p>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rPr>
              <a:t>y la de la </a:t>
            </a:r>
            <a:r>
              <a:rPr lang="es-PE" sz="1400" dirty="0" err="1" smtClean="0">
                <a:solidFill>
                  <a:srgbClr val="4FEB35"/>
                </a:solidFill>
                <a:effectLst>
                  <a:outerShdw blurRad="38100" dist="38100" dir="2700000" algn="tl">
                    <a:srgbClr val="000000">
                      <a:alpha val="43137"/>
                    </a:srgbClr>
                  </a:outerShdw>
                </a:effectLst>
                <a:latin typeface="Arial Narrow" pitchFamily="34" charset="0"/>
              </a:rPr>
              <a:t>Traida</a:t>
            </a:r>
            <a:r>
              <a:rPr lang="es-PE" sz="1400" dirty="0" smtClean="0">
                <a:solidFill>
                  <a:srgbClr val="4FEB35"/>
                </a:solidFill>
                <a:effectLst>
                  <a:outerShdw blurRad="38100" dist="38100" dir="2700000" algn="tl">
                    <a:srgbClr val="000000">
                      <a:alpha val="43137"/>
                    </a:srgbClr>
                  </a:outerShdw>
                </a:effectLst>
                <a:latin typeface="Arial Narrow" pitchFamily="34" charset="0"/>
              </a:rPr>
              <a:t>  del Agua.</a:t>
            </a:r>
          </a:p>
          <a:p>
            <a:pPr algn="ctr"/>
            <a:r>
              <a:rPr lang="es-PE" sz="1400" dirty="0" smtClean="0">
                <a:solidFill>
                  <a:srgbClr val="4FEB35"/>
                </a:solidFill>
                <a:effectLst>
                  <a:outerShdw blurRad="38100" dist="38100" dir="2700000" algn="tl">
                    <a:srgbClr val="000000">
                      <a:alpha val="43137"/>
                    </a:srgbClr>
                  </a:outerShdw>
                </a:effectLst>
                <a:latin typeface="Arial Narrow" pitchFamily="34" charset="0"/>
              </a:rPr>
              <a:t>En cuanto a vida nocturna ,hemos de saber que la ciudad se transforma durante la noche, dando aspecto de tranquilidad en sus preciosas calles y plazas donde la luz de los faroles nos guiarán a los pubs y bares de copas más animados. Además, </a:t>
            </a:r>
            <a:r>
              <a:rPr lang="es-PE" sz="1400" b="1" dirty="0" smtClean="0">
                <a:solidFill>
                  <a:srgbClr val="4FEB35"/>
                </a:solidFill>
                <a:effectLst>
                  <a:outerShdw blurRad="38100" dist="38100" dir="2700000" algn="tl">
                    <a:srgbClr val="000000">
                      <a:alpha val="43137"/>
                    </a:srgbClr>
                  </a:outerShdw>
                </a:effectLst>
                <a:latin typeface="Arial Narrow" pitchFamily="34" charset="0"/>
              </a:rPr>
              <a:t>Telde</a:t>
            </a:r>
            <a:r>
              <a:rPr lang="es-PE" sz="1400" dirty="0" smtClean="0">
                <a:solidFill>
                  <a:srgbClr val="4FEB35"/>
                </a:solidFill>
                <a:effectLst>
                  <a:outerShdw blurRad="38100" dist="38100" dir="2700000" algn="tl">
                    <a:srgbClr val="000000">
                      <a:alpha val="43137"/>
                    </a:srgbClr>
                  </a:outerShdw>
                </a:effectLst>
                <a:latin typeface="Arial Narrow" pitchFamily="34" charset="0"/>
              </a:rPr>
              <a:t> también cuenta con muy buenas discotecas y salas de fiesta en donde podremos encontrar la diversión que necesitamos.</a:t>
            </a:r>
          </a:p>
          <a:p>
            <a:pPr algn="ctr"/>
            <a:endParaRPr lang="es-PE" sz="1400" dirty="0">
              <a:solidFill>
                <a:srgbClr val="4FEB35"/>
              </a:solidFill>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52-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64-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142858"/>
            <a:ext cx="9144000" cy="5000642"/>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6.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softEdge rad="12700"/>
          </a:effectLst>
        </p:spPr>
      </p:pic>
    </p:spTree>
  </p:cSld>
  <p:clrMapOvr>
    <a:masterClrMapping/>
  </p:clrMapOvr>
  <p:transition spd="slow" advTm="8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ª carrera Telde (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yuntamien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telde_180.JPG"/>
          <p:cNvPicPr>
            <a:picLocks noChangeAspect="1"/>
          </p:cNvPicPr>
          <p:nvPr/>
        </p:nvPicPr>
        <p:blipFill>
          <a:blip r:embed="rId2"/>
          <a:stretch>
            <a:fillRect/>
          </a:stretch>
        </p:blipFill>
        <p:spPr>
          <a:xfrm>
            <a:off x="0" y="0"/>
            <a:ext cx="9129880" cy="51435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8148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27860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28989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silica de San Juan de Teld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ufadero de la Garit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lles-de-telde-gran-canaria-5c350985-34eb-4938-9b31-ee41ff2d48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sa-teld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ueva de los Pilar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octor Gregorio Chil y Naranjo San Juan Telde Gran Canaria Canary Islands.JPG"/>
          <p:cNvPicPr>
            <a:picLocks noGrp="1" noChangeAspect="1"/>
          </p:cNvPicPr>
          <p:nvPr isPhoto="1"/>
        </p:nvPicPr>
        <p:blipFill>
          <a:blip r:embed="rId2">
            <a:lum/>
          </a:blip>
          <a:stretch>
            <a:fillRect/>
          </a:stretch>
        </p:blipFill>
        <p:spPr>
          <a:xfrm>
            <a:off x="0" y="71420"/>
            <a:ext cx="9144000" cy="5072080"/>
          </a:xfrm>
          <a:prstGeom prst="rect">
            <a:avLst/>
          </a:prstGeom>
          <a:noFill/>
          <a:ln>
            <a:noFill/>
          </a:ln>
        </p:spPr>
      </p:pic>
    </p:spTree>
  </p:cSld>
  <p:clrMapOvr>
    <a:masterClrMapping/>
  </p:clrMapOvr>
  <p:transition spd="slow" advTm="8000">
    <p:comb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ipódrom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telde_082.JPG"/>
          <p:cNvPicPr>
            <a:picLocks noChangeAspect="1"/>
          </p:cNvPicPr>
          <p:nvPr/>
        </p:nvPicPr>
        <p:blipFill>
          <a:blip r:embed="rId2"/>
          <a:stretch>
            <a:fillRect/>
          </a:stretch>
        </p:blipFill>
        <p:spPr>
          <a:xfrm>
            <a:off x="7060" y="0"/>
            <a:ext cx="9129880" cy="5143500"/>
          </a:xfrm>
          <a:prstGeom prst="rect">
            <a:avLst/>
          </a:prstGeom>
        </p:spPr>
      </p:pic>
    </p:spTree>
  </p:cSld>
  <p:clrMapOvr>
    <a:masterClrMapping/>
  </p:clrMapOvr>
  <p:transition spd="slow" advTm="8000">
    <p:comb dir="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telde_207 (1).JPG"/>
          <p:cNvPicPr>
            <a:picLocks noChangeAspect="1"/>
          </p:cNvPicPr>
          <p:nvPr/>
        </p:nvPicPr>
        <p:blipFill>
          <a:blip r:embed="rId2"/>
          <a:stretch>
            <a:fillRect/>
          </a:stretch>
        </p:blipFill>
        <p:spPr>
          <a:xfrm>
            <a:off x="1116" y="0"/>
            <a:ext cx="9141768" cy="51435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laza de los Romero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quare_in_Teld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3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33-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36-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37-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39-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mblr_ol2pkgEor91to4rjro1_1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4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50-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56-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48-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62-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6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70-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72-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74-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9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42-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05-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25-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33-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36-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46-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47-5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58-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gran-canar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hatsApp Image 2016-10-08 at 09.19.0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j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lde-159-6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8000">
    <p:comb dir="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gif-update.gif"/>
          <p:cNvPicPr>
            <a:picLocks noChangeAspect="1"/>
          </p:cNvPicPr>
          <p:nvPr/>
        </p:nvPicPr>
        <p:blipFill>
          <a:blip r:embed="rId3">
            <a:lum bright="-20000" contrast="20000"/>
          </a:blip>
          <a:stretch>
            <a:fillRect/>
          </a:stretch>
        </p:blipFill>
        <p:spPr>
          <a:xfrm rot="20588379">
            <a:off x="5990031" y="3958879"/>
            <a:ext cx="1076117" cy="387634"/>
          </a:xfrm>
          <a:prstGeom prst="rect">
            <a:avLst/>
          </a:prstGeom>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4"/>
                                        </p:tgtEl>
                                        <p:attrNameLst>
                                          <p:attrName>ppt_x</p:attrName>
                                          <p:attrName>ppt_y</p:attrName>
                                        </p:attrNameLst>
                                      </p:cBhvr>
                                    </p:animMotion>
                                    <p:animEffect transition="in" filter="fade">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LDE LAS PALMAS DE GRAN CANAR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TELDE LAS PALMAS DE GRAN CANARIA</Template>
  <TotalTime>0</TotalTime>
  <Words>139</Words>
  <Application>Microsoft Office PowerPoint</Application>
  <PresentationFormat>Presentación en pantalla (16:9)</PresentationFormat>
  <Paragraphs>12</Paragraphs>
  <Slides>79</Slides>
  <Notes>0</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TELDE LAS PALMAS DE GRAN CANARIA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2017-05-26T21:54:59Z</dcterms:created>
  <dcterms:modified xsi:type="dcterms:W3CDTF">2017-05-26T21:56:07Z</dcterms:modified>
</cp:coreProperties>
</file>