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 id="2147483666" r:id="rId3"/>
  </p:sldMasterIdLst>
  <p:notesMasterIdLst>
    <p:notesMasterId r:id="rId54"/>
  </p:notesMasterIdLst>
  <p:sldIdLst>
    <p:sldId id="316" r:id="rId4"/>
    <p:sldId id="470" r:id="rId5"/>
    <p:sldId id="458" r:id="rId6"/>
    <p:sldId id="430" r:id="rId7"/>
    <p:sldId id="476" r:id="rId8"/>
    <p:sldId id="472" r:id="rId9"/>
    <p:sldId id="471" r:id="rId10"/>
    <p:sldId id="466" r:id="rId11"/>
    <p:sldId id="444" r:id="rId12"/>
    <p:sldId id="484" r:id="rId13"/>
    <p:sldId id="479" r:id="rId14"/>
    <p:sldId id="480" r:id="rId15"/>
    <p:sldId id="483" r:id="rId16"/>
    <p:sldId id="485" r:id="rId17"/>
    <p:sldId id="464" r:id="rId18"/>
    <p:sldId id="465" r:id="rId19"/>
    <p:sldId id="492" r:id="rId20"/>
    <p:sldId id="478" r:id="rId21"/>
    <p:sldId id="477" r:id="rId22"/>
    <p:sldId id="488" r:id="rId23"/>
    <p:sldId id="487" r:id="rId24"/>
    <p:sldId id="486" r:id="rId25"/>
    <p:sldId id="463" r:id="rId26"/>
    <p:sldId id="467" r:id="rId27"/>
    <p:sldId id="468" r:id="rId28"/>
    <p:sldId id="461" r:id="rId29"/>
    <p:sldId id="469" r:id="rId30"/>
    <p:sldId id="482" r:id="rId31"/>
    <p:sldId id="413" r:id="rId32"/>
    <p:sldId id="457" r:id="rId33"/>
    <p:sldId id="456" r:id="rId34"/>
    <p:sldId id="473" r:id="rId35"/>
    <p:sldId id="439" r:id="rId36"/>
    <p:sldId id="481" r:id="rId37"/>
    <p:sldId id="474" r:id="rId38"/>
    <p:sldId id="490" r:id="rId39"/>
    <p:sldId id="402" r:id="rId40"/>
    <p:sldId id="493" r:id="rId41"/>
    <p:sldId id="455" r:id="rId42"/>
    <p:sldId id="459" r:id="rId43"/>
    <p:sldId id="460" r:id="rId44"/>
    <p:sldId id="494" r:id="rId45"/>
    <p:sldId id="495" r:id="rId46"/>
    <p:sldId id="496" r:id="rId47"/>
    <p:sldId id="497" r:id="rId48"/>
    <p:sldId id="498" r:id="rId49"/>
    <p:sldId id="499" r:id="rId50"/>
    <p:sldId id="475" r:id="rId51"/>
    <p:sldId id="317" r:id="rId52"/>
    <p:sldId id="500" r:id="rId53"/>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tCz1n6EGweWi17r5zbAwg==" hashData="zaOLm46HQJi8YC9PGfB+NMMvdSg="/>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6600FF"/>
    <a:srgbClr val="CCFF66"/>
    <a:srgbClr val="0000FF"/>
    <a:srgbClr val="9933FF"/>
    <a:srgbClr val="3B32E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66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ableStyles" Target="tableStyles.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04/07/2021</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6"/>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1"/>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1"/>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9"/>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6" y="274649"/>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04/07/2021</a:t>
            </a:fld>
            <a:endParaRPr lang="es-ES"/>
          </a:p>
        </p:txBody>
      </p:sp>
      <p:sp>
        <p:nvSpPr>
          <p:cNvPr id="3" name="2 Marcador de pie de página"/>
          <p:cNvSpPr>
            <a:spLocks noGrp="1"/>
          </p:cNvSpPr>
          <p:nvPr>
            <p:ph type="ftr" sz="quarter" idx="11"/>
          </p:nvPr>
        </p:nvSpPr>
        <p:spPr>
          <a:xfrm>
            <a:off x="3444215" y="6356361"/>
            <a:ext cx="3192198"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49" y="6356361"/>
            <a:ext cx="2352146" cy="365125"/>
          </a:xfrm>
          <a:prstGeom prst="rect">
            <a:avLst/>
          </a:prstGeom>
        </p:spPr>
        <p:txBody>
          <a:bodyPr/>
          <a:lstStyle/>
          <a:p>
            <a:fld id="{920D6E63-E413-45BB-9D98-02F712EB0ECB}" type="slidenum">
              <a:rPr lang="es-ES" smtClean="0"/>
              <a:t>‹Nº›</a:t>
            </a:fld>
            <a:endParaRPr lang="es-ES"/>
          </a:p>
        </p:txBody>
      </p:sp>
    </p:spTree>
    <p:extLst>
      <p:ext uri="{BB962C8B-B14F-4D97-AF65-F5344CB8AC3E}">
        <p14:creationId xmlns:p14="http://schemas.microsoft.com/office/powerpoint/2010/main" val="5252082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131033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rgbClr val="00B050"/>
            </a:gs>
            <a:gs pos="100000">
              <a:srgbClr val="6600F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1"/>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04/07/2021</a:t>
            </a:fld>
            <a:endParaRPr lang="es-ES"/>
          </a:p>
        </p:txBody>
      </p:sp>
      <p:sp>
        <p:nvSpPr>
          <p:cNvPr id="5" name="4 Marcador de pie de página"/>
          <p:cNvSpPr>
            <a:spLocks noGrp="1"/>
          </p:cNvSpPr>
          <p:nvPr>
            <p:ph type="ftr" sz="quarter" idx="3"/>
          </p:nvPr>
        </p:nvSpPr>
        <p:spPr>
          <a:xfrm>
            <a:off x="3444215" y="6356361"/>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1"/>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rgbClr val="00B050"/>
            </a:gs>
            <a:gs pos="100000">
              <a:srgbClr val="6600FF"/>
            </a:gs>
          </a:gsLst>
          <a:lin ang="5400000" scaled="0"/>
          <a:tileRect/>
        </a:gra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30.gif"/></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3.wav"/><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0.jpeg"/><Relationship Id="rId4" Type="http://schemas.openxmlformats.org/officeDocument/2006/relationships/image" Target="../media/image2.gif"/></Relationships>
</file>

<file path=ppt/slides/_rels/slide50.xml.rels><?xml version="1.0" encoding="UTF-8" standalone="yes"?>
<Relationships xmlns="http://schemas.openxmlformats.org/package/2006/relationships"><Relationship Id="rId8" Type="http://schemas.openxmlformats.org/officeDocument/2006/relationships/image" Target="../media/image53.png"/><Relationship Id="rId13" Type="http://schemas.openxmlformats.org/officeDocument/2006/relationships/image" Target="../media/image56.png"/><Relationship Id="rId18" Type="http://schemas.openxmlformats.org/officeDocument/2006/relationships/image" Target="../media/image59.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8.png"/><Relationship Id="rId2" Type="http://schemas.openxmlformats.org/officeDocument/2006/relationships/slideLayout" Target="../slideLayouts/slideLayout13.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2.png"/><Relationship Id="rId11" Type="http://schemas.openxmlformats.org/officeDocument/2006/relationships/image" Target="../media/image55.png"/><Relationship Id="rId5" Type="http://schemas.openxmlformats.org/officeDocument/2006/relationships/hyperlink" Target="http://www.mispps.com/" TargetMode="External"/><Relationship Id="rId15" Type="http://schemas.openxmlformats.org/officeDocument/2006/relationships/image" Target="../media/image57.png"/><Relationship Id="rId10" Type="http://schemas.openxmlformats.org/officeDocument/2006/relationships/hyperlink" Target="https://www.facebook.com/mispps" TargetMode="External"/><Relationship Id="rId4" Type="http://schemas.openxmlformats.org/officeDocument/2006/relationships/image" Target="../media/image51.png"/><Relationship Id="rId9" Type="http://schemas.openxmlformats.org/officeDocument/2006/relationships/image" Target="../media/image5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0" y="585791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8" y="4572027"/>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Santa Lucia</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 Tirajana</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6"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3000" advTm="14000">
        <p14:shred/>
        <p:sndAc>
          <p:stSnd loop="1">
            <p:snd r:embed="rId2" name="H Kilima Hawaiians - Hawaiian War Chants (2m 09s).wav"/>
          </p:stSnd>
        </p:sndAc>
      </p:transition>
    </mc:Choice>
    <mc:Fallback>
      <p:transition spd="slow" advTm="14000">
        <p:fade/>
        <p:sndAc>
          <p:stSnd loop="1">
            <p:snd r:embed="rId2" name="H Kilima Hawaiians - Hawaiian War Chants (2m 09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mblem of Santa Lucía de Tirajana.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2080" y="260650"/>
            <a:ext cx="3753574" cy="6198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8583140"/>
      </p:ext>
    </p:extLst>
  </p:cSld>
  <p:clrMapOvr>
    <a:masterClrMapping/>
  </p:clrMapOvr>
  <mc:AlternateContent xmlns:mc="http://schemas.openxmlformats.org/markup-compatibility/2006" xmlns:p14="http://schemas.microsoft.com/office/powerpoint/2010/main">
    <mc:Choice Requires="p14">
      <p:transition spd="slow" p14:dur="3000" advTm="7000">
        <p14:shred/>
      </p:transition>
    </mc:Choice>
    <mc:Fallback xmlns="">
      <p:transition spd="slow" advTm="7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anta Lucía de Tirajana Gran Canaria – Isla de Gran Can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837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469044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83928" y="908722"/>
            <a:ext cx="7704856" cy="4893647"/>
          </a:xfrm>
          <a:prstGeom prst="rect">
            <a:avLst/>
          </a:prstGeom>
          <a:solidFill>
            <a:srgbClr val="CCFF66"/>
          </a:solidFill>
          <a:ln w="38100">
            <a:solidFill>
              <a:srgbClr val="FF0000"/>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i="1" dirty="0" smtClean="0">
              <a:solidFill>
                <a:srgbClr val="C00000"/>
              </a:solidFill>
              <a:latin typeface="Microsoft Sans Serif" pitchFamily="34" charset="0"/>
              <a:cs typeface="Microsoft Sans Serif" pitchFamily="34" charset="0"/>
            </a:endParaRPr>
          </a:p>
          <a:p>
            <a:pPr algn="ctr" fontAlgn="base">
              <a:spcBef>
                <a:spcPct val="0"/>
              </a:spcBef>
              <a:spcAft>
                <a:spcPct val="0"/>
              </a:spcAft>
            </a:pPr>
            <a:r>
              <a:rPr lang="es-ES" altLang="es-ES" sz="2400" i="1" dirty="0" smtClean="0">
                <a:solidFill>
                  <a:srgbClr val="C00000"/>
                </a:solidFill>
                <a:latin typeface="Microsoft Sans Serif" pitchFamily="34" charset="0"/>
                <a:cs typeface="Microsoft Sans Serif" pitchFamily="34" charset="0"/>
              </a:rPr>
              <a:t>Santa </a:t>
            </a:r>
            <a:r>
              <a:rPr lang="es-ES" altLang="es-ES" sz="2400" i="1" dirty="0">
                <a:solidFill>
                  <a:srgbClr val="C00000"/>
                </a:solidFill>
                <a:latin typeface="Microsoft Sans Serif" pitchFamily="34" charset="0"/>
                <a:cs typeface="Microsoft Sans Serif" pitchFamily="34" charset="0"/>
              </a:rPr>
              <a:t>Lucía de Tirajana es un municipio español perteneciente a la provincia de Las Palmas, en la isla de Gran Canaria —Canarias, España</a:t>
            </a:r>
            <a:r>
              <a:rPr lang="es-ES" altLang="es-ES" sz="2400" i="1" dirty="0" smtClean="0">
                <a:solidFill>
                  <a:srgbClr val="C00000"/>
                </a:solidFill>
                <a:latin typeface="Microsoft Sans Serif" pitchFamily="34" charset="0"/>
                <a:cs typeface="Microsoft Sans Serif" pitchFamily="34" charset="0"/>
              </a:rPr>
              <a:t>—.</a:t>
            </a:r>
            <a:r>
              <a:rPr lang="es-ES" altLang="es-ES" sz="2400" i="1" dirty="0">
                <a:solidFill>
                  <a:srgbClr val="C00000"/>
                </a:solidFill>
                <a:latin typeface="Microsoft Sans Serif" pitchFamily="34" charset="0"/>
                <a:cs typeface="Microsoft Sans Serif" pitchFamily="34" charset="0"/>
              </a:rPr>
              <a:t> </a:t>
            </a:r>
            <a:r>
              <a:rPr lang="es-ES" altLang="es-ES" sz="2400" i="1" dirty="0" smtClean="0">
                <a:solidFill>
                  <a:srgbClr val="C00000"/>
                </a:solidFill>
                <a:latin typeface="Microsoft Sans Serif" pitchFamily="34" charset="0"/>
                <a:cs typeface="Microsoft Sans Serif" pitchFamily="34" charset="0"/>
              </a:rPr>
              <a:t> Con </a:t>
            </a:r>
            <a:r>
              <a:rPr lang="es-ES" altLang="es-ES" sz="2400" i="1" dirty="0">
                <a:solidFill>
                  <a:srgbClr val="C00000"/>
                </a:solidFill>
                <a:latin typeface="Microsoft Sans Serif" pitchFamily="34" charset="0"/>
                <a:cs typeface="Microsoft Sans Serif" pitchFamily="34" charset="0"/>
              </a:rPr>
              <a:t>71 863 habitantes en 2018 es el tercer municipio más poblado de la isla y el sexto de </a:t>
            </a:r>
            <a:r>
              <a:rPr lang="es-ES" altLang="es-ES" sz="2400" i="1" dirty="0" smtClean="0">
                <a:solidFill>
                  <a:srgbClr val="C00000"/>
                </a:solidFill>
                <a:latin typeface="Microsoft Sans Serif" pitchFamily="34" charset="0"/>
                <a:cs typeface="Microsoft Sans Serif" pitchFamily="34" charset="0"/>
              </a:rPr>
              <a:t>Canarias.  -Posee </a:t>
            </a:r>
            <a:r>
              <a:rPr lang="es-ES" altLang="es-ES" sz="2400" i="1" dirty="0">
                <a:solidFill>
                  <a:srgbClr val="C00000"/>
                </a:solidFill>
                <a:latin typeface="Microsoft Sans Serif" pitchFamily="34" charset="0"/>
                <a:cs typeface="Microsoft Sans Serif" pitchFamily="34" charset="0"/>
              </a:rPr>
              <a:t>dos zonas con características bien diferenciadas: la zona costera, donde vive casi toda su población y en la que destacan los núcleos urbanos de Vecindario, Sardina y Pozo Izquierdo, y </a:t>
            </a:r>
            <a:r>
              <a:rPr lang="es-ES" altLang="es-ES" sz="2400" i="1" dirty="0">
                <a:solidFill>
                  <a:srgbClr val="C00000"/>
                </a:solidFill>
                <a:latin typeface="+mn-lt"/>
                <a:cs typeface="Microsoft Sans Serif" pitchFamily="34" charset="0"/>
              </a:rPr>
              <a:t>las</a:t>
            </a:r>
            <a:r>
              <a:rPr lang="es-ES" altLang="es-ES" sz="2400" i="1" dirty="0">
                <a:solidFill>
                  <a:srgbClr val="C00000"/>
                </a:solidFill>
                <a:latin typeface="Microsoft Sans Serif" pitchFamily="34" charset="0"/>
                <a:cs typeface="Microsoft Sans Serif" pitchFamily="34" charset="0"/>
              </a:rPr>
              <a:t> medianías, que se corresponde con la zona de poblamiento más escaso y también más tradicional, y donde se halla la cabecera municipal</a:t>
            </a:r>
            <a:r>
              <a:rPr lang="es-ES" altLang="es-ES" sz="2400" i="1" dirty="0" smtClean="0">
                <a:solidFill>
                  <a:srgbClr val="C00000"/>
                </a:solidFill>
                <a:latin typeface="Microsoft Sans Serif" pitchFamily="34" charset="0"/>
                <a:cs typeface="Microsoft Sans Serif" pitchFamily="34" charset="0"/>
              </a:rPr>
              <a:t>.</a:t>
            </a:r>
          </a:p>
          <a:p>
            <a:pPr algn="ctr" fontAlgn="base">
              <a:spcBef>
                <a:spcPct val="0"/>
              </a:spcBef>
              <a:spcAft>
                <a:spcPct val="0"/>
              </a:spcAft>
            </a:pPr>
            <a:endParaRPr lang="es-ES" altLang="es-ES" sz="2400" b="1" i="1" dirty="0">
              <a:solidFill>
                <a:srgbClr val="C00000"/>
              </a:solidFill>
              <a:latin typeface="Microsoft Sans Serif"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3000" advTm="32000">
        <p14:shre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El Pleno del Ayuntamiento de Santa Lucía de Tirajana felicita a las siete  mujeres aldeanas por el logro obtenido. - Agroald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8699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55600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pload.wikimedia.org/wikipedia/commons/thumb/8/8f/Gran_Canaria_Santa_Lucia_iglesia_R01.jpg/800px-Gran_Canaria_Santa_Lucia_iglesia_R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115"/>
            <a:ext cx="10080625" cy="7016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63378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ista del municipio. En primer término, Vecindar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248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9257331"/>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33" y="-482"/>
            <a:ext cx="10240452" cy="6858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710066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95897" y="665108"/>
            <a:ext cx="8136904" cy="4708981"/>
          </a:xfrm>
          <a:prstGeom prst="rect">
            <a:avLst/>
          </a:prstGeom>
          <a:solidFill>
            <a:srgbClr val="FFFF00"/>
          </a:solidFill>
          <a:ln w="38100">
            <a:solidFill>
              <a:srgbClr val="FF0000"/>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000" i="1" dirty="0" smtClean="0">
              <a:solidFill>
                <a:srgbClr val="C00000"/>
              </a:solidFill>
              <a:latin typeface="+mj-lt"/>
            </a:endParaRPr>
          </a:p>
          <a:p>
            <a:pPr algn="ctr" fontAlgn="base">
              <a:spcBef>
                <a:spcPct val="0"/>
              </a:spcBef>
              <a:spcAft>
                <a:spcPct val="0"/>
              </a:spcAft>
            </a:pPr>
            <a:r>
              <a:rPr lang="es-ES" altLang="es-ES" sz="2000" i="1" dirty="0" smtClean="0">
                <a:solidFill>
                  <a:srgbClr val="C00000"/>
                </a:solidFill>
                <a:latin typeface="+mj-lt"/>
              </a:rPr>
              <a:t>En </a:t>
            </a:r>
            <a:r>
              <a:rPr lang="es-ES" altLang="es-ES" sz="2000" i="1" dirty="0">
                <a:solidFill>
                  <a:srgbClr val="C00000"/>
                </a:solidFill>
                <a:latin typeface="+mj-lt"/>
              </a:rPr>
              <a:t>esta localidad se celebran numerosas fiestas muy animadas, en las cuales saben combinar perfectamente la festividad religiosa con el sentir popular. Las más afamadas son: La fiesta de la patrona de Santa Lucía, que tiene lugar el día 13 de diciembre; el Día del Labrador, que es la fiesta que congrega a un mayor número de visitantes; o la fiesta de San </a:t>
            </a:r>
            <a:r>
              <a:rPr lang="es-ES" altLang="es-ES" sz="2000" i="1" dirty="0" err="1">
                <a:solidFill>
                  <a:srgbClr val="C00000"/>
                </a:solidFill>
                <a:latin typeface="+mj-lt"/>
              </a:rPr>
              <a:t>Rafaél</a:t>
            </a:r>
            <a:r>
              <a:rPr lang="es-ES" altLang="es-ES" sz="2000" i="1" dirty="0">
                <a:solidFill>
                  <a:srgbClr val="C00000"/>
                </a:solidFill>
                <a:latin typeface="+mj-lt"/>
              </a:rPr>
              <a:t>, que tiene lugar en la zona de Vecindario el 24 de </a:t>
            </a:r>
            <a:r>
              <a:rPr lang="es-ES" altLang="es-ES" sz="2000" i="1" dirty="0" smtClean="0">
                <a:solidFill>
                  <a:srgbClr val="C00000"/>
                </a:solidFill>
                <a:latin typeface="+mj-lt"/>
              </a:rPr>
              <a:t>Octubre.  -Si </a:t>
            </a:r>
            <a:r>
              <a:rPr lang="es-ES" altLang="es-ES" sz="2000" i="1" dirty="0">
                <a:solidFill>
                  <a:srgbClr val="C00000"/>
                </a:solidFill>
                <a:latin typeface="+mj-lt"/>
              </a:rPr>
              <a:t>te gusta el deporte, en Santa Lucía encontrarás muy buenas instalaciones deportivas en donde practicar tu deporte favorito, ya que este municipio cuenta con un pabellón municipal, un estadio municipal, un hipódromo, piscinas, y un centro internacional de </a:t>
            </a:r>
            <a:r>
              <a:rPr lang="es-ES" altLang="es-ES" sz="2000" i="1" dirty="0" smtClean="0">
                <a:solidFill>
                  <a:srgbClr val="C00000"/>
                </a:solidFill>
                <a:latin typeface="+mj-lt"/>
              </a:rPr>
              <a:t>Windsurfing.   -Este </a:t>
            </a:r>
            <a:r>
              <a:rPr lang="es-ES" altLang="es-ES" sz="2000" i="1" dirty="0">
                <a:solidFill>
                  <a:srgbClr val="C00000"/>
                </a:solidFill>
                <a:latin typeface="+mj-lt"/>
              </a:rPr>
              <a:t>municipio goza de una gastronomía muy típica y variada. Lo recomendable es disfrutarla el casco urbano de Santa Lucía o en el de Vecindario. Los platos más destacados son las papas arrugadas con mojo, el queso tierno, las aceitunas del país, el potaje canario, los chorizos parrilleros y el novillo fresco</a:t>
            </a:r>
            <a:r>
              <a:rPr lang="es-ES" altLang="es-ES" sz="2000" i="1" dirty="0" smtClean="0">
                <a:solidFill>
                  <a:srgbClr val="C00000"/>
                </a:solidFill>
                <a:latin typeface="+mj-lt"/>
              </a:rPr>
              <a:t>. </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5520170"/>
            <a:ext cx="1588311" cy="1366752"/>
          </a:xfrm>
          <a:prstGeom prst="rect">
            <a:avLst/>
          </a:prstGeom>
          <a:noFill/>
        </p:spPr>
      </p:pic>
    </p:spTree>
    <p:extLst>
      <p:ext uri="{BB962C8B-B14F-4D97-AF65-F5344CB8AC3E}">
        <p14:creationId xmlns:p14="http://schemas.microsoft.com/office/powerpoint/2010/main" val="2431968278"/>
      </p:ext>
    </p:extLst>
  </p:cSld>
  <p:clrMapOvr>
    <a:masterClrMapping/>
  </p:clrMapOvr>
  <mc:AlternateContent xmlns:mc="http://schemas.openxmlformats.org/markup-compatibility/2006">
    <mc:Choice xmlns:p14="http://schemas.microsoft.com/office/powerpoint/2010/main" Requires="p14">
      <p:transition spd="slow" p14:dur="3000" advTm="32000">
        <p14:shred/>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2.bp.blogspot.com/-sP2ZktGWAAw/UFy8VZTTSkI/AAAAAAAAN9c/_rBjIlh1hhQ/s640/Vecindario+kanaren-virtuell-d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68" y="2"/>
            <a:ext cx="10092594" cy="6958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21116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Qué ver en 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40" y="-5680"/>
            <a:ext cx="10104000" cy="6863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395534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Qué ver en 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949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15563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4.bp.blogspot.com/-xwuNWyZZvKA/UFy8wzv1t4I/AAAAAAAAN9k/71sB-Uank0M/s640/Vecindario+vist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956"/>
            <a:ext cx="10080625" cy="6824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358353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http://1.bp.blogspot.com/-17MgOzOT7e0/UFy9PVDoDxI/AAAAAAAAN90/r6suMv8Kn14/s1600/Vecindari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67" y="17190"/>
            <a:ext cx="10111294" cy="7226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84129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anta Lucía de Tirajana. Otro camino es posible. - El salmón contracorrien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55" y="0"/>
            <a:ext cx="1035114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10034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anta Lucía de Tirajana Gran Canaria | Santa lucia, Lugares de españa,  Lugares maravillos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955"/>
            <a:ext cx="10322707" cy="6883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945505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04007" y="1107503"/>
            <a:ext cx="6573923" cy="4154984"/>
          </a:xfrm>
          <a:prstGeom prst="rect">
            <a:avLst/>
          </a:prstGeom>
          <a:solidFill>
            <a:srgbClr val="FFFF00"/>
          </a:solidFill>
          <a:ln w="38100">
            <a:solidFill>
              <a:srgbClr val="FF0000"/>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i="1" dirty="0">
              <a:solidFill>
                <a:srgbClr val="C00000"/>
              </a:solidFill>
              <a:latin typeface="+mj-lt"/>
            </a:endParaRPr>
          </a:p>
          <a:p>
            <a:pPr algn="ctr" fontAlgn="base">
              <a:spcBef>
                <a:spcPct val="0"/>
              </a:spcBef>
              <a:spcAft>
                <a:spcPct val="0"/>
              </a:spcAft>
            </a:pPr>
            <a:r>
              <a:rPr lang="es-ES" altLang="es-ES" sz="2400" i="1" dirty="0">
                <a:solidFill>
                  <a:srgbClr val="C00000"/>
                </a:solidFill>
                <a:latin typeface="+mj-lt"/>
              </a:rPr>
              <a:t>La Fortaleza de </a:t>
            </a:r>
            <a:r>
              <a:rPr lang="es-ES" altLang="es-ES" sz="2400" i="1" dirty="0" err="1">
                <a:solidFill>
                  <a:srgbClr val="C00000"/>
                </a:solidFill>
                <a:latin typeface="+mj-lt"/>
              </a:rPr>
              <a:t>Ansite</a:t>
            </a:r>
            <a:r>
              <a:rPr lang="es-ES" altLang="es-ES" sz="2400" i="1" dirty="0">
                <a:solidFill>
                  <a:srgbClr val="C00000"/>
                </a:solidFill>
                <a:latin typeface="+mj-lt"/>
              </a:rPr>
              <a:t> y su centro de interpretación son una parada obligatoria si quieres acercarte a la historia de Canarias. Aquí se dice que se escondieron los aborígenes canarios hasta que finalmente tuvo lugar la conquista de la isla por las tropas españolas. Además de ampliar información en el centro de interpretación, puedes pasar por una de las cavidades de La Fortaleza y disfrutar del entorno natural y sus vistas.</a:t>
            </a:r>
          </a:p>
          <a:p>
            <a:pPr algn="ctr" fontAlgn="base">
              <a:spcBef>
                <a:spcPct val="0"/>
              </a:spcBef>
              <a:spcAft>
                <a:spcPct val="0"/>
              </a:spcAft>
            </a:pP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2380068527"/>
      </p:ext>
    </p:extLst>
  </p:cSld>
  <p:clrMapOvr>
    <a:masterClrMapping/>
  </p:clrMapOvr>
  <mc:AlternateContent xmlns:mc="http://schemas.openxmlformats.org/markup-compatibility/2006">
    <mc:Choice xmlns:p14="http://schemas.microsoft.com/office/powerpoint/2010/main" Requires="p14">
      <p:transition spd="slow" p14:dur="3000" advTm="21000">
        <p14:shred/>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Qué ver en 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177545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Qué ver en 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44" y="61362"/>
            <a:ext cx="10111944" cy="6796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710041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Visita la Fortaleza de Ansite y conoce su leyenda - El mundo de Mage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50" y="-28922"/>
            <a:ext cx="10475862" cy="7058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37976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allan en el yacimiento más antiguo de Gran Canaria estructuras fúnebres  aborígenes desconocidas en las is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29705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889852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FORTALEZA DE ANSITE – Israel Sant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512"/>
            <a:ext cx="10080625" cy="708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40610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i Gran Canaria: SORRUEDA (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90" y="-20757"/>
            <a:ext cx="10106615" cy="7339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12849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asita rural con encanto en El Ingenio, Santa Lucía, Gran Canaria, Santa  Lucía de Tirajana, GC02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62" y="-13880"/>
            <a:ext cx="10172608" cy="6871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439497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ttholidays - HOTEL LAS TIRAJA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80" y="-175920"/>
            <a:ext cx="10297717"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224602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Playa de Pozo Izquierdo - Home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2" descr="Ingenio de Santa Lucia - Santa Lucia de Tirajana, Santa"/>
          <p:cNvSpPr>
            <a:spLocks noChangeAspect="1" noChangeArrowheads="1"/>
          </p:cNvSpPr>
          <p:nvPr/>
        </p:nvSpPr>
        <p:spPr bwMode="auto">
          <a:xfrm>
            <a:off x="307975" y="79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4" descr="Ingenio de Santa Lucia - Santa Lucia de Tirajana, Santa"/>
          <p:cNvSpPr>
            <a:spLocks noChangeAspect="1" noChangeArrowheads="1"/>
          </p:cNvSpPr>
          <p:nvPr/>
        </p:nvSpPr>
        <p:spPr bwMode="auto">
          <a:xfrm>
            <a:off x="460375" y="1603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31" name="Picture 7" descr="Mi Gran Canaria: SORRUEDA (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784828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resa de La Sorrueda en Santa Lucía de Tirajana: 3 opiniones y 1 f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633561"/>
            <a:ext cx="13681272" cy="10144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064696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Mi Gran Canaria: VECINDARIO (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31745"/>
            <a:ext cx="10224889" cy="6997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616929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ZO IZQUIERDO - SANTA LUCÍA DE TIRAJANA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44" y="0"/>
            <a:ext cx="1032046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rippy 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10080626" cy="6960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165296"/>
      </p:ext>
    </p:extLst>
  </p:cSld>
  <p:clrMapOvr>
    <a:masterClrMapping/>
  </p:clrMapOvr>
  <mc:AlternateContent xmlns:mc="http://schemas.openxmlformats.org/markup-compatibility/2006">
    <mc:Choice xmlns:p14="http://schemas.microsoft.com/office/powerpoint/2010/main" Requires="p14">
      <p:transition spd="slow" p14:dur="3000" advTm="10000">
        <p14:shred/>
        <p:sndAc>
          <p:stSnd>
            <p:snd r:embed="rId2" name="Kilima Hawaiians - Blue Tahitian Melody (2m 27s).wav"/>
          </p:stSnd>
        </p:sndAc>
      </p:transition>
    </mc:Choice>
    <mc:Fallback>
      <p:transition spd="slow" advTm="10000">
        <p:fade/>
        <p:sndAc>
          <p:stSnd>
            <p:snd r:embed="rId2" name="Kilima Hawaiians - Blue Tahitian Melody (2m 27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5"/>
                                        </p:tgtEl>
                                        <p:attrNameLst>
                                          <p:attrName>ppt_w</p:attrName>
                                        </p:attrNameLst>
                                      </p:cBhvr>
                                      <p:tavLst>
                                        <p:tav tm="0">
                                          <p:val>
                                            <p:strVal val="ppt_w"/>
                                          </p:val>
                                        </p:tav>
                                        <p:tav tm="100000">
                                          <p:val>
                                            <p:strVal val="ppt_w*0.70"/>
                                          </p:val>
                                        </p:tav>
                                      </p:tavLst>
                                    </p:anim>
                                    <p:anim calcmode="lin" valueType="num">
                                      <p:cBhvr>
                                        <p:cTn id="7" dur="1000"/>
                                        <p:tgtEl>
                                          <p:spTgt spid="5"/>
                                        </p:tgtEl>
                                        <p:attrNameLst>
                                          <p:attrName>ppt_h</p:attrName>
                                        </p:attrNameLst>
                                      </p:cBhvr>
                                      <p:tavLst>
                                        <p:tav tm="0">
                                          <p:val>
                                            <p:strVal val="ppt_h"/>
                                          </p:val>
                                        </p:tav>
                                        <p:tav tm="100000">
                                          <p:val>
                                            <p:strVal val="ppt_h"/>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laya Pozo Izquierdo, Santa Lucía de Tirajana, Gran Canaria — idealis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112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668105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i Gran Canaria: POZO IZQUIERDO (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3" y="0"/>
            <a:ext cx="1042700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345137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upload.wikimedia.org/wikipedia/commons/thumb/4/46/Pozo_Izquierdo_-_panoramio_-_Javier_Branas_%281%29.jpg/800px-Pozo_Izquierdo_-_panoramio_-_Javier_Branas_%281%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
            <a:ext cx="10224888" cy="7009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77942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04008" y="1484784"/>
            <a:ext cx="6573923" cy="3724096"/>
          </a:xfrm>
          <a:prstGeom prst="rect">
            <a:avLst/>
          </a:prstGeom>
          <a:solidFill>
            <a:srgbClr val="FFFF00"/>
          </a:solidFill>
          <a:ln w="38100">
            <a:solidFill>
              <a:srgbClr val="FF0000"/>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i="1" dirty="0">
                <a:solidFill>
                  <a:srgbClr val="C00000"/>
                </a:solidFill>
                <a:latin typeface="+mj-lt"/>
              </a:rPr>
              <a:t> Salinas de </a:t>
            </a:r>
            <a:r>
              <a:rPr lang="es-ES" altLang="es-ES" sz="4000" b="1" i="1" dirty="0" err="1" smtClean="0">
                <a:solidFill>
                  <a:srgbClr val="C00000"/>
                </a:solidFill>
                <a:latin typeface="+mj-lt"/>
              </a:rPr>
              <a:t>Tenefé</a:t>
            </a:r>
            <a:r>
              <a:rPr lang="es-ES" altLang="es-ES" sz="4000" b="1" i="1" dirty="0" smtClean="0">
                <a:solidFill>
                  <a:srgbClr val="C00000"/>
                </a:solidFill>
                <a:latin typeface="+mj-lt"/>
              </a:rPr>
              <a:t>.  </a:t>
            </a:r>
            <a:r>
              <a:rPr lang="es-ES" altLang="es-ES" sz="2800" b="1" i="1" dirty="0" smtClean="0">
                <a:solidFill>
                  <a:srgbClr val="C00000"/>
                </a:solidFill>
                <a:latin typeface="+mj-lt"/>
              </a:rPr>
              <a:t>En </a:t>
            </a:r>
            <a:r>
              <a:rPr lang="es-ES" altLang="es-ES" sz="2800" b="1" i="1" dirty="0">
                <a:solidFill>
                  <a:srgbClr val="C00000"/>
                </a:solidFill>
                <a:latin typeface="+mj-lt"/>
              </a:rPr>
              <a:t>este municipio se encuentran las salinas más importantes de la isla. Sí, como puedes leer, en Gran Canaria también se produce sal. Puedes visitar las Salinas de </a:t>
            </a:r>
            <a:r>
              <a:rPr lang="es-ES" altLang="es-ES" sz="2800" b="1" i="1" dirty="0" err="1">
                <a:solidFill>
                  <a:srgbClr val="C00000"/>
                </a:solidFill>
                <a:latin typeface="+mj-lt"/>
              </a:rPr>
              <a:t>Tenefé</a:t>
            </a:r>
            <a:r>
              <a:rPr lang="es-ES" altLang="es-ES" sz="2800" b="1" i="1" dirty="0">
                <a:solidFill>
                  <a:srgbClr val="C00000"/>
                </a:solidFill>
                <a:latin typeface="+mj-lt"/>
              </a:rPr>
              <a:t> o de Pozo Izquierdo, ya que cuentan con un pequeño centro de visitas guiadas.</a:t>
            </a:r>
            <a:endParaRPr lang="es-ES" altLang="es-ES" sz="28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700213017"/>
      </p:ext>
    </p:extLst>
  </p:cSld>
  <p:clrMapOvr>
    <a:masterClrMapping/>
  </p:clrMapOvr>
  <mc:AlternateContent xmlns:mc="http://schemas.openxmlformats.org/markup-compatibility/2006">
    <mc:Choice xmlns:p14="http://schemas.microsoft.com/office/powerpoint/2010/main" Requires="p14">
      <p:transition spd="slow" p14:dur="3000" advTm="18000">
        <p14:shred/>
        <p:sndAc>
          <p:stSnd>
            <p:snd r:embed="rId2" name="Kilima Hawaiians - Aloha Oe ... (3m 12s).wav"/>
          </p:stSnd>
        </p:sndAc>
      </p:transition>
    </mc:Choice>
    <mc:Fallback>
      <p:transition spd="slow" advTm="18000">
        <p:fade/>
        <p:sndAc>
          <p:stSnd>
            <p:snd r:embed="rId2" name="Kilima Hawaiians - Aloha Oe ... (3m 12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Qué ver en 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9491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12310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upload.wikimedia.org/wikipedia/commons/thumb/2/29/Salinas_de_Tenef%C3%A9_2.jpg/800px-Salinas_de_Tenef%C3%A9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57" y="29921"/>
            <a:ext cx="10152881" cy="6858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0043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etalles canarios junto a vivienda de Santa Lucía de Tiraj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2000" y="-23871"/>
            <a:ext cx="5256584" cy="7008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931783"/>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43969" y="1052738"/>
            <a:ext cx="6993285" cy="4278094"/>
          </a:xfrm>
          <a:prstGeom prst="rect">
            <a:avLst/>
          </a:prstGeom>
          <a:solidFill>
            <a:srgbClr val="FFFF00"/>
          </a:solidFill>
          <a:ln w="38100">
            <a:solidFill>
              <a:srgbClr val="FF0000"/>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smtClean="0">
              <a:solidFill>
                <a:srgbClr val="C00000"/>
              </a:solidFill>
              <a:latin typeface="+mj-lt"/>
            </a:endParaRPr>
          </a:p>
          <a:p>
            <a:pPr algn="ctr" fontAlgn="base">
              <a:spcBef>
                <a:spcPct val="0"/>
              </a:spcBef>
              <a:spcAft>
                <a:spcPct val="0"/>
              </a:spcAft>
            </a:pPr>
            <a:r>
              <a:rPr lang="es-ES" altLang="es-ES" b="1" i="1" dirty="0" smtClean="0">
                <a:solidFill>
                  <a:srgbClr val="C00000"/>
                </a:solidFill>
                <a:latin typeface="+mj-lt"/>
              </a:rPr>
              <a:t>Playa </a:t>
            </a:r>
            <a:r>
              <a:rPr lang="es-ES" altLang="es-ES" b="1" i="1" dirty="0">
                <a:solidFill>
                  <a:srgbClr val="C00000"/>
                </a:solidFill>
                <a:latin typeface="+mj-lt"/>
              </a:rPr>
              <a:t>de Pozo </a:t>
            </a:r>
            <a:r>
              <a:rPr lang="es-ES" altLang="es-ES" b="1" i="1" dirty="0" smtClean="0">
                <a:solidFill>
                  <a:srgbClr val="C00000"/>
                </a:solidFill>
                <a:latin typeface="+mj-lt"/>
              </a:rPr>
              <a:t>Izquierdo                          </a:t>
            </a:r>
            <a:r>
              <a:rPr lang="es-ES" altLang="es-ES" sz="2400" b="1" i="1" dirty="0" smtClean="0">
                <a:solidFill>
                  <a:srgbClr val="C00000"/>
                </a:solidFill>
                <a:latin typeface="+mj-lt"/>
              </a:rPr>
              <a:t>Uno </a:t>
            </a:r>
            <a:r>
              <a:rPr lang="es-ES" altLang="es-ES" sz="2400" b="1" i="1" dirty="0">
                <a:solidFill>
                  <a:srgbClr val="C00000"/>
                </a:solidFill>
                <a:latin typeface="+mj-lt"/>
              </a:rPr>
              <a:t>de los atractivos turísticos más importantes de Santa Lucía de </a:t>
            </a:r>
            <a:r>
              <a:rPr lang="es-ES" altLang="es-ES" sz="2400" b="1" i="1" dirty="0" err="1">
                <a:solidFill>
                  <a:srgbClr val="C00000"/>
                </a:solidFill>
                <a:latin typeface="+mj-lt"/>
              </a:rPr>
              <a:t>Tirajana</a:t>
            </a:r>
            <a:r>
              <a:rPr lang="es-ES" altLang="es-ES" sz="2400" b="1" i="1" dirty="0">
                <a:solidFill>
                  <a:srgbClr val="C00000"/>
                </a:solidFill>
                <a:latin typeface="+mj-lt"/>
              </a:rPr>
              <a:t>, sobretodo para los windsurfistas del mundo, es la playa de Pozo Izquierdo. Las condiciones de viento de esta playa la hacen un paraíso para deportes como el windsurf y el </a:t>
            </a:r>
            <a:r>
              <a:rPr lang="es-ES" altLang="es-ES" sz="2400" b="1" i="1" dirty="0" err="1">
                <a:solidFill>
                  <a:srgbClr val="C00000"/>
                </a:solidFill>
                <a:latin typeface="+mj-lt"/>
              </a:rPr>
              <a:t>kitesurf</a:t>
            </a:r>
            <a:r>
              <a:rPr lang="es-ES" altLang="es-ES" sz="2400" b="1" i="1" dirty="0">
                <a:solidFill>
                  <a:srgbClr val="C00000"/>
                </a:solidFill>
                <a:latin typeface="+mj-lt"/>
              </a:rPr>
              <a:t>. ¿Te atreves? Aquí se celebran prácticamente cada año diferentes campeonatos internacionales de estos deportes </a:t>
            </a:r>
            <a:r>
              <a:rPr lang="es-ES" altLang="es-ES" sz="2400" b="1" i="1" dirty="0" smtClean="0">
                <a:solidFill>
                  <a:srgbClr val="C00000"/>
                </a:solidFill>
                <a:latin typeface="+mj-lt"/>
              </a:rPr>
              <a:t>acuáticos. </a:t>
            </a:r>
          </a:p>
          <a:p>
            <a:pPr algn="ctr" fontAlgn="base">
              <a:spcBef>
                <a:spcPct val="0"/>
              </a:spcBef>
              <a:spcAft>
                <a:spcPct val="0"/>
              </a:spcAft>
            </a:pPr>
            <a:endParaRPr lang="es-ES" altLang="es-ES" sz="2400" b="1" i="1" dirty="0">
              <a:solidFill>
                <a:srgbClr val="C0000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mc:Choice xmlns:p14="http://schemas.microsoft.com/office/powerpoint/2010/main" Requires="p14">
      <p:transition spd="slow" p14:dur="3000" advTm="23000">
        <p14:shre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indsurf en Pozo Izquier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8" y="-486668"/>
            <a:ext cx="10077947" cy="7558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770413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 Playa Pozo Izquierdo en Santa Lucía de Tirajana | La MEJOR Guía 【202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 Playa Pozo Izquierdo en Santa Lucía de Tirajana | La MEJOR Guía 【2021】"/>
          <p:cNvSpPr>
            <a:spLocks noChangeAspect="1" noChangeArrowheads="1"/>
          </p:cNvSpPr>
          <p:nvPr/>
        </p:nvSpPr>
        <p:spPr bwMode="auto">
          <a:xfrm>
            <a:off x="307975" y="79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6" descr="▷ Playa Pozo Izquierdo en Santa Lucía de Tirajana | La MEJOR Guía 【2021】"/>
          <p:cNvSpPr>
            <a:spLocks noChangeAspect="1" noChangeArrowheads="1"/>
          </p:cNvSpPr>
          <p:nvPr/>
        </p:nvSpPr>
        <p:spPr bwMode="auto">
          <a:xfrm>
            <a:off x="460375" y="1603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8" descr="▷ Playa Pozo Izquierdo en Santa Lucía de Tirajana | La MEJOR Guía 【2021】"/>
          <p:cNvSpPr>
            <a:spLocks noChangeAspect="1" noChangeArrowheads="1"/>
          </p:cNvSpPr>
          <p:nvPr/>
        </p:nvSpPr>
        <p:spPr bwMode="auto">
          <a:xfrm>
            <a:off x="612775" y="3127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3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8" y="0"/>
            <a:ext cx="10102203"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883538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ozo Izquierdo despide el verano con parrandas, verbenas y fiestas del agua  en 'La Arrancadilla' | maspalomasnew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1108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46772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La fiesta del agua de La Arrancadilla despide el verano en Pozo Izquierdo |  Maspalomas Ahora, lider en información y noticias del Sur y sureste de Gran  Can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137701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419247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nsalada el alpend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111" y="0"/>
            <a:ext cx="1032046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332658"/>
            <a:ext cx="3360215" cy="769441"/>
          </a:xfrm>
          <a:prstGeom prst="rect">
            <a:avLst/>
          </a:prstGeom>
        </p:spPr>
        <p:txBody>
          <a:bodyPr wrap="none">
            <a:spAutoFit/>
          </a:bodyPr>
          <a:lstStyle/>
          <a:p>
            <a:r>
              <a:rPr lang="es-ES" sz="4400" dirty="0">
                <a:solidFill>
                  <a:srgbClr val="00FFFF"/>
                </a:solidFill>
                <a:latin typeface="Bauhaus 93" pitchFamily="82" charset="0"/>
              </a:rPr>
              <a:t>Gastronomía</a:t>
            </a:r>
            <a:r>
              <a:rPr lang="es-ES" dirty="0"/>
              <a:t> </a:t>
            </a:r>
          </a:p>
        </p:txBody>
      </p:sp>
    </p:spTree>
    <p:extLst>
      <p:ext uri="{BB962C8B-B14F-4D97-AF65-F5344CB8AC3E}">
        <p14:creationId xmlns:p14="http://schemas.microsoft.com/office/powerpoint/2010/main" val="48679112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latos típicos de Lanzarote y de la gastronomia can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328" y="-171400"/>
            <a:ext cx="11017224"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8280" y="332656"/>
            <a:ext cx="2642134" cy="369332"/>
          </a:xfrm>
          <a:prstGeom prst="rect">
            <a:avLst/>
          </a:prstGeom>
          <a:solidFill>
            <a:srgbClr val="FFFF00"/>
          </a:solidFill>
        </p:spPr>
        <p:txBody>
          <a:bodyPr wrap="none">
            <a:spAutoFit/>
          </a:bodyPr>
          <a:lstStyle/>
          <a:p>
            <a:r>
              <a:rPr lang="es-ES" dirty="0"/>
              <a:t>Papas arrugadas con mojo</a:t>
            </a:r>
          </a:p>
        </p:txBody>
      </p:sp>
    </p:spTree>
    <p:extLst>
      <p:ext uri="{BB962C8B-B14F-4D97-AF65-F5344CB8AC3E}">
        <p14:creationId xmlns:p14="http://schemas.microsoft.com/office/powerpoint/2010/main" val="413647100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latos típicos de Lanzaro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46" y="-18306"/>
            <a:ext cx="10112971" cy="6876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742361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latos típicos de Lanzaro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6" y="0"/>
            <a:ext cx="10095781" cy="69945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3808" y="476672"/>
            <a:ext cx="1736116" cy="369332"/>
          </a:xfrm>
          <a:prstGeom prst="rect">
            <a:avLst/>
          </a:prstGeom>
          <a:solidFill>
            <a:srgbClr val="FFFF00"/>
          </a:solidFill>
        </p:spPr>
        <p:txBody>
          <a:bodyPr wrap="none">
            <a:spAutoFit/>
          </a:bodyPr>
          <a:lstStyle/>
          <a:p>
            <a:r>
              <a:rPr lang="es-ES" dirty="0"/>
              <a:t>Quesos de cabra</a:t>
            </a:r>
          </a:p>
        </p:txBody>
      </p:sp>
    </p:spTree>
    <p:extLst>
      <p:ext uri="{BB962C8B-B14F-4D97-AF65-F5344CB8AC3E}">
        <p14:creationId xmlns:p14="http://schemas.microsoft.com/office/powerpoint/2010/main" val="488562047"/>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7 platos de comida típica de Lanzarote que debe prob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171400"/>
            <a:ext cx="10538952"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5" y="188640"/>
            <a:ext cx="1643079" cy="369332"/>
          </a:xfrm>
          <a:prstGeom prst="rect">
            <a:avLst/>
          </a:prstGeom>
          <a:solidFill>
            <a:srgbClr val="FFFF00"/>
          </a:solidFill>
        </p:spPr>
        <p:txBody>
          <a:bodyPr wrap="none">
            <a:spAutoFit/>
          </a:bodyPr>
          <a:lstStyle/>
          <a:p>
            <a:r>
              <a:rPr lang="es-ES" dirty="0"/>
              <a:t>Lapas con mojo</a:t>
            </a:r>
          </a:p>
        </p:txBody>
      </p:sp>
    </p:spTree>
    <p:extLst>
      <p:ext uri="{BB962C8B-B14F-4D97-AF65-F5344CB8AC3E}">
        <p14:creationId xmlns:p14="http://schemas.microsoft.com/office/powerpoint/2010/main" val="528672322"/>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latos típicos de Lanzaro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3996"/>
            <a:ext cx="10080626" cy="714100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7823" y="332656"/>
            <a:ext cx="1573444" cy="369332"/>
          </a:xfrm>
          <a:prstGeom prst="rect">
            <a:avLst/>
          </a:prstGeom>
          <a:solidFill>
            <a:srgbClr val="FFFF00"/>
          </a:solidFill>
        </p:spPr>
        <p:txBody>
          <a:bodyPr wrap="none">
            <a:spAutoFit/>
          </a:bodyPr>
          <a:lstStyle/>
          <a:p>
            <a:r>
              <a:rPr lang="es-ES" dirty="0"/>
              <a:t>Atún en adobo</a:t>
            </a:r>
          </a:p>
        </p:txBody>
      </p:sp>
    </p:spTree>
    <p:extLst>
      <p:ext uri="{BB962C8B-B14F-4D97-AF65-F5344CB8AC3E}">
        <p14:creationId xmlns:p14="http://schemas.microsoft.com/office/powerpoint/2010/main" val="151185829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upload.wikimedia.org/wikipedia/commons/thumb/1/12/Romeria_de_los_Labradores_-_Santa_Luc%C3%ADa_de_Tirajana.jpg/800px-Romeria_de_los_Labradores_-_Santa_Luc%C3%ADa_de_Tiraja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256"/>
            <a:ext cx="10080625" cy="6958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141849"/>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5"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1"/>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5" y="1067211"/>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04 de julio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09:36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6"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872302" y="3276600"/>
            <a:ext cx="336021"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080625"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536281" y="838200"/>
            <a:ext cx="532033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anta Lucia de Tiraja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Santa Lucia de Tirajana</Template>
  <TotalTime>88</TotalTime>
  <Words>570</Words>
  <Application>Microsoft Office PowerPoint</Application>
  <PresentationFormat>Personalizado</PresentationFormat>
  <Paragraphs>28</Paragraphs>
  <Slides>50</Slides>
  <Notes>1</Notes>
  <HiddenSlides>0</HiddenSlides>
  <MMClips>1</MMClips>
  <ScaleCrop>false</ScaleCrop>
  <HeadingPairs>
    <vt:vector size="4" baseType="variant">
      <vt:variant>
        <vt:lpstr>Tema</vt:lpstr>
      </vt:variant>
      <vt:variant>
        <vt:i4>3</vt:i4>
      </vt:variant>
      <vt:variant>
        <vt:lpstr>Títulos de diapositiva</vt:lpstr>
      </vt:variant>
      <vt:variant>
        <vt:i4>50</vt:i4>
      </vt:variant>
    </vt:vector>
  </HeadingPairs>
  <TitlesOfParts>
    <vt:vector size="53" baseType="lpstr">
      <vt:lpstr>Santa Lucia de Tirajana</vt:lpstr>
      <vt:lpstr>1_Diseño predeterminado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37</cp:revision>
  <dcterms:created xsi:type="dcterms:W3CDTF">2021-07-04T07:36:25Z</dcterms:created>
  <dcterms:modified xsi:type="dcterms:W3CDTF">2021-07-04T09:05:09Z</dcterms:modified>
</cp:coreProperties>
</file>