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2"/>
  </p:notesMasterIdLst>
  <p:sldIdLst>
    <p:sldId id="410" r:id="rId3"/>
    <p:sldId id="481" r:id="rId4"/>
    <p:sldId id="483" r:id="rId5"/>
    <p:sldId id="482" r:id="rId6"/>
    <p:sldId id="488" r:id="rId7"/>
    <p:sldId id="484" r:id="rId8"/>
    <p:sldId id="490" r:id="rId9"/>
    <p:sldId id="491" r:id="rId10"/>
    <p:sldId id="492" r:id="rId11"/>
    <p:sldId id="487" r:id="rId12"/>
    <p:sldId id="539" r:id="rId13"/>
    <p:sldId id="493" r:id="rId14"/>
    <p:sldId id="494" r:id="rId15"/>
    <p:sldId id="544" r:id="rId16"/>
    <p:sldId id="547" r:id="rId17"/>
    <p:sldId id="538" r:id="rId18"/>
    <p:sldId id="495" r:id="rId19"/>
    <p:sldId id="496" r:id="rId20"/>
    <p:sldId id="497" r:id="rId21"/>
    <p:sldId id="545" r:id="rId22"/>
    <p:sldId id="536" r:id="rId23"/>
    <p:sldId id="498" r:id="rId24"/>
    <p:sldId id="499" r:id="rId25"/>
    <p:sldId id="532" r:id="rId26"/>
    <p:sldId id="528" r:id="rId27"/>
    <p:sldId id="530" r:id="rId28"/>
    <p:sldId id="500" r:id="rId29"/>
    <p:sldId id="501" r:id="rId30"/>
    <p:sldId id="531" r:id="rId31"/>
    <p:sldId id="527" r:id="rId32"/>
    <p:sldId id="556" r:id="rId33"/>
    <p:sldId id="502" r:id="rId34"/>
    <p:sldId id="503" r:id="rId35"/>
    <p:sldId id="504" r:id="rId36"/>
    <p:sldId id="505" r:id="rId37"/>
    <p:sldId id="553" r:id="rId38"/>
    <p:sldId id="506" r:id="rId39"/>
    <p:sldId id="507" r:id="rId40"/>
    <p:sldId id="546" r:id="rId41"/>
    <p:sldId id="552" r:id="rId42"/>
    <p:sldId id="554" r:id="rId43"/>
    <p:sldId id="508" r:id="rId44"/>
    <p:sldId id="485" r:id="rId45"/>
    <p:sldId id="509" r:id="rId46"/>
    <p:sldId id="535" r:id="rId47"/>
    <p:sldId id="550" r:id="rId48"/>
    <p:sldId id="510" r:id="rId49"/>
    <p:sldId id="511" r:id="rId50"/>
    <p:sldId id="489" r:id="rId51"/>
    <p:sldId id="526" r:id="rId52"/>
    <p:sldId id="523" r:id="rId53"/>
    <p:sldId id="512" r:id="rId54"/>
    <p:sldId id="513" r:id="rId55"/>
    <p:sldId id="478" r:id="rId56"/>
    <p:sldId id="524" r:id="rId57"/>
    <p:sldId id="557" r:id="rId58"/>
    <p:sldId id="514" r:id="rId59"/>
    <p:sldId id="515" r:id="rId60"/>
    <p:sldId id="540" r:id="rId61"/>
    <p:sldId id="541" r:id="rId62"/>
    <p:sldId id="534" r:id="rId63"/>
    <p:sldId id="516" r:id="rId64"/>
    <p:sldId id="517" r:id="rId65"/>
    <p:sldId id="522" r:id="rId66"/>
    <p:sldId id="525" r:id="rId67"/>
    <p:sldId id="529" r:id="rId68"/>
    <p:sldId id="518" r:id="rId69"/>
    <p:sldId id="542" r:id="rId70"/>
    <p:sldId id="479" r:id="rId71"/>
    <p:sldId id="549" r:id="rId72"/>
    <p:sldId id="519" r:id="rId73"/>
    <p:sldId id="520" r:id="rId74"/>
    <p:sldId id="521" r:id="rId75"/>
    <p:sldId id="533" r:id="rId76"/>
    <p:sldId id="548" r:id="rId77"/>
    <p:sldId id="537" r:id="rId78"/>
    <p:sldId id="551" r:id="rId79"/>
    <p:sldId id="411" r:id="rId80"/>
    <p:sldId id="558" r:id="rId81"/>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fg37+nt2FUuYTTINkLm4g" hashData="N9e57WKNgRoD/MF5EmdtVgz4LC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00FF"/>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7" autoAdjust="0"/>
    <p:restoredTop sz="94627" autoAdjust="0"/>
  </p:normalViewPr>
  <p:slideViewPr>
    <p:cSldViewPr>
      <p:cViewPr>
        <p:scale>
          <a:sx n="60" d="100"/>
          <a:sy n="60" d="100"/>
        </p:scale>
        <p:origin x="-1326" y="-654"/>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notesMaster" Target="notesMasters/notesMaster1.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11/05/2018</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399"/>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3"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11/05/2018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11/05/2018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7"/>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1"/>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11/05/2018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11/05/2018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7"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7" y="2066635"/>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7"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7" y="2066635"/>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11/05/2018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11/05/2018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11/05/2018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7" y="259462"/>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79"/>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11/05/2018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11/05/2018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11/05/2018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8" y="260971"/>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8" y="260971"/>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11/05/2018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tile tx="0" ty="0" sx="100000" sy="100000" flip="none" algn="ctr"/>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8"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520562"/>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8" y="6040006"/>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11/05/2018</a:t>
            </a:fld>
            <a:endParaRPr lang="es-ES"/>
          </a:p>
        </p:txBody>
      </p:sp>
      <p:sp>
        <p:nvSpPr>
          <p:cNvPr id="5" name="4 Marcador de pie de página"/>
          <p:cNvSpPr>
            <a:spLocks noGrp="1"/>
          </p:cNvSpPr>
          <p:nvPr>
            <p:ph type="ftr" sz="quarter" idx="3"/>
          </p:nvPr>
        </p:nvSpPr>
        <p:spPr>
          <a:xfrm>
            <a:off x="3690462" y="6040006"/>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8" y="6040006"/>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audio" Target="../media/audio5.wav"/><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9.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73.jpeg"/></Relationships>
</file>

<file path=ppt/slides/_rels/slide79.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image" Target="../media/image79.png"/><Relationship Id="rId18" Type="http://schemas.openxmlformats.org/officeDocument/2006/relationships/image" Target="../media/image82.png"/><Relationship Id="rId3" Type="http://schemas.openxmlformats.org/officeDocument/2006/relationships/audio" Target="../media/audio6.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5.png"/><Relationship Id="rId11" Type="http://schemas.openxmlformats.org/officeDocument/2006/relationships/image" Target="../media/image78.png"/><Relationship Id="rId5" Type="http://schemas.openxmlformats.org/officeDocument/2006/relationships/hyperlink" Target="http://www.mispps.com/" TargetMode="External"/><Relationship Id="rId15" Type="http://schemas.openxmlformats.org/officeDocument/2006/relationships/image" Target="../media/image80.png"/><Relationship Id="rId10" Type="http://schemas.openxmlformats.org/officeDocument/2006/relationships/hyperlink" Target="https://www.facebook.com/mispps" TargetMode="External"/><Relationship Id="rId4" Type="http://schemas.openxmlformats.org/officeDocument/2006/relationships/image" Target="../media/image74.png"/><Relationship Id="rId9" Type="http://schemas.openxmlformats.org/officeDocument/2006/relationships/image" Target="../media/image7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0" y="0"/>
            <a:ext cx="10801351"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898" y="556636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4"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43089" y="972328"/>
            <a:ext cx="6633508" cy="371221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SAHARA</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97921" y="5332097"/>
            <a:ext cx="2372938" cy="887577"/>
          </a:xfrm>
          <a:prstGeom prst="rect">
            <a:avLst/>
          </a:prstGeom>
          <a:noFill/>
        </p:spPr>
      </p:pic>
      <p:pic>
        <p:nvPicPr>
          <p:cNvPr id="13" name="Picture 8"/>
          <p:cNvPicPr>
            <a:picLocks noChangeAspect="1" noChangeArrowheads="1"/>
          </p:cNvPicPr>
          <p:nvPr/>
        </p:nvPicPr>
        <p:blipFill>
          <a:blip r:embed="rId7" cstate="print"/>
          <a:srcRect/>
          <a:stretch>
            <a:fillRect/>
          </a:stretch>
        </p:blipFill>
        <p:spPr bwMode="auto">
          <a:xfrm>
            <a:off x="552289" y="726646"/>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8" cstate="print"/>
          <a:srcRect/>
          <a:stretch>
            <a:fillRect/>
          </a:stretch>
        </p:blipFill>
        <p:spPr bwMode="auto">
          <a:xfrm>
            <a:off x="212049" y="179253"/>
            <a:ext cx="922615" cy="1013707"/>
          </a:xfrm>
          <a:prstGeom prst="rect">
            <a:avLst/>
          </a:prstGeom>
          <a:noFill/>
          <a:ln w="9525">
            <a:noFill/>
            <a:miter lim="800000"/>
            <a:headEnd/>
            <a:tailEnd/>
          </a:ln>
        </p:spPr>
      </p:pic>
    </p:spTree>
  </p:cSld>
  <p:clrMapOvr>
    <a:masterClrMapping/>
  </p:clrMapOvr>
  <p:transition spd="med" advTm="11000">
    <p:random/>
    <p:sndAc>
      <p:stSnd>
        <p:snd r:embed="rId2" name="sound006.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el-desierto-del-sahara-7-728.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24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0801351" cy="6516688"/>
          </a:xfrm>
          <a:prstGeom prst="rect">
            <a:avLst/>
          </a:prstGeom>
          <a:noFill/>
        </p:spPr>
      </p:pic>
      <p:pic>
        <p:nvPicPr>
          <p:cNvPr id="21506" name="Picture 2" descr="C:\Users\Jose Luis\Desktop\images.jpg"/>
          <p:cNvPicPr>
            <a:picLocks noChangeAspect="1" noChangeArrowheads="1"/>
          </p:cNvPicPr>
          <p:nvPr/>
        </p:nvPicPr>
        <p:blipFill>
          <a:blip r:embed="rId3"/>
          <a:srcRect/>
          <a:stretch>
            <a:fillRect/>
          </a:stretch>
        </p:blipFill>
        <p:spPr bwMode="auto">
          <a:xfrm>
            <a:off x="328577" y="329386"/>
            <a:ext cx="5992714" cy="3615534"/>
          </a:xfrm>
          <a:prstGeom prst="rect">
            <a:avLst/>
          </a:prstGeom>
          <a:noFill/>
        </p:spPr>
      </p:pic>
      <p:pic>
        <p:nvPicPr>
          <p:cNvPr id="3" name="Picture 2" descr="C:\Users\Jose Luis\Desktop\descarga.jpg"/>
          <p:cNvPicPr>
            <a:picLocks noChangeAspect="1" noChangeArrowheads="1"/>
          </p:cNvPicPr>
          <p:nvPr/>
        </p:nvPicPr>
        <p:blipFill>
          <a:blip r:embed="rId4"/>
          <a:srcRect/>
          <a:stretch>
            <a:fillRect/>
          </a:stretch>
        </p:blipFill>
        <p:spPr bwMode="auto">
          <a:xfrm>
            <a:off x="4614857" y="2472526"/>
            <a:ext cx="5781608" cy="3472658"/>
          </a:xfrm>
          <a:prstGeom prst="rect">
            <a:avLst/>
          </a:prstGeom>
          <a:noFill/>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el-desierto-del-sahara-3-728.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13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16000" contrast="2000"/>
          </a:blip>
          <a:srcRect/>
          <a:stretch>
            <a:fillRect/>
          </a:stretch>
        </p:blipFill>
        <p:spPr bwMode="auto">
          <a:xfrm>
            <a:off x="0" y="0"/>
            <a:ext cx="10801351" cy="6516688"/>
          </a:xfrm>
          <a:prstGeom prst="rect">
            <a:avLst/>
          </a:prstGeom>
          <a:noFill/>
        </p:spPr>
      </p:pic>
      <p:sp>
        <p:nvSpPr>
          <p:cNvPr id="4" name="3 Rectángulo"/>
          <p:cNvSpPr/>
          <p:nvPr/>
        </p:nvSpPr>
        <p:spPr>
          <a:xfrm>
            <a:off x="2828907" y="2972592"/>
            <a:ext cx="7200931" cy="2677656"/>
          </a:xfrm>
          <a:prstGeom prst="rect">
            <a:avLst/>
          </a:prstGeom>
        </p:spPr>
        <p:txBody>
          <a:bodyPr wrap="square">
            <a:spAutoFit/>
          </a:bodyPr>
          <a:lstStyle/>
          <a:p>
            <a:r>
              <a:rPr lang="es-ES" sz="2800" b="1" dirty="0" smtClean="0">
                <a:effectLst>
                  <a:glow rad="228600">
                    <a:schemeClr val="accent3">
                      <a:satMod val="175000"/>
                      <a:alpha val="40000"/>
                    </a:schemeClr>
                  </a:glow>
                </a:effectLst>
              </a:rPr>
              <a:t>El Sáhara es un desierto único en el mundo, tanto por su tamaño como por el ecosistema que se ha creado en él. Aquí te contamos 15 curiosidades sobre él ordenadas de menos a más sorprendentes. ¿Hasta dónde puede llegar el aire del Sáhara?</a:t>
            </a:r>
            <a:endParaRPr lang="es-ES" sz="2800" b="1" dirty="0">
              <a:effectLst>
                <a:glow rad="228600">
                  <a:schemeClr val="accent3">
                    <a:satMod val="175000"/>
                    <a:alpha val="40000"/>
                  </a:schemeClr>
                </a:glow>
              </a:effectLst>
            </a:endParaRPr>
          </a:p>
        </p:txBody>
      </p:sp>
    </p:spTree>
  </p:cSld>
  <p:clrMapOvr>
    <a:masterClrMapping/>
  </p:clrMapOvr>
  <p:transition spd="med" advTm="2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DESERT_644-660x440.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543155" y="2115336"/>
            <a:ext cx="7558121" cy="4154984"/>
          </a:xfrm>
          <a:prstGeom prst="rect">
            <a:avLst/>
          </a:prstGeom>
        </p:spPr>
        <p:txBody>
          <a:bodyPr wrap="square">
            <a:spAutoFit/>
            <a:scene3d>
              <a:camera prst="orthographicFront"/>
              <a:lightRig rig="soft" dir="t">
                <a:rot lat="0" lon="0" rev="10800000"/>
              </a:lightRig>
            </a:scene3d>
            <a:sp3d>
              <a:bevelT w="27940" h="12700"/>
              <a:contourClr>
                <a:srgbClr val="DDDDDD"/>
              </a:contourClr>
            </a:sp3d>
          </a:bodyPr>
          <a:lstStyle/>
          <a:p>
            <a:r>
              <a:rPr lang="es-ES" sz="2400" b="1" spc="150" dirty="0" smtClean="0">
                <a:ln w="11430"/>
                <a:effectLst>
                  <a:glow rad="228600">
                    <a:schemeClr val="accent3">
                      <a:satMod val="175000"/>
                      <a:alpha val="40000"/>
                    </a:schemeClr>
                  </a:glow>
                  <a:outerShdw blurRad="25400" algn="tl" rotWithShape="0">
                    <a:srgbClr val="000000">
                      <a:alpha val="43000"/>
                    </a:srgbClr>
                  </a:outerShdw>
                </a:effectLst>
              </a:rPr>
              <a:t>El más grande del mundo</a:t>
            </a:r>
          </a:p>
          <a:p>
            <a:r>
              <a:rPr lang="es-ES" sz="2400" b="1" spc="150" dirty="0" smtClean="0">
                <a:ln w="11430"/>
                <a:effectLst>
                  <a:glow rad="228600">
                    <a:schemeClr val="accent3">
                      <a:satMod val="175000"/>
                      <a:alpha val="40000"/>
                    </a:schemeClr>
                  </a:glow>
                  <a:outerShdw blurRad="25400" algn="tl" rotWithShape="0">
                    <a:srgbClr val="000000">
                      <a:alpha val="43000"/>
                    </a:srgbClr>
                  </a:outerShdw>
                </a:effectLst>
              </a:rPr>
              <a:t>El Sáhara no es un desierto cualquiera, ya que cuenta con una extensión de 9.065.253 kilómetros cuadrados, lo que lo convierte en el más grande del mundo. Sin embargo, hay personas que piensan que es bastante más pequeño, ya que lo confunden con una de sus partes más famosas: el Sáhara Occidental.</a:t>
            </a:r>
          </a:p>
          <a:p>
            <a:r>
              <a:rPr lang="es-ES" sz="2400" b="1" spc="150" dirty="0" smtClean="0">
                <a:ln w="11430"/>
                <a:effectLst>
                  <a:glow rad="228600">
                    <a:schemeClr val="accent3">
                      <a:satMod val="175000"/>
                      <a:alpha val="40000"/>
                    </a:schemeClr>
                  </a:glow>
                  <a:outerShdw blurRad="25400" algn="tl" rotWithShape="0">
                    <a:srgbClr val="000000">
                      <a:alpha val="43000"/>
                    </a:srgbClr>
                  </a:outerShdw>
                </a:effectLst>
              </a:rPr>
              <a:t>En el siguiente mapa político puedes observar los países que cuentan con una parte de la superficie de este desierto. Son los que están coloreados:</a:t>
            </a:r>
            <a:endParaRPr lang="es-ES" sz="2400" b="1" spc="150" dirty="0">
              <a:ln w="11430"/>
              <a:effectLst>
                <a:glow rad="228600">
                  <a:schemeClr val="accent3">
                    <a:satMod val="175000"/>
                    <a:alpha val="40000"/>
                  </a:schemeClr>
                </a:glow>
                <a:outerShdw blurRad="25400" algn="tl" rotWithShape="0">
                  <a:srgbClr val="000000">
                    <a:alpha val="43000"/>
                  </a:srgbClr>
                </a:outerShdw>
              </a:effectLst>
            </a:endParaRPr>
          </a:p>
        </p:txBody>
      </p:sp>
    </p:spTree>
  </p:cSld>
  <p:clrMapOvr>
    <a:masterClrMapping/>
  </p:clrMapOvr>
  <p:transition spd="med" advTm="32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paises-en-los-que-se-encuentra-el-sahara-650x366.png"/>
          <p:cNvPicPr>
            <a:picLocks noChangeAspect="1" noChangeArrowheads="1"/>
          </p:cNvPicPr>
          <p:nvPr/>
        </p:nvPicPr>
        <p:blipFill>
          <a:blip r:embed="rId2"/>
          <a:srcRect/>
          <a:stretch>
            <a:fillRect/>
          </a:stretch>
        </p:blipFill>
        <p:spPr bwMode="auto">
          <a:xfrm>
            <a:off x="0" y="0"/>
            <a:ext cx="10790309"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descr="C:\Users\Jose Luis\Desktop\la-transformacion-del-desierto-del-sahara.jpg"/>
          <p:cNvPicPr>
            <a:picLocks noChangeAspect="1" noChangeArrowheads="1"/>
          </p:cNvPicPr>
          <p:nvPr/>
        </p:nvPicPr>
        <p:blipFill>
          <a:blip r:embed="rId2"/>
          <a:srcRect/>
          <a:stretch>
            <a:fillRect/>
          </a:stretch>
        </p:blipFill>
        <p:spPr bwMode="auto">
          <a:xfrm>
            <a:off x="0" y="0"/>
            <a:ext cx="11032292" cy="6516688"/>
          </a:xfrm>
          <a:prstGeom prst="rect">
            <a:avLst/>
          </a:prstGeom>
          <a:noFill/>
        </p:spPr>
      </p:pic>
      <p:pic>
        <p:nvPicPr>
          <p:cNvPr id="15362" name="Picture 2" descr="C:\Users\Jose Luis\Desktop\descarga.jpg"/>
          <p:cNvPicPr>
            <a:picLocks noChangeAspect="1" noChangeArrowheads="1"/>
          </p:cNvPicPr>
          <p:nvPr/>
        </p:nvPicPr>
        <p:blipFill>
          <a:blip r:embed="rId3"/>
          <a:srcRect/>
          <a:stretch>
            <a:fillRect/>
          </a:stretch>
        </p:blipFill>
        <p:spPr bwMode="auto">
          <a:xfrm>
            <a:off x="854648" y="3054696"/>
            <a:ext cx="2273800" cy="2780151"/>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witziges-o-57eb640b-2676-4324-96de-4823df7bd76d.jpg"/>
          <p:cNvPicPr>
            <a:picLocks noGrp="1" noChangeAspect="1"/>
          </p:cNvPicPr>
          <p:nvPr>
            <p:ph idx="1"/>
          </p:nvPr>
        </p:nvPicPr>
        <p:blipFill>
          <a:blip r:embed="rId2" cstate="print"/>
          <a:stretch>
            <a:fillRect/>
          </a:stretch>
        </p:blipFill>
        <p:spPr>
          <a:xfrm>
            <a:off x="0" y="1"/>
            <a:ext cx="10801350" cy="6516688"/>
          </a:xfrm>
        </p:spPr>
      </p:pic>
    </p:spTree>
  </p:cSld>
  <p:clrMapOvr>
    <a:masterClrMapping/>
  </p:clrMapOvr>
  <p:transition spd="med"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wuestenhotel-9906b7ec-38a3-4307-9041-1210a756b5dc.jpg"/>
          <p:cNvPicPr>
            <a:picLocks noGrp="1" noChangeAspect="1"/>
          </p:cNvPicPr>
          <p:nvPr>
            <p:ph idx="1"/>
          </p:nvPr>
        </p:nvPicPr>
        <p:blipFill>
          <a:blip r:embed="rId2" cstate="print"/>
          <a:stretch>
            <a:fillRect/>
          </a:stretch>
        </p:blipFill>
        <p:spPr>
          <a:xfrm>
            <a:off x="-253196" y="-45661"/>
            <a:ext cx="12826693" cy="6562350"/>
          </a:xfrm>
        </p:spPr>
      </p:pic>
    </p:spTree>
  </p:cSld>
  <p:clrMapOvr>
    <a:masterClrMapping/>
  </p:clrMapOvr>
  <p:transition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900345" y="2543964"/>
            <a:ext cx="7400939" cy="3539430"/>
          </a:xfrm>
          <a:prstGeom prst="rect">
            <a:avLst/>
          </a:prstGeom>
        </p:spPr>
        <p:txBody>
          <a:bodyPr wrap="square">
            <a:spAutoFit/>
          </a:bodyPr>
          <a:lstStyle/>
          <a:p>
            <a:r>
              <a:rPr lang="es-ES" sz="3200" b="1" dirty="0" smtClean="0">
                <a:effectLst>
                  <a:glow rad="228600">
                    <a:schemeClr val="accent3">
                      <a:satMod val="175000"/>
                      <a:alpha val="40000"/>
                    </a:schemeClr>
                  </a:glow>
                </a:effectLst>
              </a:rPr>
              <a:t>La víbora cornuda del desierto</a:t>
            </a:r>
          </a:p>
          <a:p>
            <a:r>
              <a:rPr lang="es-ES" sz="2400" b="1" dirty="0" smtClean="0">
                <a:effectLst>
                  <a:glow rad="228600">
                    <a:schemeClr val="accent3">
                      <a:satMod val="175000"/>
                      <a:alpha val="40000"/>
                    </a:schemeClr>
                  </a:glow>
                </a:effectLst>
              </a:rPr>
              <a:t>La fauna del Sáhara es bastante sorprendente. Uno de los animales más destacados es la víbora cornuda del desierto. Esta serpiente se caracteriza por contar con unos pequeños cuernos en la cabeza.</a:t>
            </a:r>
          </a:p>
          <a:p>
            <a:r>
              <a:rPr lang="es-ES" sz="2400" b="1" dirty="0" smtClean="0">
                <a:effectLst>
                  <a:glow rad="228600">
                    <a:schemeClr val="accent3">
                      <a:satMod val="175000"/>
                      <a:alpha val="40000"/>
                    </a:schemeClr>
                  </a:glow>
                </a:effectLst>
              </a:rPr>
              <a:t>Debido a su color, se esconde con facilidad en la arena para protegerse de los depredadores o vigilar a las posibles víctimas. A través de sus colmillos es capaz de inyectar un peligroso veneno.</a:t>
            </a:r>
            <a:endParaRPr lang="es-ES" sz="2400" b="1" dirty="0">
              <a:effectLst>
                <a:glow rad="228600">
                  <a:schemeClr val="accent3">
                    <a:satMod val="175000"/>
                    <a:alpha val="40000"/>
                  </a:schemeClr>
                </a:glow>
              </a:effectLst>
            </a:endParaRPr>
          </a:p>
        </p:txBody>
      </p:sp>
    </p:spTree>
  </p:cSld>
  <p:clrMapOvr>
    <a:masterClrMapping/>
  </p:clrMapOvr>
  <p:transition spd="med" advTm="2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la-peligrosa-serpiente-del-sahara-650x366.jpg"/>
          <p:cNvPicPr>
            <a:picLocks noChangeAspect="1" noChangeArrowheads="1"/>
          </p:cNvPicPr>
          <p:nvPr/>
        </p:nvPicPr>
        <p:blipFill>
          <a:blip r:embed="rId2"/>
          <a:srcRect/>
          <a:stretch>
            <a:fillRect/>
          </a:stretch>
        </p:blipFill>
        <p:spPr bwMode="auto">
          <a:xfrm>
            <a:off x="0" y="0"/>
            <a:ext cx="1079031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oase-in-der-sahara-4b8bdf7c-f884-4d2a-9b4c-6e6682313263.jpg"/>
          <p:cNvPicPr>
            <a:picLocks noGrp="1" noChangeAspect="1"/>
          </p:cNvPicPr>
          <p:nvPr>
            <p:ph idx="1"/>
          </p:nvPr>
        </p:nvPicPr>
        <p:blipFill>
          <a:blip r:embed="rId2" cstate="print"/>
          <a:stretch>
            <a:fillRect/>
          </a:stretch>
        </p:blipFill>
        <p:spPr>
          <a:xfrm>
            <a:off x="0" y="-129137"/>
            <a:ext cx="12404724" cy="6645826"/>
          </a:xfrm>
        </p:spPr>
      </p:pic>
    </p:spTree>
  </p:cSld>
  <p:clrMapOvr>
    <a:masterClrMapping/>
  </p:clrMapOvr>
  <p:transition spd="med"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familie-unterwegs-1a5c4c45-8559-4705-9e47-07bb59f567b8.jpg"/>
          <p:cNvPicPr>
            <a:picLocks noGrp="1" noChangeAspect="1"/>
          </p:cNvPicPr>
          <p:nvPr>
            <p:ph idx="1"/>
          </p:nvPr>
        </p:nvPicPr>
        <p:blipFill>
          <a:blip r:embed="rId2" cstate="print"/>
          <a:stretch>
            <a:fillRect/>
          </a:stretch>
        </p:blipFill>
        <p:spPr>
          <a:xfrm>
            <a:off x="0" y="-66957"/>
            <a:ext cx="11982793" cy="6583645"/>
          </a:xfrm>
        </p:spPr>
      </p:pic>
    </p:spTree>
  </p:cSld>
  <p:clrMapOvr>
    <a:masterClrMapping/>
  </p:clrMapOvr>
  <p:transition spd="med"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3b45155f-ebfd-47be-a7da-80e9689a9077.jpg"/>
          <p:cNvPicPr>
            <a:picLocks noGrp="1" noChangeAspect="1"/>
          </p:cNvPicPr>
          <p:nvPr>
            <p:ph idx="1"/>
          </p:nvPr>
        </p:nvPicPr>
        <p:blipFill>
          <a:blip r:embed="rId2" cstate="print"/>
          <a:stretch>
            <a:fillRect/>
          </a:stretch>
        </p:blipFill>
        <p:spPr>
          <a:xfrm>
            <a:off x="0" y="1"/>
            <a:ext cx="10801350" cy="6516688"/>
          </a:xfrm>
        </p:spPr>
      </p:pic>
    </p:spTree>
  </p:cSld>
  <p:clrMapOvr>
    <a:masterClrMapping/>
  </p:clrMapOvr>
  <p:transition spd="med"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614857" y="2472526"/>
            <a:ext cx="5400675" cy="3170099"/>
          </a:xfrm>
          <a:prstGeom prst="rect">
            <a:avLst/>
          </a:prstGeom>
        </p:spPr>
        <p:txBody>
          <a:bodyPr>
            <a:spAutoFit/>
          </a:bodyPr>
          <a:lstStyle/>
          <a:p>
            <a:r>
              <a:rPr lang="es-ES" sz="3200" b="1" dirty="0" smtClean="0">
                <a:effectLst>
                  <a:glow rad="228600">
                    <a:schemeClr val="accent3">
                      <a:satMod val="175000"/>
                      <a:alpha val="40000"/>
                    </a:schemeClr>
                  </a:glow>
                  <a:outerShdw blurRad="38100" dist="38100" dir="2700000" algn="tl">
                    <a:srgbClr val="000000">
                      <a:alpha val="43137"/>
                    </a:srgbClr>
                  </a:outerShdw>
                </a:effectLst>
              </a:rPr>
              <a:t>Oasis paradisíacos</a:t>
            </a:r>
          </a:p>
          <a:p>
            <a:r>
              <a:rPr lang="es-ES" sz="2400" b="1" dirty="0" smtClean="0">
                <a:effectLst>
                  <a:glow rad="228600">
                    <a:schemeClr val="accent3">
                      <a:satMod val="175000"/>
                      <a:alpha val="40000"/>
                    </a:schemeClr>
                  </a:glow>
                  <a:outerShdw blurRad="38100" dist="38100" dir="2700000" algn="tl">
                    <a:srgbClr val="000000">
                      <a:alpha val="43137"/>
                    </a:srgbClr>
                  </a:outerShdw>
                </a:effectLst>
              </a:rPr>
              <a:t>No todo es arena en el desierto del Sáhara. Afortunadamente, también podemos encontrar bonitos oasis que se han formado gracias a los acuíferos subterráneos de la zona. Algunos de los más destacados son el oasis </a:t>
            </a:r>
            <a:r>
              <a:rPr lang="es-ES" sz="2400" b="1" dirty="0" err="1" smtClean="0">
                <a:effectLst>
                  <a:glow rad="228600">
                    <a:schemeClr val="accent3">
                      <a:satMod val="175000"/>
                      <a:alpha val="40000"/>
                    </a:schemeClr>
                  </a:glow>
                  <a:outerShdw blurRad="38100" dist="38100" dir="2700000" algn="tl">
                    <a:srgbClr val="000000">
                      <a:alpha val="43137"/>
                    </a:srgbClr>
                  </a:outerShdw>
                </a:effectLst>
              </a:rPr>
              <a:t>Awbari</a:t>
            </a:r>
            <a:r>
              <a:rPr lang="es-ES" sz="2400" b="1" dirty="0" smtClean="0">
                <a:effectLst>
                  <a:glow rad="228600">
                    <a:schemeClr val="accent3">
                      <a:satMod val="175000"/>
                      <a:alpha val="40000"/>
                    </a:schemeClr>
                  </a:glow>
                  <a:outerShdw blurRad="38100" dist="38100" dir="2700000" algn="tl">
                    <a:srgbClr val="000000">
                      <a:alpha val="43137"/>
                    </a:srgbClr>
                  </a:outerShdw>
                </a:effectLst>
              </a:rPr>
              <a:t>, el de </a:t>
            </a:r>
            <a:r>
              <a:rPr lang="es-ES" sz="2400" b="1" dirty="0" err="1" smtClean="0">
                <a:effectLst>
                  <a:glow rad="228600">
                    <a:schemeClr val="accent3">
                      <a:satMod val="175000"/>
                      <a:alpha val="40000"/>
                    </a:schemeClr>
                  </a:glow>
                  <a:outerShdw blurRad="38100" dist="38100" dir="2700000" algn="tl">
                    <a:srgbClr val="000000">
                      <a:alpha val="43137"/>
                    </a:srgbClr>
                  </a:outerShdw>
                </a:effectLst>
              </a:rPr>
              <a:t>Bajariya</a:t>
            </a:r>
            <a:r>
              <a:rPr lang="es-ES" sz="2400" b="1" dirty="0" smtClean="0">
                <a:effectLst>
                  <a:glow rad="228600">
                    <a:schemeClr val="accent3">
                      <a:satMod val="175000"/>
                      <a:alpha val="40000"/>
                    </a:schemeClr>
                  </a:glow>
                  <a:outerShdw blurRad="38100" dist="38100" dir="2700000" algn="tl">
                    <a:srgbClr val="000000">
                      <a:alpha val="43137"/>
                    </a:srgbClr>
                  </a:outerShdw>
                </a:effectLst>
              </a:rPr>
              <a:t> y el de </a:t>
            </a:r>
            <a:r>
              <a:rPr lang="es-ES" sz="2400" b="1" dirty="0" err="1" smtClean="0">
                <a:effectLst>
                  <a:glow rad="228600">
                    <a:schemeClr val="accent3">
                      <a:satMod val="175000"/>
                      <a:alpha val="40000"/>
                    </a:schemeClr>
                  </a:glow>
                  <a:outerShdw blurRad="38100" dist="38100" dir="2700000" algn="tl">
                    <a:srgbClr val="000000">
                      <a:alpha val="43137"/>
                    </a:srgbClr>
                  </a:outerShdw>
                </a:effectLst>
              </a:rPr>
              <a:t>Gardaya</a:t>
            </a:r>
            <a:r>
              <a:rPr lang="es-ES" sz="2400" b="1" dirty="0" smtClean="0">
                <a:effectLst>
                  <a:glow rad="228600">
                    <a:schemeClr val="accent3">
                      <a:satMod val="175000"/>
                      <a:alpha val="40000"/>
                    </a:schemeClr>
                  </a:glow>
                  <a:outerShdw blurRad="38100" dist="38100" dir="2700000" algn="tl">
                    <a:srgbClr val="000000">
                      <a:alpha val="43137"/>
                    </a:srgbClr>
                  </a:outerShdw>
                </a:effectLst>
              </a:rPr>
              <a:t>.</a:t>
            </a:r>
            <a:endParaRPr lang="es-ES" sz="2400" b="1" dirty="0">
              <a:effectLst>
                <a:glow rad="228600">
                  <a:schemeClr val="accent3">
                    <a:satMod val="175000"/>
                    <a:alpha val="40000"/>
                  </a:schemeClr>
                </a:glow>
                <a:outerShdw blurRad="38100" dist="38100" dir="2700000" algn="tl">
                  <a:srgbClr val="000000">
                    <a:alpha val="43137"/>
                  </a:srgbClr>
                </a:outerShdw>
              </a:effectLst>
            </a:endParaRPr>
          </a:p>
        </p:txBody>
      </p:sp>
    </p:spTree>
  </p:cSld>
  <p:clrMapOvr>
    <a:masterClrMapping/>
  </p:clrMapOvr>
  <p:transition spd="med" advTm="23000">
    <p:random/>
    <p:sndAc>
      <p:stSnd>
        <p:snd r:embed="rId2" name="sound005.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Lago-Umm-al-Maa-en-Libia-un-paraiso-en-pleno-desierto--650x366.jpg"/>
          <p:cNvPicPr>
            <a:picLocks noChangeAspect="1" noChangeArrowheads="1"/>
          </p:cNvPicPr>
          <p:nvPr/>
        </p:nvPicPr>
        <p:blipFill>
          <a:blip r:embed="rId2"/>
          <a:srcRect/>
          <a:stretch>
            <a:fillRect/>
          </a:stretch>
        </p:blipFill>
        <p:spPr bwMode="auto">
          <a:xfrm>
            <a:off x="0" y="0"/>
            <a:ext cx="10790309"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1024px-Libya_5391_Ubari_Lakes_Luca_Galuzzi_2007.jpg"/>
          <p:cNvPicPr>
            <a:picLocks noChangeAspect="1" noChangeArrowheads="1"/>
          </p:cNvPicPr>
          <p:nvPr/>
        </p:nvPicPr>
        <p:blipFill>
          <a:blip r:embed="rId2"/>
          <a:srcRect/>
          <a:stretch>
            <a:fillRect/>
          </a:stretch>
        </p:blipFill>
        <p:spPr bwMode="auto">
          <a:xfrm>
            <a:off x="0" y="0"/>
            <a:ext cx="11023559"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les-palmiers-f78a9c5f-1adb-43c3-9e8f-f60fa0295ccb.jpg"/>
          <p:cNvPicPr>
            <a:picLocks noGrp="1" noChangeAspect="1"/>
          </p:cNvPicPr>
          <p:nvPr>
            <p:ph idx="1"/>
          </p:nvPr>
        </p:nvPicPr>
        <p:blipFill>
          <a:blip r:embed="rId2" cstate="print"/>
          <a:stretch>
            <a:fillRect/>
          </a:stretch>
        </p:blipFill>
        <p:spPr>
          <a:xfrm>
            <a:off x="0" y="-152758"/>
            <a:ext cx="11054546" cy="6669447"/>
          </a:xfrm>
        </p:spPr>
      </p:pic>
    </p:spTree>
  </p:cSld>
  <p:clrMapOvr>
    <a:masterClrMapping/>
  </p:clrMapOvr>
  <p:transition spd="med"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5c813a21-5a08-4a25-9bc0-5675d6b597dc.jpg"/>
          <p:cNvPicPr>
            <a:picLocks noGrp="1" noChangeAspect="1"/>
          </p:cNvPicPr>
          <p:nvPr>
            <p:ph idx="1"/>
          </p:nvPr>
        </p:nvPicPr>
        <p:blipFill>
          <a:blip r:embed="rId2" cstate="print"/>
          <a:stretch>
            <a:fillRect/>
          </a:stretch>
        </p:blipFill>
        <p:spPr>
          <a:xfrm>
            <a:off x="-1181443" y="0"/>
            <a:ext cx="14389011" cy="6516688"/>
          </a:xfrm>
        </p:spPr>
      </p:pic>
    </p:spTree>
  </p:cSld>
  <p:clrMapOvr>
    <a:masterClrMapping/>
  </p:clrMapOvr>
  <p:transition spd="med"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757733" y="3115468"/>
            <a:ext cx="5400675" cy="2800767"/>
          </a:xfrm>
          <a:prstGeom prst="rect">
            <a:avLst/>
          </a:prstGeom>
        </p:spPr>
        <p:txBody>
          <a:bodyPr>
            <a:spAutoFit/>
          </a:bodyPr>
          <a:lstStyle/>
          <a:p>
            <a:r>
              <a:rPr lang="es-ES" sz="3200" b="1" dirty="0" smtClean="0">
                <a:effectLst>
                  <a:glow rad="228600">
                    <a:schemeClr val="accent3">
                      <a:satMod val="175000"/>
                      <a:alpha val="40000"/>
                    </a:schemeClr>
                  </a:glow>
                </a:effectLst>
              </a:rPr>
              <a:t>El desierto blanco de Egipto</a:t>
            </a:r>
          </a:p>
          <a:p>
            <a:r>
              <a:rPr lang="es-ES" sz="2400" b="1" dirty="0" smtClean="0">
                <a:effectLst>
                  <a:glow rad="228600">
                    <a:schemeClr val="accent3">
                      <a:satMod val="175000"/>
                      <a:alpha val="40000"/>
                    </a:schemeClr>
                  </a:glow>
                </a:effectLst>
              </a:rPr>
              <a:t>Aunque parezca nieve o hielo, esta parte del Sáhara conocida como </a:t>
            </a:r>
            <a:r>
              <a:rPr lang="es-ES" sz="2400" b="1" i="1" dirty="0" smtClean="0">
                <a:effectLst>
                  <a:glow rad="228600">
                    <a:schemeClr val="accent3">
                      <a:satMod val="175000"/>
                      <a:alpha val="40000"/>
                    </a:schemeClr>
                  </a:glow>
                </a:effectLst>
              </a:rPr>
              <a:t>desierto blanco de </a:t>
            </a:r>
            <a:r>
              <a:rPr lang="es-ES" sz="2400" b="1" i="1" dirty="0" err="1" smtClean="0">
                <a:effectLst>
                  <a:glow rad="228600">
                    <a:schemeClr val="accent3">
                      <a:satMod val="175000"/>
                      <a:alpha val="40000"/>
                    </a:schemeClr>
                  </a:glow>
                </a:effectLst>
              </a:rPr>
              <a:t>Farafra</a:t>
            </a:r>
            <a:r>
              <a:rPr lang="es-ES" sz="2400" b="1" dirty="0" smtClean="0">
                <a:effectLst>
                  <a:glow rad="228600">
                    <a:schemeClr val="accent3">
                      <a:satMod val="175000"/>
                      <a:alpha val="40000"/>
                    </a:schemeClr>
                  </a:glow>
                </a:effectLst>
              </a:rPr>
              <a:t> debe su color a las piedras calizas. El viento las ha erosionado y modelado, lo que ha dado lugar a extrañas formas.</a:t>
            </a:r>
            <a:endParaRPr lang="es-ES" sz="2400" b="1" dirty="0">
              <a:effectLst>
                <a:glow rad="228600">
                  <a:schemeClr val="accent3">
                    <a:satMod val="175000"/>
                    <a:alpha val="40000"/>
                  </a:schemeClr>
                </a:glow>
              </a:effectLst>
            </a:endParaRPr>
          </a:p>
        </p:txBody>
      </p:sp>
    </p:spTree>
  </p:cSld>
  <p:clrMapOvr>
    <a:masterClrMapping/>
  </p:clrMapOvr>
  <p:transition spd="med" advTm="18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Desierto-blanco-de-Farafra-Egipto-650x366.jpg"/>
          <p:cNvPicPr>
            <a:picLocks noChangeAspect="1" noChangeArrowheads="1"/>
          </p:cNvPicPr>
          <p:nvPr/>
        </p:nvPicPr>
        <p:blipFill>
          <a:blip r:embed="rId2"/>
          <a:srcRect/>
          <a:stretch>
            <a:fillRect/>
          </a:stretch>
        </p:blipFill>
        <p:spPr bwMode="auto">
          <a:xfrm>
            <a:off x="1" y="0"/>
            <a:ext cx="10940174"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d266d080-c7e0-4c29-9932-fcaefd44269b.jpg"/>
          <p:cNvPicPr>
            <a:picLocks noGrp="1" noChangeAspect="1"/>
          </p:cNvPicPr>
          <p:nvPr>
            <p:ph idx="1"/>
          </p:nvPr>
        </p:nvPicPr>
        <p:blipFill>
          <a:blip r:embed="rId2" cstate="print"/>
          <a:stretch>
            <a:fillRect/>
          </a:stretch>
        </p:blipFill>
        <p:spPr>
          <a:xfrm>
            <a:off x="0" y="1"/>
            <a:ext cx="10801350" cy="6516688"/>
          </a:xfrm>
        </p:spPr>
      </p:pic>
    </p:spTree>
  </p:cSld>
  <p:clrMapOvr>
    <a:masterClrMapping/>
  </p:clrMapOvr>
  <p:transition spd="med"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Desert-15.jpg"/>
          <p:cNvPicPr>
            <a:picLocks noGrp="1" noChangeAspect="1"/>
          </p:cNvPicPr>
          <p:nvPr>
            <p:ph idx="1"/>
          </p:nvPr>
        </p:nvPicPr>
        <p:blipFill>
          <a:blip r:embed="rId2" cstate="print"/>
          <a:stretch>
            <a:fillRect/>
          </a:stretch>
        </p:blipFill>
        <p:spPr>
          <a:xfrm>
            <a:off x="0" y="1"/>
            <a:ext cx="10801350" cy="6516688"/>
          </a:xfrm>
        </p:spPr>
      </p:pic>
    </p:spTree>
  </p:cSld>
  <p:clrMapOvr>
    <a:masterClrMapping/>
  </p:clrMapOvr>
  <p:transition spd="med"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Desert.jpg"/>
          <p:cNvPicPr>
            <a:picLocks noGrp="1" noChangeAspect="1"/>
          </p:cNvPicPr>
          <p:nvPr>
            <p:ph idx="1"/>
          </p:nvPr>
        </p:nvPicPr>
        <p:blipFill>
          <a:blip r:embed="rId2" cstate="print"/>
          <a:stretch>
            <a:fillRect/>
          </a:stretch>
        </p:blipFill>
        <p:spPr>
          <a:xfrm>
            <a:off x="0" y="0"/>
            <a:ext cx="10801350" cy="8688917"/>
          </a:xfrm>
        </p:spPr>
      </p:pic>
    </p:spTree>
  </p:cSld>
  <p:clrMapOvr>
    <a:masterClrMapping/>
  </p:clrMapOvr>
  <p:transition spd="med"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686031" y="2186774"/>
            <a:ext cx="7700997" cy="3908762"/>
          </a:xfrm>
          <a:prstGeom prst="rect">
            <a:avLst/>
          </a:prstGeom>
        </p:spPr>
        <p:txBody>
          <a:bodyPr wrap="square">
            <a:spAutoFit/>
          </a:bodyPr>
          <a:lstStyle/>
          <a:p>
            <a:r>
              <a:rPr lang="es-ES" sz="3200" b="1" dirty="0" smtClean="0">
                <a:effectLst>
                  <a:glow rad="228600">
                    <a:schemeClr val="accent3">
                      <a:satMod val="175000"/>
                      <a:alpha val="40000"/>
                    </a:schemeClr>
                  </a:glow>
                </a:effectLst>
              </a:rPr>
              <a:t>La leyenda de </a:t>
            </a:r>
            <a:r>
              <a:rPr lang="es-ES" sz="3200" b="1" dirty="0" err="1" smtClean="0">
                <a:effectLst>
                  <a:glow rad="228600">
                    <a:schemeClr val="accent3">
                      <a:satMod val="175000"/>
                      <a:alpha val="40000"/>
                    </a:schemeClr>
                  </a:glow>
                </a:effectLst>
              </a:rPr>
              <a:t>Merzouga</a:t>
            </a:r>
            <a:endParaRPr lang="es-ES" sz="3200" b="1" dirty="0" smtClean="0">
              <a:effectLst>
                <a:glow rad="228600">
                  <a:schemeClr val="accent3">
                    <a:satMod val="175000"/>
                    <a:alpha val="40000"/>
                  </a:schemeClr>
                </a:glow>
              </a:effectLst>
            </a:endParaRPr>
          </a:p>
          <a:p>
            <a:r>
              <a:rPr lang="es-ES" sz="2400" b="1" dirty="0" smtClean="0">
                <a:effectLst>
                  <a:glow rad="228600">
                    <a:schemeClr val="accent3">
                      <a:satMod val="175000"/>
                      <a:alpha val="40000"/>
                    </a:schemeClr>
                  </a:glow>
                </a:effectLst>
              </a:rPr>
              <a:t>Erg </a:t>
            </a:r>
            <a:r>
              <a:rPr lang="es-ES" sz="2400" b="1" dirty="0" err="1" smtClean="0">
                <a:effectLst>
                  <a:glow rad="228600">
                    <a:schemeClr val="accent3">
                      <a:satMod val="175000"/>
                      <a:alpha val="40000"/>
                    </a:schemeClr>
                  </a:glow>
                </a:effectLst>
              </a:rPr>
              <a:t>Chebbi</a:t>
            </a:r>
            <a:r>
              <a:rPr lang="es-ES" sz="2400" b="1" dirty="0" smtClean="0">
                <a:effectLst>
                  <a:glow rad="228600">
                    <a:schemeClr val="accent3">
                      <a:satMod val="175000"/>
                      <a:alpha val="40000"/>
                    </a:schemeClr>
                  </a:glow>
                </a:effectLst>
              </a:rPr>
              <a:t> es una zona de dunas de gran tamaño en Marruecos. Aquí se suele contar una popular leyenda. Ésta explica que, hace años, los habitantes de </a:t>
            </a:r>
            <a:r>
              <a:rPr lang="es-ES" sz="2400" b="1" dirty="0" err="1" smtClean="0">
                <a:effectLst>
                  <a:glow rad="228600">
                    <a:schemeClr val="accent3">
                      <a:satMod val="175000"/>
                      <a:alpha val="40000"/>
                    </a:schemeClr>
                  </a:glow>
                </a:effectLst>
              </a:rPr>
              <a:t>Merzouga</a:t>
            </a:r>
            <a:r>
              <a:rPr lang="es-ES" sz="2400" b="1" dirty="0" smtClean="0">
                <a:effectLst>
                  <a:glow rad="228600">
                    <a:schemeClr val="accent3">
                      <a:satMod val="175000"/>
                      <a:alpha val="40000"/>
                    </a:schemeClr>
                  </a:glow>
                </a:effectLst>
              </a:rPr>
              <a:t> estaban dando una fiesta cuando una mujer y sus hijos pidieron ayuda.</a:t>
            </a:r>
          </a:p>
          <a:p>
            <a:r>
              <a:rPr lang="es-ES" sz="2400" b="1" dirty="0" smtClean="0">
                <a:effectLst>
                  <a:glow rad="228600">
                    <a:schemeClr val="accent3">
                      <a:satMod val="175000"/>
                      <a:alpha val="40000"/>
                    </a:schemeClr>
                  </a:glow>
                </a:effectLst>
              </a:rPr>
              <a:t>Al no hacerles caso, éstos murieron. Como consecuencia, una gran tormenta de arena cubrió el pueblo para siempre. Por ello, se dice que a medio día se pueden escuchar gritos entre las dunas.</a:t>
            </a:r>
            <a:endParaRPr lang="es-ES" sz="2400" b="1" dirty="0">
              <a:effectLst>
                <a:glow rad="228600">
                  <a:schemeClr val="accent3">
                    <a:satMod val="175000"/>
                    <a:alpha val="40000"/>
                  </a:schemeClr>
                </a:glow>
              </a:effectLst>
            </a:endParaRPr>
          </a:p>
        </p:txBody>
      </p:sp>
    </p:spTree>
  </p:cSld>
  <p:clrMapOvr>
    <a:masterClrMapping/>
  </p:clrMapOvr>
  <p:transition spd="med" advTm="27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las-dunas-mas-altas-de-marruecos-650x366.jpg"/>
          <p:cNvPicPr>
            <a:picLocks noChangeAspect="1" noChangeArrowheads="1"/>
          </p:cNvPicPr>
          <p:nvPr/>
        </p:nvPicPr>
        <p:blipFill>
          <a:blip r:embed="rId2"/>
          <a:srcRect/>
          <a:stretch>
            <a:fillRect/>
          </a:stretch>
        </p:blipFill>
        <p:spPr bwMode="auto">
          <a:xfrm>
            <a:off x="0" y="0"/>
            <a:ext cx="10790309"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d0525e85-a36c-4fa6-bfb2-02747b3172df.jpg"/>
          <p:cNvPicPr>
            <a:picLocks noGrp="1" noChangeAspect="1"/>
          </p:cNvPicPr>
          <p:nvPr>
            <p:ph idx="1"/>
          </p:nvPr>
        </p:nvPicPr>
        <p:blipFill>
          <a:blip r:embed="rId2" cstate="print"/>
          <a:stretch>
            <a:fillRect/>
          </a:stretch>
        </p:blipFill>
        <p:spPr>
          <a:xfrm>
            <a:off x="0" y="-29350"/>
            <a:ext cx="12404724" cy="6546039"/>
          </a:xfrm>
        </p:spPr>
      </p:pic>
    </p:spTree>
  </p:cSld>
  <p:clrMapOvr>
    <a:masterClrMapping/>
  </p:clrMapOvr>
  <p:transition spd="med"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desert-f311ab8f-1ffe-4380-ba96-c7ced58160ad.jpg"/>
          <p:cNvPicPr>
            <a:picLocks noGrp="1" noChangeAspect="1"/>
          </p:cNvPicPr>
          <p:nvPr>
            <p:ph idx="1"/>
          </p:nvPr>
        </p:nvPicPr>
        <p:blipFill>
          <a:blip r:embed="rId2" cstate="print"/>
          <a:stretch>
            <a:fillRect/>
          </a:stretch>
        </p:blipFill>
        <p:spPr>
          <a:xfrm>
            <a:off x="-1603374" y="-139116"/>
            <a:ext cx="12404724" cy="6655805"/>
          </a:xfrm>
        </p:spPr>
      </p:pic>
    </p:spTree>
  </p:cSld>
  <p:clrMapOvr>
    <a:masterClrMapping/>
  </p:clrMapOvr>
  <p:transition spd="med"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1024px-Ghardaia01.jpg"/>
          <p:cNvPicPr>
            <a:picLocks noChangeAspect="1" noChangeArrowheads="1"/>
          </p:cNvPicPr>
          <p:nvPr/>
        </p:nvPicPr>
        <p:blipFill>
          <a:blip r:embed="rId2"/>
          <a:srcRect/>
          <a:stretch>
            <a:fillRect/>
          </a:stretch>
        </p:blipFill>
        <p:spPr bwMode="auto">
          <a:xfrm>
            <a:off x="0" y="0"/>
            <a:ext cx="10933776"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10801351" cy="6516688"/>
          </a:xfrm>
          <a:prstGeom prst="rect">
            <a:avLst/>
          </a:prstGeom>
          <a:noFill/>
        </p:spPr>
      </p:pic>
      <p:sp>
        <p:nvSpPr>
          <p:cNvPr id="2" name="1 Rectángulo"/>
          <p:cNvSpPr/>
          <p:nvPr/>
        </p:nvSpPr>
        <p:spPr>
          <a:xfrm>
            <a:off x="3400411" y="2972592"/>
            <a:ext cx="6272237" cy="2800767"/>
          </a:xfrm>
          <a:prstGeom prst="rect">
            <a:avLst/>
          </a:prstGeom>
        </p:spPr>
        <p:txBody>
          <a:bodyPr wrap="square">
            <a:spAutoFit/>
          </a:bodyPr>
          <a:lstStyle/>
          <a:p>
            <a:r>
              <a:rPr lang="es-ES" sz="3200" b="1" dirty="0" smtClean="0">
                <a:effectLst>
                  <a:glow rad="228600">
                    <a:schemeClr val="accent3">
                      <a:satMod val="175000"/>
                      <a:alpha val="40000"/>
                    </a:schemeClr>
                  </a:glow>
                </a:effectLst>
              </a:rPr>
              <a:t>Una bandera de lucha</a:t>
            </a:r>
          </a:p>
          <a:p>
            <a:r>
              <a:rPr lang="es-ES" sz="2400" b="1" dirty="0" smtClean="0">
                <a:effectLst>
                  <a:glow rad="228600">
                    <a:schemeClr val="accent3">
                      <a:satMod val="175000"/>
                      <a:alpha val="40000"/>
                    </a:schemeClr>
                  </a:glow>
                </a:effectLst>
              </a:rPr>
              <a:t>La República Árabe Saharaui Democrática, también conocida como Sáhara Occidental, es una zona que sólo está reconocida como Estado por algunos países. Antes era el Sáhara español, pero más tarde pasó a ser posesión de Marruecos y Mauritania. Ésta es su bandera:</a:t>
            </a:r>
            <a:endParaRPr lang="es-ES" sz="2400" b="1" dirty="0">
              <a:effectLst>
                <a:glow rad="228600">
                  <a:schemeClr val="accent3">
                    <a:satMod val="175000"/>
                    <a:alpha val="40000"/>
                  </a:schemeClr>
                </a:glow>
              </a:effectLst>
            </a:endParaRPr>
          </a:p>
        </p:txBody>
      </p:sp>
    </p:spTree>
  </p:cSld>
  <p:clrMapOvr>
    <a:masterClrMapping/>
  </p:clrMapOvr>
  <p:transition spd="med" advTm="1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Users\Jose Luis\Desktop\la-transformacion-del-desierto-del-sahara.jpg"/>
          <p:cNvPicPr>
            <a:picLocks noChangeAspect="1" noChangeArrowheads="1"/>
          </p:cNvPicPr>
          <p:nvPr/>
        </p:nvPicPr>
        <p:blipFill>
          <a:blip r:embed="rId2"/>
          <a:srcRect/>
          <a:stretch>
            <a:fillRect/>
          </a:stretch>
        </p:blipFill>
        <p:spPr bwMode="auto">
          <a:xfrm>
            <a:off x="0" y="0"/>
            <a:ext cx="11032292" cy="6516688"/>
          </a:xfrm>
          <a:prstGeom prst="rect">
            <a:avLst/>
          </a:prstGeom>
          <a:noFill/>
        </p:spPr>
      </p:pic>
      <p:pic>
        <p:nvPicPr>
          <p:cNvPr id="6146" name="Picture 2" descr="C:\Users\Jose Luis\Desktop\bandera-de-la-republica-arabe-saharaui-democratica-650x366.png"/>
          <p:cNvPicPr>
            <a:picLocks noChangeAspect="1" noChangeArrowheads="1"/>
          </p:cNvPicPr>
          <p:nvPr/>
        </p:nvPicPr>
        <p:blipFill>
          <a:blip r:embed="rId3"/>
          <a:srcRect/>
          <a:stretch>
            <a:fillRect/>
          </a:stretch>
        </p:blipFill>
        <p:spPr bwMode="auto">
          <a:xfrm>
            <a:off x="3487935" y="2783165"/>
            <a:ext cx="7313415" cy="331265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El-Sahara-un-desierto-unico-1440x810.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0801351" cy="6516688"/>
          </a:xfrm>
          <a:prstGeom prst="rect">
            <a:avLst/>
          </a:prstGeom>
          <a:noFill/>
        </p:spPr>
      </p:pic>
      <p:pic>
        <p:nvPicPr>
          <p:cNvPr id="17410" name="Picture 2" descr="C:\Users\Jose Luis\Desktop\images.jpg"/>
          <p:cNvPicPr>
            <a:picLocks noChangeAspect="1" noChangeArrowheads="1"/>
          </p:cNvPicPr>
          <p:nvPr/>
        </p:nvPicPr>
        <p:blipFill>
          <a:blip r:embed="rId3"/>
          <a:srcRect/>
          <a:stretch>
            <a:fillRect/>
          </a:stretch>
        </p:blipFill>
        <p:spPr bwMode="auto">
          <a:xfrm>
            <a:off x="0" y="1629160"/>
            <a:ext cx="10801350" cy="3677100"/>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al-shekbah-c05c65e4-1a01-4850-a34a-af14bc811378.jpg"/>
          <p:cNvPicPr>
            <a:picLocks noGrp="1" noChangeAspect="1"/>
          </p:cNvPicPr>
          <p:nvPr>
            <p:ph idx="1"/>
          </p:nvPr>
        </p:nvPicPr>
        <p:blipFill>
          <a:blip r:embed="rId2" cstate="print"/>
          <a:stretch>
            <a:fillRect/>
          </a:stretch>
        </p:blipFill>
        <p:spPr>
          <a:xfrm>
            <a:off x="-1687760" y="-194441"/>
            <a:ext cx="12489111" cy="6711129"/>
          </a:xfrm>
        </p:spPr>
      </p:pic>
    </p:spTree>
  </p:cSld>
  <p:clrMapOvr>
    <a:masterClrMapping/>
  </p:clrMapOvr>
  <p:transition spd="med"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186097" y="2115336"/>
            <a:ext cx="6915179" cy="3908762"/>
          </a:xfrm>
          <a:prstGeom prst="rect">
            <a:avLst/>
          </a:prstGeom>
        </p:spPr>
        <p:txBody>
          <a:bodyPr wrap="square">
            <a:spAutoFit/>
          </a:bodyPr>
          <a:lstStyle/>
          <a:p>
            <a:r>
              <a:rPr lang="es-ES" sz="3200" b="1" dirty="0" smtClean="0">
                <a:effectLst>
                  <a:glow rad="228600">
                    <a:schemeClr val="accent3">
                      <a:satMod val="175000"/>
                      <a:alpha val="40000"/>
                    </a:schemeClr>
                  </a:glow>
                </a:effectLst>
              </a:rPr>
              <a:t>Un desierto de película</a:t>
            </a:r>
          </a:p>
          <a:p>
            <a:r>
              <a:rPr lang="es-ES" sz="2400" b="1" dirty="0" smtClean="0">
                <a:effectLst>
                  <a:glow rad="228600">
                    <a:schemeClr val="accent3">
                      <a:satMod val="175000"/>
                      <a:alpha val="40000"/>
                    </a:schemeClr>
                  </a:glow>
                </a:effectLst>
              </a:rPr>
              <a:t>Los impresionantes paisajes del Sáhara han conseguido que en ellos se rueden conocidas películas. Una de ellas es </a:t>
            </a:r>
            <a:r>
              <a:rPr lang="es-ES" sz="2400" b="1" i="1" dirty="0" smtClean="0">
                <a:effectLst>
                  <a:glow rad="228600">
                    <a:schemeClr val="accent3">
                      <a:satMod val="175000"/>
                      <a:alpha val="40000"/>
                    </a:schemeClr>
                  </a:glow>
                </a:effectLst>
              </a:rPr>
              <a:t>La guerra de las galaxias</a:t>
            </a:r>
            <a:r>
              <a:rPr lang="es-ES" sz="2400" b="1" dirty="0" smtClean="0">
                <a:effectLst>
                  <a:glow rad="228600">
                    <a:schemeClr val="accent3">
                      <a:satMod val="175000"/>
                      <a:alpha val="40000"/>
                    </a:schemeClr>
                  </a:glow>
                </a:effectLst>
              </a:rPr>
              <a:t>, que se grabó en localizaciones como </a:t>
            </a:r>
            <a:r>
              <a:rPr lang="es-ES" sz="2400" b="1" dirty="0" err="1" smtClean="0">
                <a:effectLst>
                  <a:glow rad="228600">
                    <a:schemeClr val="accent3">
                      <a:satMod val="175000"/>
                      <a:alpha val="40000"/>
                    </a:schemeClr>
                  </a:glow>
                </a:effectLst>
              </a:rPr>
              <a:t>Tataouine</a:t>
            </a:r>
            <a:r>
              <a:rPr lang="es-ES" sz="2400" b="1" dirty="0" smtClean="0">
                <a:effectLst>
                  <a:glow rad="228600">
                    <a:schemeClr val="accent3">
                      <a:satMod val="175000"/>
                      <a:alpha val="40000"/>
                    </a:schemeClr>
                  </a:glow>
                </a:effectLst>
              </a:rPr>
              <a:t>, en </a:t>
            </a:r>
            <a:r>
              <a:rPr lang="es-ES" sz="2400" b="1" u="sng" dirty="0" smtClean="0">
                <a:effectLst>
                  <a:glow rad="228600">
                    <a:schemeClr val="accent3">
                      <a:satMod val="175000"/>
                      <a:alpha val="40000"/>
                    </a:schemeClr>
                  </a:glow>
                </a:effectLst>
              </a:rPr>
              <a:t>Túnez</a:t>
            </a:r>
            <a:r>
              <a:rPr lang="es-ES" sz="2400" b="1" dirty="0" smtClean="0">
                <a:effectLst>
                  <a:glow rad="228600">
                    <a:schemeClr val="accent3">
                      <a:satMod val="175000"/>
                      <a:alpha val="40000"/>
                    </a:schemeClr>
                  </a:glow>
                </a:effectLst>
              </a:rPr>
              <a:t>.</a:t>
            </a:r>
          </a:p>
          <a:p>
            <a:r>
              <a:rPr lang="es-ES" sz="2400" b="1" dirty="0" smtClean="0">
                <a:effectLst>
                  <a:glow rad="228600">
                    <a:schemeClr val="accent3">
                      <a:satMod val="175000"/>
                      <a:alpha val="40000"/>
                    </a:schemeClr>
                  </a:glow>
                </a:effectLst>
              </a:rPr>
              <a:t>Otra famosa grabación que eligió este desierto para alguna de sus escenas más famosas es </a:t>
            </a:r>
            <a:r>
              <a:rPr lang="es-ES" sz="2400" b="1" i="1" dirty="0" smtClean="0">
                <a:effectLst>
                  <a:glow rad="228600">
                    <a:schemeClr val="accent3">
                      <a:satMod val="175000"/>
                      <a:alpha val="40000"/>
                    </a:schemeClr>
                  </a:glow>
                </a:effectLst>
              </a:rPr>
              <a:t>En busca del arca perdida</a:t>
            </a:r>
            <a:r>
              <a:rPr lang="es-ES" sz="2400" b="1" dirty="0" smtClean="0">
                <a:effectLst>
                  <a:glow rad="228600">
                    <a:schemeClr val="accent3">
                      <a:satMod val="175000"/>
                      <a:alpha val="40000"/>
                    </a:schemeClr>
                  </a:glow>
                </a:effectLst>
              </a:rPr>
              <a:t>, la cual narra una de las aventuras de Indiana Jones.</a:t>
            </a:r>
            <a:endParaRPr lang="es-ES" sz="2400" b="1" dirty="0">
              <a:effectLst>
                <a:glow rad="228600">
                  <a:schemeClr val="accent3">
                    <a:satMod val="175000"/>
                    <a:alpha val="40000"/>
                  </a:schemeClr>
                </a:glow>
              </a:effectLst>
            </a:endParaRPr>
          </a:p>
        </p:txBody>
      </p:sp>
    </p:spTree>
  </p:cSld>
  <p:clrMapOvr>
    <a:masterClrMapping/>
  </p:clrMapOvr>
  <p:transition spd="med" advTm="24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tataouine-en-tunez-localizacion-de-la-guerra-de-las-galaxias-650x366.jpg"/>
          <p:cNvPicPr>
            <a:picLocks noChangeAspect="1" noChangeArrowheads="1"/>
          </p:cNvPicPr>
          <p:nvPr/>
        </p:nvPicPr>
        <p:blipFill>
          <a:blip r:embed="rId2"/>
          <a:srcRect/>
          <a:stretch>
            <a:fillRect/>
          </a:stretch>
        </p:blipFill>
        <p:spPr bwMode="auto">
          <a:xfrm>
            <a:off x="0" y="0"/>
            <a:ext cx="10790309"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im-abendlicht-450331eb-834f-4cc6-9462-de578bcc54cc.jpg"/>
          <p:cNvPicPr>
            <a:picLocks noGrp="1" noChangeAspect="1"/>
          </p:cNvPicPr>
          <p:nvPr>
            <p:ph idx="1"/>
          </p:nvPr>
        </p:nvPicPr>
        <p:blipFill>
          <a:blip r:embed="rId2" cstate="print"/>
          <a:stretch>
            <a:fillRect/>
          </a:stretch>
        </p:blipFill>
        <p:spPr>
          <a:xfrm>
            <a:off x="0" y="-139116"/>
            <a:ext cx="12404724" cy="6655805"/>
          </a:xfrm>
        </p:spPr>
      </p:pic>
    </p:spTree>
  </p:cSld>
  <p:clrMapOvr>
    <a:masterClrMapping/>
  </p:clrMapOvr>
  <p:transition spd="med"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atardecer-en-tunez-1-871ceefa-9027-4d91-a775-550684a8c647.jpg"/>
          <p:cNvPicPr>
            <a:picLocks noGrp="1" noChangeAspect="1"/>
          </p:cNvPicPr>
          <p:nvPr>
            <p:ph idx="1"/>
          </p:nvPr>
        </p:nvPicPr>
        <p:blipFill>
          <a:blip r:embed="rId2" cstate="print"/>
          <a:stretch>
            <a:fillRect/>
          </a:stretch>
        </p:blipFill>
        <p:spPr>
          <a:xfrm>
            <a:off x="0" y="1"/>
            <a:ext cx="10801350" cy="6516688"/>
          </a:xfrm>
        </p:spPr>
      </p:pic>
    </p:spTree>
  </p:cSld>
  <p:clrMapOvr>
    <a:masterClrMapping/>
  </p:clrMapOvr>
  <p:transition spd="med"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akazie-5673805e-00f7-4981-a6da-ac8510c4758f.jpg"/>
          <p:cNvPicPr>
            <a:picLocks noGrp="1" noChangeAspect="1"/>
          </p:cNvPicPr>
          <p:nvPr>
            <p:ph idx="1"/>
          </p:nvPr>
        </p:nvPicPr>
        <p:blipFill>
          <a:blip r:embed="rId2" cstate="print"/>
          <a:stretch>
            <a:fillRect/>
          </a:stretch>
        </p:blipFill>
        <p:spPr>
          <a:xfrm>
            <a:off x="0" y="-38721"/>
            <a:ext cx="12235953" cy="6555409"/>
          </a:xfrm>
        </p:spPr>
      </p:pic>
    </p:spTree>
  </p:cSld>
  <p:clrMapOvr>
    <a:masterClrMapping/>
  </p:clrMapOvr>
  <p:transition spd="med"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57469" y="2543964"/>
            <a:ext cx="7272369" cy="3170099"/>
          </a:xfrm>
          <a:prstGeom prst="rect">
            <a:avLst/>
          </a:prstGeom>
        </p:spPr>
        <p:txBody>
          <a:bodyPr wrap="square">
            <a:spAutoFit/>
          </a:bodyPr>
          <a:lstStyle/>
          <a:p>
            <a:r>
              <a:rPr lang="es-ES" sz="3200" b="1" dirty="0" smtClean="0">
                <a:effectLst>
                  <a:glow rad="228600">
                    <a:schemeClr val="accent3">
                      <a:satMod val="175000"/>
                      <a:alpha val="40000"/>
                    </a:schemeClr>
                  </a:glow>
                </a:effectLst>
              </a:rPr>
              <a:t>Las pinturas rupestres del desierto</a:t>
            </a:r>
          </a:p>
          <a:p>
            <a:r>
              <a:rPr lang="es-ES" sz="2400" b="1" dirty="0" smtClean="0">
                <a:effectLst>
                  <a:glow rad="228600">
                    <a:schemeClr val="accent3">
                      <a:satMod val="175000"/>
                      <a:alpha val="40000"/>
                    </a:schemeClr>
                  </a:glow>
                </a:effectLst>
              </a:rPr>
              <a:t>En el pasado, los habitantes del desierto del Sáhara tendían a dejar grabados en lugares como cuevas o refugios. Una buena parte se ha conservado hasta la actualidad. Entre los numerosos puntos, destacan la meseta de </a:t>
            </a:r>
            <a:r>
              <a:rPr lang="es-ES" sz="2400" b="1" dirty="0" err="1" smtClean="0">
                <a:effectLst>
                  <a:glow rad="228600">
                    <a:schemeClr val="accent3">
                      <a:satMod val="175000"/>
                      <a:alpha val="40000"/>
                    </a:schemeClr>
                  </a:glow>
                </a:effectLst>
              </a:rPr>
              <a:t>Gilf</a:t>
            </a:r>
            <a:r>
              <a:rPr lang="es-ES" sz="2400" b="1" dirty="0" smtClean="0">
                <a:effectLst>
                  <a:glow rad="228600">
                    <a:schemeClr val="accent3">
                      <a:satMod val="175000"/>
                      <a:alpha val="40000"/>
                    </a:schemeClr>
                  </a:glow>
                </a:effectLst>
              </a:rPr>
              <a:t> </a:t>
            </a:r>
            <a:r>
              <a:rPr lang="es-ES" sz="2400" b="1" dirty="0" err="1" smtClean="0">
                <a:effectLst>
                  <a:glow rad="228600">
                    <a:schemeClr val="accent3">
                      <a:satMod val="175000"/>
                      <a:alpha val="40000"/>
                    </a:schemeClr>
                  </a:glow>
                </a:effectLst>
              </a:rPr>
              <a:t>Kebir</a:t>
            </a:r>
            <a:r>
              <a:rPr lang="es-ES" sz="2400" b="1" dirty="0" smtClean="0">
                <a:effectLst>
                  <a:glow rad="228600">
                    <a:schemeClr val="accent3">
                      <a:satMod val="175000"/>
                      <a:alpha val="40000"/>
                    </a:schemeClr>
                  </a:glow>
                </a:effectLst>
              </a:rPr>
              <a:t>, en </a:t>
            </a:r>
            <a:r>
              <a:rPr lang="es-ES" sz="2400" b="1" u="sng" dirty="0" smtClean="0">
                <a:effectLst>
                  <a:glow rad="228600">
                    <a:schemeClr val="accent3">
                      <a:satMod val="175000"/>
                      <a:alpha val="40000"/>
                    </a:schemeClr>
                  </a:glow>
                </a:effectLst>
              </a:rPr>
              <a:t>Egipto</a:t>
            </a:r>
            <a:r>
              <a:rPr lang="es-ES" sz="2400" b="1" dirty="0" smtClean="0">
                <a:effectLst>
                  <a:glow rad="228600">
                    <a:schemeClr val="accent3">
                      <a:satMod val="175000"/>
                      <a:alpha val="40000"/>
                    </a:schemeClr>
                  </a:glow>
                </a:effectLst>
              </a:rPr>
              <a:t> y Libia. Se representaban tanto animales, como personas y dibujos abstractos.</a:t>
            </a:r>
            <a:endParaRPr lang="es-ES" sz="2400" b="1" dirty="0">
              <a:effectLst>
                <a:glow rad="228600">
                  <a:schemeClr val="accent3">
                    <a:satMod val="175000"/>
                    <a:alpha val="40000"/>
                  </a:schemeClr>
                </a:glow>
              </a:effectLst>
            </a:endParaRPr>
          </a:p>
        </p:txBody>
      </p:sp>
    </p:spTree>
  </p:cSld>
  <p:clrMapOvr>
    <a:masterClrMapping/>
  </p:clrMapOvr>
  <p:transition spd="med" advTm="22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Sahara_01_2.jpg"/>
          <p:cNvPicPr>
            <a:picLocks noChangeAspect="1" noChangeArrowheads="1"/>
          </p:cNvPicPr>
          <p:nvPr/>
        </p:nvPicPr>
        <p:blipFill>
          <a:blip r:embed="rId3"/>
          <a:srcRect/>
          <a:stretch>
            <a:fillRect/>
          </a:stretch>
        </p:blipFill>
        <p:spPr bwMode="auto">
          <a:xfrm>
            <a:off x="0" y="0"/>
            <a:ext cx="10801350" cy="6516688"/>
          </a:xfrm>
          <a:prstGeom prst="rect">
            <a:avLst/>
          </a:prstGeom>
          <a:noFill/>
        </p:spPr>
      </p:pic>
    </p:spTree>
  </p:cSld>
  <p:clrMapOvr>
    <a:masterClrMapping/>
  </p:clrMapOvr>
  <p:transition spd="med" advTm="6000">
    <p:random/>
    <p:sndAc>
      <p:stSnd>
        <p:snd r:embed="rId2" name="YESTERDAY.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las-pinturas-rupestres-encontradas-en-el-desierto-del-sahara-650x366.jpg"/>
          <p:cNvPicPr>
            <a:picLocks noChangeAspect="1" noChangeArrowheads="1"/>
          </p:cNvPicPr>
          <p:nvPr/>
        </p:nvPicPr>
        <p:blipFill>
          <a:blip r:embed="rId2"/>
          <a:srcRect/>
          <a:stretch>
            <a:fillRect/>
          </a:stretch>
        </p:blipFill>
        <p:spPr bwMode="auto">
          <a:xfrm>
            <a:off x="0" y="0"/>
            <a:ext cx="10790309"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40d571bf-57ed-4cbf-b64b-f69e666401e2.jpg"/>
          <p:cNvPicPr>
            <a:picLocks noGrp="1" noChangeAspect="1"/>
          </p:cNvPicPr>
          <p:nvPr>
            <p:ph idx="1"/>
          </p:nvPr>
        </p:nvPicPr>
        <p:blipFill>
          <a:blip r:embed="rId2" cstate="print"/>
          <a:stretch>
            <a:fillRect/>
          </a:stretch>
        </p:blipFill>
        <p:spPr>
          <a:xfrm>
            <a:off x="0" y="-129137"/>
            <a:ext cx="12404724" cy="6645826"/>
          </a:xfrm>
        </p:spPr>
      </p:pic>
    </p:spTree>
  </p:cSld>
  <p:clrMapOvr>
    <a:masterClrMapping/>
  </p:clrMapOvr>
  <p:transition spd="med"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dromedare-im-erg-chebbi-96000f7b-4348-41ca-8fe8-cee24cbba3e8.jpg"/>
          <p:cNvPicPr>
            <a:picLocks noGrp="1" noChangeAspect="1"/>
          </p:cNvPicPr>
          <p:nvPr>
            <p:ph idx="1"/>
          </p:nvPr>
        </p:nvPicPr>
        <p:blipFill>
          <a:blip r:embed="rId2" cstate="print"/>
          <a:stretch>
            <a:fillRect/>
          </a:stretch>
        </p:blipFill>
        <p:spPr>
          <a:xfrm>
            <a:off x="-759512" y="-264767"/>
            <a:ext cx="12657882" cy="6781456"/>
          </a:xfrm>
        </p:spPr>
      </p:pic>
    </p:spTree>
  </p:cSld>
  <p:clrMapOvr>
    <a:masterClrMapping/>
  </p:clrMapOvr>
  <p:transition spd="med"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39000" contrast="6000"/>
          </a:blip>
          <a:srcRect/>
          <a:stretch>
            <a:fillRect/>
          </a:stretch>
        </p:blipFill>
        <p:spPr bwMode="auto">
          <a:xfrm>
            <a:off x="1" y="0"/>
            <a:ext cx="10801350" cy="6534790"/>
          </a:xfrm>
          <a:prstGeom prst="rect">
            <a:avLst/>
          </a:prstGeom>
          <a:noFill/>
          <a:ln w="9525">
            <a:noFill/>
            <a:miter lim="800000"/>
            <a:headEnd/>
            <a:tailEnd/>
          </a:ln>
        </p:spPr>
      </p:pic>
      <p:sp>
        <p:nvSpPr>
          <p:cNvPr id="2" name="1 Rectángulo"/>
          <p:cNvSpPr/>
          <p:nvPr/>
        </p:nvSpPr>
        <p:spPr>
          <a:xfrm>
            <a:off x="2757469" y="2686840"/>
            <a:ext cx="7058055" cy="2800767"/>
          </a:xfrm>
          <a:prstGeom prst="rect">
            <a:avLst/>
          </a:prstGeom>
        </p:spPr>
        <p:txBody>
          <a:bodyPr wrap="square">
            <a:spAutoFit/>
          </a:bodyPr>
          <a:lstStyle/>
          <a:p>
            <a:r>
              <a:rPr lang="es-ES" sz="3200" b="1" dirty="0" smtClean="0">
                <a:effectLst>
                  <a:glow rad="228600">
                    <a:schemeClr val="accent3">
                      <a:satMod val="175000"/>
                      <a:alpha val="40000"/>
                    </a:schemeClr>
                  </a:glow>
                </a:effectLst>
              </a:rPr>
              <a:t>El zorro del desierto</a:t>
            </a:r>
          </a:p>
          <a:p>
            <a:r>
              <a:rPr lang="es-ES" sz="2400" b="1" dirty="0" smtClean="0">
                <a:effectLst>
                  <a:glow rad="228600">
                    <a:schemeClr val="accent3">
                      <a:satMod val="175000"/>
                      <a:alpha val="40000"/>
                    </a:schemeClr>
                  </a:glow>
                </a:effectLst>
              </a:rPr>
              <a:t>La especie de zorro más pequeña del mundo se encuentra en el Sáhara. El </a:t>
            </a:r>
            <a:r>
              <a:rPr lang="es-ES" sz="2400" b="1" dirty="0" err="1" smtClean="0">
                <a:effectLst>
                  <a:glow rad="228600">
                    <a:schemeClr val="accent3">
                      <a:satMod val="175000"/>
                      <a:alpha val="40000"/>
                    </a:schemeClr>
                  </a:glow>
                </a:effectLst>
              </a:rPr>
              <a:t>fénec</a:t>
            </a:r>
            <a:r>
              <a:rPr lang="es-ES" sz="2400" b="1" dirty="0" smtClean="0">
                <a:effectLst>
                  <a:glow rad="228600">
                    <a:schemeClr val="accent3">
                      <a:satMod val="175000"/>
                      <a:alpha val="40000"/>
                    </a:schemeClr>
                  </a:glow>
                </a:effectLst>
              </a:rPr>
              <a:t> o zorro del desierto destaca por sus grandes orejas, que le ayudan a mantenerse fresco durante las altas temperaturas del día. Es un animal nocturno que vive en refugios subterráneos.</a:t>
            </a:r>
            <a:endParaRPr lang="es-ES" sz="2400" b="1" dirty="0">
              <a:effectLst>
                <a:glow rad="228600">
                  <a:schemeClr val="accent3">
                    <a:satMod val="175000"/>
                    <a:alpha val="40000"/>
                  </a:schemeClr>
                </a:glow>
              </a:effectLst>
            </a:endParaRPr>
          </a:p>
        </p:txBody>
      </p:sp>
    </p:spTree>
  </p:cSld>
  <p:clrMapOvr>
    <a:masterClrMapping/>
  </p:clrMapOvr>
  <p:transition spd="med"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fenec-el-zorro-mas-pequeno-del-mundo-650x366.jpg"/>
          <p:cNvPicPr>
            <a:picLocks noChangeAspect="1" noChangeArrowheads="1"/>
          </p:cNvPicPr>
          <p:nvPr/>
        </p:nvPicPr>
        <p:blipFill>
          <a:blip r:embed="rId2"/>
          <a:srcRect/>
          <a:stretch>
            <a:fillRect/>
          </a:stretch>
        </p:blipFill>
        <p:spPr bwMode="auto">
          <a:xfrm>
            <a:off x="1" y="0"/>
            <a:ext cx="10940174"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tempesta-di-sabbia-046ffc79-7131-40d1-827c-ba402c0b65f2.jpg"/>
          <p:cNvPicPr>
            <a:picLocks noGrp="1" noChangeAspect="1"/>
          </p:cNvPicPr>
          <p:nvPr>
            <p:ph idx="1"/>
          </p:nvPr>
        </p:nvPicPr>
        <p:blipFill>
          <a:blip r:embed="rId2" cstate="print"/>
          <a:stretch>
            <a:fillRect/>
          </a:stretch>
        </p:blipFill>
        <p:spPr>
          <a:xfrm>
            <a:off x="0" y="-64106"/>
            <a:ext cx="12320338" cy="6580794"/>
          </a:xfrm>
        </p:spPr>
      </p:pic>
    </p:spTree>
  </p:cSld>
  <p:clrMapOvr>
    <a:masterClrMapping/>
  </p:clrMapOvr>
  <p:transition spd="med"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kragentrappe-5a8b9812-5fb0-4f03-a2d5-2a84a756784b.jpg"/>
          <p:cNvPicPr>
            <a:picLocks noGrp="1" noChangeAspect="1"/>
          </p:cNvPicPr>
          <p:nvPr>
            <p:ph idx="1"/>
          </p:nvPr>
        </p:nvPicPr>
        <p:blipFill>
          <a:blip r:embed="rId2" cstate="print"/>
          <a:stretch>
            <a:fillRect/>
          </a:stretch>
        </p:blipFill>
        <p:spPr>
          <a:xfrm>
            <a:off x="0" y="-152759"/>
            <a:ext cx="11054546" cy="6669447"/>
          </a:xfrm>
        </p:spPr>
      </p:pic>
    </p:spTree>
  </p:cSld>
  <p:clrMapOvr>
    <a:masterClrMapping/>
  </p:clrMapOvr>
  <p:transition spd="med"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teeritual-1755bccd-175a-4adc-93f7-71f8e94760ef.jpg"/>
          <p:cNvPicPr>
            <a:picLocks noGrp="1" noChangeAspect="1"/>
          </p:cNvPicPr>
          <p:nvPr>
            <p:ph idx="1"/>
          </p:nvPr>
        </p:nvPicPr>
        <p:blipFill>
          <a:blip r:embed="rId2" cstate="print"/>
          <a:stretch>
            <a:fillRect/>
          </a:stretch>
        </p:blipFill>
        <p:spPr>
          <a:xfrm>
            <a:off x="0" y="-152758"/>
            <a:ext cx="11054546" cy="6669447"/>
          </a:xfrm>
        </p:spPr>
      </p:pic>
    </p:spTree>
  </p:cSld>
  <p:clrMapOvr>
    <a:masterClrMapping/>
  </p:clrMapOvr>
  <p:transition spd="med"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329105" y="2972592"/>
            <a:ext cx="5400675" cy="2800767"/>
          </a:xfrm>
          <a:prstGeom prst="rect">
            <a:avLst/>
          </a:prstGeom>
        </p:spPr>
        <p:txBody>
          <a:bodyPr>
            <a:spAutoFit/>
          </a:bodyPr>
          <a:lstStyle/>
          <a:p>
            <a:r>
              <a:rPr lang="es-ES" sz="3200" b="1" dirty="0" smtClean="0">
                <a:effectLst>
                  <a:glow rad="228600">
                    <a:schemeClr val="accent3">
                      <a:satMod val="175000"/>
                      <a:alpha val="40000"/>
                    </a:schemeClr>
                  </a:glow>
                </a:effectLst>
              </a:rPr>
              <a:t>El lago salado de Túnez</a:t>
            </a:r>
          </a:p>
          <a:p>
            <a:r>
              <a:rPr lang="es-ES" sz="2400" b="1" dirty="0" err="1" smtClean="0">
                <a:effectLst>
                  <a:glow rad="228600">
                    <a:schemeClr val="accent3">
                      <a:satMod val="175000"/>
                      <a:alpha val="40000"/>
                    </a:schemeClr>
                  </a:glow>
                </a:effectLst>
              </a:rPr>
              <a:t>Chott</a:t>
            </a:r>
            <a:r>
              <a:rPr lang="es-ES" sz="2400" b="1" dirty="0" smtClean="0">
                <a:effectLst>
                  <a:glow rad="228600">
                    <a:schemeClr val="accent3">
                      <a:satMod val="175000"/>
                      <a:alpha val="40000"/>
                    </a:schemeClr>
                  </a:glow>
                </a:effectLst>
              </a:rPr>
              <a:t> el </a:t>
            </a:r>
            <a:r>
              <a:rPr lang="es-ES" sz="2400" b="1" dirty="0" err="1" smtClean="0">
                <a:effectLst>
                  <a:glow rad="228600">
                    <a:schemeClr val="accent3">
                      <a:satMod val="175000"/>
                      <a:alpha val="40000"/>
                    </a:schemeClr>
                  </a:glow>
                </a:effectLst>
              </a:rPr>
              <a:t>Djerid</a:t>
            </a:r>
            <a:r>
              <a:rPr lang="es-ES" sz="2400" b="1" dirty="0" smtClean="0">
                <a:effectLst>
                  <a:glow rad="228600">
                    <a:schemeClr val="accent3">
                      <a:satMod val="175000"/>
                      <a:alpha val="40000"/>
                    </a:schemeClr>
                  </a:glow>
                </a:effectLst>
              </a:rPr>
              <a:t> es la superficie salina más grande del Sáhara, pues cuenta con 7.000 kilómetros cuadrados. Este lago tan sólo tiene agua durante la estación lluviosa. El resto del año, debido al caluroso clima, permanece seco.</a:t>
            </a:r>
            <a:endParaRPr lang="es-ES" sz="2400" b="1" dirty="0">
              <a:effectLst>
                <a:glow rad="228600">
                  <a:schemeClr val="accent3">
                    <a:satMod val="175000"/>
                    <a:alpha val="40000"/>
                  </a:schemeClr>
                </a:glow>
              </a:effectLst>
            </a:endParaRPr>
          </a:p>
        </p:txBody>
      </p:sp>
    </p:spTree>
  </p:cSld>
  <p:clrMapOvr>
    <a:masterClrMapping/>
  </p:clrMapOvr>
  <p:transition spd="med" advTm="21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el-lago-mas-especial-del-sahara-650x366.jpg"/>
          <p:cNvPicPr>
            <a:picLocks noChangeAspect="1" noChangeArrowheads="1"/>
          </p:cNvPicPr>
          <p:nvPr/>
        </p:nvPicPr>
        <p:blipFill>
          <a:blip r:embed="rId2"/>
          <a:srcRect/>
          <a:stretch>
            <a:fillRect/>
          </a:stretch>
        </p:blipFill>
        <p:spPr bwMode="auto">
          <a:xfrm>
            <a:off x="0" y="0"/>
            <a:ext cx="10790309"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inhoud 3" descr="Oasis-Dakhla-Sahara-Desert-Nature-Egypt.jpg"/>
          <p:cNvPicPr>
            <a:picLocks noGrp="1" noChangeAspect="1"/>
          </p:cNvPicPr>
          <p:nvPr>
            <p:ph idx="1"/>
          </p:nvPr>
        </p:nvPicPr>
        <p:blipFill>
          <a:blip r:embed="rId2" cstate="print"/>
          <a:stretch>
            <a:fillRect/>
          </a:stretch>
        </p:blipFill>
        <p:spPr>
          <a:xfrm>
            <a:off x="-957307" y="0"/>
            <a:ext cx="12758789" cy="6567629"/>
          </a:xfrm>
        </p:spPr>
      </p:pic>
      <p:sp>
        <p:nvSpPr>
          <p:cNvPr id="9" name="8 Forma libre"/>
          <p:cNvSpPr/>
          <p:nvPr/>
        </p:nvSpPr>
        <p:spPr>
          <a:xfrm rot="3892753" flipH="1">
            <a:off x="3967405" y="47587"/>
            <a:ext cx="3030448" cy="3111937"/>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3" name="12 Forma libre"/>
          <p:cNvSpPr/>
          <p:nvPr/>
        </p:nvSpPr>
        <p:spPr>
          <a:xfrm rot="17707247" flipH="1" flipV="1">
            <a:off x="3958810" y="3400377"/>
            <a:ext cx="3030448" cy="3111937"/>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4" name="13 Forma libre"/>
          <p:cNvSpPr/>
          <p:nvPr/>
        </p:nvSpPr>
        <p:spPr>
          <a:xfrm rot="9292753" flipH="1">
            <a:off x="5542829" y="2127019"/>
            <a:ext cx="3767205" cy="2503332"/>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5" name="14 Forma libre"/>
          <p:cNvSpPr/>
          <p:nvPr/>
        </p:nvSpPr>
        <p:spPr>
          <a:xfrm rot="20092753" flipH="1">
            <a:off x="1390587" y="1952616"/>
            <a:ext cx="3767205" cy="2503332"/>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Tree>
    <p:extLst>
      <p:ext uri="{BB962C8B-B14F-4D97-AF65-F5344CB8AC3E}">
        <p14:creationId xmlns:p14="http://schemas.microsoft.com/office/powerpoint/2010/main" xmlns="" val="73048306"/>
      </p:ext>
    </p:extLst>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4000" fill="hold" grpId="0" nodeType="withEffect">
                                  <p:stCondLst>
                                    <p:cond delay="0"/>
                                  </p:stCondLst>
                                  <p:childTnLst>
                                    <p:animRot by="21600000">
                                      <p:cBhvr>
                                        <p:cTn id="6" dur="750" fill="hold"/>
                                        <p:tgtEl>
                                          <p:spTgt spid="15"/>
                                        </p:tgtEl>
                                        <p:attrNameLst>
                                          <p:attrName>r</p:attrName>
                                        </p:attrNameLst>
                                      </p:cBhvr>
                                    </p:animRot>
                                  </p:childTnLst>
                                </p:cTn>
                              </p:par>
                              <p:par>
                                <p:cTn id="7" presetID="2" presetClass="entr" presetSubtype="2" fill="hold" grpId="1" nodeType="withEffect">
                                  <p:stCondLst>
                                    <p:cond delay="0"/>
                                  </p:stCondLst>
                                  <p:childTnLst>
                                    <p:set>
                                      <p:cBhvr>
                                        <p:cTn id="8" dur="1" fill="hold">
                                          <p:stCondLst>
                                            <p:cond delay="0"/>
                                          </p:stCondLst>
                                        </p:cTn>
                                        <p:tgtEl>
                                          <p:spTgt spid="15"/>
                                        </p:tgtEl>
                                        <p:attrNameLst>
                                          <p:attrName>style.visibility</p:attrName>
                                        </p:attrNameLst>
                                      </p:cBhvr>
                                      <p:to>
                                        <p:strVal val="visible"/>
                                      </p:to>
                                    </p:set>
                                    <p:anim calcmode="lin" valueType="num">
                                      <p:cBhvr additive="base">
                                        <p:cTn id="9" dur="3000" fill="hold"/>
                                        <p:tgtEl>
                                          <p:spTgt spid="15"/>
                                        </p:tgtEl>
                                        <p:attrNameLst>
                                          <p:attrName>ppt_x</p:attrName>
                                        </p:attrNameLst>
                                      </p:cBhvr>
                                      <p:tavLst>
                                        <p:tav tm="0">
                                          <p:val>
                                            <p:strVal val="1+#ppt_w/2"/>
                                          </p:val>
                                        </p:tav>
                                        <p:tav tm="100000">
                                          <p:val>
                                            <p:strVal val="#ppt_x"/>
                                          </p:val>
                                        </p:tav>
                                      </p:tavLst>
                                    </p:anim>
                                    <p:anim calcmode="lin" valueType="num">
                                      <p:cBhvr additive="base">
                                        <p:cTn id="10" dur="3000" fill="hold"/>
                                        <p:tgtEl>
                                          <p:spTgt spid="15"/>
                                        </p:tgtEl>
                                        <p:attrNameLst>
                                          <p:attrName>ppt_y</p:attrName>
                                        </p:attrNameLst>
                                      </p:cBhvr>
                                      <p:tavLst>
                                        <p:tav tm="0">
                                          <p:val>
                                            <p:strVal val="#ppt_y"/>
                                          </p:val>
                                        </p:tav>
                                        <p:tav tm="100000">
                                          <p:val>
                                            <p:strVal val="#ppt_y"/>
                                          </p:val>
                                        </p:tav>
                                      </p:tavLst>
                                    </p:anim>
                                  </p:childTnLst>
                                </p:cTn>
                              </p:par>
                              <p:par>
                                <p:cTn id="11" presetID="8" presetClass="emph" presetSubtype="0" repeatCount="4000" fill="hold" grpId="0" nodeType="withEffect">
                                  <p:stCondLst>
                                    <p:cond delay="0"/>
                                  </p:stCondLst>
                                  <p:childTnLst>
                                    <p:animRot by="21600000">
                                      <p:cBhvr>
                                        <p:cTn id="12" dur="750" fill="hold"/>
                                        <p:tgtEl>
                                          <p:spTgt spid="9"/>
                                        </p:tgtEl>
                                        <p:attrNameLst>
                                          <p:attrName>r</p:attrName>
                                        </p:attrNameLst>
                                      </p:cBhvr>
                                    </p:animRot>
                                  </p:childTnLst>
                                </p:cTn>
                              </p:par>
                              <p:par>
                                <p:cTn id="13" presetID="2" presetClass="entr" presetSubtype="4"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8" presetClass="emph" presetSubtype="0" repeatCount="4000" fill="hold" grpId="0" nodeType="withEffect">
                                  <p:stCondLst>
                                    <p:cond delay="0"/>
                                  </p:stCondLst>
                                  <p:childTnLst>
                                    <p:animRot by="21600000">
                                      <p:cBhvr>
                                        <p:cTn id="18" dur="750" fill="hold"/>
                                        <p:tgtEl>
                                          <p:spTgt spid="14"/>
                                        </p:tgtEl>
                                        <p:attrNameLst>
                                          <p:attrName>r</p:attrName>
                                        </p:attrNameLst>
                                      </p:cBhvr>
                                    </p:animRot>
                                  </p:childTnLst>
                                </p:cTn>
                              </p:par>
                              <p:par>
                                <p:cTn id="19" presetID="2" presetClass="entr" presetSubtype="8" fill="hold" grpId="1"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3000" fill="hold"/>
                                        <p:tgtEl>
                                          <p:spTgt spid="14"/>
                                        </p:tgtEl>
                                        <p:attrNameLst>
                                          <p:attrName>ppt_x</p:attrName>
                                        </p:attrNameLst>
                                      </p:cBhvr>
                                      <p:tavLst>
                                        <p:tav tm="0">
                                          <p:val>
                                            <p:strVal val="0-#ppt_w/2"/>
                                          </p:val>
                                        </p:tav>
                                        <p:tav tm="100000">
                                          <p:val>
                                            <p:strVal val="#ppt_x"/>
                                          </p:val>
                                        </p:tav>
                                      </p:tavLst>
                                    </p:anim>
                                    <p:anim calcmode="lin" valueType="num">
                                      <p:cBhvr additive="base">
                                        <p:cTn id="22" dur="3000" fill="hold"/>
                                        <p:tgtEl>
                                          <p:spTgt spid="14"/>
                                        </p:tgtEl>
                                        <p:attrNameLst>
                                          <p:attrName>ppt_y</p:attrName>
                                        </p:attrNameLst>
                                      </p:cBhvr>
                                      <p:tavLst>
                                        <p:tav tm="0">
                                          <p:val>
                                            <p:strVal val="#ppt_y"/>
                                          </p:val>
                                        </p:tav>
                                        <p:tav tm="100000">
                                          <p:val>
                                            <p:strVal val="#ppt_y"/>
                                          </p:val>
                                        </p:tav>
                                      </p:tavLst>
                                    </p:anim>
                                  </p:childTnLst>
                                </p:cTn>
                              </p:par>
                              <p:par>
                                <p:cTn id="23" presetID="8" presetClass="emph" presetSubtype="0" repeatCount="4000" fill="hold" grpId="0" nodeType="withEffect">
                                  <p:stCondLst>
                                    <p:cond delay="0"/>
                                  </p:stCondLst>
                                  <p:childTnLst>
                                    <p:animRot by="21600000">
                                      <p:cBhvr>
                                        <p:cTn id="24" dur="750" fill="hold"/>
                                        <p:tgtEl>
                                          <p:spTgt spid="13"/>
                                        </p:tgtEl>
                                        <p:attrNameLst>
                                          <p:attrName>r</p:attrName>
                                        </p:attrNameLst>
                                      </p:cBhvr>
                                    </p:animRot>
                                  </p:childTnLst>
                                </p:cTn>
                              </p:par>
                              <p:par>
                                <p:cTn id="25" presetID="2" presetClass="entr" presetSubtype="1" fill="hold" grpId="1"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childTnLst>
                          </p:cTn>
                        </p:par>
                        <p:par>
                          <p:cTn id="29" fill="hold">
                            <p:stCondLst>
                              <p:cond delay="3000"/>
                            </p:stCondLst>
                            <p:childTnLst>
                              <p:par>
                                <p:cTn id="30" presetID="2" presetClass="exit" presetSubtype="8" fill="hold" grpId="2" nodeType="afterEffect">
                                  <p:stCondLst>
                                    <p:cond delay="0"/>
                                  </p:stCondLst>
                                  <p:childTnLst>
                                    <p:anim calcmode="lin" valueType="num">
                                      <p:cBhvr additive="base">
                                        <p:cTn id="31" dur="3000"/>
                                        <p:tgtEl>
                                          <p:spTgt spid="14"/>
                                        </p:tgtEl>
                                        <p:attrNameLst>
                                          <p:attrName>ppt_x</p:attrName>
                                        </p:attrNameLst>
                                      </p:cBhvr>
                                      <p:tavLst>
                                        <p:tav tm="0">
                                          <p:val>
                                            <p:strVal val="ppt_x"/>
                                          </p:val>
                                        </p:tav>
                                        <p:tav tm="100000">
                                          <p:val>
                                            <p:strVal val="0-ppt_w/2"/>
                                          </p:val>
                                        </p:tav>
                                      </p:tavLst>
                                    </p:anim>
                                    <p:anim calcmode="lin" valueType="num">
                                      <p:cBhvr additive="base">
                                        <p:cTn id="32" dur="3000"/>
                                        <p:tgtEl>
                                          <p:spTgt spid="14"/>
                                        </p:tgtEl>
                                        <p:attrNameLst>
                                          <p:attrName>ppt_y</p:attrName>
                                        </p:attrNameLst>
                                      </p:cBhvr>
                                      <p:tavLst>
                                        <p:tav tm="0">
                                          <p:val>
                                            <p:strVal val="ppt_y"/>
                                          </p:val>
                                        </p:tav>
                                        <p:tav tm="100000">
                                          <p:val>
                                            <p:strVal val="ppt_y"/>
                                          </p:val>
                                        </p:tav>
                                      </p:tavLst>
                                    </p:anim>
                                    <p:set>
                                      <p:cBhvr>
                                        <p:cTn id="33" dur="1" fill="hold">
                                          <p:stCondLst>
                                            <p:cond delay="2999"/>
                                          </p:stCondLst>
                                        </p:cTn>
                                        <p:tgtEl>
                                          <p:spTgt spid="14"/>
                                        </p:tgtEl>
                                        <p:attrNameLst>
                                          <p:attrName>style.visibility</p:attrName>
                                        </p:attrNameLst>
                                      </p:cBhvr>
                                      <p:to>
                                        <p:strVal val="hidden"/>
                                      </p:to>
                                    </p:set>
                                  </p:childTnLst>
                                </p:cTn>
                              </p:par>
                              <p:par>
                                <p:cTn id="34" presetID="2" presetClass="exit" presetSubtype="1" fill="hold" grpId="2" nodeType="withEffect">
                                  <p:stCondLst>
                                    <p:cond delay="0"/>
                                  </p:stCondLst>
                                  <p:childTnLst>
                                    <p:anim calcmode="lin" valueType="num">
                                      <p:cBhvr additive="base">
                                        <p:cTn id="35" dur="3000"/>
                                        <p:tgtEl>
                                          <p:spTgt spid="13"/>
                                        </p:tgtEl>
                                        <p:attrNameLst>
                                          <p:attrName>ppt_x</p:attrName>
                                        </p:attrNameLst>
                                      </p:cBhvr>
                                      <p:tavLst>
                                        <p:tav tm="0">
                                          <p:val>
                                            <p:strVal val="ppt_x"/>
                                          </p:val>
                                        </p:tav>
                                        <p:tav tm="100000">
                                          <p:val>
                                            <p:strVal val="ppt_x"/>
                                          </p:val>
                                        </p:tav>
                                      </p:tavLst>
                                    </p:anim>
                                    <p:anim calcmode="lin" valueType="num">
                                      <p:cBhvr additive="base">
                                        <p:cTn id="36" dur="3000"/>
                                        <p:tgtEl>
                                          <p:spTgt spid="13"/>
                                        </p:tgtEl>
                                        <p:attrNameLst>
                                          <p:attrName>ppt_y</p:attrName>
                                        </p:attrNameLst>
                                      </p:cBhvr>
                                      <p:tavLst>
                                        <p:tav tm="0">
                                          <p:val>
                                            <p:strVal val="ppt_y"/>
                                          </p:val>
                                        </p:tav>
                                        <p:tav tm="100000">
                                          <p:val>
                                            <p:strVal val="0-ppt_h/2"/>
                                          </p:val>
                                        </p:tav>
                                      </p:tavLst>
                                    </p:anim>
                                    <p:set>
                                      <p:cBhvr>
                                        <p:cTn id="37" dur="1" fill="hold">
                                          <p:stCondLst>
                                            <p:cond delay="2999"/>
                                          </p:stCondLst>
                                        </p:cTn>
                                        <p:tgtEl>
                                          <p:spTgt spid="13"/>
                                        </p:tgtEl>
                                        <p:attrNameLst>
                                          <p:attrName>style.visibility</p:attrName>
                                        </p:attrNameLst>
                                      </p:cBhvr>
                                      <p:to>
                                        <p:strVal val="hidden"/>
                                      </p:to>
                                    </p:set>
                                  </p:childTnLst>
                                </p:cTn>
                              </p:par>
                              <p:par>
                                <p:cTn id="38" presetID="2" presetClass="exit" presetSubtype="4" fill="hold" grpId="2" nodeType="withEffect">
                                  <p:stCondLst>
                                    <p:cond delay="0"/>
                                  </p:stCondLst>
                                  <p:childTnLst>
                                    <p:anim calcmode="lin" valueType="num">
                                      <p:cBhvr additive="base">
                                        <p:cTn id="39" dur="3000"/>
                                        <p:tgtEl>
                                          <p:spTgt spid="9"/>
                                        </p:tgtEl>
                                        <p:attrNameLst>
                                          <p:attrName>ppt_x</p:attrName>
                                        </p:attrNameLst>
                                      </p:cBhvr>
                                      <p:tavLst>
                                        <p:tav tm="0">
                                          <p:val>
                                            <p:strVal val="ppt_x"/>
                                          </p:val>
                                        </p:tav>
                                        <p:tav tm="100000">
                                          <p:val>
                                            <p:strVal val="ppt_x"/>
                                          </p:val>
                                        </p:tav>
                                      </p:tavLst>
                                    </p:anim>
                                    <p:anim calcmode="lin" valueType="num">
                                      <p:cBhvr additive="base">
                                        <p:cTn id="40" dur="3000"/>
                                        <p:tgtEl>
                                          <p:spTgt spid="9"/>
                                        </p:tgtEl>
                                        <p:attrNameLst>
                                          <p:attrName>ppt_y</p:attrName>
                                        </p:attrNameLst>
                                      </p:cBhvr>
                                      <p:tavLst>
                                        <p:tav tm="0">
                                          <p:val>
                                            <p:strVal val="ppt_y"/>
                                          </p:val>
                                        </p:tav>
                                        <p:tav tm="100000">
                                          <p:val>
                                            <p:strVal val="1+ppt_h/2"/>
                                          </p:val>
                                        </p:tav>
                                      </p:tavLst>
                                    </p:anim>
                                    <p:set>
                                      <p:cBhvr>
                                        <p:cTn id="41" dur="1" fill="hold">
                                          <p:stCondLst>
                                            <p:cond delay="2999"/>
                                          </p:stCondLst>
                                        </p:cTn>
                                        <p:tgtEl>
                                          <p:spTgt spid="9"/>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3000"/>
                                        <p:tgtEl>
                                          <p:spTgt spid="15"/>
                                        </p:tgtEl>
                                        <p:attrNameLst>
                                          <p:attrName>ppt_x</p:attrName>
                                        </p:attrNameLst>
                                      </p:cBhvr>
                                      <p:tavLst>
                                        <p:tav tm="0">
                                          <p:val>
                                            <p:strVal val="ppt_x"/>
                                          </p:val>
                                        </p:tav>
                                        <p:tav tm="100000">
                                          <p:val>
                                            <p:strVal val="1+ppt_w/2"/>
                                          </p:val>
                                        </p:tav>
                                      </p:tavLst>
                                    </p:anim>
                                    <p:anim calcmode="lin" valueType="num">
                                      <p:cBhvr additive="base">
                                        <p:cTn id="44" dur="3000"/>
                                        <p:tgtEl>
                                          <p:spTgt spid="15"/>
                                        </p:tgtEl>
                                        <p:attrNameLst>
                                          <p:attrName>ppt_y</p:attrName>
                                        </p:attrNameLst>
                                      </p:cBhvr>
                                      <p:tavLst>
                                        <p:tav tm="0">
                                          <p:val>
                                            <p:strVal val="ppt_y"/>
                                          </p:val>
                                        </p:tav>
                                        <p:tav tm="100000">
                                          <p:val>
                                            <p:strVal val="ppt_y"/>
                                          </p:val>
                                        </p:tav>
                                      </p:tavLst>
                                    </p:anim>
                                    <p:set>
                                      <p:cBhvr>
                                        <p:cTn id="45" dur="1" fill="hold">
                                          <p:stCondLst>
                                            <p:cond delay="2999"/>
                                          </p:stCondLst>
                                        </p:cTn>
                                        <p:tgtEl>
                                          <p:spTgt spid="15"/>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p:cTn id="48" dur="2000" fill="hold"/>
                                        <p:tgtEl>
                                          <p:spTgt spid="6"/>
                                        </p:tgtEl>
                                        <p:attrNameLst>
                                          <p:attrName>ppt_w</p:attrName>
                                        </p:attrNameLst>
                                      </p:cBhvr>
                                      <p:tavLst>
                                        <p:tav tm="0">
                                          <p:val>
                                            <p:fltVal val="0"/>
                                          </p:val>
                                        </p:tav>
                                        <p:tav tm="100000">
                                          <p:val>
                                            <p:strVal val="#ppt_w"/>
                                          </p:val>
                                        </p:tav>
                                      </p:tavLst>
                                    </p:anim>
                                    <p:anim calcmode="lin" valueType="num">
                                      <p:cBhvr>
                                        <p:cTn id="49"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wuesste-2e4020c3-1ff6-4830-a8ee-7a58bab353dd.jpg"/>
          <p:cNvPicPr>
            <a:picLocks noGrp="1" noChangeAspect="1"/>
          </p:cNvPicPr>
          <p:nvPr>
            <p:ph idx="1"/>
          </p:nvPr>
        </p:nvPicPr>
        <p:blipFill>
          <a:blip r:embed="rId2" cstate="print"/>
          <a:stretch>
            <a:fillRect/>
          </a:stretch>
        </p:blipFill>
        <p:spPr>
          <a:xfrm>
            <a:off x="0" y="1"/>
            <a:ext cx="10801350" cy="6516688"/>
          </a:xfrm>
        </p:spPr>
      </p:pic>
    </p:spTree>
  </p:cSld>
  <p:clrMapOvr>
    <a:masterClrMapping/>
  </p:clrMapOvr>
  <p:transition spd="med"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Bilma-Salzkarawane1.jpg"/>
          <p:cNvPicPr>
            <a:picLocks noChangeAspect="1" noChangeArrowheads="1"/>
          </p:cNvPicPr>
          <p:nvPr/>
        </p:nvPicPr>
        <p:blipFill>
          <a:blip r:embed="rId2"/>
          <a:srcRect/>
          <a:stretch>
            <a:fillRect/>
          </a:stretch>
        </p:blipFill>
        <p:spPr bwMode="auto">
          <a:xfrm>
            <a:off x="0" y="0"/>
            <a:ext cx="11289462"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57469" y="2472526"/>
            <a:ext cx="7200931" cy="3170099"/>
          </a:xfrm>
          <a:prstGeom prst="rect">
            <a:avLst/>
          </a:prstGeom>
        </p:spPr>
        <p:txBody>
          <a:bodyPr wrap="square">
            <a:spAutoFit/>
          </a:bodyPr>
          <a:lstStyle/>
          <a:p>
            <a:r>
              <a:rPr lang="es-ES" sz="3200" b="1" dirty="0" smtClean="0">
                <a:effectLst>
                  <a:glow rad="228600">
                    <a:schemeClr val="accent3">
                      <a:satMod val="175000"/>
                      <a:alpha val="40000"/>
                    </a:schemeClr>
                  </a:glow>
                </a:effectLst>
              </a:rPr>
              <a:t>Una planta especial</a:t>
            </a:r>
          </a:p>
          <a:p>
            <a:r>
              <a:rPr lang="es-ES" sz="2400" b="1" dirty="0" smtClean="0">
                <a:effectLst>
                  <a:glow rad="228600">
                    <a:schemeClr val="accent3">
                      <a:satMod val="175000"/>
                      <a:alpha val="40000"/>
                    </a:schemeClr>
                  </a:glow>
                </a:effectLst>
              </a:rPr>
              <a:t>La rosa de Jericó es una planta bastante especial gracias a su resistencia. Cuando se seca, sus ramas se contraen y se hace un ovillo. Así puede permanecer durante años. No obstante, cuando encuentra humedad o agua, vuelve a hidratarse y a retomar su forma original. Es común encontrarla en gran parte del desierto.</a:t>
            </a:r>
            <a:endParaRPr lang="es-ES" sz="2400" b="1" dirty="0">
              <a:effectLst>
                <a:glow rad="228600">
                  <a:schemeClr val="accent3">
                    <a:satMod val="175000"/>
                    <a:alpha val="40000"/>
                  </a:schemeClr>
                </a:glow>
              </a:effectLst>
            </a:endParaRPr>
          </a:p>
        </p:txBody>
      </p:sp>
    </p:spTree>
  </p:cSld>
  <p:clrMapOvr>
    <a:masterClrMapping/>
  </p:clrMapOvr>
  <p:transition spd="med" advTm="21000">
    <p:random/>
    <p:sndAc>
      <p:stSnd>
        <p:snd r:embed="rId2" name="sound009.wav"/>
      </p:stSnd>
    </p:sndAc>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Users\Jose Luis\Desktop\es-dificil-cuidar-la-flor-de-jerico.jpg"/>
          <p:cNvPicPr>
            <a:picLocks noChangeAspect="1" noChangeArrowheads="1"/>
          </p:cNvPicPr>
          <p:nvPr/>
        </p:nvPicPr>
        <p:blipFill>
          <a:blip r:embed="rId2"/>
          <a:srcRect/>
          <a:stretch>
            <a:fillRect/>
          </a:stretch>
        </p:blipFill>
        <p:spPr bwMode="auto">
          <a:xfrm>
            <a:off x="0" y="0"/>
            <a:ext cx="10841519" cy="6516688"/>
          </a:xfrm>
          <a:prstGeom prst="rect">
            <a:avLst/>
          </a:prstGeom>
          <a:noFill/>
        </p:spPr>
      </p:pic>
      <p:pic>
        <p:nvPicPr>
          <p:cNvPr id="14338" name="Picture 2" descr="C:\Users\Jose Luis\Desktop\15 - 1.gif"/>
          <p:cNvPicPr>
            <a:picLocks noChangeAspect="1" noChangeArrowheads="1" noCrop="1"/>
          </p:cNvPicPr>
          <p:nvPr/>
        </p:nvPicPr>
        <p:blipFill>
          <a:blip r:embed="rId3"/>
          <a:srcRect/>
          <a:stretch>
            <a:fillRect/>
          </a:stretch>
        </p:blipFill>
        <p:spPr bwMode="auto">
          <a:xfrm>
            <a:off x="566011" y="610921"/>
            <a:ext cx="2755917" cy="2851071"/>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rotleuchtende-pflanzen-68177f2e-8586-4413-b87c-448e3786042d.jpg"/>
          <p:cNvPicPr>
            <a:picLocks noGrp="1" noChangeAspect="1"/>
          </p:cNvPicPr>
          <p:nvPr>
            <p:ph idx="1"/>
          </p:nvPr>
        </p:nvPicPr>
        <p:blipFill>
          <a:blip r:embed="rId2" cstate="print"/>
          <a:stretch>
            <a:fillRect/>
          </a:stretch>
        </p:blipFill>
        <p:spPr>
          <a:xfrm>
            <a:off x="0" y="-113661"/>
            <a:ext cx="12320338" cy="6630349"/>
          </a:xfrm>
        </p:spPr>
      </p:pic>
    </p:spTree>
  </p:cSld>
  <p:clrMapOvr>
    <a:masterClrMapping/>
  </p:clrMapOvr>
  <p:transition spd="med" advTm="6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oscher-oder-fettblattbaum-5efb99c7-3a4d-409b-9975-f13acec73fd3.jpg"/>
          <p:cNvPicPr>
            <a:picLocks noGrp="1" noChangeAspect="1"/>
          </p:cNvPicPr>
          <p:nvPr>
            <p:ph idx="1"/>
          </p:nvPr>
        </p:nvPicPr>
        <p:blipFill>
          <a:blip r:embed="rId2" cstate="print"/>
          <a:stretch>
            <a:fillRect/>
          </a:stretch>
        </p:blipFill>
        <p:spPr>
          <a:xfrm>
            <a:off x="0" y="-113661"/>
            <a:ext cx="12320338" cy="6630349"/>
          </a:xfrm>
        </p:spPr>
      </p:pic>
    </p:spTree>
  </p:cSld>
  <p:clrMapOvr>
    <a:masterClrMapping/>
  </p:clrMapOvr>
  <p:transition spd="med" advTm="6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8540e832-ac76-4ee3-8c97-23bd840b1780.jpg"/>
          <p:cNvPicPr>
            <a:picLocks noGrp="1" noChangeAspect="1"/>
          </p:cNvPicPr>
          <p:nvPr>
            <p:ph idx="1"/>
          </p:nvPr>
        </p:nvPicPr>
        <p:blipFill>
          <a:blip r:embed="rId2" cstate="print"/>
          <a:stretch>
            <a:fillRect/>
          </a:stretch>
        </p:blipFill>
        <p:spPr>
          <a:xfrm>
            <a:off x="0" y="-154254"/>
            <a:ext cx="12489111" cy="6670943"/>
          </a:xfrm>
        </p:spPr>
      </p:pic>
    </p:spTree>
  </p:cSld>
  <p:clrMapOvr>
    <a:masterClrMapping/>
  </p:clrMapOvr>
  <p:transition spd="med" advTm="6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57469" y="2758278"/>
            <a:ext cx="7200931" cy="2800767"/>
          </a:xfrm>
          <a:prstGeom prst="rect">
            <a:avLst/>
          </a:prstGeom>
        </p:spPr>
        <p:txBody>
          <a:bodyPr wrap="square">
            <a:spAutoFit/>
          </a:bodyPr>
          <a:lstStyle/>
          <a:p>
            <a:r>
              <a:rPr lang="es-ES" sz="3200" b="1" dirty="0" smtClean="0">
                <a:effectLst>
                  <a:glow rad="228600">
                    <a:schemeClr val="accent3">
                      <a:satMod val="175000"/>
                      <a:alpha val="40000"/>
                    </a:schemeClr>
                  </a:glow>
                </a:effectLst>
              </a:rPr>
              <a:t>Las pirámides desconocidas</a:t>
            </a:r>
          </a:p>
          <a:p>
            <a:r>
              <a:rPr lang="es-ES" sz="2400" b="1" dirty="0" smtClean="0">
                <a:effectLst>
                  <a:glow rad="228600">
                    <a:schemeClr val="accent3">
                      <a:satMod val="175000"/>
                      <a:alpha val="40000"/>
                    </a:schemeClr>
                  </a:glow>
                </a:effectLst>
              </a:rPr>
              <a:t>Mientras que las pirámides de Egipto son conocidas a nivel mundial, las de Sudán no lo son tanto. Éstas pertenecen a los </a:t>
            </a:r>
            <a:r>
              <a:rPr lang="es-ES" sz="2400" b="1" dirty="0" err="1" smtClean="0">
                <a:effectLst>
                  <a:glow rad="228600">
                    <a:schemeClr val="accent3">
                      <a:satMod val="175000"/>
                      <a:alpha val="40000"/>
                    </a:schemeClr>
                  </a:glow>
                </a:effectLst>
              </a:rPr>
              <a:t>kushitas</a:t>
            </a:r>
            <a:r>
              <a:rPr lang="es-ES" sz="2400" b="1" dirty="0" smtClean="0">
                <a:effectLst>
                  <a:glow rad="228600">
                    <a:schemeClr val="accent3">
                      <a:satMod val="175000"/>
                      <a:alpha val="40000"/>
                    </a:schemeClr>
                  </a:glow>
                </a:effectLst>
              </a:rPr>
              <a:t>, un pueblo que habitó en la zona entre el 260 a.C. y el 300 d.C. Hay un total de 250 pirámides, las cuales se parecen a las egipcias, pero son más pequeñas e inclinadas.</a:t>
            </a:r>
            <a:endParaRPr lang="es-ES" sz="2400" b="1" dirty="0">
              <a:effectLst>
                <a:glow rad="228600">
                  <a:schemeClr val="accent3">
                    <a:satMod val="175000"/>
                    <a:alpha val="40000"/>
                  </a:schemeClr>
                </a:glow>
              </a:effectLst>
            </a:endParaRPr>
          </a:p>
        </p:txBody>
      </p:sp>
    </p:spTree>
  </p:cSld>
  <p:clrMapOvr>
    <a:masterClrMapping/>
  </p:clrMapOvr>
  <p:transition spd="med" advTm="22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las-piramides-menos-famosas-del-sahara-650x366.jpg"/>
          <p:cNvPicPr>
            <a:picLocks noChangeAspect="1" noChangeArrowheads="1"/>
          </p:cNvPicPr>
          <p:nvPr/>
        </p:nvPicPr>
        <p:blipFill>
          <a:blip r:embed="rId2"/>
          <a:srcRect/>
          <a:stretch>
            <a:fillRect/>
          </a:stretch>
        </p:blipFill>
        <p:spPr bwMode="auto">
          <a:xfrm>
            <a:off x="1" y="0"/>
            <a:ext cx="10940174"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tireste-puit-deau-4d9ab02c-21ee-4503-8c70-c9e31651f5c2.jpg"/>
          <p:cNvPicPr>
            <a:picLocks noGrp="1" noChangeAspect="1"/>
          </p:cNvPicPr>
          <p:nvPr>
            <p:ph idx="1"/>
          </p:nvPr>
        </p:nvPicPr>
        <p:blipFill>
          <a:blip r:embed="rId2" cstate="print"/>
          <a:stretch>
            <a:fillRect/>
          </a:stretch>
        </p:blipFill>
        <p:spPr>
          <a:xfrm>
            <a:off x="1" y="-254583"/>
            <a:ext cx="11223318" cy="6771271"/>
          </a:xfrm>
        </p:spPr>
      </p:pic>
    </p:spTree>
  </p:cSld>
  <p:clrMapOvr>
    <a:masterClrMapping/>
  </p:clrMapOvr>
  <p:transition spd="med" advTm="6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transport-e35e205f-5e8d-474b-8319-7013d2d1cbdd.jpg"/>
          <p:cNvPicPr>
            <a:picLocks noGrp="1" noChangeAspect="1"/>
          </p:cNvPicPr>
          <p:nvPr>
            <p:ph idx="1"/>
          </p:nvPr>
        </p:nvPicPr>
        <p:blipFill>
          <a:blip r:embed="rId2" cstate="print"/>
          <a:stretch>
            <a:fillRect/>
          </a:stretch>
        </p:blipFill>
        <p:spPr>
          <a:xfrm>
            <a:off x="0" y="0"/>
            <a:ext cx="10801350" cy="6516688"/>
          </a:xfrm>
        </p:spPr>
      </p:pic>
    </p:spTree>
  </p:cSld>
  <p:clrMapOvr>
    <a:masterClrMapping/>
  </p:clrMapOvr>
  <p:transition spd="med" advTm="6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Desert-14.jpg"/>
          <p:cNvPicPr>
            <a:picLocks noGrp="1" noChangeAspect="1"/>
          </p:cNvPicPr>
          <p:nvPr>
            <p:ph idx="1"/>
          </p:nvPr>
        </p:nvPicPr>
        <p:blipFill>
          <a:blip r:embed="rId2" cstate="print"/>
          <a:stretch>
            <a:fillRect/>
          </a:stretch>
        </p:blipFill>
        <p:spPr>
          <a:xfrm>
            <a:off x="-1434601" y="0"/>
            <a:ext cx="14401798" cy="6516688"/>
          </a:xfrm>
        </p:spPr>
      </p:pic>
    </p:spTree>
  </p:cSld>
  <p:clrMapOvr>
    <a:masterClrMapping/>
  </p:clrMapOvr>
  <p:transition spd="med" advTm="6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39000" contrast="6000"/>
          </a:blip>
          <a:srcRect/>
          <a:stretch>
            <a:fillRect/>
          </a:stretch>
        </p:blipFill>
        <p:spPr bwMode="auto">
          <a:xfrm>
            <a:off x="1" y="0"/>
            <a:ext cx="10801350" cy="6534790"/>
          </a:xfrm>
          <a:prstGeom prst="rect">
            <a:avLst/>
          </a:prstGeom>
          <a:noFill/>
          <a:ln w="9525">
            <a:noFill/>
            <a:miter lim="800000"/>
            <a:headEnd/>
            <a:tailEnd/>
          </a:ln>
        </p:spPr>
      </p:pic>
      <p:sp>
        <p:nvSpPr>
          <p:cNvPr id="2" name="1 Rectángulo"/>
          <p:cNvSpPr/>
          <p:nvPr/>
        </p:nvSpPr>
        <p:spPr>
          <a:xfrm>
            <a:off x="2757469" y="2686840"/>
            <a:ext cx="6772303" cy="2800767"/>
          </a:xfrm>
          <a:prstGeom prst="rect">
            <a:avLst/>
          </a:prstGeom>
        </p:spPr>
        <p:txBody>
          <a:bodyPr wrap="square">
            <a:spAutoFit/>
          </a:bodyPr>
          <a:lstStyle/>
          <a:p>
            <a:r>
              <a:rPr lang="es-ES" sz="3200" b="1" dirty="0" smtClean="0">
                <a:effectLst>
                  <a:glow rad="228600">
                    <a:schemeClr val="accent3">
                      <a:satMod val="175000"/>
                      <a:alpha val="40000"/>
                    </a:schemeClr>
                  </a:glow>
                </a:effectLst>
              </a:rPr>
              <a:t>Un origen diferente</a:t>
            </a:r>
          </a:p>
          <a:p>
            <a:r>
              <a:rPr lang="es-ES" sz="2400" b="1" dirty="0" smtClean="0">
                <a:effectLst>
                  <a:glow rad="228600">
                    <a:schemeClr val="accent3">
                      <a:satMod val="175000"/>
                      <a:alpha val="40000"/>
                    </a:schemeClr>
                  </a:glow>
                </a:effectLst>
              </a:rPr>
              <a:t>Aunque parezca mentira, el Sáhara era antes una gran selva. Hay distintas hipótesis que explican su transformación. Algunas defienden que hace millones de años, debido a la desecación del mar de Tetis, ésta se convirtió en un desierto. Otras teorías mantienen que esto ocurrió hace unos 5.000 años.</a:t>
            </a:r>
            <a:endParaRPr lang="es-ES" sz="2400" b="1" dirty="0">
              <a:effectLst>
                <a:glow rad="228600">
                  <a:schemeClr val="accent3">
                    <a:satMod val="175000"/>
                    <a:alpha val="40000"/>
                  </a:schemeClr>
                </a:glow>
              </a:effectLst>
            </a:endParaRPr>
          </a:p>
        </p:txBody>
      </p:sp>
    </p:spTree>
  </p:cSld>
  <p:clrMapOvr>
    <a:masterClrMapping/>
  </p:clrMapOvr>
  <p:transition spd="med" advTm="2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offener-planet-sebka-der-westsahara-5a4cc7dd-f67e-406b-be4c-d4f76579ee51.jpg"/>
          <p:cNvPicPr>
            <a:picLocks noGrp="1" noChangeAspect="1"/>
          </p:cNvPicPr>
          <p:nvPr>
            <p:ph idx="1"/>
          </p:nvPr>
        </p:nvPicPr>
        <p:blipFill>
          <a:blip r:embed="rId3" cstate="print"/>
          <a:stretch>
            <a:fillRect/>
          </a:stretch>
        </p:blipFill>
        <p:spPr>
          <a:xfrm>
            <a:off x="1" y="-56778"/>
            <a:ext cx="14514377" cy="6573466"/>
          </a:xfrm>
        </p:spPr>
      </p:pic>
    </p:spTree>
  </p:cSld>
  <p:clrMapOvr>
    <a:masterClrMapping/>
  </p:clrMapOvr>
  <p:transition spd="med" advTm="6000">
    <p:random/>
    <p:sndAc>
      <p:stSnd>
        <p:snd r:embed="rId2" name="sound011.wav"/>
      </p:stSnd>
    </p:sndAc>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inhoud 3" descr="duenenlandschaft-655261d4-5457-448e-bf31-96a8d8051557.jpg"/>
          <p:cNvPicPr>
            <a:picLocks noGrp="1" noChangeAspect="1"/>
          </p:cNvPicPr>
          <p:nvPr>
            <p:ph idx="1"/>
          </p:nvPr>
        </p:nvPicPr>
        <p:blipFill>
          <a:blip r:embed="rId2" cstate="print"/>
          <a:stretch>
            <a:fillRect/>
          </a:stretch>
        </p:blipFill>
        <p:spPr>
          <a:xfrm>
            <a:off x="0" y="8690"/>
            <a:ext cx="10801350" cy="6507999"/>
          </a:xfrm>
        </p:spPr>
      </p:pic>
      <p:sp>
        <p:nvSpPr>
          <p:cNvPr id="13" name="12 Forma libre"/>
          <p:cNvSpPr/>
          <p:nvPr/>
        </p:nvSpPr>
        <p:spPr>
          <a:xfrm rot="5779269" flipH="1">
            <a:off x="5912223" y="374459"/>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7" name="6 Forma libre"/>
          <p:cNvSpPr/>
          <p:nvPr/>
        </p:nvSpPr>
        <p:spPr>
          <a:xfrm rot="15820731" flipH="1" flipV="1">
            <a:off x="5820542" y="2974581"/>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8" name="7 Forma libre"/>
          <p:cNvSpPr/>
          <p:nvPr/>
        </p:nvSpPr>
        <p:spPr>
          <a:xfrm rot="5779269" flipV="1">
            <a:off x="2257051" y="2952476"/>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9" name="8 Forma libre"/>
          <p:cNvSpPr/>
          <p:nvPr/>
        </p:nvSpPr>
        <p:spPr>
          <a:xfrm rot="15820731">
            <a:off x="2329565" y="374458"/>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Tree>
    <p:extLst>
      <p:ext uri="{BB962C8B-B14F-4D97-AF65-F5344CB8AC3E}">
        <p14:creationId xmlns:p14="http://schemas.microsoft.com/office/powerpoint/2010/main" xmlns="" val="2171112505"/>
      </p:ext>
    </p:extLst>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0-#ppt_w/2"/>
                                          </p:val>
                                        </p:tav>
                                        <p:tav tm="100000">
                                          <p:val>
                                            <p:strVal val="#ppt_x"/>
                                          </p:val>
                                        </p:tav>
                                      </p:tavLst>
                                    </p:anim>
                                    <p:anim calcmode="lin" valueType="num">
                                      <p:cBhvr additive="base">
                                        <p:cTn id="8" dur="3000" fill="hold"/>
                                        <p:tgtEl>
                                          <p:spTgt spid="13"/>
                                        </p:tgtEl>
                                        <p:attrNameLst>
                                          <p:attrName>ppt_y</p:attrName>
                                        </p:attrNameLst>
                                      </p:cBhvr>
                                      <p:tavLst>
                                        <p:tav tm="0">
                                          <p:val>
                                            <p:strVal val="1+#ppt_h/2"/>
                                          </p:val>
                                        </p:tav>
                                        <p:tav tm="100000">
                                          <p:val>
                                            <p:strVal val="#ppt_y"/>
                                          </p:val>
                                        </p:tav>
                                      </p:tavLst>
                                    </p:anim>
                                  </p:childTnLst>
                                </p:cTn>
                              </p:par>
                              <p:par>
                                <p:cTn id="9" presetID="8" presetClass="emph" presetSubtype="0" repeatCount="3000" fill="hold" grpId="1" nodeType="withEffect">
                                  <p:stCondLst>
                                    <p:cond delay="0"/>
                                  </p:stCondLst>
                                  <p:childTnLst>
                                    <p:animRot by="-21600000">
                                      <p:cBhvr>
                                        <p:cTn id="10" dur="1000" fill="hold"/>
                                        <p:tgtEl>
                                          <p:spTgt spid="13"/>
                                        </p:tgtEl>
                                        <p:attrNameLst>
                                          <p:attrName>r</p:attrName>
                                        </p:attrNameLst>
                                      </p:cBhvr>
                                    </p:animRot>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8" presetClass="emph" presetSubtype="0" repeatCount="3000" fill="hold" grpId="1" nodeType="withEffect">
                                  <p:stCondLst>
                                    <p:cond delay="0"/>
                                  </p:stCondLst>
                                  <p:childTnLst>
                                    <p:animRot by="21600000">
                                      <p:cBhvr>
                                        <p:cTn id="16" dur="1000" fill="hold"/>
                                        <p:tgtEl>
                                          <p:spTgt spid="7"/>
                                        </p:tgtEl>
                                        <p:attrNameLst>
                                          <p:attrName>r</p:attrName>
                                        </p:attrNameLst>
                                      </p:cBhvr>
                                    </p:animRot>
                                  </p:childTnLst>
                                </p:cTn>
                              </p:par>
                              <p:par>
                                <p:cTn id="17" presetID="2"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8" presetClass="emph" presetSubtype="0" repeatCount="3000" fill="hold" grpId="1" nodeType="withEffect">
                                  <p:stCondLst>
                                    <p:cond delay="0"/>
                                  </p:stCondLst>
                                  <p:childTnLst>
                                    <p:animRot by="-21600000">
                                      <p:cBhvr>
                                        <p:cTn id="22" dur="1033" fill="hold"/>
                                        <p:tgtEl>
                                          <p:spTgt spid="8"/>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8" presetClass="emph" presetSubtype="0" repeatCount="3000" fill="hold" grpId="1" nodeType="withEffect">
                                  <p:stCondLst>
                                    <p:cond delay="0"/>
                                  </p:stCondLst>
                                  <p:childTnLst>
                                    <p:animRot by="21600000">
                                      <p:cBhvr>
                                        <p:cTn id="28" dur="1033" fill="hold"/>
                                        <p:tgtEl>
                                          <p:spTgt spid="9"/>
                                        </p:tgtEl>
                                        <p:attrNameLst>
                                          <p:attrName>r</p:attrName>
                                        </p:attrNameLst>
                                      </p:cBhvr>
                                    </p:animRot>
                                  </p:childTnLst>
                                </p:cTn>
                              </p:par>
                            </p:childTnLst>
                          </p:cTn>
                        </p:par>
                        <p:par>
                          <p:cTn id="29" fill="hold">
                            <p:stCondLst>
                              <p:cond delay="3099"/>
                            </p:stCondLst>
                            <p:childTnLst>
                              <p:par>
                                <p:cTn id="30" presetID="2" presetClass="exit" presetSubtype="9" fill="hold" grpId="2" nodeType="after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0-ppt_h/2"/>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6" fill="hold" grpId="2" nodeType="withEffect">
                                  <p:stCondLst>
                                    <p:cond delay="0"/>
                                  </p:stCondLst>
                                  <p:childTnLst>
                                    <p:anim calcmode="lin" valueType="num">
                                      <p:cBhvr additive="base">
                                        <p:cTn id="35" dur="3000"/>
                                        <p:tgtEl>
                                          <p:spTgt spid="9"/>
                                        </p:tgtEl>
                                        <p:attrNameLst>
                                          <p:attrName>ppt_x</p:attrName>
                                        </p:attrNameLst>
                                      </p:cBhvr>
                                      <p:tavLst>
                                        <p:tav tm="0">
                                          <p:val>
                                            <p:strVal val="ppt_x"/>
                                          </p:val>
                                        </p:tav>
                                        <p:tav tm="100000">
                                          <p:val>
                                            <p:strVal val="1+ppt_w/2"/>
                                          </p:val>
                                        </p:tav>
                                      </p:tavLst>
                                    </p:anim>
                                    <p:anim calcmode="lin" valueType="num">
                                      <p:cBhvr additive="base">
                                        <p:cTn id="36" dur="3000"/>
                                        <p:tgtEl>
                                          <p:spTgt spid="9"/>
                                        </p:tgtEl>
                                        <p:attrNameLst>
                                          <p:attrName>ppt_y</p:attrName>
                                        </p:attrNameLst>
                                      </p:cBhvr>
                                      <p:tavLst>
                                        <p:tav tm="0">
                                          <p:val>
                                            <p:strVal val="ppt_y"/>
                                          </p:val>
                                        </p:tav>
                                        <p:tav tm="100000">
                                          <p:val>
                                            <p:strVal val="1+ppt_h/2"/>
                                          </p:val>
                                        </p:tav>
                                      </p:tavLst>
                                    </p:anim>
                                    <p:set>
                                      <p:cBhvr>
                                        <p:cTn id="37" dur="1" fill="hold">
                                          <p:stCondLst>
                                            <p:cond delay="2999"/>
                                          </p:stCondLst>
                                        </p:cTn>
                                        <p:tgtEl>
                                          <p:spTgt spid="9"/>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000"/>
                                        <p:tgtEl>
                                          <p:spTgt spid="13"/>
                                        </p:tgtEl>
                                        <p:attrNameLst>
                                          <p:attrName>ppt_x</p:attrName>
                                        </p:attrNameLst>
                                      </p:cBhvr>
                                      <p:tavLst>
                                        <p:tav tm="0">
                                          <p:val>
                                            <p:strVal val="ppt_x"/>
                                          </p:val>
                                        </p:tav>
                                        <p:tav tm="100000">
                                          <p:val>
                                            <p:strVal val="0-ppt_w/2"/>
                                          </p:val>
                                        </p:tav>
                                      </p:tavLst>
                                    </p:anim>
                                    <p:anim calcmode="lin" valueType="num">
                                      <p:cBhvr additive="base">
                                        <p:cTn id="40" dur="3000"/>
                                        <p:tgtEl>
                                          <p:spTgt spid="13"/>
                                        </p:tgtEl>
                                        <p:attrNameLst>
                                          <p:attrName>ppt_y</p:attrName>
                                        </p:attrNameLst>
                                      </p:cBhvr>
                                      <p:tavLst>
                                        <p:tav tm="0">
                                          <p:val>
                                            <p:strVal val="ppt_y"/>
                                          </p:val>
                                        </p:tav>
                                        <p:tav tm="100000">
                                          <p:val>
                                            <p:strVal val="1+ppt_h/2"/>
                                          </p:val>
                                        </p:tav>
                                      </p:tavLst>
                                    </p:anim>
                                    <p:set>
                                      <p:cBhvr>
                                        <p:cTn id="41" dur="1" fill="hold">
                                          <p:stCondLst>
                                            <p:cond delay="2999"/>
                                          </p:stCondLst>
                                        </p:cTn>
                                        <p:tgtEl>
                                          <p:spTgt spid="13"/>
                                        </p:tgtEl>
                                        <p:attrNameLst>
                                          <p:attrName>style.visibility</p:attrName>
                                        </p:attrNameLst>
                                      </p:cBhvr>
                                      <p:to>
                                        <p:strVal val="hidden"/>
                                      </p:to>
                                    </p:set>
                                  </p:childTnLst>
                                </p:cTn>
                              </p:par>
                              <p:par>
                                <p:cTn id="42" presetID="2" presetClass="exit" presetSubtype="3" fill="hold" grpId="2"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1+ppt_w/2"/>
                                          </p:val>
                                        </p:tav>
                                      </p:tavLst>
                                    </p:anim>
                                    <p:anim calcmode="lin" valueType="num">
                                      <p:cBhvr additive="base">
                                        <p:cTn id="44" dur="3000"/>
                                        <p:tgtEl>
                                          <p:spTgt spid="8"/>
                                        </p:tgtEl>
                                        <p:attrNameLst>
                                          <p:attrName>ppt_y</p:attrName>
                                        </p:attrNameLst>
                                      </p:cBhvr>
                                      <p:tavLst>
                                        <p:tav tm="0">
                                          <p:val>
                                            <p:strVal val="ppt_y"/>
                                          </p:val>
                                        </p:tav>
                                        <p:tav tm="100000">
                                          <p:val>
                                            <p:strVal val="0-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p:cTn id="48" dur="2000" fill="hold"/>
                                        <p:tgtEl>
                                          <p:spTgt spid="6"/>
                                        </p:tgtEl>
                                        <p:attrNameLst>
                                          <p:attrName>ppt_w</p:attrName>
                                        </p:attrNameLst>
                                      </p:cBhvr>
                                      <p:tavLst>
                                        <p:tav tm="0">
                                          <p:val>
                                            <p:fltVal val="0"/>
                                          </p:val>
                                        </p:tav>
                                        <p:tav tm="100000">
                                          <p:val>
                                            <p:strVal val="#ppt_w"/>
                                          </p:val>
                                        </p:tav>
                                      </p:tavLst>
                                    </p:anim>
                                    <p:anim calcmode="lin" valueType="num">
                                      <p:cBhvr>
                                        <p:cTn id="49"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duenenlandschaft-655261d4-5457-448e-bf31-96a8d8051557.jpg"/>
          <p:cNvPicPr>
            <a:picLocks noGrp="1" noChangeAspect="1"/>
          </p:cNvPicPr>
          <p:nvPr>
            <p:ph idx="1"/>
          </p:nvPr>
        </p:nvPicPr>
        <p:blipFill>
          <a:blip r:embed="rId2" cstate="print"/>
          <a:stretch>
            <a:fillRect/>
          </a:stretch>
        </p:blipFill>
        <p:spPr>
          <a:xfrm>
            <a:off x="0" y="8690"/>
            <a:ext cx="10801350" cy="6507999"/>
          </a:xfrm>
        </p:spPr>
      </p:pic>
    </p:spTree>
  </p:cSld>
  <p:clrMapOvr>
    <a:masterClrMapping/>
  </p:clrMapOvr>
  <p:transition spd="med" advTm="6000">
    <p:rand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la-transformacion-del-desierto-del-sahara-650x366.jpg"/>
          <p:cNvPicPr>
            <a:picLocks noChangeAspect="1" noChangeArrowheads="1"/>
          </p:cNvPicPr>
          <p:nvPr/>
        </p:nvPicPr>
        <p:blipFill>
          <a:blip r:embed="rId2"/>
          <a:srcRect/>
          <a:stretch>
            <a:fillRect/>
          </a:stretch>
        </p:blipFill>
        <p:spPr bwMode="auto">
          <a:xfrm>
            <a:off x="0" y="0"/>
            <a:ext cx="10940174"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00338" y="2030018"/>
            <a:ext cx="7058055" cy="3170099"/>
          </a:xfrm>
          <a:prstGeom prst="rect">
            <a:avLst/>
          </a:prstGeom>
        </p:spPr>
        <p:txBody>
          <a:bodyPr wrap="square">
            <a:spAutoFit/>
          </a:bodyPr>
          <a:lstStyle/>
          <a:p>
            <a:r>
              <a:rPr lang="es-ES" sz="3200" b="1" dirty="0" smtClean="0">
                <a:effectLst>
                  <a:glow rad="228600">
                    <a:schemeClr val="accent3">
                      <a:satMod val="175000"/>
                      <a:alpha val="40000"/>
                    </a:schemeClr>
                  </a:glow>
                </a:effectLst>
              </a:rPr>
              <a:t>Más allá del océano</a:t>
            </a:r>
          </a:p>
          <a:p>
            <a:r>
              <a:rPr lang="es-ES" sz="2400" b="1" dirty="0" smtClean="0">
                <a:effectLst>
                  <a:glow rad="228600">
                    <a:schemeClr val="accent3">
                      <a:satMod val="175000"/>
                      <a:alpha val="40000"/>
                    </a:schemeClr>
                  </a:glow>
                </a:effectLst>
              </a:rPr>
              <a:t>Una capa de aire del Sáhara, conocida también por la sigla SAL (</a:t>
            </a:r>
            <a:r>
              <a:rPr lang="es-ES" sz="2400" b="1" dirty="0" err="1" smtClean="0">
                <a:effectLst>
                  <a:glow rad="228600">
                    <a:schemeClr val="accent3">
                      <a:satMod val="175000"/>
                      <a:alpha val="40000"/>
                    </a:schemeClr>
                  </a:glow>
                </a:effectLst>
              </a:rPr>
              <a:t>Saharan</a:t>
            </a:r>
            <a:r>
              <a:rPr lang="es-ES" sz="2400" b="1" dirty="0" smtClean="0">
                <a:effectLst>
                  <a:glow rad="228600">
                    <a:schemeClr val="accent3">
                      <a:satMod val="175000"/>
                      <a:alpha val="40000"/>
                    </a:schemeClr>
                  </a:glow>
                </a:effectLst>
              </a:rPr>
              <a:t> Air </a:t>
            </a:r>
            <a:r>
              <a:rPr lang="es-ES" sz="2400" b="1" dirty="0" err="1" smtClean="0">
                <a:effectLst>
                  <a:glow rad="228600">
                    <a:schemeClr val="accent3">
                      <a:satMod val="175000"/>
                      <a:alpha val="40000"/>
                    </a:schemeClr>
                  </a:glow>
                </a:effectLst>
              </a:rPr>
              <a:t>Layer</a:t>
            </a:r>
            <a:r>
              <a:rPr lang="es-ES" sz="2400" b="1" dirty="0" smtClean="0">
                <a:effectLst>
                  <a:glow rad="228600">
                    <a:schemeClr val="accent3">
                      <a:satMod val="175000"/>
                      <a:alpha val="40000"/>
                    </a:schemeClr>
                  </a:glow>
                </a:effectLst>
              </a:rPr>
              <a:t>) es una gran cantidad de aire seco cargado de partículas de arena microscópica. </a:t>
            </a:r>
            <a:r>
              <a:rPr lang="es-ES" sz="2400" b="1" dirty="0" err="1" smtClean="0">
                <a:effectLst>
                  <a:glow rad="228600">
                    <a:schemeClr val="accent3">
                      <a:satMod val="175000"/>
                      <a:alpha val="40000"/>
                    </a:schemeClr>
                  </a:glow>
                </a:effectLst>
              </a:rPr>
              <a:t>Sorprendentemene</a:t>
            </a:r>
            <a:r>
              <a:rPr lang="es-ES" sz="2400" b="1" dirty="0" smtClean="0">
                <a:effectLst>
                  <a:glow rad="228600">
                    <a:schemeClr val="accent3">
                      <a:satMod val="175000"/>
                      <a:alpha val="40000"/>
                    </a:schemeClr>
                  </a:glow>
                </a:effectLst>
              </a:rPr>
              <a:t>, estas masas de aire recorren más de 7.500 km y han llegado a afectar a zonas del mar Caribe o de Centroamérica. En la siguiente foto aérea puedes observar este fenómeno:</a:t>
            </a:r>
            <a:endParaRPr lang="es-ES" sz="2400" b="1" dirty="0">
              <a:effectLst>
                <a:glow rad="228600">
                  <a:schemeClr val="accent3">
                    <a:satMod val="175000"/>
                    <a:alpha val="40000"/>
                  </a:schemeClr>
                </a:glow>
              </a:effectLst>
            </a:endParaRPr>
          </a:p>
        </p:txBody>
      </p:sp>
    </p:spTree>
  </p:cSld>
  <p:clrMapOvr>
    <a:masterClrMapping/>
  </p:clrMapOvr>
  <p:transition spd="med" advTm="21000">
    <p:random/>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imagen-de-satelite-de-una-capa-de-aire-sahariana-650x366.jpg"/>
          <p:cNvPicPr>
            <a:picLocks noChangeAspect="1" noChangeArrowheads="1"/>
          </p:cNvPicPr>
          <p:nvPr/>
        </p:nvPicPr>
        <p:blipFill>
          <a:blip r:embed="rId2"/>
          <a:srcRect/>
          <a:stretch>
            <a:fillRect/>
          </a:stretch>
        </p:blipFill>
        <p:spPr bwMode="auto">
          <a:xfrm>
            <a:off x="0" y="0"/>
            <a:ext cx="10790308"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ahara-bd9ee9f8-cca9-4f7a-98d1-6a8176509ceb.jpg"/>
          <p:cNvPicPr>
            <a:picLocks noGrp="1" noChangeAspect="1"/>
          </p:cNvPicPr>
          <p:nvPr>
            <p:ph idx="1"/>
          </p:nvPr>
        </p:nvPicPr>
        <p:blipFill>
          <a:blip r:embed="rId2" cstate="print"/>
          <a:stretch>
            <a:fillRect/>
          </a:stretch>
        </p:blipFill>
        <p:spPr>
          <a:xfrm>
            <a:off x="-2362849" y="-101850"/>
            <a:ext cx="13164200" cy="6618539"/>
          </a:xfrm>
        </p:spPr>
      </p:pic>
    </p:spTree>
  </p:cSld>
  <p:clrMapOvr>
    <a:masterClrMapping/>
  </p:clrMapOvr>
  <p:transition spd="med" advTm="6000">
    <p:random/>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dune-090c7e6e-c55e-461e-92db-c9e55863b9de.jpg"/>
          <p:cNvPicPr>
            <a:picLocks noGrp="1" noChangeAspect="1"/>
          </p:cNvPicPr>
          <p:nvPr>
            <p:ph idx="1"/>
          </p:nvPr>
        </p:nvPicPr>
        <p:blipFill>
          <a:blip r:embed="rId2" cstate="print"/>
          <a:stretch>
            <a:fillRect/>
          </a:stretch>
        </p:blipFill>
        <p:spPr>
          <a:xfrm>
            <a:off x="0" y="-305494"/>
            <a:ext cx="11307705" cy="6822183"/>
          </a:xfrm>
        </p:spPr>
      </p:pic>
    </p:spTree>
  </p:cSld>
  <p:clrMapOvr>
    <a:masterClrMapping/>
  </p:clrMapOvr>
  <p:transition spd="med" advTm="6000">
    <p:random/>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fruit-du-sahara-c3df1d70-a562-4510-8e8a-751cc53d4c13.jpg"/>
          <p:cNvPicPr>
            <a:picLocks noGrp="1" noChangeAspect="1"/>
          </p:cNvPicPr>
          <p:nvPr>
            <p:ph idx="1"/>
          </p:nvPr>
        </p:nvPicPr>
        <p:blipFill>
          <a:blip r:embed="rId2" cstate="print"/>
          <a:stretch>
            <a:fillRect/>
          </a:stretch>
        </p:blipFill>
        <p:spPr>
          <a:xfrm>
            <a:off x="0" y="-48561"/>
            <a:ext cx="12235953" cy="6565250"/>
          </a:xfrm>
        </p:spPr>
      </p:pic>
    </p:spTree>
  </p:cSld>
  <p:clrMapOvr>
    <a:masterClrMapping/>
  </p:clrMapOvr>
  <p:transition spd="med" advTm="6000">
    <p:random/>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der-fachmann-in-allen-lebensfragen-antwortet-auf-ihre-fragen-da591aaa-2699-4fe2-afdf-a7b5ae4b2b98.jpg"/>
          <p:cNvPicPr>
            <a:picLocks noGrp="1" noChangeAspect="1"/>
          </p:cNvPicPr>
          <p:nvPr>
            <p:ph idx="1"/>
          </p:nvPr>
        </p:nvPicPr>
        <p:blipFill>
          <a:blip r:embed="rId2" cstate="print"/>
          <a:stretch>
            <a:fillRect/>
          </a:stretch>
        </p:blipFill>
        <p:spPr>
          <a:xfrm>
            <a:off x="0" y="-120584"/>
            <a:ext cx="12151566" cy="6637272"/>
          </a:xfrm>
        </p:spPr>
      </p:pic>
    </p:spTree>
  </p:cSld>
  <p:clrMapOvr>
    <a:masterClrMapping/>
  </p:clrMapOvr>
  <p:transition spd="med" advTm="6000">
    <p:random/>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0801351" cy="6516688"/>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217233" y="3217243"/>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501897" y="3217243"/>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445721"/>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49219" y="5515080"/>
            <a:ext cx="711765" cy="650446"/>
          </a:xfrm>
          <a:prstGeom prst="rect">
            <a:avLst/>
          </a:prstGeom>
          <a:noFill/>
          <a:ln w="38100">
            <a:solidFill>
              <a:srgbClr val="1CDEF8"/>
            </a:solidFill>
            <a:miter lim="800000"/>
            <a:headEnd/>
            <a:tailEnd/>
          </a:ln>
        </p:spPr>
      </p:pic>
      <p:sp>
        <p:nvSpPr>
          <p:cNvPr id="19" name="18 Rectángulo"/>
          <p:cNvSpPr/>
          <p:nvPr/>
        </p:nvSpPr>
        <p:spPr>
          <a:xfrm>
            <a:off x="2339296" y="4344477"/>
            <a:ext cx="318019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6" y="476281"/>
            <a:ext cx="3308979" cy="2990187"/>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86493" y="186510"/>
            <a:ext cx="4132247"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11 de mayo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09:42</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97921" y="5332097"/>
            <a:ext cx="2372938" cy="887577"/>
          </a:xfrm>
          <a:prstGeom prst="rect">
            <a:avLst/>
          </a:prstGeom>
          <a:noFill/>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5220654" y="3113529"/>
            <a:ext cx="360045" cy="289631"/>
          </a:xfrm>
          <a:prstGeom prst="rect">
            <a:avLst/>
          </a:prstGeom>
          <a:noFill/>
        </p:spPr>
      </p:pic>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737783"/>
            <a:ext cx="10801350" cy="4778905"/>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2340293" y="1"/>
            <a:ext cx="5760720" cy="1484357"/>
          </a:xfrm>
          <a:prstGeom prst="rect">
            <a:avLst/>
          </a:prstGeom>
          <a:noFill/>
        </p:spPr>
      </p:pic>
      <p:sp>
        <p:nvSpPr>
          <p:cNvPr id="4104" name="Text Box 8"/>
          <p:cNvSpPr txBox="1">
            <a:spLocks noChangeArrowheads="1"/>
          </p:cNvSpPr>
          <p:nvPr/>
        </p:nvSpPr>
        <p:spPr bwMode="auto">
          <a:xfrm>
            <a:off x="0" y="1810192"/>
            <a:ext cx="108013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6660832" y="3982420"/>
            <a:ext cx="2790349" cy="2244637"/>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770596" y="4634089"/>
            <a:ext cx="1440180" cy="941299"/>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1" y="2823899"/>
            <a:ext cx="630079" cy="506854"/>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1" y="3330751"/>
            <a:ext cx="630079" cy="506854"/>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1" y="3837606"/>
            <a:ext cx="630079" cy="506854"/>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1" y="4344458"/>
            <a:ext cx="630079" cy="506854"/>
          </a:xfrm>
          <a:prstGeom prst="rect">
            <a:avLst/>
          </a:prstGeom>
          <a:noFill/>
        </p:spPr>
      </p:pic>
      <p:sp>
        <p:nvSpPr>
          <p:cNvPr id="4122" name="Text Box 26"/>
          <p:cNvSpPr txBox="1">
            <a:spLocks noChangeArrowheads="1"/>
          </p:cNvSpPr>
          <p:nvPr/>
        </p:nvSpPr>
        <p:spPr bwMode="auto">
          <a:xfrm>
            <a:off x="0" y="6227058"/>
            <a:ext cx="1080135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860607" y="796484"/>
            <a:ext cx="5700713" cy="2003278"/>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SAHA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SAHARA</Template>
  <TotalTime>15</TotalTime>
  <Words>607</Words>
  <Application>Microsoft Office PowerPoint</Application>
  <PresentationFormat>Personalizado</PresentationFormat>
  <Paragraphs>49</Paragraphs>
  <Slides>79</Slides>
  <Notes>0</Notes>
  <HiddenSlides>0</HiddenSlides>
  <MMClips>1</MMClips>
  <ScaleCrop>false</ScaleCrop>
  <HeadingPairs>
    <vt:vector size="4" baseType="variant">
      <vt:variant>
        <vt:lpstr>Tema</vt:lpstr>
      </vt:variant>
      <vt:variant>
        <vt:i4>2</vt:i4>
      </vt:variant>
      <vt:variant>
        <vt:lpstr>Títulos de diapositiva</vt:lpstr>
      </vt:variant>
      <vt:variant>
        <vt:i4>79</vt:i4>
      </vt:variant>
    </vt:vector>
  </HeadingPairs>
  <TitlesOfParts>
    <vt:vector size="81" baseType="lpstr">
      <vt:lpstr>SAHARA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6</cp:revision>
  <dcterms:created xsi:type="dcterms:W3CDTF">2018-05-11T07:27:34Z</dcterms:created>
  <dcterms:modified xsi:type="dcterms:W3CDTF">2018-05-11T07:43:21Z</dcterms:modified>
</cp:coreProperties>
</file>