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7"/>
  </p:notesMasterIdLst>
  <p:sldIdLst>
    <p:sldId id="327" r:id="rId3"/>
    <p:sldId id="283" r:id="rId4"/>
    <p:sldId id="325" r:id="rId5"/>
    <p:sldId id="304" r:id="rId6"/>
    <p:sldId id="263" r:id="rId7"/>
    <p:sldId id="270" r:id="rId8"/>
    <p:sldId id="324" r:id="rId9"/>
    <p:sldId id="276" r:id="rId10"/>
    <p:sldId id="267" r:id="rId11"/>
    <p:sldId id="289" r:id="rId12"/>
    <p:sldId id="269" r:id="rId13"/>
    <p:sldId id="259" r:id="rId14"/>
    <p:sldId id="260" r:id="rId15"/>
    <p:sldId id="257" r:id="rId16"/>
    <p:sldId id="258" r:id="rId17"/>
    <p:sldId id="261" r:id="rId18"/>
    <p:sldId id="265" r:id="rId19"/>
    <p:sldId id="268" r:id="rId20"/>
    <p:sldId id="264" r:id="rId21"/>
    <p:sldId id="271" r:id="rId22"/>
    <p:sldId id="272" r:id="rId23"/>
    <p:sldId id="273" r:id="rId24"/>
    <p:sldId id="298" r:id="rId25"/>
    <p:sldId id="275" r:id="rId26"/>
    <p:sldId id="277" r:id="rId27"/>
    <p:sldId id="278" r:id="rId28"/>
    <p:sldId id="279" r:id="rId29"/>
    <p:sldId id="280" r:id="rId30"/>
    <p:sldId id="281" r:id="rId31"/>
    <p:sldId id="282" r:id="rId32"/>
    <p:sldId id="284" r:id="rId33"/>
    <p:sldId id="285" r:id="rId34"/>
    <p:sldId id="286" r:id="rId35"/>
    <p:sldId id="287" r:id="rId36"/>
    <p:sldId id="288" r:id="rId37"/>
    <p:sldId id="326" r:id="rId38"/>
    <p:sldId id="322" r:id="rId39"/>
    <p:sldId id="290" r:id="rId40"/>
    <p:sldId id="293" r:id="rId41"/>
    <p:sldId id="291" r:id="rId42"/>
    <p:sldId id="292" r:id="rId43"/>
    <p:sldId id="294" r:id="rId44"/>
    <p:sldId id="295" r:id="rId45"/>
    <p:sldId id="297" r:id="rId46"/>
    <p:sldId id="299" r:id="rId47"/>
    <p:sldId id="300" r:id="rId48"/>
    <p:sldId id="301" r:id="rId49"/>
    <p:sldId id="305" r:id="rId50"/>
    <p:sldId id="302" r:id="rId51"/>
    <p:sldId id="303" r:id="rId52"/>
    <p:sldId id="306" r:id="rId53"/>
    <p:sldId id="309" r:id="rId54"/>
    <p:sldId id="311" r:id="rId55"/>
    <p:sldId id="312" r:id="rId56"/>
    <p:sldId id="314" r:id="rId57"/>
    <p:sldId id="313" r:id="rId58"/>
    <p:sldId id="315" r:id="rId59"/>
    <p:sldId id="316" r:id="rId60"/>
    <p:sldId id="317" r:id="rId61"/>
    <p:sldId id="318" r:id="rId62"/>
    <p:sldId id="319" r:id="rId63"/>
    <p:sldId id="320" r:id="rId64"/>
    <p:sldId id="321" r:id="rId65"/>
    <p:sldId id="328" r:id="rId66"/>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36jvqTtbdenLoUBDpzwpkQ" hashData="FRVRduXbWKIlGGHEgWRNnsgk9b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A2E1E"/>
    <a:srgbClr val="FF6600"/>
    <a:srgbClr val="996600"/>
    <a:srgbClr val="3366FF"/>
    <a:srgbClr val="006600"/>
    <a:srgbClr val="FF99CC"/>
    <a:srgbClr val="993366"/>
    <a:srgbClr val="D6009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90" d="100"/>
          <a:sy n="90" d="100"/>
        </p:scale>
        <p:origin x="138" y="4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629E3B-3DC6-4D41-ABE1-2399305CBAD1}" type="datetimeFigureOut">
              <a:rPr lang="es-ES" smtClean="0"/>
              <a:t>01/03/2016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1991D1-E8C6-4D24-996D-58D3AA1E1CE5}"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E1991D1-E8C6-4D24-996D-58D3AA1E1CE5}" type="slidenum">
              <a:rPr lang="es-ES" smtClean="0"/>
              <a:t>63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DD4CD8D-F07B-4D0A-AB2A-5A32C334086F}" type="datetimeFigureOut">
              <a:rPr lang="es-ES" smtClean="0"/>
              <a:pPr/>
              <a:t>01/03/2016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07A0962-3B30-4376-9D45-B37E9BF77892}" type="slidenum">
              <a:rPr lang="es-ES" smtClean="0"/>
              <a:pPr/>
              <a:t>‹Nº›</a:t>
            </a:fld>
            <a:endParaRPr lang="es-ES"/>
          </a:p>
        </p:txBody>
      </p:sp>
    </p:spTree>
  </p:cSld>
  <p:clrMapOvr>
    <a:masterClrMapping/>
  </p:clrMapOvr>
  <p:transition spd="slow" advTm="14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DD4CD8D-F07B-4D0A-AB2A-5A32C334086F}" type="datetimeFigureOut">
              <a:rPr lang="es-ES" smtClean="0"/>
              <a:pPr/>
              <a:t>01/03/2016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07A0962-3B30-4376-9D45-B37E9BF77892}" type="slidenum">
              <a:rPr lang="es-ES" smtClean="0"/>
              <a:pPr/>
              <a:t>‹Nº›</a:t>
            </a:fld>
            <a:endParaRPr lang="es-ES"/>
          </a:p>
        </p:txBody>
      </p:sp>
    </p:spTree>
  </p:cSld>
  <p:clrMapOvr>
    <a:masterClrMapping/>
  </p:clrMapOvr>
  <p:transition spd="slow" advTm="14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DD4CD8D-F07B-4D0A-AB2A-5A32C334086F}" type="datetimeFigureOut">
              <a:rPr lang="es-ES" smtClean="0"/>
              <a:pPr/>
              <a:t>01/03/2016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07A0962-3B30-4376-9D45-B37E9BF77892}" type="slidenum">
              <a:rPr lang="es-ES" smtClean="0"/>
              <a:pPr/>
              <a:t>‹Nº›</a:t>
            </a:fld>
            <a:endParaRPr lang="es-ES"/>
          </a:p>
        </p:txBody>
      </p:sp>
    </p:spTree>
  </p:cSld>
  <p:clrMapOvr>
    <a:masterClrMapping/>
  </p:clrMapOvr>
  <p:transition spd="slow" advTm="14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DD4CD8D-F07B-4D0A-AB2A-5A32C334086F}" type="datetimeFigureOut">
              <a:rPr lang="es-ES" smtClean="0"/>
              <a:pPr/>
              <a:t>01/03/2016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07A0962-3B30-4376-9D45-B37E9BF77892}" type="slidenum">
              <a:rPr lang="es-ES" smtClean="0"/>
              <a:pPr/>
              <a:t>‹Nº›</a:t>
            </a:fld>
            <a:endParaRPr lang="es-ES"/>
          </a:p>
        </p:txBody>
      </p:sp>
    </p:spTree>
  </p:cSld>
  <p:clrMapOvr>
    <a:masterClrMapping/>
  </p:clrMapOvr>
  <p:transition spd="slow" advTm="14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DD4CD8D-F07B-4D0A-AB2A-5A32C334086F}" type="datetimeFigureOut">
              <a:rPr lang="es-ES" smtClean="0"/>
              <a:pPr/>
              <a:t>01/03/2016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07A0962-3B30-4376-9D45-B37E9BF77892}" type="slidenum">
              <a:rPr lang="es-ES" smtClean="0"/>
              <a:pPr/>
              <a:t>‹Nº›</a:t>
            </a:fld>
            <a:endParaRPr lang="es-ES"/>
          </a:p>
        </p:txBody>
      </p:sp>
    </p:spTree>
  </p:cSld>
  <p:clrMapOvr>
    <a:masterClrMapping/>
  </p:clrMapOvr>
  <p:transition spd="slow" advTm="14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DD4CD8D-F07B-4D0A-AB2A-5A32C334086F}" type="datetimeFigureOut">
              <a:rPr lang="es-ES" smtClean="0"/>
              <a:pPr/>
              <a:t>01/03/2016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07A0962-3B30-4376-9D45-B37E9BF77892}" type="slidenum">
              <a:rPr lang="es-ES" smtClean="0"/>
              <a:pPr/>
              <a:t>‹Nº›</a:t>
            </a:fld>
            <a:endParaRPr lang="es-ES"/>
          </a:p>
        </p:txBody>
      </p:sp>
    </p:spTree>
  </p:cSld>
  <p:clrMapOvr>
    <a:masterClrMapping/>
  </p:clrMapOvr>
  <p:transition spd="slow" advTm="14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DD4CD8D-F07B-4D0A-AB2A-5A32C334086F}" type="datetimeFigureOut">
              <a:rPr lang="es-ES" smtClean="0"/>
              <a:pPr/>
              <a:t>01/03/2016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07A0962-3B30-4376-9D45-B37E9BF77892}" type="slidenum">
              <a:rPr lang="es-ES" smtClean="0"/>
              <a:pPr/>
              <a:t>‹Nº›</a:t>
            </a:fld>
            <a:endParaRPr lang="es-ES"/>
          </a:p>
        </p:txBody>
      </p:sp>
    </p:spTree>
  </p:cSld>
  <p:clrMapOvr>
    <a:masterClrMapping/>
  </p:clrMapOvr>
  <p:transition spd="slow" advTm="14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DD4CD8D-F07B-4D0A-AB2A-5A32C334086F}" type="datetimeFigureOut">
              <a:rPr lang="es-ES" smtClean="0"/>
              <a:pPr/>
              <a:t>01/03/2016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07A0962-3B30-4376-9D45-B37E9BF77892}" type="slidenum">
              <a:rPr lang="es-ES" smtClean="0"/>
              <a:pPr/>
              <a:t>‹Nº›</a:t>
            </a:fld>
            <a:endParaRPr lang="es-ES"/>
          </a:p>
        </p:txBody>
      </p:sp>
    </p:spTree>
  </p:cSld>
  <p:clrMapOvr>
    <a:masterClrMapping/>
  </p:clrMapOvr>
  <p:transition spd="slow" advTm="14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DD4CD8D-F07B-4D0A-AB2A-5A32C334086F}" type="datetimeFigureOut">
              <a:rPr lang="es-ES" smtClean="0"/>
              <a:pPr/>
              <a:t>01/03/2016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07A0962-3B30-4376-9D45-B37E9BF77892}" type="slidenum">
              <a:rPr lang="es-ES" smtClean="0"/>
              <a:pPr/>
              <a:t>‹Nº›</a:t>
            </a:fld>
            <a:endParaRPr lang="es-ES"/>
          </a:p>
        </p:txBody>
      </p:sp>
    </p:spTree>
  </p:cSld>
  <p:clrMapOvr>
    <a:masterClrMapping/>
  </p:clrMapOvr>
  <p:transition spd="slow" advTm="14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DD4CD8D-F07B-4D0A-AB2A-5A32C334086F}" type="datetimeFigureOut">
              <a:rPr lang="es-ES" smtClean="0"/>
              <a:pPr/>
              <a:t>01/03/2016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07A0962-3B30-4376-9D45-B37E9BF77892}" type="slidenum">
              <a:rPr lang="es-ES" smtClean="0"/>
              <a:pPr/>
              <a:t>‹Nº›</a:t>
            </a:fld>
            <a:endParaRPr lang="es-ES"/>
          </a:p>
        </p:txBody>
      </p:sp>
    </p:spTree>
  </p:cSld>
  <p:clrMapOvr>
    <a:masterClrMapping/>
  </p:clrMapOvr>
  <p:transition spd="slow" advTm="14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DD4CD8D-F07B-4D0A-AB2A-5A32C334086F}" type="datetimeFigureOut">
              <a:rPr lang="es-ES" smtClean="0"/>
              <a:pPr/>
              <a:t>01/03/2016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07A0962-3B30-4376-9D45-B37E9BF77892}" type="slidenum">
              <a:rPr lang="es-ES" smtClean="0"/>
              <a:pPr/>
              <a:t>‹Nº›</a:t>
            </a:fld>
            <a:endParaRPr lang="es-ES"/>
          </a:p>
        </p:txBody>
      </p:sp>
    </p:spTree>
  </p:cSld>
  <p:clrMapOvr>
    <a:masterClrMapping/>
  </p:clrMapOvr>
  <p:transition spd="slow" advTm="14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D4CD8D-F07B-4D0A-AB2A-5A32C334086F}" type="datetimeFigureOut">
              <a:rPr lang="es-ES" smtClean="0"/>
              <a:pPr/>
              <a:t>01/03/2016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7A0962-3B30-4376-9D45-B37E9BF7789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64.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2.png"/><Relationship Id="rId18" Type="http://schemas.openxmlformats.org/officeDocument/2006/relationships/image" Target="../media/image7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8.png"/><Relationship Id="rId11" Type="http://schemas.openxmlformats.org/officeDocument/2006/relationships/image" Target="../media/image71.png"/><Relationship Id="rId5" Type="http://schemas.openxmlformats.org/officeDocument/2006/relationships/hyperlink" Target="http://www.mispps.com/" TargetMode="External"/><Relationship Id="rId15" Type="http://schemas.openxmlformats.org/officeDocument/2006/relationships/image" Target="../media/image73.png"/><Relationship Id="rId10" Type="http://schemas.openxmlformats.org/officeDocument/2006/relationships/hyperlink" Target="https://www.facebook.com/mispps" TargetMode="External"/><Relationship Id="rId4" Type="http://schemas.openxmlformats.org/officeDocument/2006/relationships/image" Target="../media/image67.png"/><Relationship Id="rId9" Type="http://schemas.openxmlformats.org/officeDocument/2006/relationships/image" Target="../media/image7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A2E1E"/>
        </a:solidFill>
        <a:effectLst/>
      </p:bgPr>
    </p:bg>
    <p:spTree>
      <p:nvGrpSpPr>
        <p:cNvPr id="1" name=""/>
        <p:cNvGrpSpPr/>
        <p:nvPr/>
      </p:nvGrpSpPr>
      <p:grpSpPr>
        <a:xfrm>
          <a:off x="0" y="0"/>
          <a:ext cx="0" cy="0"/>
          <a:chOff x="0" y="0"/>
          <a:chExt cx="0" cy="0"/>
        </a:xfrm>
      </p:grpSpPr>
      <p:pic>
        <p:nvPicPr>
          <p:cNvPr id="2" name="1 Imagen" descr="1(13).jpg"/>
          <p:cNvPicPr>
            <a:picLocks noChangeAspect="1"/>
          </p:cNvPicPr>
          <p:nvPr/>
        </p:nvPicPr>
        <p:blipFill>
          <a:blip r:embed="rId3"/>
          <a:stretch>
            <a:fillRect/>
          </a:stretch>
        </p:blipFill>
        <p:spPr>
          <a:xfrm>
            <a:off x="0" y="0"/>
            <a:ext cx="9144000" cy="6858000"/>
          </a:xfrm>
          <a:prstGeom prst="rect">
            <a:avLst/>
          </a:prstGeom>
        </p:spPr>
      </p:pic>
      <p:sp>
        <p:nvSpPr>
          <p:cNvPr id="10" name="9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1(13).jpg"/>
          <p:cNvPicPr>
            <a:picLocks noChangeAspect="1"/>
          </p:cNvPicPr>
          <p:nvPr/>
        </p:nvPicPr>
        <p:blipFill>
          <a:blip r:embed="rId3"/>
          <a:stretch>
            <a:fillRect/>
          </a:stretch>
        </p:blipFill>
        <p:spPr>
          <a:xfrm>
            <a:off x="0" y="0"/>
            <a:ext cx="9161859" cy="6858000"/>
          </a:xfrm>
          <a:prstGeom prst="rect">
            <a:avLst/>
          </a:prstGeom>
        </p:spPr>
      </p:pic>
      <p:pic>
        <p:nvPicPr>
          <p:cNvPr id="12" name="Picture 2" descr="Rendered Image"/>
          <p:cNvPicPr>
            <a:picLocks noChangeAspect="1" noChangeArrowheads="1"/>
          </p:cNvPicPr>
          <p:nvPr/>
        </p:nvPicPr>
        <p:blipFill>
          <a:blip r:embed="rId4">
            <a:lum contrast="10000"/>
          </a:blip>
          <a:srcRect/>
          <a:stretch>
            <a:fillRect/>
          </a:stretch>
        </p:blipFill>
        <p:spPr bwMode="auto">
          <a:xfrm>
            <a:off x="1285852" y="357166"/>
            <a:ext cx="4438650" cy="942976"/>
          </a:xfrm>
          <a:prstGeom prst="rect">
            <a:avLst/>
          </a:prstGeom>
          <a:noFill/>
        </p:spPr>
      </p:pic>
      <p:pic>
        <p:nvPicPr>
          <p:cNvPr id="13" name="Picture 4" descr="Rendered Image"/>
          <p:cNvPicPr>
            <a:picLocks noChangeAspect="1" noChangeArrowheads="1"/>
          </p:cNvPicPr>
          <p:nvPr/>
        </p:nvPicPr>
        <p:blipFill>
          <a:blip r:embed="rId5">
            <a:lum contrast="10000"/>
          </a:blip>
          <a:srcRect/>
          <a:stretch>
            <a:fillRect/>
          </a:stretch>
        </p:blipFill>
        <p:spPr bwMode="auto">
          <a:xfrm>
            <a:off x="6357950" y="357166"/>
            <a:ext cx="1362075" cy="914401"/>
          </a:xfrm>
          <a:prstGeom prst="rect">
            <a:avLst/>
          </a:prstGeom>
          <a:noFill/>
        </p:spPr>
      </p:pic>
      <p:pic>
        <p:nvPicPr>
          <p:cNvPr id="14" name="Picture 6" descr="Rendered Image"/>
          <p:cNvPicPr>
            <a:picLocks noChangeAspect="1" noChangeArrowheads="1"/>
          </p:cNvPicPr>
          <p:nvPr/>
        </p:nvPicPr>
        <p:blipFill>
          <a:blip r:embed="rId6">
            <a:lum contrast="10000"/>
          </a:blip>
          <a:srcRect/>
          <a:stretch>
            <a:fillRect/>
          </a:stretch>
        </p:blipFill>
        <p:spPr bwMode="auto">
          <a:xfrm>
            <a:off x="1643042" y="1357298"/>
            <a:ext cx="5924550" cy="895351"/>
          </a:xfrm>
          <a:prstGeom prst="rect">
            <a:avLst/>
          </a:prstGeom>
          <a:noFill/>
        </p:spPr>
      </p:pic>
      <p:sp>
        <p:nvSpPr>
          <p:cNvPr id="15" name="14 CuadroTexto"/>
          <p:cNvSpPr txBox="1"/>
          <p:nvPr/>
        </p:nvSpPr>
        <p:spPr>
          <a:xfrm>
            <a:off x="0" y="6211669"/>
            <a:ext cx="2419252" cy="646331"/>
          </a:xfrm>
          <a:prstGeom prst="rect">
            <a:avLst/>
          </a:prstGeom>
          <a:noFill/>
        </p:spPr>
        <p:txBody>
          <a:bodyPr wrap="none" rtlCol="0">
            <a:spAutoFit/>
          </a:bodyPr>
          <a:lstStyle/>
          <a:p>
            <a:r>
              <a:rPr lang="es-ES_tradnl" b="1" dirty="0" smtClean="0">
                <a:solidFill>
                  <a:srgbClr val="FF6600"/>
                </a:solidFill>
                <a:effectLst>
                  <a:outerShdw blurRad="38100" dist="38100" dir="2700000" algn="tl">
                    <a:srgbClr val="000000">
                      <a:alpha val="43137"/>
                    </a:srgbClr>
                  </a:outerShdw>
                </a:effectLst>
                <a:latin typeface="Pristina" pitchFamily="66" charset="0"/>
              </a:rPr>
              <a:t>Esta es una creación de Raquel</a:t>
            </a:r>
            <a:endParaRPr lang="es-ES" b="1" dirty="0" smtClean="0">
              <a:solidFill>
                <a:srgbClr val="FF6600"/>
              </a:solidFill>
              <a:effectLst>
                <a:outerShdw blurRad="38100" dist="38100" dir="2700000" algn="tl">
                  <a:srgbClr val="000000">
                    <a:alpha val="43137"/>
                  </a:srgbClr>
                </a:outerShdw>
              </a:effectLst>
              <a:latin typeface="Pristina" pitchFamily="66" charset="0"/>
            </a:endParaRPr>
          </a:p>
          <a:p>
            <a:endParaRPr lang="es-ES" dirty="0"/>
          </a:p>
        </p:txBody>
      </p:sp>
    </p:spTree>
  </p:cSld>
  <p:clrMapOvr>
    <a:masterClrMapping/>
  </p:clrMapOvr>
  <p:transition spd="slow" advTm="25000">
    <p:zoom/>
    <p:sndAc>
      <p:stSnd loop="1">
        <p:snd r:embed="rId2" name="André Hazes - De nacht is m'n lev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0" fill="hold"/>
                                        <p:tgtEl>
                                          <p:spTgt spid="10"/>
                                        </p:tgtEl>
                                        <p:attrNameLst>
                                          <p:attrName>ppt_w</p:attrName>
                                        </p:attrNameLst>
                                      </p:cBhvr>
                                      <p:tavLst>
                                        <p:tav tm="0">
                                          <p:val>
                                            <p:strVal val="4/3*#ppt_w"/>
                                          </p:val>
                                        </p:tav>
                                        <p:tav tm="100000">
                                          <p:val>
                                            <p:strVal val="#ppt_w"/>
                                          </p:val>
                                        </p:tav>
                                      </p:tavLst>
                                    </p:anim>
                                    <p:anim calcmode="lin" valueType="num">
                                      <p:cBhvr>
                                        <p:cTn id="12" dur="5000" fill="hold"/>
                                        <p:tgtEl>
                                          <p:spTgt spid="10"/>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0" fill="hold"/>
                                        <p:tgtEl>
                                          <p:spTgt spid="11"/>
                                        </p:tgtEl>
                                        <p:attrNameLst>
                                          <p:attrName>ppt_w</p:attrName>
                                        </p:attrNameLst>
                                      </p:cBhvr>
                                      <p:tavLst>
                                        <p:tav tm="0">
                                          <p:val>
                                            <p:strVal val="4/3*#ppt_w"/>
                                          </p:val>
                                        </p:tav>
                                        <p:tav tm="100000">
                                          <p:val>
                                            <p:strVal val="#ppt_w"/>
                                          </p:val>
                                        </p:tav>
                                      </p:tavLst>
                                    </p:anim>
                                    <p:anim calcmode="lin" valueType="num">
                                      <p:cBhvr>
                                        <p:cTn id="16" dur="5000" fill="hold"/>
                                        <p:tgtEl>
                                          <p:spTgt spid="11"/>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diamond(out)">
                                      <p:cBhvr>
                                        <p:cTn id="19" dur="5000"/>
                                        <p:tgtEl>
                                          <p:spTgt spid="11"/>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out)">
                                      <p:cBhvr>
                                        <p:cTn id="22" dur="5000"/>
                                        <p:tgtEl>
                                          <p:spTgt spid="10"/>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5000"/>
                                        <p:tgtEl>
                                          <p:spTgt spid="2"/>
                                        </p:tgtEl>
                                      </p:cBhvr>
                                    </p:animEffect>
                                  </p:childTnLst>
                                </p:cTn>
                              </p:par>
                            </p:childTnLst>
                          </p:cTn>
                        </p:par>
                        <p:par>
                          <p:cTn id="26" fill="hold">
                            <p:stCondLst>
                              <p:cond delay="5000"/>
                            </p:stCondLst>
                            <p:childTnLst>
                              <p:par>
                                <p:cTn id="27" presetID="52"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Scale>
                                      <p:cBhvr>
                                        <p:cTn id="29"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3000" decel="50000" fill="hold">
                                          <p:stCondLst>
                                            <p:cond delay="0"/>
                                          </p:stCondLst>
                                        </p:cTn>
                                        <p:tgtEl>
                                          <p:spTgt spid="12"/>
                                        </p:tgtEl>
                                        <p:attrNameLst>
                                          <p:attrName>ppt_x</p:attrName>
                                          <p:attrName>ppt_y</p:attrName>
                                        </p:attrNameLst>
                                      </p:cBhvr>
                                    </p:animMotion>
                                    <p:animEffect transition="in" filter="fade">
                                      <p:cBhvr>
                                        <p:cTn id="31" dur="3000"/>
                                        <p:tgtEl>
                                          <p:spTgt spid="12"/>
                                        </p:tgtEl>
                                      </p:cBhvr>
                                    </p:animEffect>
                                  </p:childTnLst>
                                </p:cTn>
                              </p:par>
                            </p:childTnLst>
                          </p:cTn>
                        </p:par>
                        <p:par>
                          <p:cTn id="32" fill="hold">
                            <p:stCondLst>
                              <p:cond delay="8000"/>
                            </p:stCondLst>
                            <p:childTnLst>
                              <p:par>
                                <p:cTn id="33" presetID="52"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Scale>
                                      <p:cBhvr>
                                        <p:cTn id="35" dur="3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3000" decel="50000" fill="hold">
                                          <p:stCondLst>
                                            <p:cond delay="0"/>
                                          </p:stCondLst>
                                        </p:cTn>
                                        <p:tgtEl>
                                          <p:spTgt spid="13"/>
                                        </p:tgtEl>
                                        <p:attrNameLst>
                                          <p:attrName>ppt_x</p:attrName>
                                          <p:attrName>ppt_y</p:attrName>
                                        </p:attrNameLst>
                                      </p:cBhvr>
                                    </p:animMotion>
                                    <p:animEffect transition="in" filter="fade">
                                      <p:cBhvr>
                                        <p:cTn id="37" dur="3000"/>
                                        <p:tgtEl>
                                          <p:spTgt spid="13"/>
                                        </p:tgtEl>
                                      </p:cBhvr>
                                    </p:animEffect>
                                  </p:childTnLst>
                                </p:cTn>
                              </p:par>
                            </p:childTnLst>
                          </p:cTn>
                        </p:par>
                        <p:par>
                          <p:cTn id="38" fill="hold">
                            <p:stCondLst>
                              <p:cond delay="11000"/>
                            </p:stCondLst>
                            <p:childTnLst>
                              <p:par>
                                <p:cTn id="39" presetID="52" presetClass="entr" presetSubtype="0" fill="hold" nodeType="afterEffect">
                                  <p:stCondLst>
                                    <p:cond delay="0"/>
                                  </p:stCondLst>
                                  <p:childTnLst>
                                    <p:set>
                                      <p:cBhvr>
                                        <p:cTn id="40" dur="1" fill="hold">
                                          <p:stCondLst>
                                            <p:cond delay="0"/>
                                          </p:stCondLst>
                                        </p:cTn>
                                        <p:tgtEl>
                                          <p:spTgt spid="14"/>
                                        </p:tgtEl>
                                        <p:attrNameLst>
                                          <p:attrName>style.visibility</p:attrName>
                                        </p:attrNameLst>
                                      </p:cBhvr>
                                      <p:to>
                                        <p:strVal val="visible"/>
                                      </p:to>
                                    </p:set>
                                    <p:animScale>
                                      <p:cBhvr>
                                        <p:cTn id="41" dur="3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3000" decel="50000" fill="hold">
                                          <p:stCondLst>
                                            <p:cond delay="0"/>
                                          </p:stCondLst>
                                        </p:cTn>
                                        <p:tgtEl>
                                          <p:spTgt spid="14"/>
                                        </p:tgtEl>
                                        <p:attrNameLst>
                                          <p:attrName>ppt_x</p:attrName>
                                          <p:attrName>ppt_y</p:attrName>
                                        </p:attrNameLst>
                                      </p:cBhvr>
                                    </p:animMotion>
                                    <p:animEffect transition="in" filter="fade">
                                      <p:cBhvr>
                                        <p:cTn id="43" dur="3000"/>
                                        <p:tgtEl>
                                          <p:spTgt spid="14"/>
                                        </p:tgtEl>
                                      </p:cBhvr>
                                    </p:animEffect>
                                  </p:childTnLst>
                                </p:cTn>
                              </p:par>
                            </p:childTnLst>
                          </p:cTn>
                        </p:par>
                        <p:par>
                          <p:cTn id="44" fill="hold">
                            <p:stCondLst>
                              <p:cond delay="14000"/>
                            </p:stCondLst>
                            <p:childTnLst>
                              <p:par>
                                <p:cTn id="45" presetID="29" presetClass="entr" presetSubtype="0" fill="hold" nodeType="afterEffect">
                                  <p:stCondLst>
                                    <p:cond delay="0"/>
                                  </p:stCondLst>
                                  <p:childTnLst>
                                    <p:set>
                                      <p:cBhvr>
                                        <p:cTn id="46" dur="1" fill="hold">
                                          <p:stCondLst>
                                            <p:cond delay="0"/>
                                          </p:stCondLst>
                                        </p:cTn>
                                        <p:tgtEl>
                                          <p:spTgt spid="15">
                                            <p:txEl>
                                              <p:pRg st="0" end="0"/>
                                            </p:txEl>
                                          </p:spTgt>
                                        </p:tgtEl>
                                        <p:attrNameLst>
                                          <p:attrName>style.visibility</p:attrName>
                                        </p:attrNameLst>
                                      </p:cBhvr>
                                      <p:to>
                                        <p:strVal val="visible"/>
                                      </p:to>
                                    </p:set>
                                    <p:anim calcmode="lin" valueType="num">
                                      <p:cBhvr>
                                        <p:cTn id="47" dur="5000" fill="hold"/>
                                        <p:tgtEl>
                                          <p:spTgt spid="15">
                                            <p:txEl>
                                              <p:pRg st="0" end="0"/>
                                            </p:txEl>
                                          </p:spTgt>
                                        </p:tgtEl>
                                        <p:attrNameLst>
                                          <p:attrName>ppt_x</p:attrName>
                                        </p:attrNameLst>
                                      </p:cBhvr>
                                      <p:tavLst>
                                        <p:tav tm="0">
                                          <p:val>
                                            <p:strVal val="#ppt_x-.2"/>
                                          </p:val>
                                        </p:tav>
                                        <p:tav tm="100000">
                                          <p:val>
                                            <p:strVal val="#ppt_x"/>
                                          </p:val>
                                        </p:tav>
                                      </p:tavLst>
                                    </p:anim>
                                    <p:anim calcmode="lin" valueType="num">
                                      <p:cBhvr>
                                        <p:cTn id="48" dur="5000" fill="hold"/>
                                        <p:tgtEl>
                                          <p:spTgt spid="1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49" dur="50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effectLst/>
      </p:bgPr>
    </p:bg>
    <p:spTree>
      <p:nvGrpSpPr>
        <p:cNvPr id="1" name=""/>
        <p:cNvGrpSpPr/>
        <p:nvPr/>
      </p:nvGrpSpPr>
      <p:grpSpPr>
        <a:xfrm>
          <a:off x="0" y="0"/>
          <a:ext cx="0" cy="0"/>
          <a:chOff x="0" y="0"/>
          <a:chExt cx="0" cy="0"/>
        </a:xfrm>
      </p:grpSpPr>
      <p:pic>
        <p:nvPicPr>
          <p:cNvPr id="2" name="1 Imagen" descr="1(37).jpg"/>
          <p:cNvPicPr>
            <a:picLocks noGrp="1" noChangeAspect="1"/>
          </p:cNvPicPr>
          <p:nvPr isPhoto="1"/>
        </p:nvPicPr>
        <p:blipFill>
          <a:blip r:embed="rId2">
            <a:lum/>
          </a:blip>
          <a:stretch>
            <a:fillRect/>
          </a:stretch>
        </p:blipFill>
        <p:spPr>
          <a:xfrm>
            <a:off x="0" y="9525"/>
            <a:ext cx="9144000" cy="6848475"/>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out)">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ng"/>
          <p:cNvPicPr>
            <a:picLocks noChangeAspect="1"/>
          </p:cNvPicPr>
          <p:nvPr/>
        </p:nvPicPr>
        <p:blipFill>
          <a:blip r:embed="rId2"/>
          <a:stretch>
            <a:fillRect/>
          </a:stretch>
        </p:blipFill>
        <p:spPr>
          <a:xfrm>
            <a:off x="2980" y="0"/>
            <a:ext cx="9138039" cy="6858000"/>
          </a:xfrm>
          <a:prstGeom prst="rect">
            <a:avLst/>
          </a:prstGeom>
          <a:scene3d>
            <a:camera prst="orthographicFront"/>
            <a:lightRig rig="threePt" dir="t"/>
          </a:scene3d>
          <a:sp3d>
            <a:bevelT prst="angle"/>
          </a:sp3d>
        </p:spPr>
      </p:pic>
      <p:sp>
        <p:nvSpPr>
          <p:cNvPr id="3" name="2 CuadroTexto"/>
          <p:cNvSpPr txBox="1"/>
          <p:nvPr/>
        </p:nvSpPr>
        <p:spPr>
          <a:xfrm>
            <a:off x="714348" y="714356"/>
            <a:ext cx="7643866" cy="5324535"/>
          </a:xfrm>
          <a:prstGeom prst="rect">
            <a:avLst/>
          </a:prstGeom>
          <a:noFill/>
        </p:spPr>
        <p:txBody>
          <a:bodyPr wrap="square" rtlCol="0">
            <a:spAutoFit/>
          </a:bodyPr>
          <a:lstStyle/>
          <a:p>
            <a:r>
              <a:rPr lang="es-ES" sz="2000" b="1" dirty="0" err="1" smtClean="0">
                <a:effectLst>
                  <a:outerShdw blurRad="38100" dist="38100" dir="2700000" algn="tl">
                    <a:srgbClr val="000000">
                      <a:alpha val="43137"/>
                    </a:srgbClr>
                  </a:outerShdw>
                </a:effectLst>
              </a:rPr>
              <a:t>Amsterdam</a:t>
            </a:r>
            <a:r>
              <a:rPr lang="es-ES" sz="2000" b="1" dirty="0" smtClean="0">
                <a:effectLst>
                  <a:outerShdw blurRad="38100" dist="38100" dir="2700000" algn="tl">
                    <a:srgbClr val="000000">
                      <a:alpha val="43137"/>
                    </a:srgbClr>
                  </a:outerShdw>
                </a:effectLst>
              </a:rPr>
              <a:t> significa el “dique del </a:t>
            </a:r>
            <a:r>
              <a:rPr lang="es-ES" sz="2000" b="1" dirty="0" err="1" smtClean="0">
                <a:effectLst>
                  <a:outerShdw blurRad="38100" dist="38100" dir="2700000" algn="tl">
                    <a:srgbClr val="000000">
                      <a:alpha val="43137"/>
                    </a:srgbClr>
                  </a:outerShdw>
                </a:effectLst>
              </a:rPr>
              <a:t>Amstel</a:t>
            </a:r>
            <a:r>
              <a:rPr lang="es-ES" sz="2000" b="1" dirty="0" smtClean="0">
                <a:effectLst>
                  <a:outerShdw blurRad="38100" dist="38100" dir="2700000" algn="tl">
                    <a:srgbClr val="000000">
                      <a:alpha val="43137"/>
                    </a:srgbClr>
                  </a:outerShdw>
                </a:effectLst>
              </a:rPr>
              <a:t>”, </a:t>
            </a:r>
            <a:r>
              <a:rPr lang="es-ES" sz="2000" dirty="0" smtClean="0">
                <a:effectLst>
                  <a:outerShdw blurRad="38100" dist="38100" dir="2700000" algn="tl">
                    <a:srgbClr val="000000">
                      <a:alpha val="43137"/>
                    </a:srgbClr>
                  </a:outerShdw>
                </a:effectLst>
              </a:rPr>
              <a:t>es la capital constitucional de Holanda y desde el siglo XVII un importante centro financiero y cultural. </a:t>
            </a:r>
            <a:r>
              <a:rPr lang="es-ES" sz="2000" i="1" dirty="0" smtClean="0">
                <a:effectLst>
                  <a:outerShdw blurRad="38100" dist="38100" dir="2700000" algn="tl">
                    <a:srgbClr val="000000">
                      <a:alpha val="43137"/>
                    </a:srgbClr>
                  </a:outerShdw>
                </a:effectLst>
              </a:rPr>
              <a:t>La Universidad de </a:t>
            </a:r>
            <a:r>
              <a:rPr lang="es-ES" sz="2000" dirty="0" err="1" smtClean="0">
                <a:effectLst>
                  <a:outerShdw blurRad="38100" dist="38100" dir="2700000" algn="tl">
                    <a:srgbClr val="000000">
                      <a:alpha val="43137"/>
                    </a:srgbClr>
                  </a:outerShdw>
                </a:effectLst>
              </a:rPr>
              <a:t>Amsterdam</a:t>
            </a:r>
            <a:r>
              <a:rPr lang="es-ES" sz="2000" dirty="0" smtClean="0">
                <a:effectLst>
                  <a:outerShdw blurRad="38100" dist="38100" dir="2700000" algn="tl">
                    <a:srgbClr val="000000">
                      <a:alpha val="43137"/>
                    </a:srgbClr>
                  </a:outerShdw>
                </a:effectLst>
              </a:rPr>
              <a:t> fue abierta en el año 1632. La producción agropecuaria, los viveros con los famosos tulipanes y los molinos que hoy rodean la ciudad, son las postales típicas del país. Más la economía de </a:t>
            </a:r>
            <a:r>
              <a:rPr lang="es-ES" sz="2000" dirty="0" err="1" smtClean="0">
                <a:effectLst>
                  <a:outerShdw blurRad="38100" dist="38100" dir="2700000" algn="tl">
                    <a:srgbClr val="000000">
                      <a:alpha val="43137"/>
                    </a:srgbClr>
                  </a:outerShdw>
                </a:effectLst>
              </a:rPr>
              <a:t>Amsterdam</a:t>
            </a:r>
            <a:r>
              <a:rPr lang="es-ES" sz="2000" dirty="0" smtClean="0">
                <a:effectLst>
                  <a:outerShdw blurRad="38100" dist="38100" dir="2700000" algn="tl">
                    <a:srgbClr val="000000">
                      <a:alpha val="43137"/>
                    </a:srgbClr>
                  </a:outerShdw>
                </a:effectLst>
              </a:rPr>
              <a:t> y de toda Holanda se halla consolidada en empresas de energía, servicios financieros, tecnología y actividades comerciales diversas.</a:t>
            </a:r>
          </a:p>
          <a:p>
            <a:r>
              <a:rPr lang="es-ES" sz="2000" dirty="0" smtClean="0">
                <a:effectLst>
                  <a:outerShdw blurRad="38100" dist="38100" dir="2700000" algn="tl">
                    <a:srgbClr val="000000">
                      <a:alpha val="43137"/>
                    </a:srgbClr>
                  </a:outerShdw>
                </a:effectLst>
              </a:rPr>
              <a:t>La leyenda cuenta que dos pescadores llegaron al estuario del Río </a:t>
            </a:r>
            <a:r>
              <a:rPr lang="es-ES" sz="2000" dirty="0" err="1" smtClean="0">
                <a:effectLst>
                  <a:outerShdw blurRad="38100" dist="38100" dir="2700000" algn="tl">
                    <a:srgbClr val="000000">
                      <a:alpha val="43137"/>
                    </a:srgbClr>
                  </a:outerShdw>
                </a:effectLst>
              </a:rPr>
              <a:t>Amstel</a:t>
            </a:r>
            <a:r>
              <a:rPr lang="es-ES" sz="2000" dirty="0" smtClean="0">
                <a:effectLst>
                  <a:outerShdw blurRad="38100" dist="38100" dir="2700000" algn="tl">
                    <a:srgbClr val="000000">
                      <a:alpha val="43137"/>
                    </a:srgbClr>
                  </a:outerShdw>
                </a:effectLst>
              </a:rPr>
              <a:t> en una pequeña barca junto con un perro, estos personajes anónimos fueron los primeros pobladores de </a:t>
            </a:r>
            <a:r>
              <a:rPr lang="es-ES" sz="2000" dirty="0" err="1" smtClean="0">
                <a:effectLst>
                  <a:outerShdw blurRad="38100" dist="38100" dir="2700000" algn="tl">
                    <a:srgbClr val="000000">
                      <a:alpha val="43137"/>
                    </a:srgbClr>
                  </a:outerShdw>
                </a:effectLst>
              </a:rPr>
              <a:t>Amsterdam</a:t>
            </a:r>
            <a:r>
              <a:rPr lang="es-ES" sz="2000" dirty="0" smtClean="0">
                <a:effectLst>
                  <a:outerShdw blurRad="38100" dist="38100" dir="2700000" algn="tl">
                    <a:srgbClr val="000000">
                      <a:alpha val="43137"/>
                    </a:srgbClr>
                  </a:outerShdw>
                </a:effectLst>
              </a:rPr>
              <a:t> y permanecen inmortalizados en uno de los símbolos de la ciudad. Lo cierto es que en el año 1280 ya existía una aldea en el lugar que hoy ocupa el </a:t>
            </a:r>
            <a:r>
              <a:rPr lang="es-ES" sz="2000" dirty="0" err="1" smtClean="0">
                <a:effectLst>
                  <a:outerShdw blurRad="38100" dist="38100" dir="2700000" algn="tl">
                    <a:srgbClr val="000000">
                      <a:alpha val="43137"/>
                    </a:srgbClr>
                  </a:outerShdw>
                </a:effectLst>
              </a:rPr>
              <a:t>Begijnhof</a:t>
            </a:r>
            <a:r>
              <a:rPr lang="es-ES" sz="2000" dirty="0" smtClean="0">
                <a:effectLst>
                  <a:outerShdw blurRad="38100" dist="38100" dir="2700000" algn="tl">
                    <a:srgbClr val="000000">
                      <a:alpha val="43137"/>
                    </a:srgbClr>
                  </a:outerShdw>
                </a:effectLst>
              </a:rPr>
              <a:t>, “El Noviciado”. Una </a:t>
            </a:r>
            <a:r>
              <a:rPr lang="es-ES" sz="2000" dirty="0" smtClean="0">
                <a:effectLst>
                  <a:outerShdw blurRad="38100" dist="38100" dir="2700000" algn="tl">
                    <a:srgbClr val="000000">
                      <a:alpha val="43137"/>
                    </a:srgbClr>
                  </a:outerShdw>
                </a:effectLst>
              </a:rPr>
              <a:t>Investigación </a:t>
            </a:r>
            <a:r>
              <a:rPr lang="es-ES" sz="2000" dirty="0" smtClean="0">
                <a:effectLst>
                  <a:outerShdw blurRad="38100" dist="38100" dir="2700000" algn="tl">
                    <a:srgbClr val="000000">
                      <a:alpha val="43137"/>
                    </a:srgbClr>
                  </a:outerShdw>
                </a:effectLst>
              </a:rPr>
              <a:t>realizada en 1994 por el arqueólogo </a:t>
            </a:r>
            <a:r>
              <a:rPr lang="es-ES" sz="2000" dirty="0" err="1" smtClean="0">
                <a:effectLst>
                  <a:outerShdw blurRad="38100" dist="38100" dir="2700000" algn="tl">
                    <a:srgbClr val="000000">
                      <a:alpha val="43137"/>
                    </a:srgbClr>
                  </a:outerShdw>
                </a:effectLst>
              </a:rPr>
              <a:t>Jan</a:t>
            </a:r>
            <a:r>
              <a:rPr lang="es-ES" sz="2000" dirty="0" smtClean="0">
                <a:effectLst>
                  <a:outerShdw blurRad="38100" dist="38100" dir="2700000" algn="tl">
                    <a:srgbClr val="000000">
                      <a:alpha val="43137"/>
                    </a:srgbClr>
                  </a:outerShdw>
                </a:effectLst>
              </a:rPr>
              <a:t> </a:t>
            </a:r>
            <a:r>
              <a:rPr lang="es-ES" sz="2000" dirty="0" err="1" smtClean="0">
                <a:effectLst>
                  <a:outerShdw blurRad="38100" dist="38100" dir="2700000" algn="tl">
                    <a:srgbClr val="000000">
                      <a:alpha val="43137"/>
                    </a:srgbClr>
                  </a:outerShdw>
                </a:effectLst>
              </a:rPr>
              <a:t>Baart</a:t>
            </a:r>
            <a:r>
              <a:rPr lang="es-ES" sz="2000" dirty="0" smtClean="0">
                <a:effectLst>
                  <a:outerShdw blurRad="38100" dist="38100" dir="2700000" algn="tl">
                    <a:srgbClr val="000000">
                      <a:alpha val="43137"/>
                    </a:srgbClr>
                  </a:outerShdw>
                </a:effectLst>
              </a:rPr>
              <a:t>, puso al descubierto en el centro de la ciudad, los cimientos de un fuerte, un castillo de pequeñas dimensiones, </a:t>
            </a:r>
            <a:r>
              <a:rPr lang="es-ES" sz="2000" dirty="0" err="1" smtClean="0">
                <a:effectLst>
                  <a:outerShdw blurRad="38100" dist="38100" dir="2700000" algn="tl">
                    <a:srgbClr val="000000">
                      <a:alpha val="43137"/>
                    </a:srgbClr>
                  </a:outerShdw>
                </a:effectLst>
              </a:rPr>
              <a:t>construído</a:t>
            </a:r>
            <a:r>
              <a:rPr lang="es-ES" sz="2000" dirty="0" smtClean="0">
                <a:effectLst>
                  <a:outerShdw blurRad="38100" dist="38100" dir="2700000" algn="tl">
                    <a:srgbClr val="000000">
                      <a:alpha val="43137"/>
                    </a:srgbClr>
                  </a:outerShdw>
                </a:effectLst>
              </a:rPr>
              <a:t> a fines del siglo XIII.</a:t>
            </a:r>
            <a:endParaRPr lang="es-ES" sz="2000" dirty="0">
              <a:effectLst>
                <a:outerShdw blurRad="38100" dist="38100" dir="2700000" algn="tl">
                  <a:srgbClr val="000000">
                    <a:alpha val="43137"/>
                  </a:srgbClr>
                </a:outerShdw>
              </a:effectLst>
            </a:endParaRPr>
          </a:p>
        </p:txBody>
      </p:sp>
    </p:spTree>
  </p:cSld>
  <p:clrMapOvr>
    <a:masterClrMapping/>
  </p:clrMapOvr>
  <p:transition spd="slow" advTm="50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1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amsterdam-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amsterdam-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par>
                                <p:cTn id="20" presetID="16" presetClass="entr" presetSubtype="4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Horizontal)">
                                      <p:cBhvr>
                                        <p:cTn id="22" dur="5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13" presetClass="entr" presetSubtype="3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plus(out)">
                                      <p:cBhvr>
                                        <p:cTn id="2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A2E1E"/>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8" presetClass="exit" presetSubtype="6" fill="hold" grpId="1" nodeType="withEffect">
                                  <p:stCondLst>
                                    <p:cond delay="0"/>
                                  </p:stCondLst>
                                  <p:childTnLst>
                                    <p:animEffect transition="out" filter="strips(downRigh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18" presetClass="exit" presetSubtype="12" fill="hold" nodeType="withEffect">
                                  <p:stCondLst>
                                    <p:cond delay="0"/>
                                  </p:stCondLst>
                                  <p:childTnLst>
                                    <p:animEffect transition="out" filter="strips(downLeft)">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ng"/>
          <p:cNvPicPr>
            <a:picLocks noChangeAspect="1"/>
          </p:cNvPicPr>
          <p:nvPr/>
        </p:nvPicPr>
        <p:blipFill>
          <a:blip r:embed="rId2"/>
          <a:stretch>
            <a:fillRect/>
          </a:stretch>
        </p:blipFill>
        <p:spPr>
          <a:xfrm>
            <a:off x="2980" y="0"/>
            <a:ext cx="9138039" cy="6858000"/>
          </a:xfrm>
          <a:prstGeom prst="rect">
            <a:avLst/>
          </a:prstGeom>
          <a:scene3d>
            <a:camera prst="orthographicFront"/>
            <a:lightRig rig="threePt" dir="t"/>
          </a:scene3d>
          <a:sp3d>
            <a:bevelT prst="angle"/>
          </a:sp3d>
        </p:spPr>
      </p:pic>
      <p:sp>
        <p:nvSpPr>
          <p:cNvPr id="5" name="4 CuadroTexto"/>
          <p:cNvSpPr txBox="1"/>
          <p:nvPr/>
        </p:nvSpPr>
        <p:spPr>
          <a:xfrm>
            <a:off x="785786" y="1000108"/>
            <a:ext cx="7429552" cy="5016758"/>
          </a:xfrm>
          <a:prstGeom prst="rect">
            <a:avLst/>
          </a:prstGeom>
          <a:noFill/>
        </p:spPr>
        <p:txBody>
          <a:bodyPr wrap="square" rtlCol="0">
            <a:spAutoFit/>
          </a:bodyPr>
          <a:lstStyle/>
          <a:p>
            <a:r>
              <a:rPr lang="es-ES" sz="2000" dirty="0" err="1" smtClean="0">
                <a:effectLst>
                  <a:outerShdw blurRad="38100" dist="38100" dir="2700000" algn="tl">
                    <a:srgbClr val="000000">
                      <a:alpha val="43137"/>
                    </a:srgbClr>
                  </a:outerShdw>
                </a:effectLst>
              </a:rPr>
              <a:t>Amsterdam</a:t>
            </a:r>
            <a:r>
              <a:rPr lang="es-ES" sz="2000" dirty="0" smtClean="0">
                <a:effectLst>
                  <a:outerShdw blurRad="38100" dist="38100" dir="2700000" algn="tl">
                    <a:srgbClr val="000000">
                      <a:alpha val="43137"/>
                    </a:srgbClr>
                  </a:outerShdw>
                </a:effectLst>
              </a:rPr>
              <a:t> también es conocida como </a:t>
            </a:r>
            <a:r>
              <a:rPr lang="es-ES" sz="2000" i="1" dirty="0" err="1" smtClean="0">
                <a:effectLst>
                  <a:outerShdw blurRad="38100" dist="38100" dir="2700000" algn="tl">
                    <a:srgbClr val="000000">
                      <a:alpha val="43137"/>
                    </a:srgbClr>
                  </a:outerShdw>
                </a:effectLst>
              </a:rPr>
              <a:t>Mokum</a:t>
            </a:r>
            <a:r>
              <a:rPr lang="es-ES" sz="2000" dirty="0" smtClean="0">
                <a:effectLst>
                  <a:outerShdw blurRad="38100" dist="38100" dir="2700000" algn="tl">
                    <a:srgbClr val="000000">
                      <a:alpha val="43137"/>
                    </a:srgbClr>
                  </a:outerShdw>
                </a:effectLst>
              </a:rPr>
              <a:t> (en yiddish: ciudad, lugar) nombre que aún se usa popularmente como segundo nombre de la ciudad. Este nombre proviene de los judíos </a:t>
            </a:r>
            <a:r>
              <a:rPr lang="es-ES" sz="2000" dirty="0" err="1" smtClean="0">
                <a:effectLst>
                  <a:outerShdw blurRad="38100" dist="38100" dir="2700000" algn="tl">
                    <a:srgbClr val="000000">
                      <a:alpha val="43137"/>
                    </a:srgbClr>
                  </a:outerShdw>
                </a:effectLst>
              </a:rPr>
              <a:t>Ashkenazi</a:t>
            </a:r>
            <a:r>
              <a:rPr lang="es-ES" sz="2000" dirty="0" smtClean="0">
                <a:effectLst>
                  <a:outerShdw blurRad="38100" dist="38100" dir="2700000" algn="tl">
                    <a:srgbClr val="000000">
                      <a:alpha val="43137"/>
                    </a:srgbClr>
                  </a:outerShdw>
                </a:effectLst>
              </a:rPr>
              <a:t> que llegaron desde la península ibérica en el siglo XVII a radicarse en </a:t>
            </a:r>
            <a:r>
              <a:rPr lang="es-ES" sz="2000" dirty="0" err="1" smtClean="0">
                <a:effectLst>
                  <a:outerShdw blurRad="38100" dist="38100" dir="2700000" algn="tl">
                    <a:srgbClr val="000000">
                      <a:alpha val="43137"/>
                    </a:srgbClr>
                  </a:outerShdw>
                </a:effectLst>
              </a:rPr>
              <a:t>Amsterdam</a:t>
            </a:r>
            <a:r>
              <a:rPr lang="es-ES" sz="2000" dirty="0" smtClean="0">
                <a:effectLst>
                  <a:outerShdw blurRad="38100" dist="38100" dir="2700000" algn="tl">
                    <a:srgbClr val="000000">
                      <a:alpha val="43137"/>
                    </a:srgbClr>
                  </a:outerShdw>
                </a:effectLst>
              </a:rPr>
              <a:t>.</a:t>
            </a:r>
          </a:p>
          <a:p>
            <a:endParaRPr lang="es-ES" sz="2000" dirty="0" smtClean="0">
              <a:effectLst>
                <a:outerShdw blurRad="38100" dist="38100" dir="2700000" algn="tl">
                  <a:srgbClr val="000000">
                    <a:alpha val="43137"/>
                  </a:srgbClr>
                </a:outerShdw>
              </a:effectLst>
            </a:endParaRPr>
          </a:p>
          <a:p>
            <a:r>
              <a:rPr lang="es-ES" sz="2000" dirty="0" smtClean="0">
                <a:effectLst>
                  <a:outerShdw blurRad="38100" dist="38100" dir="2700000" algn="tl">
                    <a:srgbClr val="000000">
                      <a:alpha val="43137"/>
                    </a:srgbClr>
                  </a:outerShdw>
                </a:effectLst>
              </a:rPr>
              <a:t>Actualmente </a:t>
            </a:r>
            <a:r>
              <a:rPr lang="es-ES" sz="2000" dirty="0" err="1" smtClean="0">
                <a:effectLst>
                  <a:outerShdw blurRad="38100" dist="38100" dir="2700000" algn="tl">
                    <a:srgbClr val="000000">
                      <a:alpha val="43137"/>
                    </a:srgbClr>
                  </a:outerShdw>
                </a:effectLst>
              </a:rPr>
              <a:t>Amsterdam</a:t>
            </a:r>
            <a:r>
              <a:rPr lang="es-ES" sz="2000" dirty="0" smtClean="0">
                <a:effectLst>
                  <a:outerShdw blurRad="38100" dist="38100" dir="2700000" algn="tl">
                    <a:srgbClr val="000000">
                      <a:alpha val="43137"/>
                    </a:srgbClr>
                  </a:outerShdw>
                </a:effectLst>
              </a:rPr>
              <a:t> esta asentada en decenas de islas unidas por centenares de </a:t>
            </a:r>
            <a:r>
              <a:rPr lang="es-ES" sz="2000" b="1" dirty="0" smtClean="0">
                <a:effectLst>
                  <a:outerShdw blurRad="38100" dist="38100" dir="2700000" algn="tl">
                    <a:srgbClr val="000000">
                      <a:alpha val="43137"/>
                    </a:srgbClr>
                  </a:outerShdw>
                </a:effectLst>
              </a:rPr>
              <a:t>puentes</a:t>
            </a:r>
            <a:r>
              <a:rPr lang="es-ES" sz="2000" dirty="0" smtClean="0">
                <a:effectLst>
                  <a:outerShdw blurRad="38100" dist="38100" dir="2700000" algn="tl">
                    <a:srgbClr val="000000">
                      <a:alpha val="43137"/>
                    </a:srgbClr>
                  </a:outerShdw>
                </a:effectLst>
              </a:rPr>
              <a:t>, todas las construcciones tienen su fundación sustentada por pilotes o estacas de madera, actualmente se los reemplaza por hierro y hormigón, enterrados a decenas de metros de profundidad a través de la turba y la arena hasta tocar el sustrato arcilloso. Los </a:t>
            </a:r>
            <a:r>
              <a:rPr lang="es-ES" sz="2000" b="1" dirty="0" smtClean="0">
                <a:effectLst>
                  <a:outerShdw blurRad="38100" dist="38100" dir="2700000" algn="tl">
                    <a:srgbClr val="000000">
                      <a:alpha val="43137"/>
                    </a:srgbClr>
                  </a:outerShdw>
                </a:effectLst>
              </a:rPr>
              <a:t>canales de </a:t>
            </a:r>
            <a:r>
              <a:rPr lang="es-ES" sz="2000" b="1" dirty="0" err="1" smtClean="0">
                <a:effectLst>
                  <a:outerShdw blurRad="38100" dist="38100" dir="2700000" algn="tl">
                    <a:srgbClr val="000000">
                      <a:alpha val="43137"/>
                    </a:srgbClr>
                  </a:outerShdw>
                </a:effectLst>
              </a:rPr>
              <a:t>Amsterdam</a:t>
            </a:r>
            <a:r>
              <a:rPr lang="es-ES" sz="2000" b="1" dirty="0" smtClean="0">
                <a:effectLst>
                  <a:outerShdw blurRad="38100" dist="38100" dir="2700000" algn="tl">
                    <a:srgbClr val="000000">
                      <a:alpha val="43137"/>
                    </a:srgbClr>
                  </a:outerShdw>
                </a:effectLst>
              </a:rPr>
              <a:t> </a:t>
            </a:r>
            <a:r>
              <a:rPr lang="es-ES" sz="2000" dirty="0" smtClean="0">
                <a:effectLst>
                  <a:outerShdw blurRad="38100" dist="38100" dir="2700000" algn="tl">
                    <a:srgbClr val="000000">
                      <a:alpha val="43137"/>
                    </a:srgbClr>
                  </a:outerShdw>
                </a:effectLst>
              </a:rPr>
              <a:t>son una forma de controlar el agua dividiendo el cauce del río </a:t>
            </a:r>
            <a:r>
              <a:rPr lang="es-ES" sz="2000" dirty="0" err="1" smtClean="0">
                <a:effectLst>
                  <a:outerShdw blurRad="38100" dist="38100" dir="2700000" algn="tl">
                    <a:srgbClr val="000000">
                      <a:alpha val="43137"/>
                    </a:srgbClr>
                  </a:outerShdw>
                </a:effectLst>
              </a:rPr>
              <a:t>Amstel</a:t>
            </a:r>
            <a:r>
              <a:rPr lang="es-ES" sz="2000" dirty="0" smtClean="0">
                <a:effectLst>
                  <a:outerShdw blurRad="38100" dist="38100" dir="2700000" algn="tl">
                    <a:srgbClr val="000000">
                      <a:alpha val="43137"/>
                    </a:srgbClr>
                  </a:outerShdw>
                </a:effectLst>
              </a:rPr>
              <a:t> en numerosas vías navegables y a su vez son una constituyen una excelente red de transporte y comunicación.</a:t>
            </a:r>
          </a:p>
          <a:p>
            <a:endParaRPr lang="es-ES" sz="2000" dirty="0">
              <a:effectLst>
                <a:outerShdw blurRad="38100" dist="38100" dir="2700000" algn="tl">
                  <a:srgbClr val="000000">
                    <a:alpha val="43137"/>
                  </a:srgbClr>
                </a:outerShdw>
              </a:effectLst>
            </a:endParaRPr>
          </a:p>
        </p:txBody>
      </p:sp>
    </p:spTree>
  </p:cSld>
  <p:clrMapOvr>
    <a:masterClrMapping/>
  </p:clrMapOvr>
  <p:transition spd="slow" advTm="50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10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15875"/>
            <a:ext cx="9144000" cy="6842125"/>
          </a:xfrm>
          <a:prstGeom prst="rect">
            <a:avLst/>
          </a:prstGeom>
          <a:noFill/>
          <a:ln>
            <a:noFill/>
          </a:ln>
        </p:spPr>
      </p:pic>
      <p:sp>
        <p:nvSpPr>
          <p:cNvPr id="3" name="2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out)">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3).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4" name="3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1(4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3*#ppt_w"/>
                                          </p:val>
                                        </p:tav>
                                        <p:tav tm="100000">
                                          <p:val>
                                            <p:strVal val="#ppt_w"/>
                                          </p:val>
                                        </p:tav>
                                      </p:tavLst>
                                    </p:anim>
                                    <p:anim calcmode="lin" valueType="num">
                                      <p:cBhvr>
                                        <p:cTn id="16" dur="3000" fill="hold"/>
                                        <p:tgtEl>
                                          <p:spTgt spid="5"/>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ox(out)">
                                      <p:cBhvr>
                                        <p:cTn id="19" dur="3000"/>
                                        <p:tgtEl>
                                          <p:spTgt spid="5"/>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plus(out)">
                                      <p:cBhvr>
                                        <p:cTn id="22" dur="3000"/>
                                        <p:tgtEl>
                                          <p:spTgt spid="4"/>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6).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8)">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4" name="3 Rectángulo"/>
          <p:cNvSpPr/>
          <p:nvPr/>
        </p:nvSpPr>
        <p:spPr>
          <a:xfrm>
            <a:off x="0" y="0"/>
            <a:ext cx="9144000" cy="6858000"/>
          </a:xfrm>
          <a:prstGeom prst="rect">
            <a:avLst/>
          </a:prstGeom>
          <a:solidFill>
            <a:srgbClr val="00B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1(3).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17" presetClass="exit" presetSubtype="10"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3*#ppt_w"/>
                                          </p:val>
                                        </p:tav>
                                        <p:tav tm="100000">
                                          <p:val>
                                            <p:strVal val="#ppt_w"/>
                                          </p:val>
                                        </p:tav>
                                      </p:tavLst>
                                    </p:anim>
                                    <p:anim calcmode="lin" valueType="num">
                                      <p:cBhvr>
                                        <p:cTn id="16" dur="3000" fill="hold"/>
                                        <p:tgtEl>
                                          <p:spTgt spid="5"/>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amond(out)">
                                      <p:cBhvr>
                                        <p:cTn id="19" dur="3000"/>
                                        <p:tgtEl>
                                          <p:spTgt spid="5"/>
                                        </p:tgtEl>
                                      </p:cBhvr>
                                    </p:animEffect>
                                  </p:childTnLst>
                                </p:cTn>
                              </p:par>
                              <p:par>
                                <p:cTn id="20" presetID="3" presetClass="exit" presetSubtype="5" fill="hold" grpId="1" nodeType="withEffect">
                                  <p:stCondLst>
                                    <p:cond delay="0"/>
                                  </p:stCondLst>
                                  <p:childTnLst>
                                    <p:animEffect transition="out" filter="blinds(vertical)">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xit" presetSubtype="272" fill="hold" grpId="0"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4/3*ppt_w"/>
                                          </p:val>
                                        </p:tav>
                                      </p:tavLst>
                                    </p:anim>
                                    <p:anim calcmode="lin" valueType="num">
                                      <p:cBhvr>
                                        <p:cTn id="11" dur="3000"/>
                                        <p:tgtEl>
                                          <p:spTgt spid="3"/>
                                        </p:tgtEl>
                                        <p:attrNameLst>
                                          <p:attrName>ppt_h</p:attrName>
                                        </p:attrNameLst>
                                      </p:cBhvr>
                                      <p:tavLst>
                                        <p:tav tm="0">
                                          <p:val>
                                            <p:strVal val="ppt_h"/>
                                          </p:val>
                                        </p:tav>
                                        <p:tav tm="100000">
                                          <p:val>
                                            <p:strVal val="4/3*ppt_h"/>
                                          </p:val>
                                        </p:tav>
                                      </p:tavLst>
                                    </p:anim>
                                    <p:set>
                                      <p:cBhvr>
                                        <p:cTn id="12" dur="1" fill="hold">
                                          <p:stCondLst>
                                            <p:cond delay="2999"/>
                                          </p:stCondLst>
                                        </p:cTn>
                                        <p:tgtEl>
                                          <p:spTgt spid="3"/>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par>
                                <p:cTn id="20" presetID="13" presetClass="exit" presetSubtype="32" fill="hold" grpId="1" nodeType="withEffect">
                                  <p:stCondLst>
                                    <p:cond delay="0"/>
                                  </p:stCondLst>
                                  <p:childTnLst>
                                    <p:animEffect transition="out" filter="plus(out)">
                                      <p:cBhvr>
                                        <p:cTn id="21" dur="3000"/>
                                        <p:tgtEl>
                                          <p:spTgt spid="3"/>
                                        </p:tgtEl>
                                      </p:cBhvr>
                                    </p:animEffect>
                                    <p:set>
                                      <p:cBhvr>
                                        <p:cTn id="22" dur="1" fill="hold">
                                          <p:stCondLst>
                                            <p:cond delay="2999"/>
                                          </p:stCondLst>
                                        </p:cTn>
                                        <p:tgtEl>
                                          <p:spTgt spid="3"/>
                                        </p:tgtEl>
                                        <p:attrNameLst>
                                          <p:attrName>style.visibility</p:attrName>
                                        </p:attrNameLst>
                                      </p:cBhvr>
                                      <p:to>
                                        <p:strVal val="hidden"/>
                                      </p:to>
                                    </p:set>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bg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xit" presetSubtype="272" fill="hold" grpId="0" nodeType="withEffect">
                                  <p:stCondLst>
                                    <p:cond delay="0"/>
                                  </p:stCondLst>
                                  <p:childTnLst>
                                    <p:anim calcmode="lin" valueType="num">
                                      <p:cBhvr>
                                        <p:cTn id="9" dur="3000"/>
                                        <p:tgtEl>
                                          <p:spTgt spid="3"/>
                                        </p:tgtEl>
                                        <p:attrNameLst>
                                          <p:attrName>ppt_w</p:attrName>
                                        </p:attrNameLst>
                                      </p:cBhvr>
                                      <p:tavLst>
                                        <p:tav tm="0">
                                          <p:val>
                                            <p:strVal val="ppt_w"/>
                                          </p:val>
                                        </p:tav>
                                        <p:tav tm="100000">
                                          <p:val>
                                            <p:strVal val="4/3*ppt_w"/>
                                          </p:val>
                                        </p:tav>
                                      </p:tavLst>
                                    </p:anim>
                                    <p:anim calcmode="lin" valueType="num">
                                      <p:cBhvr>
                                        <p:cTn id="10" dur="3000"/>
                                        <p:tgtEl>
                                          <p:spTgt spid="3"/>
                                        </p:tgtEl>
                                        <p:attrNameLst>
                                          <p:attrName>ppt_h</p:attrName>
                                        </p:attrNameLst>
                                      </p:cBhvr>
                                      <p:tavLst>
                                        <p:tav tm="0">
                                          <p:val>
                                            <p:strVal val="ppt_h"/>
                                          </p:val>
                                        </p:tav>
                                        <p:tav tm="100000">
                                          <p:val>
                                            <p:strVal val="4/3*ppt_h"/>
                                          </p:val>
                                        </p:tav>
                                      </p:tavLst>
                                    </p:anim>
                                    <p:set>
                                      <p:cBhvr>
                                        <p:cTn id="11" dur="1" fill="hold">
                                          <p:stCondLst>
                                            <p:cond delay="2999"/>
                                          </p:stCondLst>
                                        </p:cTn>
                                        <p:tgtEl>
                                          <p:spTgt spid="3"/>
                                        </p:tgtEl>
                                        <p:attrNameLst>
                                          <p:attrName>style.visibility</p:attrName>
                                        </p:attrNameLst>
                                      </p:cBhvr>
                                      <p:to>
                                        <p:strVal val="hidden"/>
                                      </p:to>
                                    </p:set>
                                  </p:childTnLst>
                                </p:cTn>
                              </p:par>
                              <p:par>
                                <p:cTn id="12" presetID="16" presetClass="exit" presetSubtype="42" fill="hold" grpId="1" nodeType="withEffect">
                                  <p:stCondLst>
                                    <p:cond delay="0"/>
                                  </p:stCondLst>
                                  <p:childTnLst>
                                    <p:animEffect transition="out" filter="barn(outHorizontal)">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circle(out)">
                                      <p:cBhvr>
                                        <p:cTn id="2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A2E1E"/>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6).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3" presetClass="exit" presetSubtype="272" fill="hold" grpId="0" nodeType="withEffect">
                                  <p:stCondLst>
                                    <p:cond delay="0"/>
                                  </p:stCondLst>
                                  <p:childTnLst>
                                    <p:anim calcmode="lin" valueType="num">
                                      <p:cBhvr>
                                        <p:cTn id="9" dur="3000"/>
                                        <p:tgtEl>
                                          <p:spTgt spid="3"/>
                                        </p:tgtEl>
                                        <p:attrNameLst>
                                          <p:attrName>ppt_w</p:attrName>
                                        </p:attrNameLst>
                                      </p:cBhvr>
                                      <p:tavLst>
                                        <p:tav tm="0">
                                          <p:val>
                                            <p:strVal val="ppt_w"/>
                                          </p:val>
                                        </p:tav>
                                        <p:tav tm="100000">
                                          <p:val>
                                            <p:strVal val="4/3*ppt_w"/>
                                          </p:val>
                                        </p:tav>
                                      </p:tavLst>
                                    </p:anim>
                                    <p:anim calcmode="lin" valueType="num">
                                      <p:cBhvr>
                                        <p:cTn id="10" dur="3000"/>
                                        <p:tgtEl>
                                          <p:spTgt spid="3"/>
                                        </p:tgtEl>
                                        <p:attrNameLst>
                                          <p:attrName>ppt_h</p:attrName>
                                        </p:attrNameLst>
                                      </p:cBhvr>
                                      <p:tavLst>
                                        <p:tav tm="0">
                                          <p:val>
                                            <p:strVal val="ppt_h"/>
                                          </p:val>
                                        </p:tav>
                                        <p:tav tm="100000">
                                          <p:val>
                                            <p:strVal val="4/3*ppt_h"/>
                                          </p:val>
                                        </p:tav>
                                      </p:tavLst>
                                    </p:anim>
                                    <p:set>
                                      <p:cBhvr>
                                        <p:cTn id="11" dur="1" fill="hold">
                                          <p:stCondLst>
                                            <p:cond delay="2999"/>
                                          </p:stCondLst>
                                        </p:cTn>
                                        <p:tgtEl>
                                          <p:spTgt spid="3"/>
                                        </p:tgtEl>
                                        <p:attrNameLst>
                                          <p:attrName>style.visibility</p:attrName>
                                        </p:attrNameLst>
                                      </p:cBhvr>
                                      <p:to>
                                        <p:strVal val="hidden"/>
                                      </p:to>
                                    </p:set>
                                  </p:childTnLst>
                                </p:cTn>
                              </p:par>
                              <p:par>
                                <p:cTn id="12" presetID="16" presetClass="exit" presetSubtype="37" fill="hold" grpId="1" nodeType="withEffect">
                                  <p:stCondLst>
                                    <p:cond delay="0"/>
                                  </p:stCondLst>
                                  <p:childTnLst>
                                    <p:animEffect transition="out" filter="barn(outVertical)">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diamond(out)">
                                      <p:cBhvr>
                                        <p:cTn id="2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A2E1E"/>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2).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6" presetClass="entr" presetSubtype="4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Horizontal)">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5).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out)">
                                      <p:cBhvr>
                                        <p:cTn id="22" dur="3000"/>
                                        <p:tgtEl>
                                          <p:spTgt spid="3"/>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6" presetClass="entr" presetSubtype="37"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Vertical)">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chemeClr val="bg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0).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plus(in)">
                                      <p:cBhvr>
                                        <p:cTn id="19" dur="3000"/>
                                        <p:tgtEl>
                                          <p:spTgt spid="4"/>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3000"/>
                                        <p:tgtEl>
                                          <p:spTgt spid="3"/>
                                        </p:tgtEl>
                                      </p:cBhvr>
                                    </p:animEffect>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4" name="3 Rectángulo"/>
          <p:cNvSpPr/>
          <p:nvPr/>
        </p:nvSpPr>
        <p:spPr>
          <a:xfrm>
            <a:off x="0" y="0"/>
            <a:ext cx="9144000" cy="6858000"/>
          </a:xfrm>
          <a:prstGeom prst="rect">
            <a:avLst/>
          </a:prstGeom>
          <a:solidFill>
            <a:srgbClr val="3366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1(21).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0" fill="hold" grpId="0" nodeType="withEffect">
                                  <p:stCondLst>
                                    <p:cond delay="0"/>
                                  </p:stCondLst>
                                  <p:childTnLst>
                                    <p:anim calcmode="lin" valueType="num">
                                      <p:cBhvr>
                                        <p:cTn id="9" dur="3000"/>
                                        <p:tgtEl>
                                          <p:spTgt spid="4"/>
                                        </p:tgtEl>
                                        <p:attrNameLst>
                                          <p:attrName>ppt_w</p:attrName>
                                        </p:attrNameLst>
                                      </p:cBhvr>
                                      <p:tavLst>
                                        <p:tav tm="0">
                                          <p:val>
                                            <p:strVal val="ppt_w"/>
                                          </p:val>
                                        </p:tav>
                                        <p:tav tm="100000">
                                          <p:val>
                                            <p:fltVal val="0"/>
                                          </p:val>
                                        </p:tav>
                                      </p:tavLst>
                                    </p:anim>
                                    <p:anim calcmode="lin" valueType="num">
                                      <p:cBhvr>
                                        <p:cTn id="10" dur="3000"/>
                                        <p:tgtEl>
                                          <p:spTgt spid="4"/>
                                        </p:tgtEl>
                                        <p:attrNameLst>
                                          <p:attrName>ppt_h</p:attrName>
                                        </p:attrNameLst>
                                      </p:cBhvr>
                                      <p:tavLst>
                                        <p:tav tm="0">
                                          <p:val>
                                            <p:strVal val="ppt_h"/>
                                          </p:val>
                                        </p:tav>
                                        <p:tav tm="100000">
                                          <p:val>
                                            <p:strVal val="ppt_h"/>
                                          </p:val>
                                        </p:tav>
                                      </p:tavLst>
                                    </p:anim>
                                    <p:set>
                                      <p:cBhvr>
                                        <p:cTn id="11" dur="1" fill="hold">
                                          <p:stCondLst>
                                            <p:cond delay="2999"/>
                                          </p:stCondLst>
                                        </p:cTn>
                                        <p:tgtEl>
                                          <p:spTgt spid="4"/>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diamond(out)">
                                      <p:cBhvr>
                                        <p:cTn id="2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 name="1 Imagen" descr="5r98sif.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5r98sif.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8)">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20637"/>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1(24).jpg"/>
          <p:cNvPicPr>
            <a:picLocks noGrp="1" noChangeAspect="1"/>
          </p:cNvPicPr>
          <p:nvPr isPhoto="1"/>
        </p:nvPicPr>
        <p:blipFill>
          <a:blip r:embed="rId2">
            <a:lum/>
          </a:blip>
          <a:stretch>
            <a:fillRect/>
          </a:stretch>
        </p:blipFill>
        <p:spPr>
          <a:xfrm>
            <a:off x="0" y="20637"/>
            <a:ext cx="9144000" cy="6837363"/>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16" fill="hold" nodeType="withEffect">
                                  <p:stCondLst>
                                    <p:cond delay="0"/>
                                  </p:stCondLst>
                                  <p:childTnLst>
                                    <p:animEffect transition="out" filter="plus(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26987"/>
            <a:ext cx="9144000" cy="6831013"/>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1).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par>
                                <p:cTn id="20" presetID="16" presetClass="entr" presetSubtype="4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Horizontal)">
                                      <p:cBhvr>
                                        <p:cTn id="22" dur="5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2).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plus(out)">
                                      <p:cBhvr>
                                        <p:cTn id="19" dur="3000"/>
                                        <p:tgtEl>
                                          <p:spTgt spid="4"/>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chemeClr val="tx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3).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out)">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D60093">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4).jpg"/>
          <p:cNvPicPr>
            <a:picLocks noGrp="1" noChangeAspect="1"/>
          </p:cNvPicPr>
          <p:nvPr isPhoto="1"/>
        </p:nvPicPr>
        <p:blipFill>
          <a:blip r:embed="rId2">
            <a:lum/>
          </a:blip>
          <a:stretch>
            <a:fillRect/>
          </a:stretch>
        </p:blipFill>
        <p:spPr>
          <a:xfrm>
            <a:off x="0" y="0"/>
            <a:ext cx="9144000" cy="6837363"/>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36).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3366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6).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chemeClr val="accent6">
              <a:lumMod val="5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8).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FFC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1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plus(in)">
                                      <p:cBhvr>
                                        <p:cTn id="19" dur="5000"/>
                                        <p:tgtEl>
                                          <p:spTgt spid="4"/>
                                        </p:tgtEl>
                                      </p:cBhvr>
                                    </p:animEffect>
                                  </p:childTnLst>
                                </p:cTn>
                              </p:par>
                              <p:par>
                                <p:cTn id="20" presetID="4"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out)">
                                      <p:cBhvr>
                                        <p:cTn id="22" dur="5000"/>
                                        <p:tgtEl>
                                          <p:spTgt spid="3"/>
                                        </p:tgtEl>
                                      </p:cBhvr>
                                    </p:animEffect>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0).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0).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3"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in)">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1).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21" presetClass="entr" presetSubtype="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8)">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42).jpg"/>
          <p:cNvPicPr>
            <a:picLocks noGrp="1" noChangeAspect="1"/>
          </p:cNvPicPr>
          <p:nvPr isPhoto="1"/>
        </p:nvPicPr>
        <p:blipFill>
          <a:blip r:embed="rId2">
            <a:lum/>
          </a:blip>
          <a:stretch>
            <a:fillRect/>
          </a:stretch>
        </p:blipFill>
        <p:spPr>
          <a:xfrm>
            <a:off x="0" y="6350"/>
            <a:ext cx="9144000" cy="6845300"/>
          </a:xfrm>
          <a:prstGeom prst="rect">
            <a:avLst/>
          </a:prstGeom>
          <a:solidFill>
            <a:schemeClr val="accent6">
              <a:lumMod val="50000"/>
              <a:alpha val="70000"/>
            </a:schemeClr>
          </a:solidFill>
          <a:ln>
            <a:noFill/>
          </a:ln>
        </p:spPr>
      </p:pic>
      <p:sp>
        <p:nvSpPr>
          <p:cNvPr id="3" name="2 Rectángulo"/>
          <p:cNvSpPr/>
          <p:nvPr/>
        </p:nvSpPr>
        <p:spPr>
          <a:xfrm>
            <a:off x="0" y="0"/>
            <a:ext cx="9144000" cy="6858000"/>
          </a:xfrm>
          <a:prstGeom prst="rect">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2).jpg"/>
          <p:cNvPicPr>
            <a:picLocks noGrp="1" noChangeAspect="1"/>
          </p:cNvPicPr>
          <p:nvPr isPhoto="1"/>
        </p:nvPicPr>
        <p:blipFill>
          <a:blip r:embed="rId2">
            <a:lum/>
          </a:blip>
          <a:stretch>
            <a:fillRect/>
          </a:stretch>
        </p:blipFill>
        <p:spPr>
          <a:xfrm>
            <a:off x="0" y="0"/>
            <a:ext cx="9144000" cy="6845300"/>
          </a:xfrm>
          <a:prstGeom prst="rect">
            <a:avLst/>
          </a:prstGeom>
          <a:solidFill>
            <a:schemeClr val="accent6">
              <a:lumMod val="50000"/>
              <a:alpha val="70000"/>
            </a:schemeClr>
          </a:solid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2/3*#ppt_w"/>
                                          </p:val>
                                        </p:tav>
                                        <p:tav tm="100000">
                                          <p:val>
                                            <p:strVal val="#ppt_w"/>
                                          </p:val>
                                        </p:tav>
                                      </p:tavLst>
                                    </p:anim>
                                    <p:anim calcmode="lin" valueType="num">
                                      <p:cBhvr>
                                        <p:cTn id="12" dur="3000" fill="hold"/>
                                        <p:tgtEl>
                                          <p:spTgt spid="3"/>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3000"/>
                                        <p:tgtEl>
                                          <p:spTgt spid="3"/>
                                        </p:tgtEl>
                                      </p:cBhvr>
                                    </p:animEffect>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ng"/>
          <p:cNvPicPr>
            <a:picLocks noChangeAspect="1"/>
          </p:cNvPicPr>
          <p:nvPr/>
        </p:nvPicPr>
        <p:blipFill>
          <a:blip r:embed="rId2"/>
          <a:stretch>
            <a:fillRect/>
          </a:stretch>
        </p:blipFill>
        <p:spPr>
          <a:xfrm>
            <a:off x="2980" y="0"/>
            <a:ext cx="9138039" cy="6858000"/>
          </a:xfrm>
          <a:prstGeom prst="rect">
            <a:avLst/>
          </a:prstGeom>
          <a:scene3d>
            <a:camera prst="orthographicFront"/>
            <a:lightRig rig="threePt" dir="t"/>
          </a:scene3d>
          <a:sp3d>
            <a:bevelT prst="angle"/>
          </a:sp3d>
        </p:spPr>
      </p:pic>
      <p:sp>
        <p:nvSpPr>
          <p:cNvPr id="3" name="2 CuadroTexto"/>
          <p:cNvSpPr txBox="1"/>
          <p:nvPr/>
        </p:nvSpPr>
        <p:spPr>
          <a:xfrm>
            <a:off x="785786" y="1142984"/>
            <a:ext cx="7786742" cy="4708981"/>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La </a:t>
            </a:r>
            <a:r>
              <a:rPr lang="es-ES" sz="2000" b="1" dirty="0" smtClean="0">
                <a:effectLst>
                  <a:outerShdw blurRad="38100" dist="38100" dir="2700000" algn="tl">
                    <a:srgbClr val="000000">
                      <a:alpha val="43137"/>
                    </a:srgbClr>
                  </a:outerShdw>
                </a:effectLst>
              </a:rPr>
              <a:t>arquitectura de </a:t>
            </a:r>
            <a:r>
              <a:rPr lang="es-ES" sz="2000" b="1" dirty="0" err="1" smtClean="0">
                <a:effectLst>
                  <a:outerShdw blurRad="38100" dist="38100" dir="2700000" algn="tl">
                    <a:srgbClr val="000000">
                      <a:alpha val="43137"/>
                    </a:srgbClr>
                  </a:outerShdw>
                </a:effectLst>
              </a:rPr>
              <a:t>Amsterdam</a:t>
            </a:r>
            <a:r>
              <a:rPr lang="es-ES" sz="2000" dirty="0" smtClean="0">
                <a:effectLst>
                  <a:outerShdw blurRad="38100" dist="38100" dir="2700000" algn="tl">
                    <a:srgbClr val="000000">
                      <a:alpha val="43137"/>
                    </a:srgbClr>
                  </a:outerShdw>
                </a:effectLst>
              </a:rPr>
              <a:t> conserva las casas de ladrillo y algunas mansiones del siglo XVII y la vanguardia arquitectónica del siglo XX hasta nuestros días. Son más de 7.000 los edificios y construcciones declaradas monumentos históricos en </a:t>
            </a:r>
            <a:r>
              <a:rPr lang="es-ES" sz="2000" dirty="0" err="1" smtClean="0">
                <a:effectLst>
                  <a:outerShdw blurRad="38100" dist="38100" dir="2700000" algn="tl">
                    <a:srgbClr val="000000">
                      <a:alpha val="43137"/>
                    </a:srgbClr>
                  </a:outerShdw>
                </a:effectLst>
              </a:rPr>
              <a:t>Amsterdam</a:t>
            </a:r>
            <a:r>
              <a:rPr lang="es-ES" sz="2000" dirty="0" smtClean="0">
                <a:effectLst>
                  <a:outerShdw blurRad="38100" dist="38100" dir="2700000" algn="tl">
                    <a:srgbClr val="000000">
                      <a:alpha val="43137"/>
                    </a:srgbClr>
                  </a:outerShdw>
                </a:effectLst>
              </a:rPr>
              <a:t>. Todo se halla en uso y bien conservado, pero no es extraño encontrar alguna iglesia convertida en centro cultural o una fábrica en teatro.</a:t>
            </a:r>
          </a:p>
          <a:p>
            <a:endParaRPr lang="es-ES" sz="2000" dirty="0" smtClean="0">
              <a:effectLst>
                <a:outerShdw blurRad="38100" dist="38100" dir="2700000" algn="tl">
                  <a:srgbClr val="000000">
                    <a:alpha val="43137"/>
                  </a:srgbClr>
                </a:outerShdw>
              </a:effectLst>
            </a:endParaRPr>
          </a:p>
          <a:p>
            <a:r>
              <a:rPr lang="es-ES" sz="2000" dirty="0" smtClean="0">
                <a:effectLst>
                  <a:outerShdw blurRad="38100" dist="38100" dir="2700000" algn="tl">
                    <a:srgbClr val="000000">
                      <a:alpha val="43137"/>
                    </a:srgbClr>
                  </a:outerShdw>
                </a:effectLst>
              </a:rPr>
              <a:t>La </a:t>
            </a:r>
            <a:r>
              <a:rPr lang="es-ES" sz="2000" b="1" dirty="0" smtClean="0">
                <a:effectLst>
                  <a:outerShdw blurRad="38100" dist="38100" dir="2700000" algn="tl">
                    <a:srgbClr val="000000">
                      <a:alpha val="43137"/>
                    </a:srgbClr>
                  </a:outerShdw>
                </a:effectLst>
              </a:rPr>
              <a:t>Historia de </a:t>
            </a:r>
            <a:r>
              <a:rPr lang="es-ES" sz="2000" b="1" dirty="0" err="1" smtClean="0">
                <a:effectLst>
                  <a:outerShdw blurRad="38100" dist="38100" dir="2700000" algn="tl">
                    <a:srgbClr val="000000">
                      <a:alpha val="43137"/>
                    </a:srgbClr>
                  </a:outerShdw>
                </a:effectLst>
              </a:rPr>
              <a:t>Amsterdam</a:t>
            </a:r>
            <a:r>
              <a:rPr lang="es-ES" sz="2000" dirty="0" smtClean="0">
                <a:effectLst>
                  <a:outerShdw blurRad="38100" dist="38100" dir="2700000" algn="tl">
                    <a:srgbClr val="000000">
                      <a:alpha val="43137"/>
                    </a:srgbClr>
                  </a:outerShdw>
                </a:effectLst>
              </a:rPr>
              <a:t> tiene muchos capítulos dramáticos, el más reciente fue la ocupación nazi por cinco años durante la Segunda Guerra Mundial. En ese período fueron deportados decenas de miles de ciudadanos de religión judía desde </a:t>
            </a:r>
            <a:r>
              <a:rPr lang="es-ES" sz="2000" dirty="0" err="1" smtClean="0">
                <a:effectLst>
                  <a:outerShdw blurRad="38100" dist="38100" dir="2700000" algn="tl">
                    <a:srgbClr val="000000">
                      <a:alpha val="43137"/>
                    </a:srgbClr>
                  </a:outerShdw>
                </a:effectLst>
              </a:rPr>
              <a:t>Amsterdam</a:t>
            </a:r>
            <a:r>
              <a:rPr lang="es-ES" sz="2000" dirty="0" smtClean="0">
                <a:effectLst>
                  <a:outerShdw blurRad="38100" dist="38100" dir="2700000" algn="tl">
                    <a:srgbClr val="000000">
                      <a:alpha val="43137"/>
                    </a:srgbClr>
                  </a:outerShdw>
                </a:effectLst>
              </a:rPr>
              <a:t> hacia los campos de concentración y exterminio, pocos sobrevivieron, y muy pocos regresaron a la ciudad. La Casa de Ana Frank ha quedado como testimonio del Holocausto.</a:t>
            </a:r>
          </a:p>
          <a:p>
            <a:endParaRPr lang="es-ES" sz="2000" dirty="0">
              <a:effectLst>
                <a:outerShdw blurRad="38100" dist="38100" dir="2700000" algn="tl">
                  <a:srgbClr val="000000">
                    <a:alpha val="43137"/>
                  </a:srgbClr>
                </a:outerShdw>
              </a:effectLst>
            </a:endParaRPr>
          </a:p>
        </p:txBody>
      </p:sp>
    </p:spTree>
  </p:cSld>
  <p:clrMapOvr>
    <a:masterClrMapping/>
  </p:clrMapOvr>
  <p:transition spd="slow" advTm="50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 casa de Ana Frank ahora convertida en museo es otro lugar que se debe visitar..jpg"/>
          <p:cNvPicPr>
            <a:picLocks noGrp="1" noChangeAspect="1"/>
          </p:cNvPicPr>
          <p:nvPr>
            <p:ph idx="1"/>
          </p:nvPr>
        </p:nvPicPr>
        <p:blipFill>
          <a:blip r:embed="rId2"/>
          <a:stretch>
            <a:fillRect/>
          </a:stretch>
        </p:blipFill>
        <p:spPr>
          <a:xfrm>
            <a:off x="0" y="0"/>
            <a:ext cx="9144000" cy="6858000"/>
          </a:xfrm>
        </p:spPr>
      </p:pic>
      <p:pic>
        <p:nvPicPr>
          <p:cNvPr id="7" name="3 Marcador de contenido" descr="La casa de Ana Frank ahora convertida en museo es otro lugar que se debe visitar..jpg"/>
          <p:cNvPicPr>
            <a:picLocks noChangeAspect="1"/>
          </p:cNvPicPr>
          <p:nvPr/>
        </p:nvPicPr>
        <p:blipFill>
          <a:blip r:embed="rId2"/>
          <a:stretch>
            <a:fillRect/>
          </a:stretch>
        </p:blipFill>
        <p:spPr>
          <a:xfrm>
            <a:off x="0" y="0"/>
            <a:ext cx="9144000" cy="6858000"/>
          </a:xfrm>
          <a:prstGeom prst="rect">
            <a:avLst/>
          </a:prstGeom>
        </p:spPr>
      </p:pic>
      <p:pic>
        <p:nvPicPr>
          <p:cNvPr id="8" name="7 Imagen" descr="IMG_0548.jpg"/>
          <p:cNvPicPr>
            <a:picLocks noChangeAspect="1"/>
          </p:cNvPicPr>
          <p:nvPr/>
        </p:nvPicPr>
        <p:blipFill>
          <a:blip r:embed="rId3"/>
          <a:stretch>
            <a:fillRect/>
          </a:stretch>
        </p:blipFill>
        <p:spPr>
          <a:xfrm rot="773426">
            <a:off x="4391871" y="-214004"/>
            <a:ext cx="3574875" cy="3272112"/>
          </a:xfrm>
          <a:prstGeom prst="ellipse">
            <a:avLst/>
          </a:prstGeom>
          <a:effectLst>
            <a:softEdge rad="635000"/>
          </a:effectLst>
        </p:spPr>
      </p:pic>
      <p:sp>
        <p:nvSpPr>
          <p:cNvPr id="9" name="8 CuadroTexto"/>
          <p:cNvSpPr txBox="1"/>
          <p:nvPr/>
        </p:nvSpPr>
        <p:spPr>
          <a:xfrm>
            <a:off x="357158" y="357166"/>
            <a:ext cx="4786346" cy="1200329"/>
          </a:xfrm>
          <a:prstGeom prst="rect">
            <a:avLst/>
          </a:prstGeom>
          <a:noFill/>
        </p:spPr>
        <p:txBody>
          <a:bodyPr wrap="square" rtlCol="0">
            <a:spAutoFit/>
          </a:bodyPr>
          <a:lstStyle/>
          <a:p>
            <a:pPr algn="ctr"/>
            <a:r>
              <a:rPr lang="es-ES" sz="2400" b="1" dirty="0" smtClean="0">
                <a:solidFill>
                  <a:schemeClr val="bg2">
                    <a:lumMod val="75000"/>
                  </a:schemeClr>
                </a:solidFill>
                <a:effectLst>
                  <a:outerShdw blurRad="38100" dist="38100" dir="2700000" algn="tl">
                    <a:srgbClr val="000000">
                      <a:alpha val="43137"/>
                    </a:srgbClr>
                  </a:outerShdw>
                </a:effectLst>
              </a:rPr>
              <a:t>La casa de Ana Frank ahora convertida en museo</a:t>
            </a:r>
          </a:p>
          <a:p>
            <a:endParaRPr lang="es-ES" sz="2400" dirty="0">
              <a:solidFill>
                <a:schemeClr val="bg2">
                  <a:lumMod val="75000"/>
                </a:schemeClr>
              </a:solidFill>
            </a:endParaRPr>
          </a:p>
        </p:txBody>
      </p:sp>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4/3*ppt_w"/>
                                          </p:val>
                                        </p:tav>
                                      </p:tavLst>
                                    </p:anim>
                                    <p:anim calcmode="lin" valueType="num">
                                      <p:cBhvr>
                                        <p:cTn id="7" dur="5000"/>
                                        <p:tgtEl>
                                          <p:spTgt spid="7"/>
                                        </p:tgtEl>
                                        <p:attrNameLst>
                                          <p:attrName>ppt_h</p:attrName>
                                        </p:attrNameLst>
                                      </p:cBhvr>
                                      <p:tavLst>
                                        <p:tav tm="0">
                                          <p:val>
                                            <p:strVal val="ppt_h"/>
                                          </p:val>
                                        </p:tav>
                                        <p:tav tm="100000">
                                          <p:val>
                                            <p:strVal val="4/3*ppt_h"/>
                                          </p:val>
                                        </p:tav>
                                      </p:tavLst>
                                    </p:anim>
                                    <p:set>
                                      <p:cBhvr>
                                        <p:cTn id="8" dur="1" fill="hold">
                                          <p:stCondLst>
                                            <p:cond delay="4999"/>
                                          </p:stCondLst>
                                        </p:cTn>
                                        <p:tgtEl>
                                          <p:spTgt spid="7"/>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10000"/>
                            </p:stCondLst>
                            <p:childTnLst>
                              <p:par>
                                <p:cTn id="15" presetID="10"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3000"/>
                                        <p:tgtEl>
                                          <p:spTgt spid="8"/>
                                        </p:tgtEl>
                                      </p:cBhvr>
                                    </p:animEffect>
                                  </p:childTnLst>
                                </p:cTn>
                              </p:par>
                              <p:par>
                                <p:cTn id="18" presetID="29"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000" fill="hold"/>
                                        <p:tgtEl>
                                          <p:spTgt spid="9"/>
                                        </p:tgtEl>
                                        <p:attrNameLst>
                                          <p:attrName>ppt_x</p:attrName>
                                        </p:attrNameLst>
                                      </p:cBhvr>
                                      <p:tavLst>
                                        <p:tav tm="0">
                                          <p:val>
                                            <p:strVal val="#ppt_x-.2"/>
                                          </p:val>
                                        </p:tav>
                                        <p:tav tm="100000">
                                          <p:val>
                                            <p:strVal val="#ppt_x"/>
                                          </p:val>
                                        </p:tav>
                                      </p:tavLst>
                                    </p:anim>
                                    <p:anim calcmode="lin" valueType="num">
                                      <p:cBhvr>
                                        <p:cTn id="21"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4).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3000"/>
                                        <p:tgtEl>
                                          <p:spTgt spid="4"/>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3000"/>
                                        <p:tgtEl>
                                          <p:spTgt spid="3"/>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 name="1 Imagen" descr="1(51).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1).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996600"/>
        </a:solidFill>
        <a:effectLst/>
      </p:bgPr>
    </p:bg>
    <p:spTree>
      <p:nvGrpSpPr>
        <p:cNvPr id="1" name=""/>
        <p:cNvGrpSpPr/>
        <p:nvPr/>
      </p:nvGrpSpPr>
      <p:grpSpPr>
        <a:xfrm>
          <a:off x="0" y="0"/>
          <a:ext cx="0" cy="0"/>
          <a:chOff x="0" y="0"/>
          <a:chExt cx="0" cy="0"/>
        </a:xfrm>
      </p:grpSpPr>
      <p:pic>
        <p:nvPicPr>
          <p:cNvPr id="2" name="1 Imagen" descr="1(47).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7).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8)">
                                      <p:cBhvr>
                                        <p:cTn id="22" dur="3000"/>
                                        <p:tgtEl>
                                          <p:spTgt spid="3"/>
                                        </p:tgtEl>
                                      </p:cBhvr>
                                    </p:animEffect>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50).jpg"/>
          <p:cNvPicPr>
            <a:picLocks noGrp="1" noChangeAspect="1"/>
          </p:cNvPicPr>
          <p:nvPr isPhoto="1"/>
        </p:nvPicPr>
        <p:blipFill>
          <a:blip r:embed="rId2">
            <a:lum/>
          </a:blip>
          <a:stretch>
            <a:fillRect/>
          </a:stretch>
        </p:blipFill>
        <p:spPr>
          <a:xfrm>
            <a:off x="0" y="15875"/>
            <a:ext cx="9144000" cy="6824663"/>
          </a:xfrm>
          <a:prstGeom prst="rect">
            <a:avLst/>
          </a:prstGeom>
          <a:noFill/>
          <a:ln>
            <a:noFill/>
          </a:ln>
        </p:spPr>
      </p:pic>
      <p:sp>
        <p:nvSpPr>
          <p:cNvPr id="3" name="2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0).jpg"/>
          <p:cNvPicPr>
            <a:picLocks noGrp="1" noChangeAspect="1"/>
          </p:cNvPicPr>
          <p:nvPr isPhoto="1"/>
        </p:nvPicPr>
        <p:blipFill>
          <a:blip r:embed="rId2">
            <a:lum/>
          </a:blip>
          <a:stretch>
            <a:fillRect/>
          </a:stretch>
        </p:blipFill>
        <p:spPr>
          <a:xfrm>
            <a:off x="0" y="0"/>
            <a:ext cx="9144000" cy="6824663"/>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out)">
                                      <p:cBhvr>
                                        <p:cTn id="22" dur="3000"/>
                                        <p:tgtEl>
                                          <p:spTgt spid="3"/>
                                        </p:tgtEl>
                                      </p:cBhvr>
                                    </p:animEffect>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5).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3000"/>
                                        <p:tgtEl>
                                          <p:spTgt spid="4"/>
                                        </p:tgtEl>
                                      </p:cBhvr>
                                    </p:animEffect>
                                  </p:childTnLst>
                                </p:cTn>
                              </p:par>
                              <p:par>
                                <p:cTn id="20" presetID="16" presetClass="entr" presetSubtype="37"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Vertical)">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6).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993366">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6).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1" presetClass="entr" presetSubtype="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2)">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1).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FFFF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6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16" presetClass="entr" presetSubtype="4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Horizontal)">
                                      <p:cBhvr>
                                        <p:cTn id="22" dur="3000"/>
                                        <p:tgtEl>
                                          <p:spTgt spid="3"/>
                                        </p:tgtEl>
                                      </p:cBhvr>
                                    </p:animEffect>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24px-Amsterdam_rainbow_coffeeshop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024px-Amsterdam_rainbow_coffeeshop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8"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in)">
                                      <p:cBhvr>
                                        <p:cTn id="22" dur="3000"/>
                                        <p:tgtEl>
                                          <p:spTgt spid="3"/>
                                        </p:tgtEl>
                                      </p:cBhvr>
                                    </p:animEffect>
                                  </p:childTnLst>
                                </p:cTn>
                              </p:par>
                              <p:par>
                                <p:cTn id="23" presetID="6"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5-Amsterdam-04.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Tree>
  </p:cSld>
  <p:clrMapOvr>
    <a:masterClrMapping/>
  </p:clrMapOvr>
  <p:transition spd="slow" advTm="14000">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69487372_9d5a8811d1_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69487372_9d5a8811d1_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3000"/>
                                        <p:tgtEl>
                                          <p:spTgt spid="4"/>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3000"/>
                                        <p:tgtEl>
                                          <p:spTgt spid="3"/>
                                        </p:tgtEl>
                                      </p:cBhvr>
                                    </p:animEffect>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msterdam_0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amsterdam_0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plus(out)">
                                      <p:cBhvr>
                                        <p:cTn id="19" dur="3000"/>
                                        <p:tgtEl>
                                          <p:spTgt spid="4"/>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3000"/>
                                        <p:tgtEl>
                                          <p:spTgt spid="3"/>
                                        </p:tgtEl>
                                      </p:cBhvr>
                                    </p:animEffect>
                                  </p:childTnLst>
                                </p:cTn>
                              </p:par>
                              <p:par>
                                <p:cTn id="23" presetID="21" presetClass="entr" presetSubtype="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8)">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msterdam2_1.-downloaded-with-1stBrowser.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FF99CC">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amsterdam2_1.-downloaded-with-1stBrowser.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out)">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 name="1 Imagen" descr="AMSTERDAM4.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3366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AMSTERDAM4.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par>
                                <p:cTn id="20" presetID="16" presetClass="entr" presetSubtype="4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Horizontal)">
                                      <p:cBhvr>
                                        <p:cTn id="22" dur="5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2">
            <a:lumMod val="25000"/>
          </a:schemeClr>
        </a:solidFill>
        <a:effectLst/>
      </p:bgPr>
    </p:bg>
    <p:spTree>
      <p:nvGrpSpPr>
        <p:cNvPr id="1" name=""/>
        <p:cNvGrpSpPr/>
        <p:nvPr/>
      </p:nvGrpSpPr>
      <p:grpSpPr>
        <a:xfrm>
          <a:off x="0" y="0"/>
          <a:ext cx="0" cy="0"/>
          <a:chOff x="0" y="0"/>
          <a:chExt cx="0" cy="0"/>
        </a:xfrm>
      </p:grpSpPr>
      <p:pic>
        <p:nvPicPr>
          <p:cNvPr id="2" name="1 Imagen" descr="Amsterdam-Bloemenmark.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FFC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Amsterdam-Bloemenmark.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3000"/>
                                        <p:tgtEl>
                                          <p:spTgt spid="3"/>
                                        </p:tgtEl>
                                      </p:cBhvr>
                                    </p:animEffect>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pic>
        <p:nvPicPr>
          <p:cNvPr id="2" name="1 Imagen" descr="canal-amsterdam.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canal-amsterdam.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1" presetClass="entr" presetSubtype="4"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4)">
                                      <p:cBhvr>
                                        <p:cTn id="22" dur="3000"/>
                                        <p:tgtEl>
                                          <p:spTgt spid="3"/>
                                        </p:tgtEl>
                                      </p:cBhvr>
                                    </p:animEffect>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36-descubriendo-amsterdam-barrio-rojo-c2bbb6748176f9fa39a65b14d06e108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chemeClr val="tx2">
              <a:lumMod val="5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dia-36-descubriendo-amsterdam-barrio-rojo-c2bbb6748176f9fa39a65b14d06e108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plus(out)">
                                      <p:cBhvr>
                                        <p:cTn id="19" dur="3000"/>
                                        <p:tgtEl>
                                          <p:spTgt spid="4"/>
                                        </p:tgtEl>
                                      </p:cBhvr>
                                    </p:animEffect>
                                  </p:childTnLst>
                                </p:cTn>
                              </p:par>
                              <p:par>
                                <p:cTn id="20" presetID="8"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in)">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 A Museumplein stadsdeel Zuid.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G A Museumplein stadsdeel Zuid.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par>
                                <p:cTn id="20" presetID="21" presetClass="entr" presetSubtype="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2)">
                                      <p:cBhvr>
                                        <p:cTn id="22" dur="5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pic>
        <p:nvPicPr>
          <p:cNvPr id="2" name="1 Imagen" descr="keukenhof-005.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keukenhof-005.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8)">
                                      <p:cBhvr>
                                        <p:cTn id="22" dur="5000"/>
                                        <p:tgtEl>
                                          <p:spTgt spid="3"/>
                                        </p:tgtEl>
                                      </p:cBhvr>
                                    </p:animEffect>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aarlem molen AdriaanGeert Snoeijer.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Haarlem molen AdriaanGeert Snoeijer.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plus(out)">
                                      <p:cBhvr>
                                        <p:cTn id="19" dur="3000"/>
                                        <p:tgtEl>
                                          <p:spTgt spid="4"/>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3000"/>
                                        <p:tgtEl>
                                          <p:spTgt spid="3"/>
                                        </p:tgtEl>
                                      </p:cBhvr>
                                    </p:animEffect>
                                  </p:childTnLst>
                                </p:cTn>
                              </p:par>
                              <p:par>
                                <p:cTn id="23" presetID="6"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pic>
        <p:nvPicPr>
          <p:cNvPr id="2" name="1 Imagen" descr="Keukenhof-Gardens-.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FFFF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Keukenhof-Gardens-.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 C Neighbourhoods cecile obertop.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FF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L C Neighbourhoods cecile obertop.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ugares-turisticos-de-amsterdam-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lugares-turisticos-de-amsterdam-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out)">
                                      <p:cBhvr>
                                        <p:cTn id="22" dur="3000"/>
                                        <p:tgtEl>
                                          <p:spTgt spid="3"/>
                                        </p:tgtEl>
                                      </p:cBhvr>
                                    </p:animEffect>
                                  </p:childTnLst>
                                </p:cTn>
                              </p:par>
                              <p:par>
                                <p:cTn id="23" presetID="21" presetClass="entr" presetSubtype="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8)">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ercado-de-las-flores_3012381.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3366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mercado-de-las-flores_3012381.jpg"/>
          <p:cNvPicPr>
            <a:picLocks noGrp="1" noChangeAspect="1"/>
          </p:cNvPicPr>
          <p:nvPr isPhoto="1"/>
        </p:nvPicPr>
        <p:blipFill>
          <a:blip r:embed="rId2">
            <a:lum/>
          </a:blip>
          <a:stretch>
            <a:fillRect/>
          </a:stretch>
        </p:blipFill>
        <p:spPr>
          <a:xfrm>
            <a:off x="0" y="26987"/>
            <a:ext cx="9144000" cy="6831013"/>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umblr_nzkq3sCt1Q1uak30yo1_1280.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FF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tumblr_nzkq3sCt1Q1uak30yo1_1280.jpg"/>
          <p:cNvPicPr>
            <a:picLocks noGrp="1" noChangeAspect="1"/>
          </p:cNvPicPr>
          <p:nvPr isPhoto="1"/>
        </p:nvPicPr>
        <p:blipFill>
          <a:blip r:embed="rId2">
            <a:lum/>
          </a:blip>
          <a:stretch>
            <a:fillRect/>
          </a:stretch>
        </p:blipFill>
        <p:spPr>
          <a:xfrm>
            <a:off x="0" y="20637"/>
            <a:ext cx="9144000" cy="6837363"/>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plus(out)">
                                      <p:cBhvr>
                                        <p:cTn id="19" dur="3000"/>
                                        <p:tgtEl>
                                          <p:spTgt spid="4"/>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ista aérea de la ciudad de Amsterdam, en un hermoso día solead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FF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Vista aérea de la ciudad de Amsterdam, en un hermoso día solead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8)">
                                      <p:cBhvr>
                                        <p:cTn id="22" dur="5000"/>
                                        <p:tgtEl>
                                          <p:spTgt spid="3"/>
                                        </p:tgtEl>
                                      </p:cBhvr>
                                    </p:animEffect>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alking-Amsterdam-Canal.jpg"/>
          <p:cNvPicPr>
            <a:picLocks noGrp="1" noChangeAspect="1"/>
          </p:cNvPicPr>
          <p:nvPr isPhoto="1"/>
        </p:nvPicPr>
        <p:blipFill>
          <a:blip r:embed="rId3">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FF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Walking-Amsterdam-Canal.jpg"/>
          <p:cNvPicPr>
            <a:picLocks noGrp="1" noChangeAspect="1"/>
          </p:cNvPicPr>
          <p:nvPr isPhoto="1"/>
        </p:nvPicPr>
        <p:blipFill>
          <a:blip r:embed="rId3">
            <a:lum/>
          </a:blip>
          <a:stretch>
            <a:fillRect/>
          </a:stretch>
        </p:blipFill>
        <p:spPr>
          <a:xfrm>
            <a:off x="0" y="6350"/>
            <a:ext cx="9144000" cy="6851650"/>
          </a:xfrm>
          <a:prstGeom prst="rect">
            <a:avLst/>
          </a:prstGeom>
          <a:noFill/>
          <a:ln>
            <a:noFill/>
          </a:ln>
        </p:spPr>
      </p:pic>
      <p:pic>
        <p:nvPicPr>
          <p:cNvPr id="9218" name="Picture 2" descr="Rendered Image"/>
          <p:cNvPicPr>
            <a:picLocks noChangeAspect="1" noChangeArrowheads="1"/>
          </p:cNvPicPr>
          <p:nvPr/>
        </p:nvPicPr>
        <p:blipFill>
          <a:blip r:embed="rId4">
            <a:lum bright="40000" contrast="40000"/>
          </a:blip>
          <a:srcRect/>
          <a:stretch>
            <a:fillRect/>
          </a:stretch>
        </p:blipFill>
        <p:spPr bwMode="auto">
          <a:xfrm rot="20545685">
            <a:off x="5750495" y="4755238"/>
            <a:ext cx="2400300" cy="1552576"/>
          </a:xfrm>
          <a:prstGeom prst="rect">
            <a:avLst/>
          </a:prstGeom>
          <a:noFill/>
        </p:spPr>
      </p:pic>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16" presetClass="entr" presetSubtype="37"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Vertical)">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par>
                          <p:cTn id="26" fill="hold">
                            <p:stCondLst>
                              <p:cond delay="3000"/>
                            </p:stCondLst>
                            <p:childTnLst>
                              <p:par>
                                <p:cTn id="27" presetID="52" presetClass="entr" presetSubtype="0" fill="hold" nodeType="afterEffect">
                                  <p:stCondLst>
                                    <p:cond delay="0"/>
                                  </p:stCondLst>
                                  <p:childTnLst>
                                    <p:set>
                                      <p:cBhvr>
                                        <p:cTn id="28" dur="1" fill="hold">
                                          <p:stCondLst>
                                            <p:cond delay="0"/>
                                          </p:stCondLst>
                                        </p:cTn>
                                        <p:tgtEl>
                                          <p:spTgt spid="9218"/>
                                        </p:tgtEl>
                                        <p:attrNameLst>
                                          <p:attrName>style.visibility</p:attrName>
                                        </p:attrNameLst>
                                      </p:cBhvr>
                                      <p:to>
                                        <p:strVal val="visible"/>
                                      </p:to>
                                    </p:set>
                                    <p:animScale>
                                      <p:cBhvr>
                                        <p:cTn id="29" dur="2000" decel="50000" fill="hold">
                                          <p:stCondLst>
                                            <p:cond delay="0"/>
                                          </p:stCondLst>
                                        </p:cTn>
                                        <p:tgtEl>
                                          <p:spTgt spid="92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9218"/>
                                        </p:tgtEl>
                                        <p:attrNameLst>
                                          <p:attrName>ppt_x</p:attrName>
                                          <p:attrName>ppt_y</p:attrName>
                                        </p:attrNameLst>
                                      </p:cBhvr>
                                    </p:animMotion>
                                    <p:animEffect transition="in" filter="fade">
                                      <p:cBhvr>
                                        <p:cTn id="31" dur="2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0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521</Words>
  <Application>Microsoft Office PowerPoint</Application>
  <PresentationFormat>Presentación en pantalla (4:3)</PresentationFormat>
  <Paragraphs>14</Paragraphs>
  <Slides>64</Slides>
  <Notes>1</Notes>
  <HiddenSlides>0</HiddenSlides>
  <MMClips>1</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62</cp:revision>
  <dcterms:created xsi:type="dcterms:W3CDTF">2016-02-29T20:52:11Z</dcterms:created>
  <dcterms:modified xsi:type="dcterms:W3CDTF">2016-03-01T21:05:06Z</dcterms:modified>
</cp:coreProperties>
</file>