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7"/>
  </p:notesMasterIdLst>
  <p:sldIdLst>
    <p:sldId id="322" r:id="rId3"/>
    <p:sldId id="334" r:id="rId4"/>
    <p:sldId id="282" r:id="rId5"/>
    <p:sldId id="319" r:id="rId6"/>
    <p:sldId id="311" r:id="rId7"/>
    <p:sldId id="312" r:id="rId8"/>
    <p:sldId id="305" r:id="rId9"/>
    <p:sldId id="270" r:id="rId10"/>
    <p:sldId id="316" r:id="rId11"/>
    <p:sldId id="283" r:id="rId12"/>
    <p:sldId id="302" r:id="rId13"/>
    <p:sldId id="318" r:id="rId14"/>
    <p:sldId id="324" r:id="rId15"/>
    <p:sldId id="274" r:id="rId16"/>
    <p:sldId id="320" r:id="rId17"/>
    <p:sldId id="300" r:id="rId18"/>
    <p:sldId id="307" r:id="rId19"/>
    <p:sldId id="308" r:id="rId20"/>
    <p:sldId id="306" r:id="rId21"/>
    <p:sldId id="328" r:id="rId22"/>
    <p:sldId id="279" r:id="rId23"/>
    <p:sldId id="261" r:id="rId24"/>
    <p:sldId id="294" r:id="rId25"/>
    <p:sldId id="313" r:id="rId26"/>
    <p:sldId id="277" r:id="rId27"/>
    <p:sldId id="332" r:id="rId28"/>
    <p:sldId id="333" r:id="rId29"/>
    <p:sldId id="335" r:id="rId30"/>
    <p:sldId id="329" r:id="rId31"/>
    <p:sldId id="281" r:id="rId32"/>
    <p:sldId id="276" r:id="rId33"/>
    <p:sldId id="257" r:id="rId34"/>
    <p:sldId id="278" r:id="rId35"/>
    <p:sldId id="256" r:id="rId36"/>
    <p:sldId id="285" r:id="rId37"/>
    <p:sldId id="275" r:id="rId38"/>
    <p:sldId id="280" r:id="rId39"/>
    <p:sldId id="292" r:id="rId40"/>
    <p:sldId id="286" r:id="rId41"/>
    <p:sldId id="273" r:id="rId42"/>
    <p:sldId id="317" r:id="rId43"/>
    <p:sldId id="271" r:id="rId44"/>
    <p:sldId id="269" r:id="rId45"/>
    <p:sldId id="268" r:id="rId46"/>
    <p:sldId id="266" r:id="rId47"/>
    <p:sldId id="265" r:id="rId48"/>
    <p:sldId id="267" r:id="rId49"/>
    <p:sldId id="262" r:id="rId50"/>
    <p:sldId id="263" r:id="rId51"/>
    <p:sldId id="293" r:id="rId52"/>
    <p:sldId id="291" r:id="rId53"/>
    <p:sldId id="295" r:id="rId54"/>
    <p:sldId id="264" r:id="rId55"/>
    <p:sldId id="290" r:id="rId56"/>
    <p:sldId id="289" r:id="rId57"/>
    <p:sldId id="288" r:id="rId58"/>
    <p:sldId id="287" r:id="rId59"/>
    <p:sldId id="284" r:id="rId60"/>
    <p:sldId id="304" r:id="rId61"/>
    <p:sldId id="303" r:id="rId62"/>
    <p:sldId id="325" r:id="rId63"/>
    <p:sldId id="301" r:id="rId64"/>
    <p:sldId id="260" r:id="rId65"/>
    <p:sldId id="327" r:id="rId66"/>
    <p:sldId id="297" r:id="rId67"/>
    <p:sldId id="315" r:id="rId68"/>
    <p:sldId id="314" r:id="rId69"/>
    <p:sldId id="310" r:id="rId70"/>
    <p:sldId id="309" r:id="rId71"/>
    <p:sldId id="321" r:id="rId72"/>
    <p:sldId id="326" r:id="rId73"/>
    <p:sldId id="296" r:id="rId74"/>
    <p:sldId id="272" r:id="rId75"/>
    <p:sldId id="330" r:id="rId7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PCz33UIyhW2DB/eVXlRjg" hashData="VJqGzw+OJqkzLegUQq1uD6wmGY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9E4"/>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93" autoAdjust="0"/>
    <p:restoredTop sz="94660"/>
  </p:normalViewPr>
  <p:slideViewPr>
    <p:cSldViewPr>
      <p:cViewPr>
        <p:scale>
          <a:sx n="60" d="100"/>
          <a:sy n="60" d="100"/>
        </p:scale>
        <p:origin x="-252" y="-1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C21F14-37F6-4CF1-BD79-719B016C266C}" type="datetimeFigureOut">
              <a:rPr lang="es-ES" smtClean="0"/>
              <a:pPr/>
              <a:t>05/11/2012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73ED5E-01A2-4FE4-9EA2-09024A1ACD2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A73ED5E-01A2-4FE4-9EA2-09024A1ACD28}"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A73ED5E-01A2-4FE4-9EA2-09024A1ACD28}" type="slidenum">
              <a:rPr lang="es-ES" smtClean="0"/>
              <a:pPr/>
              <a:t>27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A73ED5E-01A2-4FE4-9EA2-09024A1ACD28}" type="slidenum">
              <a:rPr lang="es-ES" smtClean="0"/>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07F7F0-BBC2-46E7-92DD-FB8CF6D39484}"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CBA320-E474-45E2-8F14-A4D9628F4D76}" type="slidenum">
              <a:rPr lang="es-ES" smtClean="0"/>
              <a:pPr/>
              <a:t>‹Nº›</a:t>
            </a:fld>
            <a:endParaRPr lang="es-ES"/>
          </a:p>
        </p:txBody>
      </p:sp>
    </p:spTree>
  </p:cSld>
  <p:clrMapOvr>
    <a:masterClrMapping/>
  </p:clrMapOvr>
  <p:transition spd="slow" advTm="7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611A280-CF28-439F-951A-332E682C4E81}" type="slidenum">
              <a:rPr lang="es-ES_tradnl"/>
              <a:pPr/>
              <a:t>‹Nº›</a:t>
            </a:fld>
            <a:endParaRPr lang="es-ES_tradnl"/>
          </a:p>
        </p:txBody>
      </p:sp>
    </p:spTree>
  </p:cSld>
  <p:clrMapOvr>
    <a:masterClrMapping/>
  </p:clrMapOvr>
  <p:transition spd="slow" advTm="7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07F7F0-BBC2-46E7-92DD-FB8CF6D39484}" type="datetimeFigureOut">
              <a:rPr lang="es-ES" smtClean="0"/>
              <a:pPr/>
              <a:t>05/11/2012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CBA320-E474-45E2-8F14-A4D9628F4D7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ECF75F7-9F7F-43B8-A44F-4A9F6BA5477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7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gif"/></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5.png"/><Relationship Id="rId7" Type="http://schemas.openxmlformats.org/officeDocument/2006/relationships/image" Target="../media/image8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8" name="7 Imagen" descr="lima_f_029.jpg"/>
          <p:cNvPicPr>
            <a:picLocks noChangeAspect="1"/>
          </p:cNvPicPr>
          <p:nvPr/>
        </p:nvPicPr>
        <p:blipFill>
          <a:blip r:embed="rId3"/>
          <a:stretch>
            <a:fillRect/>
          </a:stretch>
        </p:blipFill>
        <p:spPr>
          <a:xfrm>
            <a:off x="0" y="0"/>
            <a:ext cx="9144000" cy="6858000"/>
          </a:xfrm>
          <a:prstGeom prst="rect">
            <a:avLst/>
          </a:prstGeom>
        </p:spPr>
      </p:pic>
      <p:pic>
        <p:nvPicPr>
          <p:cNvPr id="9" name="8 Imagen" descr="Bandera-Peru-Lukenfer.jpg"/>
          <p:cNvPicPr>
            <a:picLocks noChangeAspect="1"/>
          </p:cNvPicPr>
          <p:nvPr/>
        </p:nvPicPr>
        <p:blipFill>
          <a:blip r:embed="rId4"/>
          <a:stretch>
            <a:fillRect/>
          </a:stretch>
        </p:blipFill>
        <p:spPr>
          <a:xfrm>
            <a:off x="2" y="0"/>
            <a:ext cx="9143998" cy="6858000"/>
          </a:xfrm>
          <a:prstGeom prst="rect">
            <a:avLst/>
          </a:prstGeom>
        </p:spPr>
      </p:pic>
      <p:pic>
        <p:nvPicPr>
          <p:cNvPr id="74754" name="Picture 2" descr="http://static1.glowtxt.com/data1/0/b/a/0bacba7dfac682331c810b6673ea153e840ccff7da39a3ee5e6b4b0d3255bfef95601890afd80709da39a3ee5e6b4b0d3255bfef95601890afd80709631dd1201e296d1d26909a8dbdd66013.gif"/>
          <p:cNvPicPr>
            <a:picLocks noChangeAspect="1" noChangeArrowheads="1" noCrop="1"/>
          </p:cNvPicPr>
          <p:nvPr/>
        </p:nvPicPr>
        <p:blipFill>
          <a:blip r:embed="rId5">
            <a:lum contrast="40000"/>
          </a:blip>
          <a:srcRect/>
          <a:stretch>
            <a:fillRect/>
          </a:stretch>
        </p:blipFill>
        <p:spPr bwMode="auto">
          <a:xfrm>
            <a:off x="428596" y="357166"/>
            <a:ext cx="3171825" cy="504826"/>
          </a:xfrm>
          <a:prstGeom prst="rect">
            <a:avLst/>
          </a:prstGeom>
          <a:noFill/>
        </p:spPr>
      </p:pic>
      <p:pic>
        <p:nvPicPr>
          <p:cNvPr id="74758" name="Picture 6" descr="http://static1.glowtxt.com/data1/9/4/7/94791aea2003723770e6cfce31090633f6be0044da39a3ee5e6b4b0d3255bfef95601890afd80709da39a3ee5e6b4b0d3255bfef95601890afd80709631dd1201e296d1d26909a8dbdd66013.gif"/>
          <p:cNvPicPr>
            <a:picLocks noChangeAspect="1" noChangeArrowheads="1" noCrop="1"/>
          </p:cNvPicPr>
          <p:nvPr/>
        </p:nvPicPr>
        <p:blipFill>
          <a:blip r:embed="rId6">
            <a:lum contrast="40000"/>
          </a:blip>
          <a:srcRect/>
          <a:stretch>
            <a:fillRect/>
          </a:stretch>
        </p:blipFill>
        <p:spPr bwMode="auto">
          <a:xfrm>
            <a:off x="4429124" y="357166"/>
            <a:ext cx="1047750" cy="504826"/>
          </a:xfrm>
          <a:prstGeom prst="rect">
            <a:avLst/>
          </a:prstGeom>
          <a:noFill/>
        </p:spPr>
      </p:pic>
      <p:pic>
        <p:nvPicPr>
          <p:cNvPr id="74760" name="Picture 8" descr="http://static1.glowtxt.com/data1/f/e/7/fe7b78c5c0e476b293f07b6bbbf8bbc4fc1ea582da39a3ee5e6b4b0d3255bfef95601890afd80709da39a3ee5e6b4b0d3255bfef95601890afd80709631dd1201e296d1d26909a8dbdd66013.gif"/>
          <p:cNvPicPr>
            <a:picLocks noChangeAspect="1" noChangeArrowheads="1" noCrop="1"/>
          </p:cNvPicPr>
          <p:nvPr/>
        </p:nvPicPr>
        <p:blipFill>
          <a:blip r:embed="rId7">
            <a:lum contrast="40000"/>
          </a:blip>
          <a:srcRect/>
          <a:stretch>
            <a:fillRect/>
          </a:stretch>
        </p:blipFill>
        <p:spPr bwMode="auto">
          <a:xfrm>
            <a:off x="357158" y="1000108"/>
            <a:ext cx="3028950" cy="504826"/>
          </a:xfrm>
          <a:prstGeom prst="rect">
            <a:avLst/>
          </a:prstGeom>
          <a:noFill/>
        </p:spPr>
      </p:pic>
      <p:pic>
        <p:nvPicPr>
          <p:cNvPr id="74762" name="Picture 10" descr="http://static1.glowtxt.com/data1/1/4/0/1407449c6aee3de9690e38cdf1c2ad9ea0e034d0da39a3ee5e6b4b0d3255bfef95601890afd80709da39a3ee5e6b4b0d3255bfef95601890afd80709631dd1201e296d1d26909a8dbdd66013.gif"/>
          <p:cNvPicPr>
            <a:picLocks noChangeAspect="1" noChangeArrowheads="1" noCrop="1"/>
          </p:cNvPicPr>
          <p:nvPr/>
        </p:nvPicPr>
        <p:blipFill>
          <a:blip r:embed="rId8">
            <a:lum contrast="40000"/>
          </a:blip>
          <a:srcRect/>
          <a:stretch>
            <a:fillRect/>
          </a:stretch>
        </p:blipFill>
        <p:spPr bwMode="auto">
          <a:xfrm>
            <a:off x="3214678" y="1000108"/>
            <a:ext cx="2409825" cy="504826"/>
          </a:xfrm>
          <a:prstGeom prst="rect">
            <a:avLst/>
          </a:prstGeom>
          <a:noFill/>
        </p:spPr>
      </p:pic>
      <p:pic>
        <p:nvPicPr>
          <p:cNvPr id="74764" name="Picture 12" descr="http://static1.glowtxt.com/data1/9/a/b/9ab3839edd41ebd7fb393b9393a6380fc936cb30da39a3ee5e6b4b0d3255bfef95601890afd80709da39a3ee5e6b4b0d3255bfef95601890afd80709631dd1201e296d1d26909a8dbdd66013.gif"/>
          <p:cNvPicPr>
            <a:picLocks noChangeAspect="1" noChangeArrowheads="1" noCrop="1"/>
          </p:cNvPicPr>
          <p:nvPr/>
        </p:nvPicPr>
        <p:blipFill>
          <a:blip r:embed="rId9">
            <a:lum contrast="40000"/>
          </a:blip>
          <a:srcRect/>
          <a:stretch>
            <a:fillRect/>
          </a:stretch>
        </p:blipFill>
        <p:spPr bwMode="auto">
          <a:xfrm>
            <a:off x="2428860" y="1571612"/>
            <a:ext cx="1076325" cy="504826"/>
          </a:xfrm>
          <a:prstGeom prst="rect">
            <a:avLst/>
          </a:prstGeom>
          <a:noFill/>
        </p:spPr>
      </p:pic>
      <p:pic>
        <p:nvPicPr>
          <p:cNvPr id="74766" name="Picture 14" descr="http://static1.glowtxt.com/data1/6/b/e/6befa672b9afa4dda12f599862be155d3eb8dc6eda39a3ee5e6b4b0d3255bfef95601890afd80709da39a3ee5e6b4b0d3255bfef95601890afd80709631dd1201e296d1d26909a8dbdd66013.gif"/>
          <p:cNvPicPr>
            <a:picLocks noChangeAspect="1" noChangeArrowheads="1" noCrop="1"/>
          </p:cNvPicPr>
          <p:nvPr/>
        </p:nvPicPr>
        <p:blipFill>
          <a:blip r:embed="rId10">
            <a:lum contrast="40000"/>
          </a:blip>
          <a:srcRect/>
          <a:stretch>
            <a:fillRect/>
          </a:stretch>
        </p:blipFill>
        <p:spPr bwMode="auto">
          <a:xfrm>
            <a:off x="2214546" y="2285992"/>
            <a:ext cx="1685925" cy="504826"/>
          </a:xfrm>
          <a:prstGeom prst="rect">
            <a:avLst/>
          </a:prstGeom>
          <a:noFill/>
        </p:spPr>
      </p:pic>
      <p:pic>
        <p:nvPicPr>
          <p:cNvPr id="78850" name="Picture 2" descr="http://www.gif-mania.net/signatures-animees/resultat/x/3d2083fd.gif"/>
          <p:cNvPicPr>
            <a:picLocks noChangeAspect="1" noChangeArrowheads="1" noCrop="1"/>
          </p:cNvPicPr>
          <p:nvPr/>
        </p:nvPicPr>
        <p:blipFill>
          <a:blip r:embed="rId11"/>
          <a:srcRect/>
          <a:stretch>
            <a:fillRect/>
          </a:stretch>
        </p:blipFill>
        <p:spPr bwMode="auto">
          <a:xfrm>
            <a:off x="285720" y="5786454"/>
            <a:ext cx="3081364" cy="887979"/>
          </a:xfrm>
          <a:prstGeom prst="rect">
            <a:avLst/>
          </a:prstGeom>
          <a:noFill/>
        </p:spPr>
      </p:pic>
      <p:pic>
        <p:nvPicPr>
          <p:cNvPr id="4" name="Picture 2" descr="http://static1.glowtxt.com/data1/d/f/b/dfb37dc65467f794c89a7f403e68d90a13ba70ccda39a3ee5e6b4b0d3255bfef95601890afd80709da39a3ee5e6b4b0d3255bfef95601890afd80709631dd1201e296d1d26909a8dbdd66013.gif"/>
          <p:cNvPicPr>
            <a:picLocks noChangeAspect="1" noChangeArrowheads="1" noCrop="1"/>
          </p:cNvPicPr>
          <p:nvPr/>
        </p:nvPicPr>
        <p:blipFill>
          <a:blip r:embed="rId12">
            <a:lum contrast="40000"/>
          </a:blip>
          <a:srcRect/>
          <a:stretch>
            <a:fillRect/>
          </a:stretch>
        </p:blipFill>
        <p:spPr bwMode="auto">
          <a:xfrm>
            <a:off x="3214678" y="357166"/>
            <a:ext cx="1495425" cy="504826"/>
          </a:xfrm>
          <a:prstGeom prst="rect">
            <a:avLst/>
          </a:prstGeom>
          <a:noFill/>
        </p:spPr>
      </p:pic>
    </p:spTree>
  </p:cSld>
  <p:clrMapOvr>
    <a:masterClrMapping/>
  </p:clrMapOvr>
  <p:transition spd="slow" advTm="32000">
    <p:sndAc>
      <p:stSnd loop="1">
        <p:snd r:embed="rId2" name="La flor de la cane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0" tmFilter="0, 0; .2, .5; .8, .5; 1, 0"/>
                                        <p:tgtEl>
                                          <p:spTgt spid="9"/>
                                        </p:tgtEl>
                                      </p:cBhvr>
                                    </p:animEffect>
                                    <p:animScale>
                                      <p:cBhvr>
                                        <p:cTn id="7" dur="2500" autoRev="1" fill="hold"/>
                                        <p:tgtEl>
                                          <p:spTgt spid="9"/>
                                        </p:tgtEl>
                                      </p:cBhvr>
                                      <p:by x="105000" y="105000"/>
                                    </p:animScale>
                                  </p:childTnLst>
                                </p:cTn>
                              </p:par>
                              <p:par>
                                <p:cTn id="8" presetID="10" presetClass="entr" presetSubtype="0" fill="hold"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0"/>
                                        <p:tgtEl>
                                          <p:spTgt spid="9"/>
                                        </p:tgtEl>
                                      </p:cBhvr>
                                    </p:animEffect>
                                  </p:childTnLst>
                                </p:cTn>
                              </p:par>
                            </p:childTnLst>
                          </p:cTn>
                        </p:par>
                        <p:par>
                          <p:cTn id="11" fill="hold">
                            <p:stCondLst>
                              <p:cond delay="7000"/>
                            </p:stCondLst>
                            <p:childTnLst>
                              <p:par>
                                <p:cTn id="12" presetID="10" presetClass="exit" presetSubtype="0" fill="hold" nodeType="afterEffect">
                                  <p:stCondLst>
                                    <p:cond delay="0"/>
                                  </p:stCondLst>
                                  <p:childTnLst>
                                    <p:animEffect transition="out" filter="fade">
                                      <p:cBhvr>
                                        <p:cTn id="13" dur="8000"/>
                                        <p:tgtEl>
                                          <p:spTgt spid="9"/>
                                        </p:tgtEl>
                                      </p:cBhvr>
                                    </p:animEffect>
                                    <p:set>
                                      <p:cBhvr>
                                        <p:cTn id="14" dur="1" fill="hold">
                                          <p:stCondLst>
                                            <p:cond delay="7999"/>
                                          </p:stCondLst>
                                        </p:cTn>
                                        <p:tgtEl>
                                          <p:spTgt spid="9"/>
                                        </p:tgtEl>
                                        <p:attrNameLst>
                                          <p:attrName>style.visibility</p:attrName>
                                        </p:attrNameLst>
                                      </p:cBhvr>
                                      <p:to>
                                        <p:strVal val="hidden"/>
                                      </p:to>
                                    </p:set>
                                  </p:childTnLst>
                                </p:cTn>
                              </p:par>
                              <p:par>
                                <p:cTn id="15" presetID="10" presetClass="entr" presetSubtype="0" fill="hold" nodeType="withEffect">
                                  <p:stCondLst>
                                    <p:cond delay="2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0"/>
                                        <p:tgtEl>
                                          <p:spTgt spid="8"/>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0" fill="hold"/>
                                        <p:tgtEl>
                                          <p:spTgt spid="8"/>
                                        </p:tgtEl>
                                        <p:attrNameLst>
                                          <p:attrName>ppt_w</p:attrName>
                                        </p:attrNameLst>
                                      </p:cBhvr>
                                      <p:tavLst>
                                        <p:tav tm="0">
                                          <p:val>
                                            <p:strVal val="4/3*#ppt_w"/>
                                          </p:val>
                                        </p:tav>
                                        <p:tav tm="100000">
                                          <p:val>
                                            <p:strVal val="#ppt_w"/>
                                          </p:val>
                                        </p:tav>
                                      </p:tavLst>
                                    </p:anim>
                                    <p:anim calcmode="lin" valueType="num">
                                      <p:cBhvr>
                                        <p:cTn id="21" dur="5000" fill="hold"/>
                                        <p:tgtEl>
                                          <p:spTgt spid="8"/>
                                        </p:tgtEl>
                                        <p:attrNameLst>
                                          <p:attrName>ppt_h</p:attrName>
                                        </p:attrNameLst>
                                      </p:cBhvr>
                                      <p:tavLst>
                                        <p:tav tm="0">
                                          <p:val>
                                            <p:strVal val="4/3*#ppt_h"/>
                                          </p:val>
                                        </p:tav>
                                        <p:tav tm="100000">
                                          <p:val>
                                            <p:strVal val="#ppt_h"/>
                                          </p:val>
                                        </p:tav>
                                      </p:tavLst>
                                    </p:anim>
                                  </p:childTnLst>
                                </p:cTn>
                              </p:par>
                              <p:par>
                                <p:cTn id="22" presetID="15" presetClass="entr" presetSubtype="0" fill="hold" nodeType="withEffect">
                                  <p:stCondLst>
                                    <p:cond delay="0"/>
                                  </p:stCondLst>
                                  <p:childTnLst>
                                    <p:set>
                                      <p:cBhvr>
                                        <p:cTn id="23" dur="1" fill="hold">
                                          <p:stCondLst>
                                            <p:cond delay="0"/>
                                          </p:stCondLst>
                                        </p:cTn>
                                        <p:tgtEl>
                                          <p:spTgt spid="74754"/>
                                        </p:tgtEl>
                                        <p:attrNameLst>
                                          <p:attrName>style.visibility</p:attrName>
                                        </p:attrNameLst>
                                      </p:cBhvr>
                                      <p:to>
                                        <p:strVal val="visible"/>
                                      </p:to>
                                    </p:set>
                                    <p:anim calcmode="lin" valueType="num">
                                      <p:cBhvr>
                                        <p:cTn id="24" dur="2000" fill="hold"/>
                                        <p:tgtEl>
                                          <p:spTgt spid="74754"/>
                                        </p:tgtEl>
                                        <p:attrNameLst>
                                          <p:attrName>ppt_w</p:attrName>
                                        </p:attrNameLst>
                                      </p:cBhvr>
                                      <p:tavLst>
                                        <p:tav tm="0">
                                          <p:val>
                                            <p:fltVal val="0"/>
                                          </p:val>
                                        </p:tav>
                                        <p:tav tm="100000">
                                          <p:val>
                                            <p:strVal val="#ppt_w"/>
                                          </p:val>
                                        </p:tav>
                                      </p:tavLst>
                                    </p:anim>
                                    <p:anim calcmode="lin" valueType="num">
                                      <p:cBhvr>
                                        <p:cTn id="25" dur="2000" fill="hold"/>
                                        <p:tgtEl>
                                          <p:spTgt spid="74754"/>
                                        </p:tgtEl>
                                        <p:attrNameLst>
                                          <p:attrName>ppt_h</p:attrName>
                                        </p:attrNameLst>
                                      </p:cBhvr>
                                      <p:tavLst>
                                        <p:tav tm="0">
                                          <p:val>
                                            <p:fltVal val="0"/>
                                          </p:val>
                                        </p:tav>
                                        <p:tav tm="100000">
                                          <p:val>
                                            <p:strVal val="#ppt_h"/>
                                          </p:val>
                                        </p:tav>
                                      </p:tavLst>
                                    </p:anim>
                                    <p:anim calcmode="lin" valueType="num">
                                      <p:cBhvr>
                                        <p:cTn id="26" dur="2000" fill="hold"/>
                                        <p:tgtEl>
                                          <p:spTgt spid="74754"/>
                                        </p:tgtEl>
                                        <p:attrNameLst>
                                          <p:attrName>ppt_x</p:attrName>
                                        </p:attrNameLst>
                                      </p:cBhvr>
                                      <p:tavLst>
                                        <p:tav tm="0" fmla="#ppt_x+(cos(-2*pi*(1-$))*-#ppt_x-sin(-2*pi*(1-$))*(1-#ppt_y))*(1-$)">
                                          <p:val>
                                            <p:fltVal val="0"/>
                                          </p:val>
                                        </p:tav>
                                        <p:tav tm="100000">
                                          <p:val>
                                            <p:fltVal val="1"/>
                                          </p:val>
                                        </p:tav>
                                      </p:tavLst>
                                    </p:anim>
                                    <p:anim calcmode="lin" valueType="num">
                                      <p:cBhvr>
                                        <p:cTn id="27" dur="2000" fill="hold"/>
                                        <p:tgtEl>
                                          <p:spTgt spid="74754"/>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0"/>
                                  </p:stCondLst>
                                  <p:childTnLst>
                                    <p:set>
                                      <p:cBhvr>
                                        <p:cTn id="29" dur="1" fill="hold">
                                          <p:stCondLst>
                                            <p:cond delay="0"/>
                                          </p:stCondLst>
                                        </p:cTn>
                                        <p:tgtEl>
                                          <p:spTgt spid="74758"/>
                                        </p:tgtEl>
                                        <p:attrNameLst>
                                          <p:attrName>style.visibility</p:attrName>
                                        </p:attrNameLst>
                                      </p:cBhvr>
                                      <p:to>
                                        <p:strVal val="visible"/>
                                      </p:to>
                                    </p:set>
                                    <p:anim calcmode="lin" valueType="num">
                                      <p:cBhvr>
                                        <p:cTn id="30" dur="2000" fill="hold"/>
                                        <p:tgtEl>
                                          <p:spTgt spid="74758"/>
                                        </p:tgtEl>
                                        <p:attrNameLst>
                                          <p:attrName>ppt_w</p:attrName>
                                        </p:attrNameLst>
                                      </p:cBhvr>
                                      <p:tavLst>
                                        <p:tav tm="0">
                                          <p:val>
                                            <p:fltVal val="0"/>
                                          </p:val>
                                        </p:tav>
                                        <p:tav tm="100000">
                                          <p:val>
                                            <p:strVal val="#ppt_w"/>
                                          </p:val>
                                        </p:tav>
                                      </p:tavLst>
                                    </p:anim>
                                    <p:anim calcmode="lin" valueType="num">
                                      <p:cBhvr>
                                        <p:cTn id="31" dur="2000" fill="hold"/>
                                        <p:tgtEl>
                                          <p:spTgt spid="74758"/>
                                        </p:tgtEl>
                                        <p:attrNameLst>
                                          <p:attrName>ppt_h</p:attrName>
                                        </p:attrNameLst>
                                      </p:cBhvr>
                                      <p:tavLst>
                                        <p:tav tm="0">
                                          <p:val>
                                            <p:fltVal val="0"/>
                                          </p:val>
                                        </p:tav>
                                        <p:tav tm="100000">
                                          <p:val>
                                            <p:strVal val="#ppt_h"/>
                                          </p:val>
                                        </p:tav>
                                      </p:tavLst>
                                    </p:anim>
                                    <p:anim calcmode="lin" valueType="num">
                                      <p:cBhvr>
                                        <p:cTn id="32" dur="2000" fill="hold"/>
                                        <p:tgtEl>
                                          <p:spTgt spid="74758"/>
                                        </p:tgtEl>
                                        <p:attrNameLst>
                                          <p:attrName>ppt_x</p:attrName>
                                        </p:attrNameLst>
                                      </p:cBhvr>
                                      <p:tavLst>
                                        <p:tav tm="0" fmla="#ppt_x+(cos(-2*pi*(1-$))*-#ppt_x-sin(-2*pi*(1-$))*(1-#ppt_y))*(1-$)">
                                          <p:val>
                                            <p:fltVal val="0"/>
                                          </p:val>
                                        </p:tav>
                                        <p:tav tm="100000">
                                          <p:val>
                                            <p:fltVal val="1"/>
                                          </p:val>
                                        </p:tav>
                                      </p:tavLst>
                                    </p:anim>
                                    <p:anim calcmode="lin" valueType="num">
                                      <p:cBhvr>
                                        <p:cTn id="33" dur="2000" fill="hold"/>
                                        <p:tgtEl>
                                          <p:spTgt spid="74758"/>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0"/>
                                  </p:stCondLst>
                                  <p:childTnLst>
                                    <p:set>
                                      <p:cBhvr>
                                        <p:cTn id="35" dur="1" fill="hold">
                                          <p:stCondLst>
                                            <p:cond delay="0"/>
                                          </p:stCondLst>
                                        </p:cTn>
                                        <p:tgtEl>
                                          <p:spTgt spid="74760"/>
                                        </p:tgtEl>
                                        <p:attrNameLst>
                                          <p:attrName>style.visibility</p:attrName>
                                        </p:attrNameLst>
                                      </p:cBhvr>
                                      <p:to>
                                        <p:strVal val="visible"/>
                                      </p:to>
                                    </p:set>
                                    <p:anim calcmode="lin" valueType="num">
                                      <p:cBhvr>
                                        <p:cTn id="36" dur="2000" fill="hold"/>
                                        <p:tgtEl>
                                          <p:spTgt spid="74760"/>
                                        </p:tgtEl>
                                        <p:attrNameLst>
                                          <p:attrName>ppt_w</p:attrName>
                                        </p:attrNameLst>
                                      </p:cBhvr>
                                      <p:tavLst>
                                        <p:tav tm="0">
                                          <p:val>
                                            <p:fltVal val="0"/>
                                          </p:val>
                                        </p:tav>
                                        <p:tav tm="100000">
                                          <p:val>
                                            <p:strVal val="#ppt_w"/>
                                          </p:val>
                                        </p:tav>
                                      </p:tavLst>
                                    </p:anim>
                                    <p:anim calcmode="lin" valueType="num">
                                      <p:cBhvr>
                                        <p:cTn id="37" dur="2000" fill="hold"/>
                                        <p:tgtEl>
                                          <p:spTgt spid="74760"/>
                                        </p:tgtEl>
                                        <p:attrNameLst>
                                          <p:attrName>ppt_h</p:attrName>
                                        </p:attrNameLst>
                                      </p:cBhvr>
                                      <p:tavLst>
                                        <p:tav tm="0">
                                          <p:val>
                                            <p:fltVal val="0"/>
                                          </p:val>
                                        </p:tav>
                                        <p:tav tm="100000">
                                          <p:val>
                                            <p:strVal val="#ppt_h"/>
                                          </p:val>
                                        </p:tav>
                                      </p:tavLst>
                                    </p:anim>
                                    <p:anim calcmode="lin" valueType="num">
                                      <p:cBhvr>
                                        <p:cTn id="38" dur="2000" fill="hold"/>
                                        <p:tgtEl>
                                          <p:spTgt spid="74760"/>
                                        </p:tgtEl>
                                        <p:attrNameLst>
                                          <p:attrName>ppt_x</p:attrName>
                                        </p:attrNameLst>
                                      </p:cBhvr>
                                      <p:tavLst>
                                        <p:tav tm="0" fmla="#ppt_x+(cos(-2*pi*(1-$))*-#ppt_x-sin(-2*pi*(1-$))*(1-#ppt_y))*(1-$)">
                                          <p:val>
                                            <p:fltVal val="0"/>
                                          </p:val>
                                        </p:tav>
                                        <p:tav tm="100000">
                                          <p:val>
                                            <p:fltVal val="1"/>
                                          </p:val>
                                        </p:tav>
                                      </p:tavLst>
                                    </p:anim>
                                    <p:anim calcmode="lin" valueType="num">
                                      <p:cBhvr>
                                        <p:cTn id="39" dur="2000" fill="hold"/>
                                        <p:tgtEl>
                                          <p:spTgt spid="74760"/>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0"/>
                                  </p:stCondLst>
                                  <p:childTnLst>
                                    <p:set>
                                      <p:cBhvr>
                                        <p:cTn id="41" dur="1" fill="hold">
                                          <p:stCondLst>
                                            <p:cond delay="0"/>
                                          </p:stCondLst>
                                        </p:cTn>
                                        <p:tgtEl>
                                          <p:spTgt spid="74762"/>
                                        </p:tgtEl>
                                        <p:attrNameLst>
                                          <p:attrName>style.visibility</p:attrName>
                                        </p:attrNameLst>
                                      </p:cBhvr>
                                      <p:to>
                                        <p:strVal val="visible"/>
                                      </p:to>
                                    </p:set>
                                    <p:anim calcmode="lin" valueType="num">
                                      <p:cBhvr>
                                        <p:cTn id="42" dur="2000" fill="hold"/>
                                        <p:tgtEl>
                                          <p:spTgt spid="74762"/>
                                        </p:tgtEl>
                                        <p:attrNameLst>
                                          <p:attrName>ppt_w</p:attrName>
                                        </p:attrNameLst>
                                      </p:cBhvr>
                                      <p:tavLst>
                                        <p:tav tm="0">
                                          <p:val>
                                            <p:fltVal val="0"/>
                                          </p:val>
                                        </p:tav>
                                        <p:tav tm="100000">
                                          <p:val>
                                            <p:strVal val="#ppt_w"/>
                                          </p:val>
                                        </p:tav>
                                      </p:tavLst>
                                    </p:anim>
                                    <p:anim calcmode="lin" valueType="num">
                                      <p:cBhvr>
                                        <p:cTn id="43" dur="2000" fill="hold"/>
                                        <p:tgtEl>
                                          <p:spTgt spid="74762"/>
                                        </p:tgtEl>
                                        <p:attrNameLst>
                                          <p:attrName>ppt_h</p:attrName>
                                        </p:attrNameLst>
                                      </p:cBhvr>
                                      <p:tavLst>
                                        <p:tav tm="0">
                                          <p:val>
                                            <p:fltVal val="0"/>
                                          </p:val>
                                        </p:tav>
                                        <p:tav tm="100000">
                                          <p:val>
                                            <p:strVal val="#ppt_h"/>
                                          </p:val>
                                        </p:tav>
                                      </p:tavLst>
                                    </p:anim>
                                    <p:anim calcmode="lin" valueType="num">
                                      <p:cBhvr>
                                        <p:cTn id="44" dur="2000" fill="hold"/>
                                        <p:tgtEl>
                                          <p:spTgt spid="74762"/>
                                        </p:tgtEl>
                                        <p:attrNameLst>
                                          <p:attrName>ppt_x</p:attrName>
                                        </p:attrNameLst>
                                      </p:cBhvr>
                                      <p:tavLst>
                                        <p:tav tm="0" fmla="#ppt_x+(cos(-2*pi*(1-$))*-#ppt_x-sin(-2*pi*(1-$))*(1-#ppt_y))*(1-$)">
                                          <p:val>
                                            <p:fltVal val="0"/>
                                          </p:val>
                                        </p:tav>
                                        <p:tav tm="100000">
                                          <p:val>
                                            <p:fltVal val="1"/>
                                          </p:val>
                                        </p:tav>
                                      </p:tavLst>
                                    </p:anim>
                                    <p:anim calcmode="lin" valueType="num">
                                      <p:cBhvr>
                                        <p:cTn id="45" dur="2000" fill="hold"/>
                                        <p:tgtEl>
                                          <p:spTgt spid="74762"/>
                                        </p:tgtEl>
                                        <p:attrNameLst>
                                          <p:attrName>ppt_y</p:attrName>
                                        </p:attrNameLst>
                                      </p:cBhvr>
                                      <p:tavLst>
                                        <p:tav tm="0" fmla="#ppt_y+(sin(-2*pi*(1-$))*-#ppt_x+cos(-2*pi*(1-$))*(1-#ppt_y))*(1-$)">
                                          <p:val>
                                            <p:fltVal val="0"/>
                                          </p:val>
                                        </p:tav>
                                        <p:tav tm="100000">
                                          <p:val>
                                            <p:fltVal val="1"/>
                                          </p:val>
                                        </p:tav>
                                      </p:tavLst>
                                    </p:anim>
                                  </p:childTnLst>
                                </p:cTn>
                              </p:par>
                              <p:par>
                                <p:cTn id="46" presetID="15" presetClass="entr" presetSubtype="0" fill="hold" nodeType="withEffect">
                                  <p:stCondLst>
                                    <p:cond delay="0"/>
                                  </p:stCondLst>
                                  <p:childTnLst>
                                    <p:set>
                                      <p:cBhvr>
                                        <p:cTn id="47" dur="1" fill="hold">
                                          <p:stCondLst>
                                            <p:cond delay="0"/>
                                          </p:stCondLst>
                                        </p:cTn>
                                        <p:tgtEl>
                                          <p:spTgt spid="74764"/>
                                        </p:tgtEl>
                                        <p:attrNameLst>
                                          <p:attrName>style.visibility</p:attrName>
                                        </p:attrNameLst>
                                      </p:cBhvr>
                                      <p:to>
                                        <p:strVal val="visible"/>
                                      </p:to>
                                    </p:set>
                                    <p:anim calcmode="lin" valueType="num">
                                      <p:cBhvr>
                                        <p:cTn id="48" dur="2000" fill="hold"/>
                                        <p:tgtEl>
                                          <p:spTgt spid="74764"/>
                                        </p:tgtEl>
                                        <p:attrNameLst>
                                          <p:attrName>ppt_w</p:attrName>
                                        </p:attrNameLst>
                                      </p:cBhvr>
                                      <p:tavLst>
                                        <p:tav tm="0">
                                          <p:val>
                                            <p:fltVal val="0"/>
                                          </p:val>
                                        </p:tav>
                                        <p:tav tm="100000">
                                          <p:val>
                                            <p:strVal val="#ppt_w"/>
                                          </p:val>
                                        </p:tav>
                                      </p:tavLst>
                                    </p:anim>
                                    <p:anim calcmode="lin" valueType="num">
                                      <p:cBhvr>
                                        <p:cTn id="49" dur="2000" fill="hold"/>
                                        <p:tgtEl>
                                          <p:spTgt spid="74764"/>
                                        </p:tgtEl>
                                        <p:attrNameLst>
                                          <p:attrName>ppt_h</p:attrName>
                                        </p:attrNameLst>
                                      </p:cBhvr>
                                      <p:tavLst>
                                        <p:tav tm="0">
                                          <p:val>
                                            <p:fltVal val="0"/>
                                          </p:val>
                                        </p:tav>
                                        <p:tav tm="100000">
                                          <p:val>
                                            <p:strVal val="#ppt_h"/>
                                          </p:val>
                                        </p:tav>
                                      </p:tavLst>
                                    </p:anim>
                                    <p:anim calcmode="lin" valueType="num">
                                      <p:cBhvr>
                                        <p:cTn id="50" dur="2000" fill="hold"/>
                                        <p:tgtEl>
                                          <p:spTgt spid="74764"/>
                                        </p:tgtEl>
                                        <p:attrNameLst>
                                          <p:attrName>ppt_x</p:attrName>
                                        </p:attrNameLst>
                                      </p:cBhvr>
                                      <p:tavLst>
                                        <p:tav tm="0" fmla="#ppt_x+(cos(-2*pi*(1-$))*-#ppt_x-sin(-2*pi*(1-$))*(1-#ppt_y))*(1-$)">
                                          <p:val>
                                            <p:fltVal val="0"/>
                                          </p:val>
                                        </p:tav>
                                        <p:tav tm="100000">
                                          <p:val>
                                            <p:fltVal val="1"/>
                                          </p:val>
                                        </p:tav>
                                      </p:tavLst>
                                    </p:anim>
                                    <p:anim calcmode="lin" valueType="num">
                                      <p:cBhvr>
                                        <p:cTn id="51" dur="2000" fill="hold"/>
                                        <p:tgtEl>
                                          <p:spTgt spid="74764"/>
                                        </p:tgtEl>
                                        <p:attrNameLst>
                                          <p:attrName>ppt_y</p:attrName>
                                        </p:attrNameLst>
                                      </p:cBhvr>
                                      <p:tavLst>
                                        <p:tav tm="0" fmla="#ppt_y+(sin(-2*pi*(1-$))*-#ppt_x+cos(-2*pi*(1-$))*(1-#ppt_y))*(1-$)">
                                          <p:val>
                                            <p:fltVal val="0"/>
                                          </p:val>
                                        </p:tav>
                                        <p:tav tm="100000">
                                          <p:val>
                                            <p:fltVal val="1"/>
                                          </p:val>
                                        </p:tav>
                                      </p:tavLst>
                                    </p:anim>
                                  </p:childTnLst>
                                </p:cTn>
                              </p:par>
                              <p:par>
                                <p:cTn id="52" presetID="15" presetClass="entr" presetSubtype="0" fill="hold" nodeType="withEffect">
                                  <p:stCondLst>
                                    <p:cond delay="0"/>
                                  </p:stCondLst>
                                  <p:childTnLst>
                                    <p:set>
                                      <p:cBhvr>
                                        <p:cTn id="53" dur="1" fill="hold">
                                          <p:stCondLst>
                                            <p:cond delay="0"/>
                                          </p:stCondLst>
                                        </p:cTn>
                                        <p:tgtEl>
                                          <p:spTgt spid="74766"/>
                                        </p:tgtEl>
                                        <p:attrNameLst>
                                          <p:attrName>style.visibility</p:attrName>
                                        </p:attrNameLst>
                                      </p:cBhvr>
                                      <p:to>
                                        <p:strVal val="visible"/>
                                      </p:to>
                                    </p:set>
                                    <p:anim calcmode="lin" valueType="num">
                                      <p:cBhvr>
                                        <p:cTn id="54" dur="2000" fill="hold"/>
                                        <p:tgtEl>
                                          <p:spTgt spid="74766"/>
                                        </p:tgtEl>
                                        <p:attrNameLst>
                                          <p:attrName>ppt_w</p:attrName>
                                        </p:attrNameLst>
                                      </p:cBhvr>
                                      <p:tavLst>
                                        <p:tav tm="0">
                                          <p:val>
                                            <p:fltVal val="0"/>
                                          </p:val>
                                        </p:tav>
                                        <p:tav tm="100000">
                                          <p:val>
                                            <p:strVal val="#ppt_w"/>
                                          </p:val>
                                        </p:tav>
                                      </p:tavLst>
                                    </p:anim>
                                    <p:anim calcmode="lin" valueType="num">
                                      <p:cBhvr>
                                        <p:cTn id="55" dur="2000" fill="hold"/>
                                        <p:tgtEl>
                                          <p:spTgt spid="74766"/>
                                        </p:tgtEl>
                                        <p:attrNameLst>
                                          <p:attrName>ppt_h</p:attrName>
                                        </p:attrNameLst>
                                      </p:cBhvr>
                                      <p:tavLst>
                                        <p:tav tm="0">
                                          <p:val>
                                            <p:fltVal val="0"/>
                                          </p:val>
                                        </p:tav>
                                        <p:tav tm="100000">
                                          <p:val>
                                            <p:strVal val="#ppt_h"/>
                                          </p:val>
                                        </p:tav>
                                      </p:tavLst>
                                    </p:anim>
                                    <p:anim calcmode="lin" valueType="num">
                                      <p:cBhvr>
                                        <p:cTn id="56" dur="2000" fill="hold"/>
                                        <p:tgtEl>
                                          <p:spTgt spid="74766"/>
                                        </p:tgtEl>
                                        <p:attrNameLst>
                                          <p:attrName>ppt_x</p:attrName>
                                        </p:attrNameLst>
                                      </p:cBhvr>
                                      <p:tavLst>
                                        <p:tav tm="0" fmla="#ppt_x+(cos(-2*pi*(1-$))*-#ppt_x-sin(-2*pi*(1-$))*(1-#ppt_y))*(1-$)">
                                          <p:val>
                                            <p:fltVal val="0"/>
                                          </p:val>
                                        </p:tav>
                                        <p:tav tm="100000">
                                          <p:val>
                                            <p:fltVal val="1"/>
                                          </p:val>
                                        </p:tav>
                                      </p:tavLst>
                                    </p:anim>
                                    <p:anim calcmode="lin" valueType="num">
                                      <p:cBhvr>
                                        <p:cTn id="57" dur="2000" fill="hold"/>
                                        <p:tgtEl>
                                          <p:spTgt spid="74766"/>
                                        </p:tgtEl>
                                        <p:attrNameLst>
                                          <p:attrName>ppt_y</p:attrName>
                                        </p:attrNameLst>
                                      </p:cBhvr>
                                      <p:tavLst>
                                        <p:tav tm="0" fmla="#ppt_y+(sin(-2*pi*(1-$))*-#ppt_x+cos(-2*pi*(1-$))*(1-#ppt_y))*(1-$)">
                                          <p:val>
                                            <p:fltVal val="0"/>
                                          </p:val>
                                        </p:tav>
                                        <p:tav tm="100000">
                                          <p:val>
                                            <p:fltVal val="1"/>
                                          </p:val>
                                        </p:tav>
                                      </p:tavLst>
                                    </p:anim>
                                  </p:childTnLst>
                                </p:cTn>
                              </p:par>
                              <p:par>
                                <p:cTn id="58" presetID="15" presetClass="entr" presetSubtype="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2000" fill="hold"/>
                                        <p:tgtEl>
                                          <p:spTgt spid="4"/>
                                        </p:tgtEl>
                                        <p:attrNameLst>
                                          <p:attrName>ppt_w</p:attrName>
                                        </p:attrNameLst>
                                      </p:cBhvr>
                                      <p:tavLst>
                                        <p:tav tm="0">
                                          <p:val>
                                            <p:fltVal val="0"/>
                                          </p:val>
                                        </p:tav>
                                        <p:tav tm="100000">
                                          <p:val>
                                            <p:strVal val="#ppt_w"/>
                                          </p:val>
                                        </p:tav>
                                      </p:tavLst>
                                    </p:anim>
                                    <p:anim calcmode="lin" valueType="num">
                                      <p:cBhvr>
                                        <p:cTn id="61" dur="2000" fill="hold"/>
                                        <p:tgtEl>
                                          <p:spTgt spid="4"/>
                                        </p:tgtEl>
                                        <p:attrNameLst>
                                          <p:attrName>ppt_h</p:attrName>
                                        </p:attrNameLst>
                                      </p:cBhvr>
                                      <p:tavLst>
                                        <p:tav tm="0">
                                          <p:val>
                                            <p:fltVal val="0"/>
                                          </p:val>
                                        </p:tav>
                                        <p:tav tm="100000">
                                          <p:val>
                                            <p:strVal val="#ppt_h"/>
                                          </p:val>
                                        </p:tav>
                                      </p:tavLst>
                                    </p:anim>
                                    <p:anim calcmode="lin" valueType="num">
                                      <p:cBhvr>
                                        <p:cTn id="62"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63"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64" fill="hold">
                            <p:stCondLst>
                              <p:cond delay="15000"/>
                            </p:stCondLst>
                            <p:childTnLst>
                              <p:par>
                                <p:cTn id="65" presetID="17" presetClass="entr" presetSubtype="10" fill="hold" nodeType="afterEffect">
                                  <p:stCondLst>
                                    <p:cond delay="0"/>
                                  </p:stCondLst>
                                  <p:childTnLst>
                                    <p:set>
                                      <p:cBhvr>
                                        <p:cTn id="66" dur="1" fill="hold">
                                          <p:stCondLst>
                                            <p:cond delay="0"/>
                                          </p:stCondLst>
                                        </p:cTn>
                                        <p:tgtEl>
                                          <p:spTgt spid="78850"/>
                                        </p:tgtEl>
                                        <p:attrNameLst>
                                          <p:attrName>style.visibility</p:attrName>
                                        </p:attrNameLst>
                                      </p:cBhvr>
                                      <p:to>
                                        <p:strVal val="visible"/>
                                      </p:to>
                                    </p:set>
                                    <p:anim calcmode="lin" valueType="num">
                                      <p:cBhvr>
                                        <p:cTn id="67" dur="2000" fill="hold"/>
                                        <p:tgtEl>
                                          <p:spTgt spid="78850"/>
                                        </p:tgtEl>
                                        <p:attrNameLst>
                                          <p:attrName>ppt_w</p:attrName>
                                        </p:attrNameLst>
                                      </p:cBhvr>
                                      <p:tavLst>
                                        <p:tav tm="0">
                                          <p:val>
                                            <p:fltVal val="0"/>
                                          </p:val>
                                        </p:tav>
                                        <p:tav tm="100000">
                                          <p:val>
                                            <p:strVal val="#ppt_w"/>
                                          </p:val>
                                        </p:tav>
                                      </p:tavLst>
                                    </p:anim>
                                    <p:anim calcmode="lin" valueType="num">
                                      <p:cBhvr>
                                        <p:cTn id="68" dur="2000" fill="hold"/>
                                        <p:tgtEl>
                                          <p:spTgt spid="788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571473" y="857232"/>
            <a:ext cx="7929618" cy="5262979"/>
          </a:xfrm>
          <a:prstGeom prst="rect">
            <a:avLst/>
          </a:prstGeom>
          <a:noFill/>
        </p:spPr>
        <p:txBody>
          <a:bodyPr wrap="square" rtlCol="0">
            <a:spAutoFit/>
          </a:bodyPr>
          <a:lstStyle/>
          <a:p>
            <a:r>
              <a:rPr lang="es-ES" sz="1600" dirty="0" smtClean="0">
                <a:solidFill>
                  <a:srgbClr val="FFFFCC"/>
                </a:solidFill>
              </a:rPr>
              <a:t>La ciudad de Lima, ubicada a márgenes del río Rímac  y al pie del cerro San Cristóbal, es la capital de la República y también del departamento. Esta considerada actualmente como una de las principales metrópolis de Sudamérica, dotada de todos los adelantos de vida moderna y, a la vez, de una añeja  tradición todavía palpable en su  </a:t>
            </a:r>
            <a:r>
              <a:rPr lang="es-ES" sz="1600" dirty="0" err="1" smtClean="0">
                <a:solidFill>
                  <a:srgbClr val="FFFFCC"/>
                </a:solidFill>
              </a:rPr>
              <a:t>cuatricentenaria</a:t>
            </a:r>
            <a:r>
              <a:rPr lang="es-ES" sz="1600" dirty="0" smtClean="0">
                <a:solidFill>
                  <a:srgbClr val="FFFFCC"/>
                </a:solidFill>
              </a:rPr>
              <a:t>  zona antigua, donde perviven verdaderas joyas arquitectónicas del arte barroco y rococó de los siglos XVII  y XVIII. El hecho de ser la capital del virreinato más rico del continente congregó en Lima a las más altas autoridades y a las mayores fortunas de la época, que imprimieron sus gustos personales en sus casonas solariegas, gestándose  así  un estilo arquitectónico muy particular, único en el continente. Lima fue fundada en 1535 y en poco tiempo se convirtió en la ciudad más importante de América. Hoy tiene más de 8 millones de habitantes y acoge a inmigrantes de todas partes del mundo, lo que la ha convertido en una ciudad mestiza por excelencia. En el centro histórico, declarado Patrimonio Cultural de la Humanidad por la UNESCO, pueden verse espléndidas muestras de arquitectura colonial como la Catedral, el Convento de Santo Domingo y el Convento de San Francisco, así como hermosos balcones tallados en madera.</a:t>
            </a:r>
          </a:p>
          <a:p>
            <a:r>
              <a:rPr lang="es-ES" sz="1600" dirty="0" smtClean="0">
                <a:solidFill>
                  <a:srgbClr val="FFFFCC"/>
                </a:solidFill>
              </a:rPr>
              <a:t>Lima es también una fuente inagotable de cultura, muestra de esto es la existencia de una gran cantidad y variedad de museos como por ejemplo el Museo Nacional de Arqueología, Antropología e Historia y el Museo Arqueológico Rafael  </a:t>
            </a:r>
            <a:r>
              <a:rPr lang="es-ES" sz="1600" dirty="0" err="1" smtClean="0">
                <a:solidFill>
                  <a:srgbClr val="FFFFCC"/>
                </a:solidFill>
              </a:rPr>
              <a:t>Larco</a:t>
            </a:r>
            <a:r>
              <a:rPr lang="es-ES" sz="1600" dirty="0" smtClean="0">
                <a:solidFill>
                  <a:srgbClr val="FFFFCC"/>
                </a:solidFill>
              </a:rPr>
              <a:t> Herrera que albergan tesoros incas y  pre incas de incalculable valor. Otro de los grandes atractivos de la ciudad son sus playas, donde se puede practicar deportes acuáticos, disfrutar del sol, o simplemente, observar la belleza del Océano Pacífico.</a:t>
            </a:r>
          </a:p>
          <a:p>
            <a:endParaRPr lang="es-ES" sz="1600" dirty="0">
              <a:solidFill>
                <a:srgbClr val="FFFFCC"/>
              </a:solidFill>
            </a:endParaRPr>
          </a:p>
        </p:txBody>
      </p:sp>
      <p:sp>
        <p:nvSpPr>
          <p:cNvPr id="6" name="5 Marco"/>
          <p:cNvSpPr/>
          <p:nvPr/>
        </p:nvSpPr>
        <p:spPr>
          <a:xfrm>
            <a:off x="0" y="0"/>
            <a:ext cx="9144000" cy="6858000"/>
          </a:xfrm>
          <a:prstGeom prst="frame">
            <a:avLst>
              <a:gd name="adj1" fmla="val 4445"/>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ppt_x</p:attrName>
                                        </p:attrNameLst>
                                      </p:cBhvr>
                                      <p:tavLst>
                                        <p:tav tm="0">
                                          <p:val>
                                            <p:strVal val="#ppt_x-.2"/>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Presidential_Palace,_Lima,_Peru.jpg"/>
          <p:cNvPicPr>
            <a:picLocks noChangeAspect="1"/>
          </p:cNvPicPr>
          <p:nvPr/>
        </p:nvPicPr>
        <p:blipFill>
          <a:blip r:embed="rId2"/>
          <a:srcRect l="19791"/>
          <a:stretch>
            <a:fillRect/>
          </a:stretch>
        </p:blipFill>
        <p:spPr>
          <a:xfrm>
            <a:off x="0" y="0"/>
            <a:ext cx="9144000" cy="6858000"/>
          </a:xfrm>
          <a:prstGeom prst="rect">
            <a:avLst/>
          </a:prstGeom>
        </p:spPr>
      </p:pic>
      <p:sp>
        <p:nvSpPr>
          <p:cNvPr id="5" name="4 CuadroTexto"/>
          <p:cNvSpPr txBox="1"/>
          <p:nvPr/>
        </p:nvSpPr>
        <p:spPr>
          <a:xfrm>
            <a:off x="2714612" y="285728"/>
            <a:ext cx="301986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Palacio de  Gobierno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4000496" y="6215082"/>
            <a:ext cx="18473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7" name="6 CuadroTexto"/>
          <p:cNvSpPr txBox="1"/>
          <p:nvPr/>
        </p:nvSpPr>
        <p:spPr>
          <a:xfrm>
            <a:off x="6072198" y="428604"/>
            <a:ext cx="184731" cy="369332"/>
          </a:xfrm>
          <a:prstGeom prst="rect">
            <a:avLst/>
          </a:prstGeom>
          <a:noFill/>
        </p:spPr>
        <p:txBody>
          <a:bodyPr wrap="none" rtlCol="0">
            <a:spAutoFit/>
          </a:bodyPr>
          <a:lstStyle/>
          <a:p>
            <a:endParaRPr lang="es-ES" dirty="0"/>
          </a:p>
        </p:txBody>
      </p:sp>
      <p:pic>
        <p:nvPicPr>
          <p:cNvPr id="8" name="7 Imagen" descr="Congreso - Plaza Bolívar.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5286380" y="357166"/>
            <a:ext cx="366209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Congreso De La República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4643438" y="-2000288"/>
            <a:ext cx="18473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pic>
        <p:nvPicPr>
          <p:cNvPr id="8" name="7 Imagen" descr="palacio-de-la-justicia-lima.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3428992" y="500042"/>
            <a:ext cx="270747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Palacio de Justicia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7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 Arzobispal de Lima, Peru.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214942" y="285728"/>
            <a:ext cx="375634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Palacio Arzobispal de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8" name="7 Imagen" descr="2Catedral-dia-Lima2.JPG"/>
          <p:cNvPicPr>
            <a:picLocks noChangeAspect="1"/>
          </p:cNvPicPr>
          <p:nvPr/>
        </p:nvPicPr>
        <p:blipFill>
          <a:blip r:embed="rId2"/>
          <a:stretch>
            <a:fillRect/>
          </a:stretch>
        </p:blipFill>
        <p:spPr>
          <a:xfrm>
            <a:off x="0" y="0"/>
            <a:ext cx="9144000" cy="6857999"/>
          </a:xfrm>
          <a:prstGeom prst="rect">
            <a:avLst/>
          </a:prstGeom>
        </p:spPr>
      </p:pic>
      <p:sp>
        <p:nvSpPr>
          <p:cNvPr id="9" name="8 CuadroTexto"/>
          <p:cNvSpPr txBox="1"/>
          <p:nvPr/>
        </p:nvSpPr>
        <p:spPr>
          <a:xfrm>
            <a:off x="2857488" y="428604"/>
            <a:ext cx="244169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Catedral de Lima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7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l puente a alamed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643174" y="285728"/>
            <a:ext cx="3929090"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El Puente  Y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La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Alameda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atro la cabaña 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072198" y="500042"/>
            <a:ext cx="260295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Teatro La Cabaña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4714876" y="428604"/>
            <a:ext cx="2327047" cy="369332"/>
          </a:xfrm>
          <a:prstGeom prst="rect">
            <a:avLst/>
          </a:prstGeom>
          <a:noFill/>
        </p:spPr>
        <p:txBody>
          <a:bodyPr wrap="none" rtlCol="0">
            <a:spAutoFit/>
          </a:bodyPr>
          <a:lstStyle/>
          <a:p>
            <a:r>
              <a:rPr lang="es-ES" dirty="0" smtClean="0"/>
              <a:t>Plaza de Toros de Acho</a:t>
            </a:r>
            <a:endParaRPr lang="es-ES" dirty="0"/>
          </a:p>
        </p:txBody>
      </p:sp>
      <p:pic>
        <p:nvPicPr>
          <p:cNvPr id="6" name="5 Imagen" descr="acho.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000364" y="285728"/>
            <a:ext cx="303493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Plaza de Toros  -Acho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543_o.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571736" y="357166"/>
            <a:ext cx="2887009" cy="923330"/>
          </a:xfrm>
          <a:prstGeom prst="rect">
            <a:avLst/>
          </a:prstGeom>
          <a:noFill/>
        </p:spPr>
        <p:txBody>
          <a:bodyPr wrap="none" rtlCol="0">
            <a:spAutoFit/>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Jirón De La Unión</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Calle(jirón) Peatonal</a:t>
            </a:r>
          </a:p>
          <a:p>
            <a:endParaRPr lang="es-ES" dirty="0"/>
          </a:p>
        </p:txBody>
      </p:sp>
    </p:spTree>
  </p:cSld>
  <p:clrMapOvr>
    <a:masterClrMapping/>
  </p:clrMapOvr>
  <p:transition spd="slow" advTm="7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za-de-armas.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072066" y="285728"/>
            <a:ext cx="4002249" cy="646331"/>
          </a:xfrm>
          <a:prstGeom prst="rect">
            <a:avLst/>
          </a:prstGeom>
          <a:noFill/>
        </p:spPr>
        <p:txBody>
          <a:bodyPr wrap="none" rtlCol="0">
            <a:spAutoFit/>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Plaza Mayor – Lima Histórica</a:t>
            </a:r>
          </a:p>
          <a:p>
            <a:endParaRPr lang="es-ES" dirty="0"/>
          </a:p>
        </p:txBody>
      </p:sp>
    </p:spTree>
  </p:cSld>
  <p:clrMapOvr>
    <a:masterClrMapping/>
  </p:clrMapOvr>
  <p:transition spd="slow" advTm="7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letas 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214810" y="428604"/>
            <a:ext cx="351006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Circuito Mágico del Agua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rcuitoagualima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za san martin 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143372" y="285728"/>
            <a:ext cx="241470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Plaza San Martín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za mayor 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2976" y="357166"/>
            <a:ext cx="234416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Plaza  De Armas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 de la muralla 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357554" y="357166"/>
            <a:ext cx="18473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6" name="5 CuadroTexto"/>
          <p:cNvSpPr txBox="1"/>
          <p:nvPr/>
        </p:nvSpPr>
        <p:spPr>
          <a:xfrm>
            <a:off x="2000232" y="357166"/>
            <a:ext cx="301172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Parque De La Muralla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7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 de la muralla.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CuadroTexto"/>
          <p:cNvSpPr txBox="1"/>
          <p:nvPr/>
        </p:nvSpPr>
        <p:spPr>
          <a:xfrm>
            <a:off x="5214942" y="357166"/>
            <a:ext cx="18473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 de la muralla, Lima, Peru.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ESTADIO NACIONAL.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CuadroTexto"/>
          <p:cNvSpPr txBox="1"/>
          <p:nvPr/>
        </p:nvSpPr>
        <p:spPr>
          <a:xfrm>
            <a:off x="6143636" y="428604"/>
            <a:ext cx="242887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Estadio Nacional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75000"/>
            </a:schemeClr>
          </a:solidFill>
          <a:scene3d>
            <a:camera prst="orthographicFront"/>
            <a:lightRig rig="threePt" dir="t"/>
          </a:scene3d>
          <a:sp3d>
            <a:bevelT/>
          </a:sp3d>
        </p:spPr>
        <p:txBody>
          <a:bodyPr/>
          <a:lstStyle/>
          <a:p>
            <a:endParaRPr lang="es-ES" dirty="0"/>
          </a:p>
        </p:txBody>
      </p:sp>
      <p:pic>
        <p:nvPicPr>
          <p:cNvPr id="6" name="5 Imagen" descr="Museo de Arte Italiano.jpg"/>
          <p:cNvPicPr>
            <a:picLocks noChangeAspect="1"/>
          </p:cNvPicPr>
          <p:nvPr/>
        </p:nvPicPr>
        <p:blipFill>
          <a:blip r:embed="rId2"/>
          <a:stretch>
            <a:fillRect/>
          </a:stretch>
        </p:blipFill>
        <p:spPr>
          <a:xfrm>
            <a:off x="1071538" y="0"/>
            <a:ext cx="7000924" cy="6858000"/>
          </a:xfrm>
          <a:prstGeom prst="rect">
            <a:avLst/>
          </a:prstGeom>
        </p:spPr>
      </p:pic>
      <p:sp>
        <p:nvSpPr>
          <p:cNvPr id="7" name="6 CuadroTexto"/>
          <p:cNvSpPr txBox="1"/>
          <p:nvPr/>
        </p:nvSpPr>
        <p:spPr>
          <a:xfrm>
            <a:off x="3071802" y="357166"/>
            <a:ext cx="319696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Museo de Arte Italiano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8" name="7 Trapecio"/>
          <p:cNvSpPr/>
          <p:nvPr/>
        </p:nvSpPr>
        <p:spPr>
          <a:xfrm>
            <a:off x="0" y="0"/>
            <a:ext cx="1071538" cy="6858000"/>
          </a:xfrm>
          <a:prstGeom prst="trapezoid">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a:off x="8072462" y="0"/>
            <a:ext cx="1071538" cy="6858000"/>
          </a:xfrm>
          <a:prstGeom prst="trapezoid">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0"/>
                                        <p:tgtEl>
                                          <p:spTgt spid="8"/>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ppt_x"/>
                                          </p:val>
                                        </p:tav>
                                        <p:tav tm="100000">
                                          <p:val>
                                            <p:strVal val="#ppt_x"/>
                                          </p:val>
                                        </p:tav>
                                      </p:tavLst>
                                    </p:anim>
                                    <p:anim calcmode="lin" valueType="num">
                                      <p:cBhvr additive="base">
                                        <p:cTn id="15" dur="5000" fill="hold"/>
                                        <p:tgtEl>
                                          <p:spTgt spid="9"/>
                                        </p:tgtEl>
                                        <p:attrNameLst>
                                          <p:attrName>ppt_y</p:attrName>
                                        </p:attrNameLst>
                                      </p:cBhvr>
                                      <p:tavLst>
                                        <p:tav tm="0">
                                          <p:val>
                                            <p:strVal val="1+#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coaventuravida_municipalidad de 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857884" y="785794"/>
            <a:ext cx="315342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Municipalidad de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glesia de san francisc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428860" y="214290"/>
            <a:ext cx="4507324"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Iglesia De San Francisco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bellon morisco en 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643174" y="428604"/>
            <a:ext cx="359412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Pabellón Morisco En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blioteca de Barranc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286380" y="714356"/>
            <a:ext cx="3566104"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Biblioteca de Barranco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22049736_db39d5b3d3_b.jpg"/>
          <p:cNvPicPr>
            <a:picLocks noGrp="1" noChangeAspect="1"/>
          </p:cNvPicPr>
          <p:nvPr>
            <p:ph idx="1"/>
          </p:nvPr>
        </p:nvPicPr>
        <p:blipFill>
          <a:blip r:embed="rId2"/>
          <a:stretch>
            <a:fillRect/>
          </a:stretch>
        </p:blipFill>
        <p:spPr>
          <a:xfrm>
            <a:off x="0" y="0"/>
            <a:ext cx="9144000" cy="6858000"/>
          </a:xfrm>
        </p:spPr>
      </p:pic>
      <p:pic>
        <p:nvPicPr>
          <p:cNvPr id="5" name="4 Imagen" descr="1121158563_d3b3138ce2_b.jpg"/>
          <p:cNvPicPr>
            <a:picLocks noChangeAspect="1"/>
          </p:cNvPicPr>
          <p:nvPr/>
        </p:nvPicPr>
        <p:blipFill>
          <a:blip r:embed="rId3"/>
          <a:stretch>
            <a:fillRect/>
          </a:stretch>
        </p:blipFill>
        <p:spPr>
          <a:xfrm>
            <a:off x="0" y="0"/>
            <a:ext cx="9144000" cy="6858000"/>
          </a:xfrm>
          <a:prstGeom prst="rect">
            <a:avLst/>
          </a:prstGeom>
        </p:spPr>
      </p:pic>
      <p:sp>
        <p:nvSpPr>
          <p:cNvPr id="7" name="6 Rectángulo"/>
          <p:cNvSpPr/>
          <p:nvPr/>
        </p:nvSpPr>
        <p:spPr>
          <a:xfrm>
            <a:off x="4143372" y="285728"/>
            <a:ext cx="4668714" cy="40011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Monumento a Chabuca Granda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23" presetClass="entr" presetSubtype="16"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285720" y="1348800"/>
            <a:ext cx="8501121" cy="5509200"/>
          </a:xfrm>
          <a:prstGeom prst="rect">
            <a:avLst/>
          </a:prstGeom>
          <a:noFill/>
        </p:spPr>
        <p:txBody>
          <a:bodyPr wrap="square" rtlCol="0">
            <a:spAutoFit/>
          </a:bodyPr>
          <a:lstStyle/>
          <a:p>
            <a:r>
              <a:rPr lang="es-ES" sz="1600" dirty="0" smtClean="0"/>
              <a:t/>
            </a:r>
            <a:br>
              <a:rPr lang="es-ES" sz="1600" dirty="0" smtClean="0"/>
            </a:br>
            <a:r>
              <a:rPr lang="es-ES" sz="1600" dirty="0" smtClean="0">
                <a:solidFill>
                  <a:srgbClr val="FFFFCC"/>
                </a:solidFill>
                <a:effectLst>
                  <a:outerShdw blurRad="38100" dist="38100" dir="2700000" algn="tl">
                    <a:srgbClr val="000000">
                      <a:alpha val="43137"/>
                    </a:srgbClr>
                  </a:outerShdw>
                </a:effectLst>
              </a:rPr>
              <a:t>María Isabel Granda </a:t>
            </a:r>
            <a:r>
              <a:rPr lang="es-ES" sz="1600" dirty="0" smtClean="0">
                <a:solidFill>
                  <a:srgbClr val="FFFFCC"/>
                </a:solidFill>
                <a:effectLst>
                  <a:outerShdw blurRad="38100" dist="38100" dir="2700000" algn="tl">
                    <a:srgbClr val="000000">
                      <a:alpha val="43137"/>
                    </a:srgbClr>
                  </a:outerShdw>
                </a:effectLst>
              </a:rPr>
              <a:t>  </a:t>
            </a:r>
            <a:r>
              <a:rPr lang="es-ES" sz="1600" dirty="0" err="1" smtClean="0">
                <a:solidFill>
                  <a:srgbClr val="FFFFCC"/>
                </a:solidFill>
                <a:effectLst>
                  <a:outerShdw blurRad="38100" dist="38100" dir="2700000" algn="tl">
                    <a:srgbClr val="000000">
                      <a:alpha val="43137"/>
                    </a:srgbClr>
                  </a:outerShdw>
                </a:effectLst>
              </a:rPr>
              <a:t>Larco</a:t>
            </a:r>
            <a:r>
              <a:rPr lang="es-ES" sz="1600" dirty="0" smtClean="0">
                <a:solidFill>
                  <a:srgbClr val="FFFFCC"/>
                </a:solidFill>
                <a:effectLst>
                  <a:outerShdw blurRad="38100" dist="38100" dir="2700000" algn="tl">
                    <a:srgbClr val="000000">
                      <a:alpha val="43137"/>
                    </a:srgbClr>
                  </a:outerShdw>
                </a:effectLst>
              </a:rPr>
              <a:t>  nació </a:t>
            </a:r>
            <a:r>
              <a:rPr lang="es-ES" sz="1600" dirty="0" smtClean="0">
                <a:solidFill>
                  <a:srgbClr val="FFFFCC"/>
                </a:solidFill>
                <a:effectLst>
                  <a:outerShdw blurRad="38100" dist="38100" dir="2700000" algn="tl">
                    <a:srgbClr val="000000">
                      <a:alpha val="43137"/>
                    </a:srgbClr>
                  </a:outerShdw>
                </a:effectLst>
              </a:rPr>
              <a:t>en septiembre de 1920, en una zona de minas de cobre ubicada en el departamento peruano de Apurímac. Comienza a cantar a los 12 años de edad, pero su despliegue personal como cantautora se inicia luego de su </a:t>
            </a:r>
            <a:r>
              <a:rPr lang="es-ES" sz="1600" dirty="0" smtClean="0">
                <a:solidFill>
                  <a:srgbClr val="FFFFCC"/>
                </a:solidFill>
                <a:effectLst>
                  <a:outerShdw blurRad="38100" dist="38100" dir="2700000" algn="tl">
                    <a:srgbClr val="000000">
                      <a:alpha val="43137"/>
                    </a:srgbClr>
                  </a:outerShdw>
                </a:effectLst>
              </a:rPr>
              <a:t>  divorcio  , </a:t>
            </a:r>
            <a:r>
              <a:rPr lang="es-ES" sz="1600" dirty="0" smtClean="0">
                <a:solidFill>
                  <a:srgbClr val="FFFFCC"/>
                </a:solidFill>
                <a:effectLst>
                  <a:outerShdw blurRad="38100" dist="38100" dir="2700000" algn="tl">
                    <a:srgbClr val="000000">
                      <a:alpha val="43137"/>
                    </a:srgbClr>
                  </a:outerShdw>
                </a:effectLst>
              </a:rPr>
              <a:t>que fue visto como un escándalo para la sociedad limeña de aquella época. El primer período de su producción creativa es netamente evocativo y pintoresco; “Chabuca”  este es el nombre con el que se hizo llamar .</a:t>
            </a:r>
          </a:p>
          <a:p>
            <a:r>
              <a:rPr lang="es-ES" sz="1600" dirty="0" smtClean="0">
                <a:solidFill>
                  <a:srgbClr val="FFFFCC"/>
                </a:solidFill>
                <a:effectLst>
                  <a:outerShdw blurRad="38100" dist="38100" dir="2700000" algn="tl">
                    <a:srgbClr val="000000">
                      <a:alpha val="43137"/>
                    </a:srgbClr>
                  </a:outerShdw>
                </a:effectLst>
              </a:rPr>
              <a:t>Es la ciudad que ella conoció a través de su padre, la del barrio del Barranco, de grandes casonas francesas, con inmensos portales y jardines de invierno. A esta etapa </a:t>
            </a:r>
            <a:r>
              <a:rPr lang="es-ES" sz="1600" dirty="0" smtClean="0">
                <a:solidFill>
                  <a:srgbClr val="FFFFCC"/>
                </a:solidFill>
                <a:effectLst>
                  <a:outerShdw blurRad="38100" dist="38100" dir="2700000" algn="tl">
                    <a:srgbClr val="000000">
                      <a:alpha val="43137"/>
                    </a:srgbClr>
                  </a:outerShdw>
                </a:effectLst>
              </a:rPr>
              <a:t>pertenece </a:t>
            </a:r>
            <a:r>
              <a:rPr lang="es-ES" sz="1600" dirty="0" smtClean="0">
                <a:solidFill>
                  <a:srgbClr val="FFFFCC"/>
                </a:solidFill>
                <a:effectLst>
                  <a:outerShdw blurRad="38100" dist="38100" dir="2700000" algn="tl">
                    <a:srgbClr val="000000">
                      <a:alpha val="43137"/>
                    </a:srgbClr>
                  </a:outerShdw>
                </a:effectLst>
              </a:rPr>
              <a:t>“La flor de la Canela”</a:t>
            </a:r>
          </a:p>
          <a:p>
            <a:r>
              <a:rPr lang="es-ES" sz="1600" dirty="0" smtClean="0">
                <a:solidFill>
                  <a:srgbClr val="FFFFCC"/>
                </a:solidFill>
                <a:effectLst>
                  <a:outerShdw blurRad="38100" dist="38100" dir="2700000" algn="tl">
                    <a:srgbClr val="000000">
                      <a:alpha val="43137"/>
                    </a:srgbClr>
                  </a:outerShdw>
                </a:effectLst>
              </a:rPr>
              <a:t>Ella rompe la estructura rítmica convencional del vals, y sus melodías, de tesitura muy amplia, alternarán el nuevo lenguaje que propuso con el de los antiguos valses de salón .</a:t>
            </a:r>
          </a:p>
          <a:p>
            <a:r>
              <a:rPr lang="es-ES" sz="1600" dirty="0" smtClean="0">
                <a:solidFill>
                  <a:srgbClr val="FFFFCC"/>
                </a:solidFill>
                <a:effectLst>
                  <a:outerShdw blurRad="38100" dist="38100" dir="2700000" algn="tl">
                    <a:srgbClr val="000000">
                      <a:alpha val="43137"/>
                    </a:srgbClr>
                  </a:outerShdw>
                </a:effectLst>
              </a:rPr>
              <a:t>En sus últimos años, Chabuca Granda interpretó un repertorio ligado al renacimiento de la música negra afro-peruana que, a pesar de haber estado presente a nivel popular, había sido denostado por razones sociales y raciales.</a:t>
            </a:r>
          </a:p>
          <a:p>
            <a:r>
              <a:rPr lang="es-ES" sz="1600" dirty="0" smtClean="0">
                <a:solidFill>
                  <a:srgbClr val="FFFFCC"/>
                </a:solidFill>
                <a:effectLst>
                  <a:outerShdw blurRad="38100" dist="38100" dir="2700000" algn="tl">
                    <a:srgbClr val="000000">
                      <a:alpha val="43137"/>
                    </a:srgbClr>
                  </a:outerShdw>
                </a:effectLst>
              </a:rPr>
              <a:t>Manejó con maestría “negra” el abanico de ritmos que enriquecieron la música popular peruana y su poesía tomó el sesgo de la acuarela, el trazo sintético y sugerente de colores y sensaciones.</a:t>
            </a:r>
          </a:p>
          <a:p>
            <a:r>
              <a:rPr lang="es-ES" sz="1600" dirty="0" smtClean="0">
                <a:solidFill>
                  <a:srgbClr val="FFFFCC"/>
                </a:solidFill>
                <a:effectLst>
                  <a:outerShdw blurRad="38100" dist="38100" dir="2700000" algn="tl">
                    <a:srgbClr val="000000">
                      <a:alpha val="43137"/>
                    </a:srgbClr>
                  </a:outerShdw>
                </a:effectLst>
              </a:rPr>
              <a:t>Murió por una disfunción cardíaca en una clínica de los Estados Unidos, en el año 1983. </a:t>
            </a:r>
          </a:p>
          <a:p>
            <a:r>
              <a:rPr lang="es-ES" sz="1600" dirty="0" smtClean="0">
                <a:solidFill>
                  <a:srgbClr val="FFFFCC"/>
                </a:solidFill>
                <a:effectLst>
                  <a:outerShdw blurRad="38100" dist="38100" dir="2700000" algn="tl">
                    <a:srgbClr val="000000">
                      <a:alpha val="43137"/>
                    </a:srgbClr>
                  </a:outerShdw>
                </a:effectLst>
              </a:rPr>
              <a:t>Su voz y su vasta creación se extendieron más allá de las fronteras de su país, recreadas también por intérpretes de todo el mundo que han visto en sus obras una fina y sensible expresión de la música del Perú.</a:t>
            </a:r>
          </a:p>
          <a:p>
            <a:endParaRPr lang="es-ES" sz="1600" dirty="0" smtClean="0">
              <a:solidFill>
                <a:srgbClr val="FFFFCC"/>
              </a:solidFill>
              <a:effectLst>
                <a:outerShdw blurRad="38100" dist="38100" dir="2700000" algn="tl">
                  <a:srgbClr val="000000">
                    <a:alpha val="43137"/>
                  </a:srgbClr>
                </a:outerShdw>
              </a:effectLst>
            </a:endParaRPr>
          </a:p>
          <a:p>
            <a:endParaRPr lang="es-ES" sz="1600" dirty="0">
              <a:solidFill>
                <a:srgbClr val="FFFFCC"/>
              </a:solidFill>
              <a:effectLst>
                <a:outerShdw blurRad="38100" dist="38100" dir="2700000" algn="tl">
                  <a:srgbClr val="000000">
                    <a:alpha val="43137"/>
                  </a:srgbClr>
                </a:outerShdw>
              </a:effectLst>
            </a:endParaRPr>
          </a:p>
        </p:txBody>
      </p:sp>
      <p:sp>
        <p:nvSpPr>
          <p:cNvPr id="5" name="4 CuadroTexto"/>
          <p:cNvSpPr txBox="1"/>
          <p:nvPr/>
        </p:nvSpPr>
        <p:spPr>
          <a:xfrm>
            <a:off x="428596" y="357166"/>
            <a:ext cx="8224817" cy="1200329"/>
          </a:xfrm>
          <a:prstGeom prst="rect">
            <a:avLst/>
          </a:prstGeom>
          <a:noFill/>
        </p:spPr>
        <p:txBody>
          <a:bodyPr wrap="none" rtlCol="0">
            <a:spAutoFit/>
          </a:bodyPr>
          <a:lstStyle/>
          <a:p>
            <a:pPr algn="ctr"/>
            <a:r>
              <a:rPr lang="es-ES" sz="3600" dirty="0" smtClean="0">
                <a:ln>
                  <a:solidFill>
                    <a:srgbClr val="FFFFCC"/>
                  </a:solidFill>
                </a:ln>
                <a:blipFill>
                  <a:blip r:embed="rId3"/>
                  <a:stretch>
                    <a:fillRect/>
                  </a:stretch>
                </a:blipFill>
                <a:effectLst>
                  <a:outerShdw blurRad="38100" dist="38100" dir="2700000" algn="tl">
                    <a:srgbClr val="000000">
                      <a:alpha val="43137"/>
                    </a:srgbClr>
                  </a:outerShdw>
                </a:effectLst>
                <a:latin typeface="Broadway" pitchFamily="82" charset="0"/>
              </a:rPr>
              <a:t>Monumento a Chabuca Granda </a:t>
            </a:r>
          </a:p>
          <a:p>
            <a:pPr algn="ctr"/>
            <a:r>
              <a:rPr lang="es-ES" sz="3600" dirty="0" smtClean="0">
                <a:ln>
                  <a:solidFill>
                    <a:srgbClr val="FFFFCC"/>
                  </a:solidFill>
                </a:ln>
                <a:blipFill>
                  <a:blip r:embed="rId3"/>
                  <a:stretch>
                    <a:fillRect/>
                  </a:stretch>
                </a:blipFill>
                <a:effectLst>
                  <a:outerShdw blurRad="38100" dist="38100" dir="2700000" algn="tl">
                    <a:srgbClr val="000000">
                      <a:alpha val="43137"/>
                    </a:srgbClr>
                  </a:outerShdw>
                </a:effectLst>
                <a:latin typeface="Broadway" pitchFamily="82" charset="0"/>
              </a:rPr>
              <a:t>     Barranco  -  Lima</a:t>
            </a:r>
            <a:endParaRPr lang="es-ES" sz="3600" dirty="0">
              <a:ln>
                <a:solidFill>
                  <a:srgbClr val="FFFFCC"/>
                </a:solidFill>
              </a:ln>
              <a:blipFill>
                <a:blip r:embed="rId3"/>
                <a:stretch>
                  <a:fillRect/>
                </a:stretch>
              </a:blipFill>
              <a:effectLst>
                <a:outerShdw blurRad="38100" dist="38100" dir="2700000" algn="tl">
                  <a:srgbClr val="000000">
                    <a:alpha val="43137"/>
                  </a:srgbClr>
                </a:outerShdw>
              </a:effectLst>
              <a:latin typeface="Broadway" pitchFamily="82" charset="0"/>
            </a:endParaRPr>
          </a:p>
        </p:txBody>
      </p:sp>
      <p:sp>
        <p:nvSpPr>
          <p:cNvPr id="7" name="6 Marco"/>
          <p:cNvSpPr/>
          <p:nvPr/>
        </p:nvSpPr>
        <p:spPr>
          <a:xfrm>
            <a:off x="0" y="0"/>
            <a:ext cx="9144000" cy="6858000"/>
          </a:xfrm>
          <a:prstGeom prst="frame">
            <a:avLst>
              <a:gd name="adj1" fmla="val 4444"/>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par>
                          <p:cTn id="8" fill="hold">
                            <p:stCondLst>
                              <p:cond delay="2000"/>
                            </p:stCondLst>
                            <p:childTnLst>
                              <p:par>
                                <p:cTn id="9" presetID="1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Top)">
                                      <p:cBhvr>
                                        <p:cTn id="11" dur="2000"/>
                                        <p:tgtEl>
                                          <p:spTgt spid="5"/>
                                        </p:tgtEl>
                                      </p:cBhvr>
                                    </p:animEffect>
                                  </p:childTnLst>
                                </p:cTn>
                              </p:par>
                            </p:childTnLst>
                          </p:cTn>
                        </p:par>
                        <p:par>
                          <p:cTn id="12" fill="hold">
                            <p:stCondLst>
                              <p:cond delay="4000"/>
                            </p:stCondLst>
                            <p:childTnLst>
                              <p:par>
                                <p:cTn id="13" presetID="29"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SANTA ROSA DE LIMA.JPG"/>
          <p:cNvPicPr>
            <a:picLocks noGrp="1" noChangeAspect="1"/>
          </p:cNvPicPr>
          <p:nvPr>
            <p:ph idx="1"/>
          </p:nvPr>
        </p:nvPicPr>
        <p:blipFill>
          <a:blip r:embed="rId3"/>
          <a:stretch>
            <a:fillRect/>
          </a:stretch>
        </p:blipFill>
        <p:spPr>
          <a:xfrm>
            <a:off x="1785918" y="0"/>
            <a:ext cx="5643602" cy="6858000"/>
          </a:xfrm>
          <a:blipFill dpi="0" rotWithShape="1">
            <a:blip r:embed="rId4"/>
            <a:srcRect/>
            <a:stretch>
              <a:fillRect/>
            </a:stretch>
          </a:blipFill>
        </p:spPr>
      </p:pic>
      <p:sp>
        <p:nvSpPr>
          <p:cNvPr id="5" name="4 CuadroTexto"/>
          <p:cNvSpPr txBox="1"/>
          <p:nvPr/>
        </p:nvSpPr>
        <p:spPr>
          <a:xfrm>
            <a:off x="2000232" y="214290"/>
            <a:ext cx="283327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Santa Rosa De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11" name="10 Forma en L"/>
          <p:cNvSpPr/>
          <p:nvPr/>
        </p:nvSpPr>
        <p:spPr>
          <a:xfrm>
            <a:off x="0" y="0"/>
            <a:ext cx="1857356" cy="6858000"/>
          </a:xfrm>
          <a:prstGeom prst="corner">
            <a:avLst>
              <a:gd name="adj1" fmla="val 34061"/>
              <a:gd name="adj2" fmla="val 35476"/>
            </a:avLst>
          </a:prstGeom>
          <a:solidFill>
            <a:srgbClr val="FFC9E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noFill/>
            </a:endParaRPr>
          </a:p>
        </p:txBody>
      </p:sp>
      <p:sp>
        <p:nvSpPr>
          <p:cNvPr id="12" name="11 Forma en L"/>
          <p:cNvSpPr/>
          <p:nvPr/>
        </p:nvSpPr>
        <p:spPr>
          <a:xfrm flipH="1">
            <a:off x="7429520" y="0"/>
            <a:ext cx="1714480" cy="6858000"/>
          </a:xfrm>
          <a:prstGeom prst="corner">
            <a:avLst>
              <a:gd name="adj1" fmla="val 34368"/>
              <a:gd name="adj2" fmla="val 37126"/>
            </a:avLst>
          </a:prstGeom>
          <a:solidFill>
            <a:srgbClr val="FFC9E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42910" y="0"/>
            <a:ext cx="1143008" cy="6215082"/>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1143008" cy="628652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5000"/>
                                        <p:tgtEl>
                                          <p:spTgt spid="4"/>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lide(fromRight)">
                                      <p:cBhvr>
                                        <p:cTn id="10" dur="5000"/>
                                        <p:tgtEl>
                                          <p:spTgt spid="12"/>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slide(fromLeft)">
                                      <p:cBhvr>
                                        <p:cTn id="13" dur="5000"/>
                                        <p:tgtEl>
                                          <p:spTgt spid="11"/>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vertical)">
                                      <p:cBhvr>
                                        <p:cTn id="16" dur="5000"/>
                                        <p:tgtEl>
                                          <p:spTgt spid="13"/>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vertical)">
                                      <p:cBhvr>
                                        <p:cTn id="19" dur="500"/>
                                        <p:tgtEl>
                                          <p:spTgt spid="14"/>
                                        </p:tgtEl>
                                      </p:cBhvr>
                                    </p:animEffect>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ge.jpg"/>
          <p:cNvPicPr>
            <a:picLocks noGrp="1" noChangeAspect="1"/>
          </p:cNvPicPr>
          <p:nvPr>
            <p:ph idx="1"/>
          </p:nvPr>
        </p:nvPicPr>
        <p:blipFill>
          <a:blip r:embed="rId2"/>
          <a:stretch>
            <a:fillRect/>
          </a:stretch>
        </p:blipFill>
        <p:spPr>
          <a:xfrm>
            <a:off x="1500166" y="857232"/>
            <a:ext cx="6669396" cy="5648673"/>
          </a:xfrm>
          <a:scene3d>
            <a:camera prst="orthographicFront"/>
            <a:lightRig rig="threePt" dir="t"/>
          </a:scene3d>
          <a:sp3d>
            <a:bevelT w="152400" h="50800" prst="softRound"/>
          </a:sp3d>
        </p:spPr>
      </p:pic>
      <p:sp>
        <p:nvSpPr>
          <p:cNvPr id="5" name="4 CuadroTexto"/>
          <p:cNvSpPr txBox="1"/>
          <p:nvPr/>
        </p:nvSpPr>
        <p:spPr>
          <a:xfrm>
            <a:off x="285720" y="214290"/>
            <a:ext cx="806163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Gastronomía Peruana – Una fiesta  para los sentidos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211266.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500562" y="285728"/>
            <a:ext cx="233910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Hotel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Sheraton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 camino real y miguel dass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28596" y="285728"/>
            <a:ext cx="42856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Calle Miguel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Dasso</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2500298" y="6072206"/>
            <a:ext cx="26802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pic>
        <p:nvPicPr>
          <p:cNvPr id="6" name="5 Imagen" descr="puente villen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000364" y="428604"/>
            <a:ext cx="362009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Puente Villena -Miraflores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rio-barranco-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714744" y="642918"/>
            <a:ext cx="140378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Barranco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EWST0QLH12L3FWM.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928926" y="285728"/>
            <a:ext cx="436260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Hotel  Los  Delfines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727.jpg"/>
          <p:cNvPicPr>
            <a:picLocks noChangeAspect="1"/>
          </p:cNvPicPr>
          <p:nvPr/>
        </p:nvPicPr>
        <p:blipFill>
          <a:blip r:embed="rId2"/>
          <a:stretch>
            <a:fillRect/>
          </a:stretch>
        </p:blipFill>
        <p:spPr>
          <a:xfrm>
            <a:off x="1428728" y="0"/>
            <a:ext cx="6357982" cy="6858000"/>
          </a:xfrm>
          <a:prstGeom prst="rect">
            <a:avLst/>
          </a:prstGeom>
        </p:spPr>
      </p:pic>
      <p:sp>
        <p:nvSpPr>
          <p:cNvPr id="5" name="4 CuadroTexto"/>
          <p:cNvSpPr txBox="1"/>
          <p:nvPr/>
        </p:nvSpPr>
        <p:spPr>
          <a:xfrm>
            <a:off x="1714480" y="214290"/>
            <a:ext cx="293118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Av.Pezet</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6" name="5 Trapecio"/>
          <p:cNvSpPr/>
          <p:nvPr/>
        </p:nvSpPr>
        <p:spPr>
          <a:xfrm>
            <a:off x="0" y="0"/>
            <a:ext cx="1357290" cy="6858000"/>
          </a:xfrm>
          <a:prstGeom prst="trapezoid">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a:off x="7786710" y="0"/>
            <a:ext cx="1357290" cy="6858000"/>
          </a:xfrm>
          <a:prstGeom prst="trapezoid">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3" presetClass="entr" presetSubtype="5"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5000"/>
                                        <p:tgtEl>
                                          <p:spTgt spid="6"/>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3" presetClass="entr" presetSubtype="5"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ntro-financiero-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643306" y="500042"/>
            <a:ext cx="446622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Centro Financiero de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v canaval y moreyra.jpg"/>
          <p:cNvPicPr>
            <a:picLocks noChangeAspect="1"/>
          </p:cNvPicPr>
          <p:nvPr/>
        </p:nvPicPr>
        <p:blipFill>
          <a:blip r:embed="rId2">
            <a:lum bright="-10000" contrast="10000"/>
          </a:blip>
          <a:stretch>
            <a:fillRect/>
          </a:stretch>
        </p:blipFill>
        <p:spPr>
          <a:xfrm>
            <a:off x="285720" y="0"/>
            <a:ext cx="8501090" cy="6858000"/>
          </a:xfrm>
          <a:prstGeom prst="rect">
            <a:avLst/>
          </a:prstGeom>
        </p:spPr>
      </p:pic>
      <p:sp>
        <p:nvSpPr>
          <p:cNvPr id="5" name="4 CuadroTexto"/>
          <p:cNvSpPr txBox="1"/>
          <p:nvPr/>
        </p:nvSpPr>
        <p:spPr>
          <a:xfrm>
            <a:off x="714348" y="357166"/>
            <a:ext cx="318946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Canaval</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y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Moreyra</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0016.jpg"/>
          <p:cNvPicPr>
            <a:picLocks noChangeAspect="1"/>
          </p:cNvPicPr>
          <p:nvPr/>
        </p:nvPicPr>
        <p:blipFill>
          <a:blip r:embed="rId2"/>
          <a:stretch>
            <a:fillRect/>
          </a:stretch>
        </p:blipFill>
        <p:spPr>
          <a:xfrm>
            <a:off x="0" y="0"/>
            <a:ext cx="8929718"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688.jpg"/>
          <p:cNvPicPr>
            <a:picLocks noChangeAspect="1"/>
          </p:cNvPicPr>
          <p:nvPr/>
        </p:nvPicPr>
        <p:blipFill>
          <a:blip r:embed="rId2"/>
          <a:stretch>
            <a:fillRect/>
          </a:stretch>
        </p:blipFill>
        <p:spPr>
          <a:xfrm>
            <a:off x="5945" y="0"/>
            <a:ext cx="9132109" cy="6858000"/>
          </a:xfrm>
          <a:prstGeom prst="rect">
            <a:avLst/>
          </a:prstGeom>
        </p:spPr>
      </p:pic>
      <p:sp>
        <p:nvSpPr>
          <p:cNvPr id="5" name="4 CuadroTexto"/>
          <p:cNvSpPr txBox="1"/>
          <p:nvPr/>
        </p:nvSpPr>
        <p:spPr>
          <a:xfrm>
            <a:off x="571472" y="571480"/>
            <a:ext cx="345921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Entrada  del club de Golf</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lub el golf.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857488" y="285728"/>
            <a:ext cx="323466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Club de Golf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isidrolima5f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untry-club-lima-hotel.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357818" y="5500702"/>
            <a:ext cx="314118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Country  Club De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379_resize.JPG"/>
          <p:cNvPicPr>
            <a:picLocks noChangeAspect="1"/>
          </p:cNvPicPr>
          <p:nvPr/>
        </p:nvPicPr>
        <p:blipFill>
          <a:blip r:embed="rId2"/>
          <a:stretch>
            <a:fillRect/>
          </a:stretch>
        </p:blipFill>
        <p:spPr>
          <a:xfrm>
            <a:off x="0" y="4474"/>
            <a:ext cx="9144000" cy="6853526"/>
          </a:xfrm>
          <a:prstGeom prst="rect">
            <a:avLst/>
          </a:prstGeom>
        </p:spPr>
      </p:pic>
      <p:sp>
        <p:nvSpPr>
          <p:cNvPr id="5" name="4 CuadroTexto"/>
          <p:cNvSpPr txBox="1"/>
          <p:nvPr/>
        </p:nvSpPr>
        <p:spPr>
          <a:xfrm>
            <a:off x="4357686" y="6000768"/>
            <a:ext cx="4274825"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Parque del Amor -Miraflores</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408_resize.JPG"/>
          <p:cNvPicPr>
            <a:picLocks noChangeAspect="1"/>
          </p:cNvPicPr>
          <p:nvPr/>
        </p:nvPicPr>
        <p:blipFill>
          <a:blip r:embed="rId2"/>
          <a:stretch>
            <a:fillRect/>
          </a:stretch>
        </p:blipFill>
        <p:spPr>
          <a:xfrm>
            <a:off x="0" y="2479"/>
            <a:ext cx="9144000" cy="6853041"/>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179Lucu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928926" y="285728"/>
            <a:ext cx="299684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Calles  de  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253Lucum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alecon balt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785786" y="428604"/>
            <a:ext cx="350095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Malecón Balta-Miraflores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652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6113.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643570" y="428604"/>
            <a:ext cx="318215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Paseo de La República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0013.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85720" y="785794"/>
            <a:ext cx="3809184" cy="33855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Avenida  República de Panamá</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0040.jpg"/>
          <p:cNvPicPr>
            <a:picLocks noChangeAspect="1"/>
          </p:cNvPicPr>
          <p:nvPr/>
        </p:nvPicPr>
        <p:blipFill>
          <a:blip r:embed="rId2"/>
          <a:stretch>
            <a:fillRect/>
          </a:stretch>
        </p:blipFill>
        <p:spPr>
          <a:xfrm>
            <a:off x="0" y="0"/>
            <a:ext cx="9144000" cy="6791325"/>
          </a:xfrm>
          <a:prstGeom prst="rect">
            <a:avLst/>
          </a:prstGeom>
        </p:spPr>
      </p:pic>
      <p:sp>
        <p:nvSpPr>
          <p:cNvPr id="5" name="4 CuadroTexto"/>
          <p:cNvSpPr txBox="1"/>
          <p:nvPr/>
        </p:nvSpPr>
        <p:spPr>
          <a:xfrm>
            <a:off x="4429124" y="285728"/>
            <a:ext cx="390247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Centro comercial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Larcomar</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DIFICIO-PETROPERÚ-EN-LIMA-2.jpg"/>
          <p:cNvPicPr>
            <a:picLocks noChangeAspect="1"/>
          </p:cNvPicPr>
          <p:nvPr/>
        </p:nvPicPr>
        <p:blipFill>
          <a:blip r:embed="rId2"/>
          <a:stretch>
            <a:fillRect/>
          </a:stretch>
        </p:blipFill>
        <p:spPr>
          <a:xfrm>
            <a:off x="-1" y="0"/>
            <a:ext cx="9144001" cy="6858000"/>
          </a:xfrm>
          <a:prstGeom prst="rect">
            <a:avLst/>
          </a:prstGeom>
        </p:spPr>
      </p:pic>
      <p:sp>
        <p:nvSpPr>
          <p:cNvPr id="5" name="4 CuadroTexto"/>
          <p:cNvSpPr txBox="1"/>
          <p:nvPr/>
        </p:nvSpPr>
        <p:spPr>
          <a:xfrm>
            <a:off x="428596" y="500042"/>
            <a:ext cx="4412170" cy="67710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Edificio De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Petroleo</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Del Perú</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(PETROPERU)</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0228b8ec.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CuadroTexto"/>
          <p:cNvSpPr txBox="1"/>
          <p:nvPr/>
        </p:nvSpPr>
        <p:spPr>
          <a:xfrm>
            <a:off x="2571736" y="428604"/>
            <a:ext cx="411933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Playa la Herradura -Chorrillos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0371.jpg"/>
          <p:cNvPicPr>
            <a:picLocks noChangeAspect="1"/>
          </p:cNvPicPr>
          <p:nvPr/>
        </p:nvPicPr>
        <p:blipFill>
          <a:blip r:embed="rId2"/>
          <a:stretch>
            <a:fillRect/>
          </a:stretch>
        </p:blipFill>
        <p:spPr>
          <a:xfrm>
            <a:off x="0" y="33337"/>
            <a:ext cx="9096375" cy="6791325"/>
          </a:xfrm>
          <a:prstGeom prst="rect">
            <a:avLst/>
          </a:prstGeom>
        </p:spPr>
      </p:pic>
      <p:sp>
        <p:nvSpPr>
          <p:cNvPr id="5" name="4 CuadroTexto"/>
          <p:cNvSpPr txBox="1"/>
          <p:nvPr/>
        </p:nvSpPr>
        <p:spPr>
          <a:xfrm>
            <a:off x="3500430" y="714356"/>
            <a:ext cx="177215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Vía Expresa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566.jpg"/>
          <p:cNvPicPr>
            <a:picLocks noChangeAspect="1"/>
          </p:cNvPicPr>
          <p:nvPr/>
        </p:nvPicPr>
        <p:blipFill>
          <a:blip r:embed="rId2"/>
          <a:stretch>
            <a:fillRect/>
          </a:stretch>
        </p:blipFill>
        <p:spPr>
          <a:xfrm>
            <a:off x="0" y="0"/>
            <a:ext cx="9136834" cy="6858000"/>
          </a:xfrm>
          <a:prstGeom prst="rect">
            <a:avLst/>
          </a:prstGeom>
        </p:spPr>
      </p:pic>
      <p:sp>
        <p:nvSpPr>
          <p:cNvPr id="5" name="4 CuadroTexto"/>
          <p:cNvSpPr txBox="1"/>
          <p:nvPr/>
        </p:nvSpPr>
        <p:spPr>
          <a:xfrm>
            <a:off x="6000760" y="357166"/>
            <a:ext cx="169341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Av.Larco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62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000628" y="714356"/>
            <a:ext cx="32893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Av.Basadre</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San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6" name="5 CuadroTexto"/>
          <p:cNvSpPr txBox="1"/>
          <p:nvPr/>
        </p:nvSpPr>
        <p:spPr>
          <a:xfrm>
            <a:off x="4572000" y="357166"/>
            <a:ext cx="414087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Consulado de España en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684.jpg"/>
          <p:cNvPicPr>
            <a:picLocks noChangeAspect="1"/>
          </p:cNvPicPr>
          <p:nvPr/>
        </p:nvPicPr>
        <p:blipFill>
          <a:blip r:embed="rId2"/>
          <a:stretch>
            <a:fillRect/>
          </a:stretch>
        </p:blipFill>
        <p:spPr>
          <a:xfrm>
            <a:off x="5945" y="0"/>
            <a:ext cx="9132109" cy="6858000"/>
          </a:xfrm>
          <a:prstGeom prst="rect">
            <a:avLst/>
          </a:prstGeom>
        </p:spPr>
      </p:pic>
      <p:sp>
        <p:nvSpPr>
          <p:cNvPr id="5" name="4 CuadroTexto"/>
          <p:cNvSpPr txBox="1"/>
          <p:nvPr/>
        </p:nvSpPr>
        <p:spPr>
          <a:xfrm>
            <a:off x="1214414" y="1714488"/>
            <a:ext cx="238424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Av.Miró</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Quesada</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San Isidro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739.jpg"/>
          <p:cNvPicPr>
            <a:picLocks noChangeAspect="1"/>
          </p:cNvPicPr>
          <p:nvPr/>
        </p:nvPicPr>
        <p:blipFill>
          <a:blip r:embed="rId2"/>
          <a:stretch>
            <a:fillRect/>
          </a:stretch>
        </p:blipFill>
        <p:spPr>
          <a:xfrm>
            <a:off x="47625" y="33337"/>
            <a:ext cx="9048750" cy="6791325"/>
          </a:xfrm>
          <a:prstGeom prst="rect">
            <a:avLst/>
          </a:prstGeom>
        </p:spPr>
      </p:pic>
      <p:sp>
        <p:nvSpPr>
          <p:cNvPr id="5" name="4 CuadroTexto"/>
          <p:cNvSpPr txBox="1"/>
          <p:nvPr/>
        </p:nvSpPr>
        <p:spPr>
          <a:xfrm>
            <a:off x="357158" y="285728"/>
            <a:ext cx="264995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Av.Coronel</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Portillo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74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3766.jpg"/>
          <p:cNvPicPr>
            <a:picLocks noChangeAspect="1"/>
          </p:cNvPicPr>
          <p:nvPr/>
        </p:nvPicPr>
        <p:blipFill>
          <a:blip r:embed="rId2"/>
          <a:stretch>
            <a:fillRect/>
          </a:stretch>
        </p:blipFill>
        <p:spPr>
          <a:xfrm>
            <a:off x="47625" y="33337"/>
            <a:ext cx="9048750" cy="6791325"/>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WestinLibertdorLimaSkylineInka.jpg"/>
          <p:cNvPicPr>
            <a:picLocks noChangeAspect="1"/>
          </p:cNvPicPr>
          <p:nvPr/>
        </p:nvPicPr>
        <p:blipFill>
          <a:blip r:embed="rId2"/>
          <a:stretch>
            <a:fillRect/>
          </a:stretch>
        </p:blipFill>
        <p:spPr>
          <a:xfrm>
            <a:off x="1143000" y="0"/>
            <a:ext cx="6786586" cy="6858000"/>
          </a:xfrm>
          <a:prstGeom prst="rect">
            <a:avLst/>
          </a:prstGeom>
        </p:spPr>
      </p:pic>
      <p:sp>
        <p:nvSpPr>
          <p:cNvPr id="5" name="4 CuadroTexto"/>
          <p:cNvSpPr txBox="1"/>
          <p:nvPr/>
        </p:nvSpPr>
        <p:spPr>
          <a:xfrm>
            <a:off x="1142976" y="428604"/>
            <a:ext cx="2050305"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Hotel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Westin</a:t>
            </a:r>
            <a:endPar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El Edificio </a:t>
            </a: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más alto</a:t>
            </a: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de Lima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6" name="5 Trapecio"/>
          <p:cNvSpPr/>
          <p:nvPr/>
        </p:nvSpPr>
        <p:spPr>
          <a:xfrm>
            <a:off x="0" y="0"/>
            <a:ext cx="1142976" cy="6858000"/>
          </a:xfrm>
          <a:prstGeom prst="trapezoid">
            <a:avLst/>
          </a:prstGeom>
          <a:solidFill>
            <a:schemeClr val="bg2">
              <a:lumMod val="60000"/>
              <a:lumOff val="4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a:off x="8001024" y="0"/>
            <a:ext cx="1142976" cy="6858000"/>
          </a:xfrm>
          <a:prstGeom prst="trapezoid">
            <a:avLst/>
          </a:prstGeom>
          <a:solidFill>
            <a:schemeClr val="bg2">
              <a:lumMod val="60000"/>
              <a:lumOff val="4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down)">
                                      <p:cBhvr>
                                        <p:cTn id="7" dur="5000"/>
                                        <p:tgtEl>
                                          <p:spTgt spid="6"/>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ppt_x"/>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5" presetClass="entr" presetSubtype="5"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heckerboard(down)">
                                      <p:cBhvr>
                                        <p:cTn id="14" dur="5000"/>
                                        <p:tgtEl>
                                          <p:spTgt spid="7"/>
                                        </p:tgtEl>
                                      </p:cBhvr>
                                    </p:animEffect>
                                  </p:childTnLst>
                                </p:cTn>
                              </p:par>
                              <p:par>
                                <p:cTn id="15" presetID="2" presetClass="entr" presetSubtype="4"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0" fill="hold"/>
                                        <p:tgtEl>
                                          <p:spTgt spid="7"/>
                                        </p:tgtEl>
                                        <p:attrNameLst>
                                          <p:attrName>ppt_x</p:attrName>
                                        </p:attrNameLst>
                                      </p:cBhvr>
                                      <p:tavLst>
                                        <p:tav tm="0">
                                          <p:val>
                                            <p:strVal val="#ppt_x"/>
                                          </p:val>
                                        </p:tav>
                                        <p:tav tm="100000">
                                          <p:val>
                                            <p:strVal val="#ppt_x"/>
                                          </p:val>
                                        </p:tav>
                                      </p:tavLst>
                                    </p:anim>
                                    <p:anim calcmode="lin" valueType="num">
                                      <p:cBhvr additive="base">
                                        <p:cTn id="18"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W-Marriott-Hotel-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071802" y="357166"/>
            <a:ext cx="347858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Hotel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Marriott</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-Miraflores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peru-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ima_Parque_de_la_Reserva_Fountain_(I).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571736" y="285728"/>
            <a:ext cx="418236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Fuente  Parque De La Reserva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parque-amistad.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643042" y="500042"/>
            <a:ext cx="311033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Parque De La Amistad</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peru-larcomar.jpg"/>
          <p:cNvPicPr>
            <a:picLocks noChangeAspect="1"/>
          </p:cNvPicPr>
          <p:nvPr/>
        </p:nvPicPr>
        <p:blipFill>
          <a:blip r:embed="rId2"/>
          <a:stretch>
            <a:fillRect/>
          </a:stretch>
        </p:blipFill>
        <p:spPr>
          <a:xfrm>
            <a:off x="0" y="-214338"/>
            <a:ext cx="9144000" cy="7072338"/>
          </a:xfrm>
          <a:prstGeom prst="rect">
            <a:avLst/>
          </a:prstGeom>
        </p:spPr>
      </p:pic>
      <p:sp>
        <p:nvSpPr>
          <p:cNvPr id="5" name="4 CuadroTexto"/>
          <p:cNvSpPr txBox="1"/>
          <p:nvPr/>
        </p:nvSpPr>
        <p:spPr>
          <a:xfrm>
            <a:off x="928662" y="0"/>
            <a:ext cx="1976631"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Costa Verde</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aflor park hotel.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357554" y="714356"/>
            <a:ext cx="388939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Hotel Park  Plaza-Miraflores</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7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  kennedy miraflores.jpg"/>
          <p:cNvPicPr>
            <a:picLocks noChangeAspect="1"/>
          </p:cNvPicPr>
          <p:nvPr/>
        </p:nvPicPr>
        <p:blipFill>
          <a:blip r:embed="rId2"/>
          <a:stretch>
            <a:fillRect/>
          </a:stretch>
        </p:blipFill>
        <p:spPr>
          <a:xfrm>
            <a:off x="1285852" y="0"/>
            <a:ext cx="6500826" cy="6858000"/>
          </a:xfrm>
          <a:prstGeom prst="rect">
            <a:avLst/>
          </a:prstGeom>
        </p:spPr>
      </p:pic>
      <p:sp>
        <p:nvSpPr>
          <p:cNvPr id="5" name="4 CuadroTexto"/>
          <p:cNvSpPr txBox="1"/>
          <p:nvPr/>
        </p:nvSpPr>
        <p:spPr>
          <a:xfrm>
            <a:off x="1428728" y="285728"/>
            <a:ext cx="314188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Catedral de Miraflores</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Parque Kennedy </a:t>
            </a:r>
          </a:p>
        </p:txBody>
      </p:sp>
      <p:sp>
        <p:nvSpPr>
          <p:cNvPr id="6" name="5 Trapecio"/>
          <p:cNvSpPr/>
          <p:nvPr/>
        </p:nvSpPr>
        <p:spPr>
          <a:xfrm>
            <a:off x="0" y="0"/>
            <a:ext cx="1285852" cy="6858000"/>
          </a:xfrm>
          <a:prstGeom prst="trapezoid">
            <a:avLst/>
          </a:prstGeom>
          <a:solidFill>
            <a:srgbClr val="C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a:off x="7858148" y="0"/>
            <a:ext cx="1285852" cy="6858000"/>
          </a:xfrm>
          <a:prstGeom prst="trapezoid">
            <a:avLst/>
          </a:prstGeom>
          <a:solidFill>
            <a:srgbClr val="C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0"/>
                                        <p:tgtEl>
                                          <p:spTgt spid="6"/>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 de Barranco.jpg"/>
          <p:cNvPicPr>
            <a:picLocks noChangeAspect="1"/>
          </p:cNvPicPr>
          <p:nvPr/>
        </p:nvPicPr>
        <p:blipFill>
          <a:blip r:embed="rId2"/>
          <a:stretch>
            <a:fillRect/>
          </a:stretch>
        </p:blipFill>
        <p:spPr>
          <a:xfrm>
            <a:off x="1857356" y="0"/>
            <a:ext cx="5500726" cy="6858000"/>
          </a:xfrm>
          <a:prstGeom prst="rect">
            <a:avLst/>
          </a:prstGeom>
        </p:spPr>
      </p:pic>
      <p:sp>
        <p:nvSpPr>
          <p:cNvPr id="5" name="4 CuadroTexto"/>
          <p:cNvSpPr txBox="1"/>
          <p:nvPr/>
        </p:nvSpPr>
        <p:spPr>
          <a:xfrm>
            <a:off x="3571868" y="285728"/>
            <a:ext cx="266233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Parque  - Barranco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6" name="5 Trapecio"/>
          <p:cNvSpPr/>
          <p:nvPr/>
        </p:nvSpPr>
        <p:spPr>
          <a:xfrm>
            <a:off x="0" y="0"/>
            <a:ext cx="1785918" cy="6858000"/>
          </a:xfrm>
          <a:prstGeom prst="trapezoid">
            <a:avLst/>
          </a:prstGeom>
          <a:solidFill>
            <a:schemeClr val="accent6">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a:off x="7358082" y="0"/>
            <a:ext cx="1785918" cy="6858000"/>
          </a:xfrm>
          <a:prstGeom prst="trapezoid">
            <a:avLst/>
          </a:prstGeom>
          <a:solidFill>
            <a:schemeClr val="accent6">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0"/>
                                        <p:tgtEl>
                                          <p:spTgt spid="6"/>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u-lima-larcomar.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571736" y="500042"/>
            <a:ext cx="3874137"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Larcomar</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Costa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Verde </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afico_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000364" y="357166"/>
            <a:ext cx="224580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Tráfico en Lima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nte de los suspiros -barranco.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42910" y="357166"/>
            <a:ext cx="5070619"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Puente de Los Suspiros-Barranco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sta_evrde_de_lim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928926" y="500042"/>
            <a:ext cx="339240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Costa Verde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Miraflores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6" name="5 CuadroTexto"/>
          <p:cNvSpPr txBox="1"/>
          <p:nvPr/>
        </p:nvSpPr>
        <p:spPr>
          <a:xfrm>
            <a:off x="2428860" y="6072206"/>
            <a:ext cx="4940391" cy="523220"/>
          </a:xfrm>
          <a:prstGeom prst="rect">
            <a:avLst/>
          </a:prstGeom>
          <a:noFill/>
        </p:spPr>
        <p:txBody>
          <a:bodyPr wrap="none" rtlCol="0">
            <a:spAutoFit/>
          </a:bodyPr>
          <a:lstStyle/>
          <a:p>
            <a:r>
              <a:rPr lang="es-ES" sz="2800" dirty="0" smtClean="0">
                <a:ln w="3175">
                  <a:solidFill>
                    <a:schemeClr val="bg1"/>
                  </a:solidFill>
                </a:ln>
                <a:solidFill>
                  <a:srgbClr val="FFFF00"/>
                </a:solidFill>
                <a:effectLst>
                  <a:outerShdw blurRad="38100" dist="38100" dir="2700000" algn="tl">
                    <a:srgbClr val="000000">
                      <a:alpha val="43137"/>
                    </a:srgbClr>
                  </a:outerShdw>
                </a:effectLst>
                <a:latin typeface="Matura MT Script Capitals" pitchFamily="66" charset="0"/>
              </a:rPr>
              <a:t>Francisco del Olmo-Jazmín</a:t>
            </a:r>
            <a:endParaRPr lang="es-ES" sz="2800" dirty="0">
              <a:ln w="3175">
                <a:solidFill>
                  <a:schemeClr val="bg1"/>
                </a:solidFill>
              </a:ln>
              <a:solidFill>
                <a:srgbClr val="FFFF00"/>
              </a:solidFill>
              <a:effectLst>
                <a:outerShdw blurRad="38100" dist="38100" dir="2700000" algn="tl">
                  <a:srgbClr val="000000">
                    <a:alpha val="43137"/>
                  </a:srgbClr>
                </a:outerShdw>
              </a:effectLst>
              <a:latin typeface="Matura MT Script Capitals" pitchFamily="66" charset="0"/>
            </a:endParaRPr>
          </a:p>
        </p:txBody>
      </p:sp>
      <p:sp>
        <p:nvSpPr>
          <p:cNvPr id="7" name="6 CuadroTexto"/>
          <p:cNvSpPr txBox="1"/>
          <p:nvPr/>
        </p:nvSpPr>
        <p:spPr>
          <a:xfrm>
            <a:off x="214282" y="5286388"/>
            <a:ext cx="3947171"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Tema Musical –La Flor De La Canela</a:t>
            </a:r>
          </a:p>
          <a:p>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Interpreta –Chabuca Granda</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ppt_x</p:attrName>
                                        </p:attrNameLst>
                                      </p:cBhvr>
                                      <p:tavLst>
                                        <p:tav tm="0">
                                          <p:val>
                                            <p:strVal val="#ppt_x-.2"/>
                                          </p:val>
                                        </p:tav>
                                        <p:tav tm="100000">
                                          <p:val>
                                            <p:strVal val="#ppt_x"/>
                                          </p:val>
                                        </p:tav>
                                      </p:tavLst>
                                    </p:anim>
                                    <p:anim calcmode="lin" valueType="num">
                                      <p:cBhvr>
                                        <p:cTn id="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2000"/>
                                        <p:tgtEl>
                                          <p:spTgt spid="7"/>
                                        </p:tgtEl>
                                      </p:cBhvr>
                                    </p:animEffect>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1"/>
                                          </p:val>
                                        </p:tav>
                                        <p:tav tm="100000">
                                          <p:val>
                                            <p:strVal val="#ppt_x"/>
                                          </p:val>
                                        </p:tav>
                                      </p:tavLst>
                                    </p:anim>
                                    <p:anim calcmode="lin" valueType="num">
                                      <p:cBhvr>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ASEANDO EN LA HERMOSA CIUDAD DE LIMA-PER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PASEANDO EN LA HERMOSA CIUDAD DE LIMA-PERU</Template>
  <TotalTime>0</TotalTime>
  <Words>626</Words>
  <Application>Microsoft Office PowerPoint</Application>
  <PresentationFormat>Presentación en pantalla (4:3)</PresentationFormat>
  <Paragraphs>103</Paragraphs>
  <Slides>74</Slides>
  <Notes>3</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PASEANDO EN LA HERMOSA CIUDAD DE LIMA-PERU</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2012-11-05T12:53:50Z</dcterms:created>
  <dcterms:modified xsi:type="dcterms:W3CDTF">2012-11-05T13:08:07Z</dcterms:modified>
</cp:coreProperties>
</file>