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0"/>
  </p:notesMasterIdLst>
  <p:sldIdLst>
    <p:sldId id="410" r:id="rId3"/>
    <p:sldId id="512" r:id="rId4"/>
    <p:sldId id="595" r:id="rId5"/>
    <p:sldId id="569" r:id="rId6"/>
    <p:sldId id="514" r:id="rId7"/>
    <p:sldId id="515" r:id="rId8"/>
    <p:sldId id="521" r:id="rId9"/>
    <p:sldId id="536" r:id="rId10"/>
    <p:sldId id="599" r:id="rId11"/>
    <p:sldId id="516" r:id="rId12"/>
    <p:sldId id="524" r:id="rId13"/>
    <p:sldId id="518" r:id="rId14"/>
    <p:sldId id="446" r:id="rId15"/>
    <p:sldId id="519" r:id="rId16"/>
    <p:sldId id="563" r:id="rId17"/>
    <p:sldId id="564" r:id="rId18"/>
    <p:sldId id="520" r:id="rId19"/>
    <p:sldId id="426" r:id="rId20"/>
    <p:sldId id="566" r:id="rId21"/>
    <p:sldId id="523" r:id="rId22"/>
    <p:sldId id="527" r:id="rId23"/>
    <p:sldId id="613" r:id="rId24"/>
    <p:sldId id="543" r:id="rId25"/>
    <p:sldId id="581" r:id="rId26"/>
    <p:sldId id="603" r:id="rId27"/>
    <p:sldId id="598" r:id="rId28"/>
    <p:sldId id="579" r:id="rId29"/>
    <p:sldId id="580" r:id="rId30"/>
    <p:sldId id="578" r:id="rId31"/>
    <p:sldId id="573" r:id="rId32"/>
    <p:sldId id="575" r:id="rId33"/>
    <p:sldId id="574" r:id="rId34"/>
    <p:sldId id="576" r:id="rId35"/>
    <p:sldId id="577" r:id="rId36"/>
    <p:sldId id="607" r:id="rId37"/>
    <p:sldId id="522" r:id="rId38"/>
    <p:sldId id="619" r:id="rId39"/>
    <p:sldId id="620" r:id="rId40"/>
    <p:sldId id="551" r:id="rId41"/>
    <p:sldId id="526" r:id="rId42"/>
    <p:sldId id="525" r:id="rId43"/>
    <p:sldId id="601" r:id="rId44"/>
    <p:sldId id="615" r:id="rId45"/>
    <p:sldId id="616" r:id="rId46"/>
    <p:sldId id="614" r:id="rId47"/>
    <p:sldId id="528" r:id="rId48"/>
    <p:sldId id="617" r:id="rId49"/>
    <p:sldId id="571" r:id="rId50"/>
    <p:sldId id="597" r:id="rId51"/>
    <p:sldId id="552" r:id="rId52"/>
    <p:sldId id="593" r:id="rId53"/>
    <p:sldId id="529" r:id="rId54"/>
    <p:sldId id="570" r:id="rId55"/>
    <p:sldId id="530" r:id="rId56"/>
    <p:sldId id="531" r:id="rId57"/>
    <p:sldId id="533" r:id="rId58"/>
    <p:sldId id="534" r:id="rId59"/>
    <p:sldId id="594" r:id="rId60"/>
    <p:sldId id="532" r:id="rId61"/>
    <p:sldId id="535" r:id="rId62"/>
    <p:sldId id="540" r:id="rId63"/>
    <p:sldId id="618" r:id="rId64"/>
    <p:sldId id="537" r:id="rId65"/>
    <p:sldId id="542" r:id="rId66"/>
    <p:sldId id="588" r:id="rId67"/>
    <p:sldId id="586" r:id="rId68"/>
    <p:sldId id="587" r:id="rId69"/>
    <p:sldId id="602" r:id="rId70"/>
    <p:sldId id="589" r:id="rId71"/>
    <p:sldId id="538" r:id="rId72"/>
    <p:sldId id="539" r:id="rId73"/>
    <p:sldId id="545" r:id="rId74"/>
    <p:sldId id="546" r:id="rId75"/>
    <p:sldId id="547" r:id="rId76"/>
    <p:sldId id="585" r:id="rId77"/>
    <p:sldId id="550" r:id="rId78"/>
    <p:sldId id="591" r:id="rId79"/>
    <p:sldId id="548" r:id="rId80"/>
    <p:sldId id="549" r:id="rId81"/>
    <p:sldId id="553" r:id="rId82"/>
    <p:sldId id="611" r:id="rId83"/>
    <p:sldId id="612" r:id="rId84"/>
    <p:sldId id="558" r:id="rId85"/>
    <p:sldId id="572" r:id="rId86"/>
    <p:sldId id="605" r:id="rId87"/>
    <p:sldId id="600" r:id="rId88"/>
    <p:sldId id="499" r:id="rId89"/>
    <p:sldId id="554" r:id="rId90"/>
    <p:sldId id="555" r:id="rId91"/>
    <p:sldId id="556" r:id="rId92"/>
    <p:sldId id="557" r:id="rId93"/>
    <p:sldId id="541" r:id="rId94"/>
    <p:sldId id="544" r:id="rId95"/>
    <p:sldId id="560" r:id="rId96"/>
    <p:sldId id="501" r:id="rId97"/>
    <p:sldId id="609" r:id="rId98"/>
    <p:sldId id="582" r:id="rId99"/>
    <p:sldId id="624" r:id="rId100"/>
    <p:sldId id="622" r:id="rId101"/>
    <p:sldId id="610" r:id="rId102"/>
    <p:sldId id="562" r:id="rId103"/>
    <p:sldId id="584" r:id="rId104"/>
    <p:sldId id="608" r:id="rId105"/>
    <p:sldId id="625" r:id="rId106"/>
    <p:sldId id="583" r:id="rId107"/>
    <p:sldId id="567" r:id="rId108"/>
    <p:sldId id="628" r:id="rId109"/>
    <p:sldId id="604" r:id="rId110"/>
    <p:sldId id="626" r:id="rId111"/>
    <p:sldId id="621" r:id="rId112"/>
    <p:sldId id="623" r:id="rId113"/>
    <p:sldId id="606" r:id="rId114"/>
    <p:sldId id="627" r:id="rId115"/>
    <p:sldId id="629" r:id="rId116"/>
    <p:sldId id="497" r:id="rId117"/>
    <p:sldId id="411" r:id="rId118"/>
    <p:sldId id="596" r:id="rId119"/>
  </p:sldIdLst>
  <p:sldSz cx="10945813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MgipHAiyJNYtMhsrh51QQ==" hashData="FxYKzXiXMjANJKkVWmsVMeHuI9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00FF"/>
    <a:srgbClr val="00FF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40" d="100"/>
          <a:sy n="40" d="100"/>
        </p:scale>
        <p:origin x="-1644" y="-834"/>
      </p:cViewPr>
      <p:guideLst>
        <p:guide orient="horz" pos="2160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theme" Target="theme/theme1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tableStyles" Target="tableStyles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presProps" Target="presProps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11/04/2020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685800"/>
            <a:ext cx="5470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55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93738" y="685800"/>
            <a:ext cx="54705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ADAE8F-B853-41E7-9626-4BC58D09B5D8}" type="slidenum">
              <a:rPr lang="es-ES_tradnl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2130427"/>
            <a:ext cx="930394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3" y="3886200"/>
            <a:ext cx="766206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4644" y="4406902"/>
            <a:ext cx="930394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4644" y="2906713"/>
            <a:ext cx="930394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7291" y="1600202"/>
            <a:ext cx="483440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4123" y="1600202"/>
            <a:ext cx="483440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11/04/2020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1" y="1535113"/>
            <a:ext cx="483630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291" y="2174875"/>
            <a:ext cx="483630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60321" y="1535113"/>
            <a:ext cx="483820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60321" y="2174875"/>
            <a:ext cx="483820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11/04/2020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11/04/2020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11/04/2020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7292" y="273050"/>
            <a:ext cx="360109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79509" y="273052"/>
            <a:ext cx="611901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7292" y="1435102"/>
            <a:ext cx="360109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11/04/2020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5456" y="4800600"/>
            <a:ext cx="656748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45456" y="612775"/>
            <a:ext cx="656748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45456" y="5367338"/>
            <a:ext cx="656748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11/04/2020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35715" y="274640"/>
            <a:ext cx="2462808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7291" y="274640"/>
            <a:ext cx="7205993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2130428"/>
            <a:ext cx="930394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2" y="3886200"/>
            <a:ext cx="7662069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008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7292" y="274638"/>
            <a:ext cx="98512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2" y="1600202"/>
            <a:ext cx="985123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7291" y="6356352"/>
            <a:ext cx="2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11/04/2020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39820" y="6356352"/>
            <a:ext cx="34661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44499" y="6356352"/>
            <a:ext cx="2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6245225"/>
            <a:ext cx="255402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6/Escudo_de_Navarrete-La_Rioja.sv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6/Escudo_de_Navarrete-La_Rioja.svg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6/Escudo_de_Navarrete-La_Rioja.svg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ayuntamientonavarrete.org/index.php?eID=tx_cms_showpic&amp;file=uploads/pics/naharro.jpg&amp;width=800m&amp;height=600m&amp;bodyTag=%3cbody%20style=%22margin:0;%20background:#fff;&quot;&gt;&amp;wrap=&lt;a href=&quot;javascript:close();&quot;&gt; | &lt;/a&gt;&amp;md5=5177ebe9f9796b810bad4fc11db39f7a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hyperlink" Target="http://upload.wikimedia.org/wikipedia/commons/e/e6/Escudo_de_Navarrete-La_Rioja.sv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i127.photobucket.com/albums/p125/rbk5/Riojafotos/P7182782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i127.photobucket.com/albums/p125/rbk5/Riojafotos/P7182784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hyperlink" Target="http://upload.wikimedia.org/wikipedia/commons/e/e6/Escudo_de_Navarrete-La_Rioja.sv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6/Escudo_de_Navarrete-La_Rioja.svg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i127.photobucket.com/albums/p125/rbk5/Riojafotos/P7182785.jpg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5.wav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hyperlink" Target="http://fotos.subefotos.com/cdd8a7296f0d648624569d389ad934b1o.jpg" TargetMode="Externa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6/Escudo_de_Navarrete-La_Rioja.svg" TargetMode="External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gif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hyperlink" Target="http://fotos.subefotos.com/de9e695d0dc7b1f665b84c6aa5be30f6o.jpg" TargetMode="External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6.wav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gif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31.jpeg"/></Relationships>
</file>

<file path=ppt/slides/_rels/slide1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png"/><Relationship Id="rId13" Type="http://schemas.openxmlformats.org/officeDocument/2006/relationships/image" Target="../media/image137.png"/><Relationship Id="rId18" Type="http://schemas.openxmlformats.org/officeDocument/2006/relationships/image" Target="../media/image140.png"/><Relationship Id="rId3" Type="http://schemas.openxmlformats.org/officeDocument/2006/relationships/audio" Target="../media/audio7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3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33.png"/><Relationship Id="rId11" Type="http://schemas.openxmlformats.org/officeDocument/2006/relationships/image" Target="../media/image13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3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32.png"/><Relationship Id="rId9" Type="http://schemas.openxmlformats.org/officeDocument/2006/relationships/image" Target="../media/image13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41660" y="34756"/>
            <a:ext cx="1094581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7340" y="3387343"/>
            <a:ext cx="6858000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75153" y="3387343"/>
            <a:ext cx="6858000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94581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6783312"/>
            <a:ext cx="1094581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7540" y="5857900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27540" y="5715019"/>
            <a:ext cx="836849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1" y="4572017"/>
            <a:ext cx="32227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62309" y="1546525"/>
            <a:ext cx="7118494" cy="411652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itchFamily="34" charset="0"/>
              </a:rPr>
              <a:t>NAVARRETE</a:t>
            </a:r>
          </a:p>
          <a:p>
            <a:pPr algn="ctr"/>
            <a:r>
              <a:rPr lang="es-ES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itchFamily="34" charset="0"/>
              </a:rPr>
              <a:t>(La Rioja )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7956" y="5611366"/>
            <a:ext cx="240467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472906" y="-642966"/>
            <a:ext cx="5472907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4687" y="706644"/>
            <a:ext cx="139213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3688" y="174321"/>
            <a:ext cx="1060263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315374" y="1361859"/>
            <a:ext cx="1580241" cy="369332"/>
          </a:xfrm>
          <a:prstGeom prst="rect">
            <a:avLst/>
          </a:prstGeom>
          <a:solidFill>
            <a:srgbClr val="00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JULIO IGLESIAS</a:t>
            </a:r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3000">
        <p14:honeycomb/>
        <p:sndAc>
          <p:stSnd>
            <p:snd r:embed="rId2" name="julio iglesias- que no se rompa la noche.wav"/>
          </p:stSnd>
        </p:sndAc>
      </p:transition>
    </mc:Choice>
    <mc:Fallback xmlns="">
      <p:transition spd="slow" advTm="13000">
        <p:fade/>
        <p:sndAc>
          <p:stSnd>
            <p:snd r:embed="rId9" name="julio iglesias- que no se rompa la noch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160377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9063"/>
            <a:ext cx="10945813" cy="69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5362689" y="3105836"/>
            <a:ext cx="1847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s-ES_tradnl"/>
              <a:t/>
            </a:r>
            <a:br>
              <a:rPr lang="es-ES_tradnl"/>
            </a:br>
            <a:endParaRPr lang="es-ES_tradnl"/>
          </a:p>
        </p:txBody>
      </p:sp>
      <p:sp>
        <p:nvSpPr>
          <p:cNvPr id="61445" name="WordArt 5"/>
          <p:cNvSpPr>
            <a:spLocks noChangeArrowheads="1" noChangeShapeType="1" noTextEdit="1"/>
          </p:cNvSpPr>
          <p:nvPr/>
        </p:nvSpPr>
        <p:spPr bwMode="auto">
          <a:xfrm>
            <a:off x="990065" y="2565400"/>
            <a:ext cx="8619828" cy="2305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NAVARRETE</a:t>
            </a:r>
          </a:p>
        </p:txBody>
      </p:sp>
      <p:sp>
        <p:nvSpPr>
          <p:cNvPr id="61446" name="WordArt 6"/>
          <p:cNvSpPr>
            <a:spLocks noChangeArrowheads="1" noChangeShapeType="1" noTextEdit="1"/>
          </p:cNvSpPr>
          <p:nvPr/>
        </p:nvSpPr>
        <p:spPr bwMode="auto">
          <a:xfrm>
            <a:off x="3749321" y="4905375"/>
            <a:ext cx="28618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(La Rioja)</a:t>
            </a:r>
          </a:p>
        </p:txBody>
      </p:sp>
      <p:sp>
        <p:nvSpPr>
          <p:cNvPr id="61447" name="WordArt 7"/>
          <p:cNvSpPr>
            <a:spLocks noChangeArrowheads="1" noChangeShapeType="1" noTextEdit="1"/>
          </p:cNvSpPr>
          <p:nvPr/>
        </p:nvSpPr>
        <p:spPr bwMode="auto">
          <a:xfrm>
            <a:off x="7863503" y="5877472"/>
            <a:ext cx="2698491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JOSE</a:t>
            </a:r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</a:t>
            </a:r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LUIS</a:t>
            </a:r>
          </a:p>
        </p:txBody>
      </p:sp>
      <p:pic>
        <p:nvPicPr>
          <p:cNvPr id="61448" name="Picture 8" descr="Archivo:Escudo de Navarrete-La Rioja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01"/>
          <a:stretch>
            <a:fillRect/>
          </a:stretch>
        </p:blipFill>
        <p:spPr bwMode="auto">
          <a:xfrm>
            <a:off x="5472907" y="0"/>
            <a:ext cx="239059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9" name="Picture 9" descr="Archivo:Escudo de Navarrete-La Rioja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54"/>
          <a:stretch>
            <a:fillRect/>
          </a:stretch>
        </p:blipFill>
        <p:spPr bwMode="auto">
          <a:xfrm>
            <a:off x="3201628" y="1"/>
            <a:ext cx="232788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5819306"/>
      </p:ext>
    </p:extLst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25261E-6 L -0.7835 -0.0171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184" y="-85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21965E-6 L 0.60747 0.0039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65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50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5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5" grpId="0" animBg="1"/>
      <p:bldP spid="61446" grpId="0" animBg="1"/>
      <p:bldP spid="6144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310746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268" y="0"/>
            <a:ext cx="11104082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4221466" y="2449698"/>
            <a:ext cx="3049314" cy="2416574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-158269" y="32371"/>
            <a:ext cx="1348310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1348665" y="1"/>
            <a:ext cx="1124088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736454" y="1"/>
            <a:ext cx="1282712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04681" y="1"/>
            <a:ext cx="1282712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5472908" y="1"/>
            <a:ext cx="1282712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6841142" y="0"/>
            <a:ext cx="1282712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8209360" y="1"/>
            <a:ext cx="1282712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9663101" y="0"/>
            <a:ext cx="1282712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79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8000">
        <p14:honeycomb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avarrete. La Rioja. Qué visitar | spain.info 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6" y="908721"/>
            <a:ext cx="11001925" cy="500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16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Navarret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125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Iglesia_de_la_Asunci%C3%B3n_%28Navarrete%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387664" y="6235978"/>
            <a:ext cx="2246128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Iglesia de la Asunción </a:t>
            </a:r>
          </a:p>
        </p:txBody>
      </p:sp>
    </p:spTree>
    <p:extLst>
      <p:ext uri="{BB962C8B-B14F-4D97-AF65-F5344CB8AC3E}">
        <p14:creationId xmlns:p14="http://schemas.microsoft.com/office/powerpoint/2010/main" val="359249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91674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694" y="0"/>
            <a:ext cx="547670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300250" y="6091517"/>
            <a:ext cx="3142976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Nuestra Señora de La Asunción </a:t>
            </a:r>
          </a:p>
        </p:txBody>
      </p:sp>
      <p:pic>
        <p:nvPicPr>
          <p:cNvPr id="11268" name="Picture 5" descr="Archivo:Escudo de Navarrete-La Rioja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4" y="260350"/>
            <a:ext cx="760126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472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97317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37" y="333374"/>
            <a:ext cx="5062438" cy="6191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5" descr="1096154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837" y="333377"/>
            <a:ext cx="5011645" cy="6191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434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Una forma de marcador en el camino de Santiago a Navarrete, España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" t="-9523" r="-1369" b="9523"/>
          <a:stretch/>
        </p:blipFill>
        <p:spPr bwMode="auto">
          <a:xfrm>
            <a:off x="-1100" y="-934779"/>
            <a:ext cx="11162638" cy="796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174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95306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883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189441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473179" y="6091517"/>
            <a:ext cx="3140540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Navarrete. Camino de Santiago </a:t>
            </a:r>
          </a:p>
        </p:txBody>
      </p:sp>
    </p:spTree>
    <p:extLst>
      <p:ext uri="{BB962C8B-B14F-4D97-AF65-F5344CB8AC3E}">
        <p14:creationId xmlns:p14="http://schemas.microsoft.com/office/powerpoint/2010/main" val="352146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99488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321" y="0"/>
            <a:ext cx="615701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4" descr="Archivo:Escudo de Navarrete-La Rioja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4" y="260350"/>
            <a:ext cx="760126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473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scultura ''Alfarero'', Navarrete - 65735 - Biodiversidad Virtual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45813" cy="708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725" y="3279550"/>
            <a:ext cx="6738516" cy="3287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726" y="117493"/>
            <a:ext cx="6738516" cy="324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990" y="469900"/>
            <a:ext cx="4862941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lum bright="-13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0915" y="550494"/>
            <a:ext cx="5073367" cy="563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128949" y="1557340"/>
            <a:ext cx="4826800" cy="3095625"/>
          </a:xfrm>
        </p:spPr>
        <p:txBody>
          <a:bodyPr/>
          <a:lstStyle/>
          <a:p>
            <a:pPr eaLnBrk="1" hangingPunct="1"/>
            <a:r>
              <a:rPr lang="es-ES" sz="3600" b="1" smtClean="0">
                <a:latin typeface="Malgun Gothic" pitchFamily="34" charset="-127"/>
              </a:rPr>
              <a:t>EL PUEBLO CON MAYOR </a:t>
            </a:r>
            <a:br>
              <a:rPr lang="es-ES" sz="3600" b="1" smtClean="0">
                <a:latin typeface="Malgun Gothic" pitchFamily="34" charset="-127"/>
              </a:rPr>
            </a:br>
            <a:r>
              <a:rPr lang="es-ES" sz="3600" b="1" smtClean="0">
                <a:latin typeface="Malgun Gothic" pitchFamily="34" charset="-127"/>
              </a:rPr>
              <a:t>DINASTIA ALFARERA</a:t>
            </a:r>
            <a:br>
              <a:rPr lang="es-ES" sz="3600" b="1" smtClean="0">
                <a:latin typeface="Malgun Gothic" pitchFamily="34" charset="-127"/>
              </a:rPr>
            </a:br>
            <a:r>
              <a:rPr lang="es-ES" sz="3600" b="1" smtClean="0">
                <a:latin typeface="Malgun Gothic" pitchFamily="34" charset="-127"/>
              </a:rPr>
              <a:t>DE ESPAÑA</a:t>
            </a:r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5387393" y="5516565"/>
            <a:ext cx="43080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4000" dirty="0">
                <a:latin typeface="Georgia" pitchFamily="18" charset="0"/>
              </a:rPr>
              <a:t>… JOSE LUIS</a:t>
            </a:r>
          </a:p>
        </p:txBody>
      </p:sp>
      <p:pic>
        <p:nvPicPr>
          <p:cNvPr id="9220" name="Picture 4" descr="naharr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993" y="1412876"/>
            <a:ext cx="3743621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 descr="Archivo:Escudo de Navarrete-La Rioja.sv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50" y="260350"/>
            <a:ext cx="760126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143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3" descr="Image">
            <a:hlinkClick r:id="rId2" tooltip="Pulse para abrir la imagen en una nueva ventana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7" t="6155" r="2831" b="14170"/>
          <a:stretch/>
        </p:blipFill>
        <p:spPr bwMode="auto">
          <a:xfrm>
            <a:off x="0" y="0"/>
            <a:ext cx="1099871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178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3" descr="Image">
            <a:hlinkClick r:id="rId2" tooltip="Pulse para abrir la imagen en una nueva ventana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9" t="3796" r="6828" b="11930"/>
          <a:stretch/>
        </p:blipFill>
        <p:spPr bwMode="auto">
          <a:xfrm>
            <a:off x="4968850" y="-42025"/>
            <a:ext cx="5961654" cy="69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Picture 4" descr="Archivo:Escudo de Navarrete-La Rioja.sv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4" y="260350"/>
            <a:ext cx="760126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87664" y="1466788"/>
            <a:ext cx="458118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/>
              <a:t>“Polvo eres y en polvo te convertirás”</a:t>
            </a:r>
          </a:p>
          <a:p>
            <a:r>
              <a:rPr lang="es-ES" sz="2000" b="1" dirty="0"/>
              <a:t>Está escrito y se te ha dicho</a:t>
            </a:r>
          </a:p>
          <a:p>
            <a:r>
              <a:rPr lang="es-ES" sz="2000" b="1" dirty="0"/>
              <a:t>¿Acaso lo dudas?</a:t>
            </a:r>
          </a:p>
          <a:p>
            <a:r>
              <a:rPr lang="es-ES" sz="2000" b="1" dirty="0"/>
              <a:t>Del barro nací</a:t>
            </a:r>
          </a:p>
          <a:p>
            <a:r>
              <a:rPr lang="es-ES" sz="2000" b="1" dirty="0"/>
              <a:t>me hice hombre</a:t>
            </a:r>
          </a:p>
          <a:p>
            <a:r>
              <a:rPr lang="es-ES" sz="2000" b="1" dirty="0"/>
              <a:t>modelado con mis propias manos.</a:t>
            </a:r>
          </a:p>
          <a:p>
            <a:r>
              <a:rPr lang="es-ES" sz="2000" b="1" dirty="0"/>
              <a:t>El rayo y el fuego </a:t>
            </a:r>
            <a:r>
              <a:rPr lang="es-ES" sz="2000" b="1" dirty="0" err="1"/>
              <a:t>diéronme</a:t>
            </a:r>
            <a:r>
              <a:rPr lang="es-ES" sz="2000" b="1" dirty="0"/>
              <a:t> vida,</a:t>
            </a:r>
          </a:p>
          <a:p>
            <a:r>
              <a:rPr lang="es-ES" sz="2000" b="1" dirty="0"/>
              <a:t>ojos, luz prestada,</a:t>
            </a:r>
          </a:p>
          <a:p>
            <a:r>
              <a:rPr lang="es-ES" sz="2000" b="1" dirty="0"/>
              <a:t>soberbia egolátrica exagerada,</a:t>
            </a:r>
          </a:p>
          <a:p>
            <a:r>
              <a:rPr lang="es-ES" sz="2000" b="1" dirty="0"/>
              <a:t>que devolveré para retornar al barro</a:t>
            </a:r>
          </a:p>
          <a:p>
            <a:r>
              <a:rPr lang="es-ES" sz="2000" b="1" dirty="0"/>
              <a:t>que estamos amasando afanosamente</a:t>
            </a:r>
          </a:p>
          <a:p>
            <a:r>
              <a:rPr lang="es-ES" sz="2000" b="1" dirty="0"/>
              <a:t>contra el tiempo pétreo</a:t>
            </a:r>
          </a:p>
          <a:p>
            <a:r>
              <a:rPr lang="es-ES" sz="2000" b="1" dirty="0"/>
              <a:t>de esta artesa inmaterial, metapsíquica</a:t>
            </a:r>
          </a:p>
          <a:p>
            <a:r>
              <a:rPr lang="es-ES" sz="2000" b="1" dirty="0"/>
              <a:t>y transitoria de la carne;</a:t>
            </a:r>
          </a:p>
          <a:p>
            <a:r>
              <a:rPr lang="es-ES" sz="2000" b="1" dirty="0"/>
              <a:t>Como la vacuidad de toda esperanza,</a:t>
            </a:r>
          </a:p>
          <a:p>
            <a:r>
              <a:rPr lang="es-ES" sz="2000" b="1" dirty="0"/>
              <a:t>de toda eternidad y optimismo </a:t>
            </a:r>
            <a:r>
              <a:rPr lang="es-ES" sz="2000" b="1" dirty="0" smtClean="0"/>
              <a:t>humanos.</a:t>
            </a:r>
            <a:endParaRPr lang="es-ES" sz="2000" b="1" dirty="0"/>
          </a:p>
        </p:txBody>
      </p:sp>
    </p:spTree>
    <p:extLst>
      <p:ext uri="{BB962C8B-B14F-4D97-AF65-F5344CB8AC3E}">
        <p14:creationId xmlns:p14="http://schemas.microsoft.com/office/powerpoint/2010/main" val="149759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1000">
        <p14:honeycomb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95306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622" y="0"/>
            <a:ext cx="615701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560594" y="6235978"/>
            <a:ext cx="1061509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La Tinaja </a:t>
            </a:r>
          </a:p>
        </p:txBody>
      </p:sp>
      <p:pic>
        <p:nvPicPr>
          <p:cNvPr id="10244" name="Picture 5" descr="Archivo:Escudo de Navarrete-La Rioja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4" y="260350"/>
            <a:ext cx="760126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139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oño Naharro, Pepita Uva y la Feria Nacional de Alfarería y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" y="0"/>
            <a:ext cx="11152147" cy="687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ombo"/>
          <p:cNvSpPr/>
          <p:nvPr/>
        </p:nvSpPr>
        <p:spPr>
          <a:xfrm>
            <a:off x="3335055" y="1493838"/>
            <a:ext cx="4446737" cy="3935412"/>
          </a:xfrm>
          <a:prstGeom prst="diamond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2450839" y="760728"/>
            <a:ext cx="2395537" cy="2185362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6219955" y="758346"/>
            <a:ext cx="2393950" cy="2185362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2314954" y="3847548"/>
            <a:ext cx="2405063" cy="2253773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6139191" y="3905721"/>
            <a:ext cx="2393950" cy="2183463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6605495" y="576265"/>
            <a:ext cx="2865674" cy="1825625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7427604" y="92545"/>
            <a:ext cx="2393950" cy="2183463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852237" y="403539"/>
            <a:ext cx="2395538" cy="2185362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1168124" y="46353"/>
            <a:ext cx="2395538" cy="2185362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887385" y="4103135"/>
            <a:ext cx="2405061" cy="2253773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1288784" y="4531760"/>
            <a:ext cx="2405061" cy="2253773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6651483" y="4257352"/>
            <a:ext cx="2395537" cy="2183463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7335598" y="4685978"/>
            <a:ext cx="2395537" cy="2183463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ombo"/>
          <p:cNvSpPr/>
          <p:nvPr/>
        </p:nvSpPr>
        <p:spPr>
          <a:xfrm>
            <a:off x="3762625" y="2000253"/>
            <a:ext cx="3602997" cy="2932113"/>
          </a:xfrm>
          <a:prstGeom prst="diamond">
            <a:avLst/>
          </a:prstGeom>
          <a:solidFill>
            <a:srgbClr val="FF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ombo"/>
          <p:cNvSpPr/>
          <p:nvPr/>
        </p:nvSpPr>
        <p:spPr>
          <a:xfrm>
            <a:off x="4019166" y="2286000"/>
            <a:ext cx="3078510" cy="2357438"/>
          </a:xfrm>
          <a:prstGeom prst="diamond">
            <a:avLst/>
          </a:prstGeom>
          <a:solidFill>
            <a:srgbClr val="FF0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3" descr="95308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692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144626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731622" y="6235978"/>
            <a:ext cx="2476127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BALCÓN CON PETUNIAS </a:t>
            </a:r>
          </a:p>
        </p:txBody>
      </p:sp>
    </p:spTree>
    <p:extLst>
      <p:ext uri="{BB962C8B-B14F-4D97-AF65-F5344CB8AC3E}">
        <p14:creationId xmlns:p14="http://schemas.microsoft.com/office/powerpoint/2010/main" val="194890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18797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0" y="6489978"/>
            <a:ext cx="5570564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(Camino de Santiago). Puerta del Cementerio. Románico. </a:t>
            </a:r>
          </a:p>
        </p:txBody>
      </p:sp>
    </p:spTree>
    <p:extLst>
      <p:ext uri="{BB962C8B-B14F-4D97-AF65-F5344CB8AC3E}">
        <p14:creationId xmlns:p14="http://schemas.microsoft.com/office/powerpoint/2010/main" val="251668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upload.wikimedia.org/wikipedia/commons/thumb/0/05/Cementerio-Navarrete-19505.jpg/1024px-Cementerio-Navarrete-195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" y="-448989"/>
            <a:ext cx="10955133" cy="730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84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10274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170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16310" y="-171986"/>
            <a:ext cx="6984776" cy="7571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3600" b="1" dirty="0"/>
          </a:p>
          <a:p>
            <a:r>
              <a:rPr lang="es-ES" b="1" dirty="0"/>
              <a:t>Ven... tómame,</a:t>
            </a:r>
          </a:p>
          <a:p>
            <a:r>
              <a:rPr lang="es-ES" b="1" dirty="0"/>
              <a:t>acaricia mis páginas,</a:t>
            </a:r>
          </a:p>
          <a:p>
            <a:r>
              <a:rPr lang="es-ES" b="1" dirty="0"/>
              <a:t>aliméntate de mi ser,</a:t>
            </a:r>
          </a:p>
          <a:p>
            <a:r>
              <a:rPr lang="es-ES" b="1" dirty="0"/>
              <a:t>come de mi fruto y de mi pan</a:t>
            </a:r>
          </a:p>
          <a:p>
            <a:r>
              <a:rPr lang="es-ES" b="1" dirty="0"/>
              <a:t>toma de mi vino ¡Embriágate!</a:t>
            </a:r>
          </a:p>
          <a:p>
            <a:r>
              <a:rPr lang="es-ES" b="1" dirty="0"/>
              <a:t>Invade con mi emoción tu alma,</a:t>
            </a:r>
          </a:p>
          <a:p>
            <a:r>
              <a:rPr lang="es-ES" b="1" dirty="0"/>
              <a:t>hincha tu corazón con mi esperanza,</a:t>
            </a:r>
          </a:p>
          <a:p>
            <a:r>
              <a:rPr lang="es-ES" b="1" dirty="0"/>
              <a:t>funde tu barro humano</a:t>
            </a:r>
          </a:p>
          <a:p>
            <a:r>
              <a:rPr lang="es-ES" b="1" dirty="0"/>
              <a:t>con mi arcilla universal</a:t>
            </a:r>
            <a:r>
              <a:rPr lang="es-ES" b="1" dirty="0" smtClean="0"/>
              <a:t>.</a:t>
            </a:r>
          </a:p>
          <a:p>
            <a:endParaRPr lang="es-ES" b="1" dirty="0"/>
          </a:p>
          <a:p>
            <a:r>
              <a:rPr lang="es-ES" b="1" dirty="0"/>
              <a:t>Este es mi paraíso terrenal</a:t>
            </a:r>
          </a:p>
          <a:p>
            <a:r>
              <a:rPr lang="es-ES" b="1" dirty="0"/>
              <a:t>conquistado a sangre y fuego,</a:t>
            </a:r>
          </a:p>
          <a:p>
            <a:r>
              <a:rPr lang="es-ES" b="1" dirty="0"/>
              <a:t>lo he disputado, luchando contra</a:t>
            </a:r>
          </a:p>
          <a:p>
            <a:r>
              <a:rPr lang="es-ES" b="1" dirty="0"/>
              <a:t>ángeles y demonios.</a:t>
            </a:r>
          </a:p>
          <a:p>
            <a:r>
              <a:rPr lang="es-ES" b="1" dirty="0"/>
              <a:t>Si quieres entrar aquí</a:t>
            </a:r>
          </a:p>
          <a:p>
            <a:r>
              <a:rPr lang="es-ES" b="1" dirty="0"/>
              <a:t>y contarte entre elegidos,</a:t>
            </a:r>
          </a:p>
          <a:p>
            <a:r>
              <a:rPr lang="es-ES" b="1" dirty="0"/>
              <a:t>toma un trozo del barro</a:t>
            </a:r>
          </a:p>
          <a:p>
            <a:r>
              <a:rPr lang="es-ES" b="1" dirty="0"/>
              <a:t>que estoy amasando</a:t>
            </a:r>
          </a:p>
          <a:p>
            <a:r>
              <a:rPr lang="es-ES" b="1" dirty="0"/>
              <a:t>y bendícelo diciendo:</a:t>
            </a:r>
          </a:p>
          <a:p>
            <a:r>
              <a:rPr lang="es-ES" b="1" dirty="0"/>
              <a:t>He aquí el barro</a:t>
            </a:r>
          </a:p>
          <a:p>
            <a:r>
              <a:rPr lang="es-ES" b="1" dirty="0"/>
              <a:t>del que fueron hechos</a:t>
            </a:r>
          </a:p>
          <a:p>
            <a:r>
              <a:rPr lang="es-ES" b="1" dirty="0"/>
              <a:t>mis abuelos y mis padres;</a:t>
            </a:r>
          </a:p>
          <a:p>
            <a:r>
              <a:rPr lang="es-ES" b="1" dirty="0"/>
              <a:t>el mismo del que estoy hecho yo,</a:t>
            </a:r>
          </a:p>
          <a:p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5498669" y="496196"/>
            <a:ext cx="5470525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b="1" dirty="0"/>
          </a:p>
          <a:p>
            <a:r>
              <a:rPr lang="es-ES" b="1" dirty="0"/>
              <a:t>al que he de volver</a:t>
            </a:r>
          </a:p>
          <a:p>
            <a:r>
              <a:rPr lang="es-ES" b="1" dirty="0"/>
              <a:t>después de haber entregado</a:t>
            </a:r>
          </a:p>
          <a:p>
            <a:r>
              <a:rPr lang="es-ES" b="1" dirty="0"/>
              <a:t>lo mejor de mis esfuerzos.</a:t>
            </a:r>
          </a:p>
          <a:p>
            <a:r>
              <a:rPr lang="es-ES" b="1" dirty="0"/>
              <a:t>Ahora siente la sensación indefinible</a:t>
            </a:r>
          </a:p>
          <a:p>
            <a:r>
              <a:rPr lang="es-ES" b="1" dirty="0"/>
              <a:t>de estar naciendo, nuevamente,</a:t>
            </a:r>
          </a:p>
          <a:p>
            <a:r>
              <a:rPr lang="es-ES" b="1" dirty="0"/>
              <a:t>del fondo de la Madre Tierra.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156962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15362" name="Picture 2" descr="EDUCACIÓN PARA LA ALFARERÍA”, una asignatura pendient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528" y="2724021"/>
            <a:ext cx="5120170" cy="3840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642207" y="125345"/>
            <a:ext cx="55917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/>
              <a:t>VEN A NACER A MI PARAÍSO</a:t>
            </a:r>
          </a:p>
        </p:txBody>
      </p:sp>
    </p:spTree>
    <p:extLst>
      <p:ext uri="{BB962C8B-B14F-4D97-AF65-F5344CB8AC3E}">
        <p14:creationId xmlns:p14="http://schemas.microsoft.com/office/powerpoint/2010/main" val="415746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59000">
        <p14:honeycomb/>
        <p:sndAc>
          <p:stSnd>
            <p:snd r:embed="rId2" name="01 - julio iglesias - quijote.wav"/>
          </p:stSnd>
        </p:sndAc>
      </p:transition>
    </mc:Choice>
    <mc:Fallback xmlns="">
      <p:transition spd="slow" advTm="59000">
        <p:fade/>
        <p:sndAc>
          <p:stSnd>
            <p:snd r:embed="rId4" name="01 - julio iglesias - quijot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thonx89f5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616"/>
            <a:ext cx="5580044" cy="3813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Navarrete se vuelca con la alfarería y la cerámica | La Rioj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270" y="-11124"/>
            <a:ext cx="5476590" cy="3714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8" name="Picture 6" descr="C:\Users\Jose Luis\Desktop\unnamed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494" y="3519686"/>
            <a:ext cx="5580045" cy="3338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Jose Luis\Desktop\antonio-naharro--253x19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19686"/>
            <a:ext cx="5467269" cy="3677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79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9000">
        <p14:honeycomb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nauguración de la III Feria Nacional de Alfarería y Cerámica d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45813" cy="6923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265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l horno centra la VIII Feria de Alfarería de Navarrete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99" y="0"/>
            <a:ext cx="111016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518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eria de Alfarería y Cerámica de Navarrete 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64" y="-13483"/>
            <a:ext cx="11215084" cy="687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26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Visita a la &quot;Alfarería Naharro&quot; - Lugar de interés - La Rioja Turis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9044" y="1"/>
            <a:ext cx="11274857" cy="684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10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omprar TINAJA ANTIGUA DE NAVARRETE (LA RIOJA) en cerámicas de la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3" r="12944"/>
          <a:stretch/>
        </p:blipFill>
        <p:spPr bwMode="auto">
          <a:xfrm>
            <a:off x="5414210" y="0"/>
            <a:ext cx="55381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Image">
            <a:hlinkClick r:id="rId3" tooltip="Pulse para abrir la imagen en una nueva ventana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6" t="12002" r="5118" b="5964"/>
          <a:stretch/>
        </p:blipFill>
        <p:spPr bwMode="auto">
          <a:xfrm>
            <a:off x="0" y="31921"/>
            <a:ext cx="5414210" cy="682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211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Un total de 47 ceramistas y alfareros participan en la feria d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15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38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lfarería en Navarrete • Posada Ignati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36" y="-35188"/>
            <a:ext cx="11002732" cy="689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802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Navarrete – Ciudades Ceram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1094581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39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omienza la feria de Alfarería de Navarrete en un momento de aug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734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688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Jose Luis\Desktop\151409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657" y="-292224"/>
            <a:ext cx="10978470" cy="7150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19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160377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9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116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sa Gomez (preciosojesus) en Pinter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578" y="0"/>
            <a:ext cx="6868390" cy="6868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Galeria de Gifs Animados de Alfareros ~ Gifmani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45678"/>
            <a:ext cx="2093738" cy="155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0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7000">
        <p14:honeycomb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2| El alfarero y el barro. | ∝Somos Cristianos∝ Amin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470"/>
            <a:ext cx="11076236" cy="6888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855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127624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641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18796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981919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084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189441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214736" y="6164542"/>
            <a:ext cx="4908780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Hospital de San Juan de Acre. Camino de Santiago </a:t>
            </a:r>
          </a:p>
        </p:txBody>
      </p:sp>
    </p:spTree>
    <p:extLst>
      <p:ext uri="{BB962C8B-B14F-4D97-AF65-F5344CB8AC3E}">
        <p14:creationId xmlns:p14="http://schemas.microsoft.com/office/powerpoint/2010/main" val="178855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  <p:sndAc>
          <p:stSnd>
            <p:snd r:embed="rId2" name="julio iglesias - divorcio - como han pasado los años32.wav"/>
          </p:stSnd>
        </p:sndAc>
      </p:transition>
    </mc:Choice>
    <mc:Fallback xmlns="">
      <p:transition spd="slow" advTm="4000">
        <p:fade/>
        <p:sndAc>
          <p:stSnd>
            <p:snd r:embed="rId4" name="julio iglesias - divorcio - como han pasado los años3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ow to get to Hospital De San Juan De Acre in Navarrete by Bu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945813" cy="6924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99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scontent-mad1-1.xx.fbcdn.net/v/t31.0-8/19144073_1376307702450751_4476460144882901788_o.jpg?_nc_cat=109&amp;_nc_sid=6e5ad9&amp;_nc_oc=AQmR3nEdDlhil5M4svX-OZyxMMZNf_qWgY8NphH0b3mHN4smTTaZ3Fgmfg_A64C1VOw&amp;_nc_ht=scontent-mad1-1.xx&amp;oh=bbb67ff9fecdd89fac0d74416b4a3e9d&amp;oe=5EB34FD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" y="0"/>
            <a:ext cx="10944318" cy="7331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6460413"/>
            <a:ext cx="2022477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s-ES" b="1" dirty="0"/>
              <a:t>Camping Navarrete</a:t>
            </a:r>
          </a:p>
        </p:txBody>
      </p:sp>
    </p:spTree>
    <p:extLst>
      <p:ext uri="{BB962C8B-B14F-4D97-AF65-F5344CB8AC3E}">
        <p14:creationId xmlns:p14="http://schemas.microsoft.com/office/powerpoint/2010/main" val="376807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amping de Navarrete - Alojamiento - La Rioja Turis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7" y="0"/>
            <a:ext cx="10926715" cy="727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687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l camping, la alternativa veraniega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120"/>
            <a:ext cx="11067826" cy="6871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12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54931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WordArt 4"/>
          <p:cNvSpPr>
            <a:spLocks noChangeArrowheads="1" noChangeShapeType="1" noTextEdit="1"/>
          </p:cNvSpPr>
          <p:nvPr/>
        </p:nvSpPr>
        <p:spPr bwMode="auto">
          <a:xfrm>
            <a:off x="3145022" y="5805488"/>
            <a:ext cx="489141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6600"/>
                </a:solidFill>
                <a:latin typeface="Arial Black"/>
              </a:rPr>
              <a:t>POR EL CAMINO</a:t>
            </a:r>
          </a:p>
        </p:txBody>
      </p:sp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177" y="0"/>
            <a:ext cx="10945814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2488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8000">
        <p14:honeycomb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otel San Camilo, Navarrete – Precios actualizados 2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843" y="-457200"/>
            <a:ext cx="10976656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60338" y="6165304"/>
            <a:ext cx="2871492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s-ES" dirty="0"/>
              <a:t>Hotel San Camilo, Navarrete </a:t>
            </a:r>
          </a:p>
        </p:txBody>
      </p:sp>
    </p:spTree>
    <p:extLst>
      <p:ext uri="{BB962C8B-B14F-4D97-AF65-F5344CB8AC3E}">
        <p14:creationId xmlns:p14="http://schemas.microsoft.com/office/powerpoint/2010/main" val="374706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avarrete - Destino - La Rioja Turis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81327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04354" y="6237312"/>
            <a:ext cx="2371611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s-ES" dirty="0"/>
              <a:t>Albergue de Peregrinos</a:t>
            </a:r>
          </a:p>
        </p:txBody>
      </p:sp>
    </p:spTree>
    <p:extLst>
      <p:ext uri="{BB962C8B-B14F-4D97-AF65-F5344CB8AC3E}">
        <p14:creationId xmlns:p14="http://schemas.microsoft.com/office/powerpoint/2010/main" val="74896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lbergue de Peregrinos de Navarrete | Wise Pilgrim Camino Guide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57" y="0"/>
            <a:ext cx="1097287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673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 descr="335866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67544"/>
            <a:ext cx="10945813" cy="832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Rectangle 4"/>
          <p:cNvSpPr>
            <a:spLocks noChangeArrowheads="1"/>
          </p:cNvSpPr>
          <p:nvPr/>
        </p:nvSpPr>
        <p:spPr bwMode="auto">
          <a:xfrm>
            <a:off x="560593" y="6164542"/>
            <a:ext cx="1240276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CAMINATA </a:t>
            </a:r>
          </a:p>
        </p:txBody>
      </p:sp>
    </p:spTree>
    <p:extLst>
      <p:ext uri="{BB962C8B-B14F-4D97-AF65-F5344CB8AC3E}">
        <p14:creationId xmlns:p14="http://schemas.microsoft.com/office/powerpoint/2010/main" val="393589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l Libro del Camino. Etapa 4: Navarrete – Nájera – Santo Domingo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17" y="0"/>
            <a:ext cx="111556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349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149936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71600"/>
            <a:ext cx="10945813" cy="883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473179" y="6235978"/>
            <a:ext cx="3635482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Peregrinos en el camino de Santiago </a:t>
            </a:r>
          </a:p>
        </p:txBody>
      </p:sp>
    </p:spTree>
    <p:extLst>
      <p:ext uri="{BB962C8B-B14F-4D97-AF65-F5344CB8AC3E}">
        <p14:creationId xmlns:p14="http://schemas.microsoft.com/office/powerpoint/2010/main" val="331980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avarrete, La Rioja, Camino Francés :: Guía del Camino de Santia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127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807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10069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150640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589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18796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3528"/>
            <a:ext cx="10945813" cy="8181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642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302525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300250" y="6237288"/>
            <a:ext cx="5172656" cy="3667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square" anchor="ctr">
            <a:spAutoFit/>
          </a:bodyPr>
          <a:lstStyle/>
          <a:p>
            <a:r>
              <a:rPr lang="es-ES_tradnl" dirty="0"/>
              <a:t>RITUAL del Camino.- Una piedra en el camino.-..... </a:t>
            </a:r>
          </a:p>
        </p:txBody>
      </p:sp>
    </p:spTree>
    <p:extLst>
      <p:ext uri="{BB962C8B-B14F-4D97-AF65-F5344CB8AC3E}">
        <p14:creationId xmlns:p14="http://schemas.microsoft.com/office/powerpoint/2010/main" val="1914775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166544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590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amino de Santiago: Descubriendo el corazón paso a pa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86556"/>
            <a:ext cx="11233546" cy="761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99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10069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998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26617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104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18797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"/>
            <a:ext cx="11162449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214737" y="6164542"/>
            <a:ext cx="5492529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NAVARRETE-(Camino de Santiago). Arquitectura urbana. </a:t>
            </a:r>
          </a:p>
        </p:txBody>
      </p:sp>
    </p:spTree>
    <p:extLst>
      <p:ext uri="{BB962C8B-B14F-4D97-AF65-F5344CB8AC3E}">
        <p14:creationId xmlns:p14="http://schemas.microsoft.com/office/powerpoint/2010/main" val="262580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uralla de Navarrete | Osaba Iluminaci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7928"/>
            <a:ext cx="10945813" cy="692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240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994889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415" y="-4707904"/>
            <a:ext cx="10974318" cy="16571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820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  <p:sndAc>
          <p:stSnd>
            <p:snd r:embed="rId2" name="JIglesiasEldiaquemequieras.wav"/>
          </p:stSnd>
        </p:sndAc>
      </p:transition>
    </mc:Choice>
    <mc:Fallback xmlns="">
      <p:transition spd="slow" advTm="4000">
        <p:fade/>
        <p:sndAc>
          <p:stSnd>
            <p:snd r:embed="rId4" name="JIglesiasEldiaquemequier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2 0.6187 L 0.00798 -0.6801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3" y="-649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278098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1945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WordArt 4"/>
          <p:cNvSpPr>
            <a:spLocks noChangeArrowheads="1" noChangeShapeType="1" noTextEdit="1"/>
          </p:cNvSpPr>
          <p:nvPr/>
        </p:nvSpPr>
        <p:spPr bwMode="auto">
          <a:xfrm>
            <a:off x="387664" y="6021388"/>
            <a:ext cx="396405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FINAL DEL DIA</a:t>
            </a:r>
          </a:p>
        </p:txBody>
      </p:sp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30065" y="-315416"/>
            <a:ext cx="10945814" cy="72363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201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hoto1.jpg: fotografía de Hotel Rural Rincón De Navarret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45813" cy="697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23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tel Boutique Rincón de Navarrete - Casa rural en Calamocha (Terue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458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705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hoto2.jpg: fotografía de Hotel Rural Rincón De Navarret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11" y="-30028"/>
            <a:ext cx="10978223" cy="699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855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5ª Torres del Río – Navarrete – Diario de un caminan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4496"/>
            <a:ext cx="11089529" cy="739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83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avarrete y la Sierra de Cantabr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14" y="-963488"/>
            <a:ext cx="10977927" cy="856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23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22307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486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18797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075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318726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734" y="-3700463"/>
            <a:ext cx="12160900" cy="1567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214736" y="6307417"/>
            <a:ext cx="1172116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INVIERNO </a:t>
            </a:r>
          </a:p>
        </p:txBody>
      </p:sp>
    </p:spTree>
    <p:extLst>
      <p:ext uri="{BB962C8B-B14F-4D97-AF65-F5344CB8AC3E}">
        <p14:creationId xmlns:p14="http://schemas.microsoft.com/office/powerpoint/2010/main" val="155076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85 -0.70243 L -1.11111E-6 0.333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2" y="51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318729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316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318728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752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72309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" y="-24894"/>
            <a:ext cx="10970743" cy="6882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459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273454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Rectangle 4"/>
          <p:cNvSpPr>
            <a:spLocks noChangeArrowheads="1"/>
          </p:cNvSpPr>
          <p:nvPr/>
        </p:nvSpPr>
        <p:spPr bwMode="auto">
          <a:xfrm>
            <a:off x="560593" y="6308727"/>
            <a:ext cx="1239905" cy="36671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square" anchor="ctr">
            <a:spAutoFit/>
          </a:bodyPr>
          <a:lstStyle/>
          <a:p>
            <a:r>
              <a:rPr lang="es-ES_tradnl"/>
              <a:t>Estorninos </a:t>
            </a:r>
          </a:p>
        </p:txBody>
      </p:sp>
    </p:spTree>
    <p:extLst>
      <p:ext uri="{BB962C8B-B14F-4D97-AF65-F5344CB8AC3E}">
        <p14:creationId xmlns:p14="http://schemas.microsoft.com/office/powerpoint/2010/main" val="134492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Navarrete, parada de santo | El Diario Vas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458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14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" descr="10923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Rectangle 4"/>
          <p:cNvSpPr>
            <a:spLocks noChangeArrowheads="1"/>
          </p:cNvSpPr>
          <p:nvPr/>
        </p:nvSpPr>
        <p:spPr bwMode="auto">
          <a:xfrm>
            <a:off x="560593" y="6164542"/>
            <a:ext cx="1229824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La acequia </a:t>
            </a:r>
          </a:p>
        </p:txBody>
      </p:sp>
    </p:spTree>
    <p:extLst>
      <p:ext uri="{BB962C8B-B14F-4D97-AF65-F5344CB8AC3E}">
        <p14:creationId xmlns:p14="http://schemas.microsoft.com/office/powerpoint/2010/main" val="261344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76223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01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 descr="95307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059832"/>
            <a:ext cx="11233547" cy="16633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51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4 -0.64757 L -0.00653 0.515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" y="581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upload.wikimedia.org/wikipedia/commons/thumb/8/88/Iglesia_de_la_Asunci%C3%B3n_%28Navarrete%29.jpg/800px-Iglesia_de_la_Asunci%C3%B3n_%28Navarrete%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87424"/>
            <a:ext cx="10945813" cy="7293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12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  <p:sndAc>
          <p:stSnd>
            <p:snd r:embed="rId2" name="JIglesiasNomequierasmatarcorazon.wav"/>
          </p:stSnd>
        </p:sndAc>
      </p:transition>
    </mc:Choice>
    <mc:Fallback xmlns="">
      <p:transition spd="slow" advTm="6000">
        <p:fade/>
        <p:sndAc>
          <p:stSnd>
            <p:snd r:embed="rId4" name="JIglesiasNomequierasmatarcoraz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upload.wikimedia.org/wikipedia/commons/thumb/d/db/Navarrete._Hospital_San_Juan_de_Acre_%28capitel%29.JPG/800px-Navarrete._Hospital_San_Juan_de_Acre_%28capitel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45813" cy="723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842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 descr="249302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137" y="0"/>
            <a:ext cx="5773156" cy="72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Rectangle 4"/>
          <p:cNvSpPr>
            <a:spLocks noChangeArrowheads="1"/>
          </p:cNvSpPr>
          <p:nvPr/>
        </p:nvSpPr>
        <p:spPr bwMode="auto">
          <a:xfrm>
            <a:off x="387664" y="6164542"/>
            <a:ext cx="1329210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Los </a:t>
            </a:r>
            <a:r>
              <a:rPr lang="es-ES_tradnl" dirty="0" err="1"/>
              <a:t>Cocinos</a:t>
            </a:r>
            <a:r>
              <a:rPr lang="es-ES_tradnl" dirty="0"/>
              <a:t> </a:t>
            </a:r>
          </a:p>
        </p:txBody>
      </p:sp>
      <p:pic>
        <p:nvPicPr>
          <p:cNvPr id="5" name="Picture 2" descr="R2| El alfarero y el barro. | ∝Somos Cristianos∝ Amin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4" y="476672"/>
            <a:ext cx="1924304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43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Spain - Navarrete, La Rioja | Spain, Rioja, Ph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1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ose Luis\Desktop\Navarrete-750x4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69" y="-15117"/>
            <a:ext cx="10958581" cy="729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26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Turismo en Navarrete, España 2020: opiniones, consejos 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4581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62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Image">
            <a:hlinkClick r:id="rId2" tooltip="Pulse para abrir la imagen en una nueva ventana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38" y="333377"/>
            <a:ext cx="9609891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1 Medio marco"/>
          <p:cNvSpPr/>
          <p:nvPr/>
        </p:nvSpPr>
        <p:spPr>
          <a:xfrm>
            <a:off x="5448626" y="3429000"/>
            <a:ext cx="3765746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5462951" y="256187"/>
            <a:ext cx="3765746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954716" y="3121986"/>
            <a:ext cx="3145859" cy="375989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919508" y="-55720"/>
            <a:ext cx="3145859" cy="3759891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FF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6334878" y="4134183"/>
            <a:ext cx="3161427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679391" y="3872331"/>
            <a:ext cx="2641018" cy="31565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6334878" y="72121"/>
            <a:ext cx="3161427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653410" y="-257747"/>
            <a:ext cx="2641018" cy="31565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7110652" y="4760844"/>
            <a:ext cx="2557108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1348341" y="4552367"/>
            <a:ext cx="2136177" cy="2553133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7323107" y="-379878"/>
            <a:ext cx="2136177" cy="2553133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1348343" y="-379878"/>
            <a:ext cx="2136177" cy="2553133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rgbClr val="00FF00"/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58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9000">
        <p14:honeycomb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273455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Rectangle 4"/>
          <p:cNvSpPr>
            <a:spLocks noChangeArrowheads="1"/>
          </p:cNvSpPr>
          <p:nvPr/>
        </p:nvSpPr>
        <p:spPr bwMode="auto">
          <a:xfrm>
            <a:off x="387665" y="6307417"/>
            <a:ext cx="1453731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El Mercadillo </a:t>
            </a:r>
          </a:p>
        </p:txBody>
      </p:sp>
    </p:spTree>
    <p:extLst>
      <p:ext uri="{BB962C8B-B14F-4D97-AF65-F5344CB8AC3E}">
        <p14:creationId xmlns:p14="http://schemas.microsoft.com/office/powerpoint/2010/main" val="161742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3" descr="310402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321" y="0"/>
            <a:ext cx="614371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Rectangle 4"/>
          <p:cNvSpPr>
            <a:spLocks noChangeArrowheads="1"/>
          </p:cNvSpPr>
          <p:nvPr/>
        </p:nvSpPr>
        <p:spPr bwMode="auto">
          <a:xfrm>
            <a:off x="387665" y="6235978"/>
            <a:ext cx="2218749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Plaza de la Alhóndiga </a:t>
            </a:r>
          </a:p>
        </p:txBody>
      </p:sp>
      <p:pic>
        <p:nvPicPr>
          <p:cNvPr id="46084" name="Picture 5" descr="Archivo:Escudo de Navarrete-La Rioja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4" y="260350"/>
            <a:ext cx="760126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22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 descr="171727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263728"/>
      </p:ext>
    </p:extLst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7" descr="351702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5922" y="0"/>
            <a:ext cx="137905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75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278097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646107" y="6235978"/>
            <a:ext cx="1662635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/>
          <a:p>
            <a:r>
              <a:rPr lang="es-ES_tradnl" dirty="0"/>
              <a:t>Prensa de Uvas </a:t>
            </a:r>
          </a:p>
        </p:txBody>
      </p:sp>
    </p:spTree>
    <p:extLst>
      <p:ext uri="{BB962C8B-B14F-4D97-AF65-F5344CB8AC3E}">
        <p14:creationId xmlns:p14="http://schemas.microsoft.com/office/powerpoint/2010/main" val="19109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89538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1416" y="-431976"/>
            <a:ext cx="11604962" cy="7605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00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 descr="29434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81" y="476250"/>
            <a:ext cx="9976652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588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ombo"/>
          <p:cNvSpPr/>
          <p:nvPr/>
        </p:nvSpPr>
        <p:spPr>
          <a:xfrm>
            <a:off x="3335055" y="1493838"/>
            <a:ext cx="4446737" cy="3935412"/>
          </a:xfrm>
          <a:prstGeom prst="diamond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2450839" y="760728"/>
            <a:ext cx="2395537" cy="2185362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6219955" y="758346"/>
            <a:ext cx="2393950" cy="2185362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2314954" y="3847548"/>
            <a:ext cx="2405063" cy="2253773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6139191" y="3905721"/>
            <a:ext cx="2393950" cy="2183463"/>
          </a:xfrm>
          <a:prstGeom prst="triangle">
            <a:avLst>
              <a:gd name="adj" fmla="val 45812"/>
            </a:avLst>
          </a:prstGeom>
          <a:solidFill>
            <a:srgbClr val="00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6605495" y="576265"/>
            <a:ext cx="2865674" cy="1825625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7427604" y="92545"/>
            <a:ext cx="2393950" cy="2183463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852237" y="403539"/>
            <a:ext cx="2395538" cy="2185362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1168124" y="46353"/>
            <a:ext cx="2395538" cy="2185362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887385" y="4103135"/>
            <a:ext cx="2405061" cy="2253773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1288784" y="4531760"/>
            <a:ext cx="2405061" cy="2253773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6651483" y="4257352"/>
            <a:ext cx="2395537" cy="2183463"/>
          </a:xfrm>
          <a:prstGeom prst="triangle">
            <a:avLst>
              <a:gd name="adj" fmla="val 45812"/>
            </a:avLst>
          </a:prstGeom>
          <a:solidFill>
            <a:srgbClr val="00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7335598" y="4685978"/>
            <a:ext cx="2395537" cy="2183463"/>
          </a:xfrm>
          <a:prstGeom prst="triangle">
            <a:avLst>
              <a:gd name="adj" fmla="val 45812"/>
            </a:avLst>
          </a:prstGeom>
          <a:solidFill>
            <a:srgbClr val="00FF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ombo"/>
          <p:cNvSpPr/>
          <p:nvPr/>
        </p:nvSpPr>
        <p:spPr>
          <a:xfrm>
            <a:off x="3762625" y="2000253"/>
            <a:ext cx="3602997" cy="2932113"/>
          </a:xfrm>
          <a:prstGeom prst="diamond">
            <a:avLst/>
          </a:prstGeom>
          <a:solidFill>
            <a:srgbClr val="FF00FF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ombo"/>
          <p:cNvSpPr/>
          <p:nvPr/>
        </p:nvSpPr>
        <p:spPr>
          <a:xfrm>
            <a:off x="4019166" y="2286000"/>
            <a:ext cx="3078510" cy="2357438"/>
          </a:xfrm>
          <a:prstGeom prst="diamond">
            <a:avLst/>
          </a:prstGeom>
          <a:solidFill>
            <a:srgbClr val="FF0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" name="1 Rectángulo"/>
          <p:cNvSpPr/>
          <p:nvPr/>
        </p:nvSpPr>
        <p:spPr>
          <a:xfrm>
            <a:off x="1418032" y="1581606"/>
            <a:ext cx="7612598" cy="378565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4800" b="1" dirty="0">
                <a:latin typeface="Malgun Gothic" pitchFamily="34" charset="-127"/>
              </a:rPr>
              <a:t>ALFARERO,</a:t>
            </a:r>
            <a:r>
              <a:rPr lang="es-ES" sz="3200" b="1" dirty="0">
                <a:latin typeface="Malgun Gothic" pitchFamily="34" charset="-127"/>
              </a:rPr>
              <a:t/>
            </a:r>
            <a:br>
              <a:rPr lang="es-ES" sz="3200" b="1" dirty="0">
                <a:latin typeface="Malgun Gothic" pitchFamily="34" charset="-127"/>
              </a:rPr>
            </a:br>
            <a:r>
              <a:rPr lang="es-ES" sz="3200" b="1" dirty="0">
                <a:latin typeface="Malgun Gothic" pitchFamily="34" charset="-127"/>
              </a:rPr>
              <a:t> OFICIO NOBLE Y BIZARRO</a:t>
            </a:r>
            <a:br>
              <a:rPr lang="es-ES" sz="3200" b="1" dirty="0">
                <a:latin typeface="Malgun Gothic" pitchFamily="34" charset="-127"/>
              </a:rPr>
            </a:br>
            <a:r>
              <a:rPr lang="es-ES" sz="3200" b="1" dirty="0">
                <a:latin typeface="Malgun Gothic" pitchFamily="34" charset="-127"/>
              </a:rPr>
              <a:t>ENTRE TODOS EL PRIMERO,</a:t>
            </a:r>
            <a:br>
              <a:rPr lang="es-ES" sz="3200" b="1" dirty="0">
                <a:latin typeface="Malgun Gothic" pitchFamily="34" charset="-127"/>
              </a:rPr>
            </a:br>
            <a:r>
              <a:rPr lang="es-ES" sz="3200" b="1" dirty="0">
                <a:latin typeface="Malgun Gothic" pitchFamily="34" charset="-127"/>
              </a:rPr>
              <a:t>EN ESTE MUNDO DE BARRO</a:t>
            </a:r>
            <a:br>
              <a:rPr lang="es-ES" sz="3200" b="1" dirty="0">
                <a:latin typeface="Malgun Gothic" pitchFamily="34" charset="-127"/>
              </a:rPr>
            </a:br>
            <a:r>
              <a:rPr lang="es-ES" sz="3200" b="1" dirty="0">
                <a:latin typeface="Malgun Gothic" pitchFamily="34" charset="-127"/>
              </a:rPr>
              <a:t>DIOS FUE EL PRIMER ALFARERO</a:t>
            </a:r>
            <a:br>
              <a:rPr lang="es-ES" sz="3200" b="1" dirty="0">
                <a:latin typeface="Malgun Gothic" pitchFamily="34" charset="-127"/>
              </a:rPr>
            </a:br>
            <a:r>
              <a:rPr lang="es-ES" sz="3200" b="1" dirty="0">
                <a:latin typeface="Malgun Gothic" pitchFamily="34" charset="-127"/>
              </a:rPr>
              <a:t>Y EL HOMBRE EL PRIMER CACHARRO</a:t>
            </a:r>
            <a:br>
              <a:rPr lang="es-ES" sz="3200" b="1" dirty="0">
                <a:latin typeface="Malgun Gothic" pitchFamily="34" charset="-127"/>
              </a:rPr>
            </a:br>
            <a:r>
              <a:rPr lang="es-ES" sz="3200" b="1" dirty="0">
                <a:latin typeface="Malgun Gothic" pitchFamily="34" charset="-127"/>
              </a:rPr>
              <a:t>…JOSE LUIS</a:t>
            </a:r>
            <a:endParaRPr lang="es-ES" sz="3200" dirty="0"/>
          </a:p>
        </p:txBody>
      </p:sp>
      <p:pic>
        <p:nvPicPr>
          <p:cNvPr id="20" name="Picture 2" descr="Galeria de Gifs Animados de Alfareros ~ Gifmani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45678"/>
            <a:ext cx="2093738" cy="155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00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7000">
        <p14:honeycomb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C:\Users\Jose Luis\Desktop\unnam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5953" y="1124744"/>
            <a:ext cx="6778244" cy="440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upload.wikimedia.org/wikipedia/commons/thumb/d/de/Navarrete_-_Escultura_3.jpg/800px-Navarrete_-_Escultura_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914" y="14391"/>
            <a:ext cx="5381235" cy="717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52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QUÉ VER en la RIOJA en 3 DÍAS: lugares que te ❤️ ⋆ Un viaj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295" y="-57150"/>
            <a:ext cx="10978107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97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eramica. Cargando Zoom With Ceramica. Top Colors And Formats With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65"/>
            <a:ext cx="10945813" cy="686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 Alfarero Celestial | Impacto Evangelístico | Noticias Cristia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45813" cy="6966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03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C:\Users\Jose Luis\Desktop\artesania-kGlD--575x427@La Rioj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319" y="-14754"/>
            <a:ext cx="11083131" cy="732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011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3" descr="Image">
            <a:hlinkClick r:id="rId2" tooltip="Pulse para abrir la imagen en una nueva ventana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032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ios siempre lo hace mejor | Amándonos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47" name="Picture 3" descr="C:\Users\Jose Luis\Desktop\alfare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109" y="-144463"/>
            <a:ext cx="10972801" cy="723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47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ose Luis\Desktop\maxresdefaul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33546" cy="697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09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  <p:sndAc>
          <p:stSnd>
            <p:snd r:embed="rId2" name="julio iglesias - la cumparsita (tangos).wav"/>
          </p:stSnd>
        </p:sndAc>
      </p:transition>
    </mc:Choice>
    <mc:Fallback xmlns="">
      <p:transition spd="slow" advTm="6000">
        <p:fade/>
        <p:sndAc>
          <p:stSnd>
            <p:snd r:embed="rId4" name="julio iglesias - la cumparsita (tangos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eria de Alfarería y Cerámica de Navarrete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346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39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aharro: las otras manos de Di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44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564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3" descr="72306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927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N.A.CE. Navarrete 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0652"/>
            <a:ext cx="11377563" cy="7290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58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416312_341497699226909_1562219465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19648"/>
            <a:ext cx="11003213" cy="6977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5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eria NACE على تويتر: &quot;Detalles que nos encantan... Feria N.A.C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686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003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2| El alfarero y el barro. | ∝Somos Cristianos∝ Amin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470"/>
            <a:ext cx="11076236" cy="6888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665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tscolossal: “ WATCH: Ultra Satisfying Porcelain Carving Videos by ...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45813" cy="700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475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Jose Luis\Desktop\88218235_487864711895875_796833183494086586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506" y="0"/>
            <a:ext cx="7160296" cy="690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Galeria de Gifs Animados de Alfareros ~ Gifmani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45678"/>
            <a:ext cx="2093738" cy="155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77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nace NACE en Navarrete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89" y="10580"/>
            <a:ext cx="10953501" cy="706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48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l 'Bypass' de Naharro, de premio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578" y="-315416"/>
            <a:ext cx="6480720" cy="738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2| El alfarero y el barro. | ∝Somos Cristianos∝ Amin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4" y="446021"/>
            <a:ext cx="1924304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047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ARACOLERA MEDIANA BARRO - Alfarería AM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" t="25254" r="5612" b="23849"/>
          <a:stretch/>
        </p:blipFill>
        <p:spPr bwMode="auto">
          <a:xfrm>
            <a:off x="-1" y="0"/>
            <a:ext cx="110309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WordArt 5"/>
          <p:cNvSpPr>
            <a:spLocks noChangeArrowheads="1" noChangeShapeType="1" noTextEdit="1"/>
          </p:cNvSpPr>
          <p:nvPr/>
        </p:nvSpPr>
        <p:spPr bwMode="auto">
          <a:xfrm>
            <a:off x="504354" y="243390"/>
            <a:ext cx="2537995" cy="792088"/>
          </a:xfrm>
          <a:prstGeom prst="rect">
            <a:avLst/>
          </a:prstGeom>
          <a:noFill/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>
              <a:defRPr/>
            </a:pPr>
            <a:r>
              <a:rPr lang="de-DE" sz="9600" b="1" cap="small" dirty="0" smtClean="0">
                <a:ln>
                  <a:solidFill>
                    <a:srgbClr val="FF0000"/>
                  </a:solidFill>
                </a:ln>
                <a:solidFill>
                  <a:srgbClr val="00FF00"/>
                </a:solidFill>
                <a:latin typeface="Ravie" pitchFamily="82" charset="0"/>
              </a:rPr>
              <a:t>FIN</a:t>
            </a:r>
            <a:endParaRPr lang="es-AR" sz="9600" b="1" kern="10" dirty="0">
              <a:ln>
                <a:solidFill>
                  <a:srgbClr val="FF0000"/>
                </a:solidFill>
              </a:ln>
              <a:solidFill>
                <a:srgbClr val="00FF00"/>
              </a:soli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Ravie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80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34756"/>
            <a:ext cx="1094581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7339" y="3387351"/>
            <a:ext cx="6858000" cy="83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75154" y="3387351"/>
            <a:ext cx="6858000" cy="83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94581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783316"/>
            <a:ext cx="1094581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901" y="5803933"/>
            <a:ext cx="721285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45240" y="692696"/>
            <a:ext cx="5227666" cy="393588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17456" y="722458"/>
            <a:ext cx="4011316" cy="409939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r>
              <a:rPr lang="fr-FR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</a:t>
            </a:r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es </a:t>
            </a:r>
            <a:fld id="{547A8F08-4E97-4815-9C23-5989351D5EDB}" type="datetime2">
              <a:rPr lang="es-ES_tradnl" sz="4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sábado, 11 de abril de 2020</a:t>
            </a:fld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4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11:04</a:t>
            </a:fld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517956" y="5611366"/>
            <a:ext cx="2404675" cy="9340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4000">
        <p14:honeycomb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477" y="3276600"/>
            <a:ext cx="36486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94581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945813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594" y="0"/>
            <a:ext cx="583776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94581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8228" y="4724402"/>
            <a:ext cx="3192529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918" y="4191000"/>
            <a:ext cx="2827668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401" y="4876800"/>
            <a:ext cx="1459442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63850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63850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63850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63850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945813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925617" y="838200"/>
            <a:ext cx="5776957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AVARRETE (La Rioj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NAVARRETE (La Rioja)</Template>
  <TotalTime>56</TotalTime>
  <Words>417</Words>
  <Application>Microsoft Office PowerPoint</Application>
  <PresentationFormat>Personalizado</PresentationFormat>
  <Paragraphs>94</Paragraphs>
  <Slides>117</Slides>
  <Notes>1</Notes>
  <HiddenSlides>1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117</vt:i4>
      </vt:variant>
    </vt:vector>
  </HeadingPairs>
  <TitlesOfParts>
    <vt:vector size="119" baseType="lpstr">
      <vt:lpstr>NAVARRETE (La Rioja)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EL PUEBLO CON MAYOR  DINASTIA ALFARERA DE ESPAÑA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14</cp:revision>
  <dcterms:created xsi:type="dcterms:W3CDTF">2020-04-11T09:04:42Z</dcterms:created>
  <dcterms:modified xsi:type="dcterms:W3CDTF">2020-04-11T10:00:55Z</dcterms:modified>
</cp:coreProperties>
</file>