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7" r:id="rId3"/>
    <p:sldId id="284" r:id="rId4"/>
    <p:sldId id="265" r:id="rId5"/>
    <p:sldId id="257" r:id="rId6"/>
    <p:sldId id="319" r:id="rId7"/>
    <p:sldId id="315" r:id="rId8"/>
    <p:sldId id="261" r:id="rId9"/>
    <p:sldId id="269" r:id="rId10"/>
    <p:sldId id="274" r:id="rId11"/>
    <p:sldId id="276" r:id="rId12"/>
    <p:sldId id="279" r:id="rId13"/>
    <p:sldId id="312" r:id="rId14"/>
    <p:sldId id="321" r:id="rId15"/>
    <p:sldId id="259" r:id="rId16"/>
    <p:sldId id="267" r:id="rId17"/>
    <p:sldId id="258" r:id="rId18"/>
    <p:sldId id="266" r:id="rId19"/>
    <p:sldId id="287" r:id="rId20"/>
    <p:sldId id="268" r:id="rId21"/>
    <p:sldId id="286" r:id="rId22"/>
    <p:sldId id="288" r:id="rId23"/>
    <p:sldId id="289" r:id="rId24"/>
    <p:sldId id="270" r:id="rId25"/>
    <p:sldId id="311" r:id="rId26"/>
    <p:sldId id="262" r:id="rId27"/>
    <p:sldId id="293" r:id="rId28"/>
    <p:sldId id="294" r:id="rId29"/>
    <p:sldId id="296" r:id="rId30"/>
    <p:sldId id="263" r:id="rId31"/>
    <p:sldId id="318" r:id="rId32"/>
    <p:sldId id="290" r:id="rId33"/>
    <p:sldId id="291" r:id="rId34"/>
    <p:sldId id="292" r:id="rId35"/>
    <p:sldId id="277" r:id="rId36"/>
    <p:sldId id="278" r:id="rId37"/>
    <p:sldId id="280" r:id="rId38"/>
    <p:sldId id="271" r:id="rId39"/>
    <p:sldId id="273" r:id="rId40"/>
    <p:sldId id="323" r:id="rId41"/>
    <p:sldId id="260" r:id="rId42"/>
    <p:sldId id="299" r:id="rId43"/>
    <p:sldId id="324" r:id="rId44"/>
    <p:sldId id="282" r:id="rId45"/>
    <p:sldId id="283" r:id="rId46"/>
    <p:sldId id="285" r:id="rId47"/>
    <p:sldId id="297" r:id="rId48"/>
    <p:sldId id="298" r:id="rId49"/>
    <p:sldId id="314" r:id="rId50"/>
    <p:sldId id="300" r:id="rId51"/>
    <p:sldId id="302" r:id="rId52"/>
    <p:sldId id="303" r:id="rId53"/>
    <p:sldId id="304" r:id="rId54"/>
    <p:sldId id="306" r:id="rId55"/>
    <p:sldId id="307" r:id="rId56"/>
    <p:sldId id="308" r:id="rId57"/>
    <p:sldId id="281" r:id="rId58"/>
    <p:sldId id="309" r:id="rId59"/>
    <p:sldId id="322" r:id="rId60"/>
    <p:sldId id="320" r:id="rId61"/>
    <p:sldId id="325" r:id="rId62"/>
  </p:sldIdLst>
  <p:sldSz cx="10333038" cy="6858000"/>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pMIQPGUrbtHQB12HwGJkww==" hashData="x2HXgn02DM9IcKnmPB9qe09YLq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CC"/>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380" y="-606"/>
      </p:cViewPr>
      <p:guideLst>
        <p:guide orient="horz" pos="2160"/>
        <p:guide pos="3255"/>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4978" y="2130426"/>
            <a:ext cx="878308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49956" y="3886200"/>
            <a:ext cx="7233127"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47984887-22AC-41B3-9762-7DF18805F320}" type="slidenum">
              <a:rPr lang="fr-FR"/>
              <a:pPr/>
              <a:t>‹Nº›</a:t>
            </a:fld>
            <a:endParaRPr lang="fr-FR"/>
          </a:p>
        </p:txBody>
      </p:sp>
    </p:spTree>
    <p:extLst>
      <p:ext uri="{BB962C8B-B14F-4D97-AF65-F5344CB8AC3E}">
        <p14:creationId xmlns:p14="http://schemas.microsoft.com/office/powerpoint/2010/main" val="3169422506"/>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5665593E-EF22-47B1-8E01-E926203A743F}" type="slidenum">
              <a:rPr lang="fr-FR"/>
              <a:pPr/>
              <a:t>‹Nº›</a:t>
            </a:fld>
            <a:endParaRPr lang="fr-FR"/>
          </a:p>
        </p:txBody>
      </p:sp>
    </p:spTree>
    <p:extLst>
      <p:ext uri="{BB962C8B-B14F-4D97-AF65-F5344CB8AC3E}">
        <p14:creationId xmlns:p14="http://schemas.microsoft.com/office/powerpoint/2010/main" val="1907038454"/>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16239" y="4406901"/>
            <a:ext cx="878308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16239" y="2906713"/>
            <a:ext cx="8783082"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9B82F30A-28A5-427C-83CB-112DC61EE49D}" type="slidenum">
              <a:rPr lang="fr-FR"/>
              <a:pPr/>
              <a:t>‹Nº›</a:t>
            </a:fld>
            <a:endParaRPr lang="fr-FR"/>
          </a:p>
        </p:txBody>
      </p:sp>
    </p:spTree>
    <p:extLst>
      <p:ext uri="{BB962C8B-B14F-4D97-AF65-F5344CB8AC3E}">
        <p14:creationId xmlns:p14="http://schemas.microsoft.com/office/powerpoint/2010/main" val="995714769"/>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6652" y="1600201"/>
            <a:ext cx="456375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52628" y="1600201"/>
            <a:ext cx="456375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A8176861-21E7-4182-B77B-7FC4D07BDB0B}" type="slidenum">
              <a:rPr lang="fr-FR"/>
              <a:pPr/>
              <a:t>‹Nº›</a:t>
            </a:fld>
            <a:endParaRPr lang="fr-FR"/>
          </a:p>
        </p:txBody>
      </p:sp>
    </p:spTree>
    <p:extLst>
      <p:ext uri="{BB962C8B-B14F-4D97-AF65-F5344CB8AC3E}">
        <p14:creationId xmlns:p14="http://schemas.microsoft.com/office/powerpoint/2010/main" val="2609997457"/>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6652" y="1535113"/>
            <a:ext cx="456555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6652" y="2174875"/>
            <a:ext cx="456555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49041" y="1535113"/>
            <a:ext cx="456734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49041" y="2174875"/>
            <a:ext cx="456734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fr-FR"/>
          </a:p>
        </p:txBody>
      </p:sp>
      <p:sp>
        <p:nvSpPr>
          <p:cNvPr id="8" name="7 Marcador de pie de página"/>
          <p:cNvSpPr>
            <a:spLocks noGrp="1"/>
          </p:cNvSpPr>
          <p:nvPr>
            <p:ph type="ftr" sz="quarter" idx="11"/>
          </p:nvPr>
        </p:nvSpPr>
        <p:spPr/>
        <p:txBody>
          <a:bodyPr/>
          <a:lstStyle>
            <a:lvl1pPr>
              <a:defRPr/>
            </a:lvl1pPr>
          </a:lstStyle>
          <a:p>
            <a:endParaRPr lang="fr-FR"/>
          </a:p>
        </p:txBody>
      </p:sp>
      <p:sp>
        <p:nvSpPr>
          <p:cNvPr id="9" name="8 Marcador de número de diapositiva"/>
          <p:cNvSpPr>
            <a:spLocks noGrp="1"/>
          </p:cNvSpPr>
          <p:nvPr>
            <p:ph type="sldNum" sz="quarter" idx="12"/>
          </p:nvPr>
        </p:nvSpPr>
        <p:spPr/>
        <p:txBody>
          <a:bodyPr/>
          <a:lstStyle>
            <a:lvl1pPr>
              <a:defRPr/>
            </a:lvl1pPr>
          </a:lstStyle>
          <a:p>
            <a:fld id="{1D5A655E-7DCD-4606-88CA-5A546C1F22A5}" type="slidenum">
              <a:rPr lang="fr-FR"/>
              <a:pPr/>
              <a:t>‹Nº›</a:t>
            </a:fld>
            <a:endParaRPr lang="fr-FR"/>
          </a:p>
        </p:txBody>
      </p:sp>
    </p:spTree>
    <p:extLst>
      <p:ext uri="{BB962C8B-B14F-4D97-AF65-F5344CB8AC3E}">
        <p14:creationId xmlns:p14="http://schemas.microsoft.com/office/powerpoint/2010/main" val="4207390856"/>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fr-FR"/>
          </a:p>
        </p:txBody>
      </p:sp>
      <p:sp>
        <p:nvSpPr>
          <p:cNvPr id="4" name="3 Marcador de pie de página"/>
          <p:cNvSpPr>
            <a:spLocks noGrp="1"/>
          </p:cNvSpPr>
          <p:nvPr>
            <p:ph type="ftr" sz="quarter" idx="11"/>
          </p:nvPr>
        </p:nvSpPr>
        <p:spPr/>
        <p:txBody>
          <a:bodyPr/>
          <a:lstStyle>
            <a:lvl1pPr>
              <a:defRPr/>
            </a:lvl1pPr>
          </a:lstStyle>
          <a:p>
            <a:endParaRPr lang="fr-FR"/>
          </a:p>
        </p:txBody>
      </p:sp>
      <p:sp>
        <p:nvSpPr>
          <p:cNvPr id="5" name="4 Marcador de número de diapositiva"/>
          <p:cNvSpPr>
            <a:spLocks noGrp="1"/>
          </p:cNvSpPr>
          <p:nvPr>
            <p:ph type="sldNum" sz="quarter" idx="12"/>
          </p:nvPr>
        </p:nvSpPr>
        <p:spPr/>
        <p:txBody>
          <a:bodyPr/>
          <a:lstStyle>
            <a:lvl1pPr>
              <a:defRPr/>
            </a:lvl1pPr>
          </a:lstStyle>
          <a:p>
            <a:fld id="{E1C84B7D-C7ED-4A0F-B42D-95F1CE9D67E0}" type="slidenum">
              <a:rPr lang="fr-FR"/>
              <a:pPr/>
              <a:t>‹Nº›</a:t>
            </a:fld>
            <a:endParaRPr lang="fr-FR"/>
          </a:p>
        </p:txBody>
      </p:sp>
    </p:spTree>
    <p:extLst>
      <p:ext uri="{BB962C8B-B14F-4D97-AF65-F5344CB8AC3E}">
        <p14:creationId xmlns:p14="http://schemas.microsoft.com/office/powerpoint/2010/main" val="3134007062"/>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fr-FR"/>
          </a:p>
        </p:txBody>
      </p:sp>
      <p:sp>
        <p:nvSpPr>
          <p:cNvPr id="3" name="2 Marcador de pie de página"/>
          <p:cNvSpPr>
            <a:spLocks noGrp="1"/>
          </p:cNvSpPr>
          <p:nvPr>
            <p:ph type="ftr" sz="quarter" idx="11"/>
          </p:nvPr>
        </p:nvSpPr>
        <p:spPr/>
        <p:txBody>
          <a:bodyPr/>
          <a:lstStyle>
            <a:lvl1pPr>
              <a:defRPr/>
            </a:lvl1pPr>
          </a:lstStyle>
          <a:p>
            <a:endParaRPr lang="fr-FR"/>
          </a:p>
        </p:txBody>
      </p:sp>
      <p:sp>
        <p:nvSpPr>
          <p:cNvPr id="4" name="3 Marcador de número de diapositiva"/>
          <p:cNvSpPr>
            <a:spLocks noGrp="1"/>
          </p:cNvSpPr>
          <p:nvPr>
            <p:ph type="sldNum" sz="quarter" idx="12"/>
          </p:nvPr>
        </p:nvSpPr>
        <p:spPr/>
        <p:txBody>
          <a:bodyPr/>
          <a:lstStyle>
            <a:lvl1pPr>
              <a:defRPr/>
            </a:lvl1pPr>
          </a:lstStyle>
          <a:p>
            <a:fld id="{D3A9E274-C817-49DF-A2BD-8FA43A3E30E5}" type="slidenum">
              <a:rPr lang="fr-FR"/>
              <a:pPr/>
              <a:t>‹Nº›</a:t>
            </a:fld>
            <a:endParaRPr lang="fr-FR"/>
          </a:p>
        </p:txBody>
      </p:sp>
    </p:spTree>
    <p:extLst>
      <p:ext uri="{BB962C8B-B14F-4D97-AF65-F5344CB8AC3E}">
        <p14:creationId xmlns:p14="http://schemas.microsoft.com/office/powerpoint/2010/main" val="807936125"/>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6653" y="273050"/>
            <a:ext cx="3399498"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39931" y="273051"/>
            <a:ext cx="577645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6653" y="1435101"/>
            <a:ext cx="339949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BA301866-11B2-448F-9700-3F1AA31C3081}" type="slidenum">
              <a:rPr lang="fr-FR"/>
              <a:pPr/>
              <a:t>‹Nº›</a:t>
            </a:fld>
            <a:endParaRPr lang="fr-FR"/>
          </a:p>
        </p:txBody>
      </p:sp>
    </p:spTree>
    <p:extLst>
      <p:ext uri="{BB962C8B-B14F-4D97-AF65-F5344CB8AC3E}">
        <p14:creationId xmlns:p14="http://schemas.microsoft.com/office/powerpoint/2010/main" val="3877100127"/>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25348" y="4800600"/>
            <a:ext cx="619982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25348" y="612775"/>
            <a:ext cx="619982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25348" y="5367338"/>
            <a:ext cx="619982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60B34F29-A508-42AD-998E-24C74A24F722}" type="slidenum">
              <a:rPr lang="fr-FR"/>
              <a:pPr/>
              <a:t>‹Nº›</a:t>
            </a:fld>
            <a:endParaRPr lang="fr-FR"/>
          </a:p>
        </p:txBody>
      </p:sp>
    </p:spTree>
    <p:extLst>
      <p:ext uri="{BB962C8B-B14F-4D97-AF65-F5344CB8AC3E}">
        <p14:creationId xmlns:p14="http://schemas.microsoft.com/office/powerpoint/2010/main" val="1169348080"/>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21AC4B1E-2CDB-4C1E-AB1A-CECF95EA386C}" type="slidenum">
              <a:rPr lang="fr-FR"/>
              <a:pPr/>
              <a:t>‹Nº›</a:t>
            </a:fld>
            <a:endParaRPr lang="fr-FR"/>
          </a:p>
        </p:txBody>
      </p:sp>
    </p:spTree>
    <p:extLst>
      <p:ext uri="{BB962C8B-B14F-4D97-AF65-F5344CB8AC3E}">
        <p14:creationId xmlns:p14="http://schemas.microsoft.com/office/powerpoint/2010/main" val="1580060296"/>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491452" y="274639"/>
            <a:ext cx="2324934"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6652" y="274639"/>
            <a:ext cx="680258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AFEE2604-AA2B-4158-B345-D6E09E083260}" type="slidenum">
              <a:rPr lang="fr-FR"/>
              <a:pPr/>
              <a:t>‹Nº›</a:t>
            </a:fld>
            <a:endParaRPr lang="fr-FR"/>
          </a:p>
        </p:txBody>
      </p:sp>
    </p:spTree>
    <p:extLst>
      <p:ext uri="{BB962C8B-B14F-4D97-AF65-F5344CB8AC3E}">
        <p14:creationId xmlns:p14="http://schemas.microsoft.com/office/powerpoint/2010/main" val="3466870113"/>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4978" y="2130428"/>
            <a:ext cx="8783082"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49957" y="3886200"/>
            <a:ext cx="7233127"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9629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66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16652" y="274638"/>
            <a:ext cx="9299734"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516652" y="1600201"/>
            <a:ext cx="9299734"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516652" y="6245225"/>
            <a:ext cx="241104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fr-FR"/>
          </a:p>
        </p:txBody>
      </p:sp>
      <p:sp>
        <p:nvSpPr>
          <p:cNvPr id="1029" name="Rectangle 5"/>
          <p:cNvSpPr>
            <a:spLocks noGrp="1" noChangeArrowheads="1"/>
          </p:cNvSpPr>
          <p:nvPr>
            <p:ph type="ftr" sz="quarter" idx="3"/>
          </p:nvPr>
        </p:nvSpPr>
        <p:spPr bwMode="auto">
          <a:xfrm>
            <a:off x="3530455" y="6245225"/>
            <a:ext cx="3272129"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fr-FR"/>
          </a:p>
        </p:txBody>
      </p:sp>
      <p:sp>
        <p:nvSpPr>
          <p:cNvPr id="1030" name="Rectangle 6"/>
          <p:cNvSpPr>
            <a:spLocks noGrp="1" noChangeArrowheads="1"/>
          </p:cNvSpPr>
          <p:nvPr>
            <p:ph type="sldNum" sz="quarter" idx="4"/>
          </p:nvPr>
        </p:nvSpPr>
        <p:spPr bwMode="auto">
          <a:xfrm>
            <a:off x="7405344" y="6245225"/>
            <a:ext cx="241104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EF1A2AF-DAF6-4A06-88D3-BD15789F9849}"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6652" y="6245225"/>
            <a:ext cx="241104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gif"/><Relationship Id="rId1" Type="http://schemas.openxmlformats.org/officeDocument/2006/relationships/slideLayout" Target="../slideLayouts/slideLayout7.xml"/><Relationship Id="rId4" Type="http://schemas.openxmlformats.org/officeDocument/2006/relationships/image" Target="../media/image20.gif"/></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2.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image" Target="../media/image65.gif"/><Relationship Id="rId7" Type="http://schemas.openxmlformats.org/officeDocument/2006/relationships/image" Target="../media/image68.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gif"/><Relationship Id="rId5" Type="http://schemas.openxmlformats.org/officeDocument/2006/relationships/image" Target="../media/image67.jpeg"/><Relationship Id="rId4" Type="http://schemas.openxmlformats.org/officeDocument/2006/relationships/image" Target="../media/image66.gif"/></Relationships>
</file>

<file path=ppt/slides/_rels/slide60.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4.png"/><Relationship Id="rId18" Type="http://schemas.openxmlformats.org/officeDocument/2006/relationships/image" Target="../media/image77.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0.png"/><Relationship Id="rId11" Type="http://schemas.openxmlformats.org/officeDocument/2006/relationships/image" Target="../media/image73.png"/><Relationship Id="rId5" Type="http://schemas.openxmlformats.org/officeDocument/2006/relationships/hyperlink" Target="http://www.mispps.com/" TargetMode="External"/><Relationship Id="rId15" Type="http://schemas.openxmlformats.org/officeDocument/2006/relationships/image" Target="../media/image75.png"/><Relationship Id="rId10" Type="http://schemas.openxmlformats.org/officeDocument/2006/relationships/hyperlink" Target="https://www.facebook.com/mispps" TargetMode="External"/><Relationship Id="rId4" Type="http://schemas.openxmlformats.org/officeDocument/2006/relationships/image" Target="../media/image69.png"/><Relationship Id="rId9" Type="http://schemas.openxmlformats.org/officeDocument/2006/relationships/image" Target="../media/image7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south-africa-2847776_960_720[1]"/>
          <p:cNvPicPr>
            <a:picLocks noChangeAspect="1" noChangeArrowheads="1"/>
          </p:cNvPicPr>
          <p:nvPr/>
        </p:nvPicPr>
        <p:blipFill rotWithShape="1">
          <a:blip r:embed="rId3">
            <a:extLst>
              <a:ext uri="{28A0092B-C50C-407E-A947-70E740481C1C}">
                <a14:useLocalDpi xmlns:a14="http://schemas.microsoft.com/office/drawing/2010/main" val="0"/>
              </a:ext>
            </a:extLst>
          </a:blip>
          <a:srcRect t="-3253" b="16931"/>
          <a:stretch/>
        </p:blipFill>
        <p:spPr bwMode="auto">
          <a:xfrm>
            <a:off x="0" y="-243408"/>
            <a:ext cx="10333038" cy="7101408"/>
          </a:xfrm>
          <a:prstGeom prst="rect">
            <a:avLst/>
          </a:prstGeom>
          <a:noFill/>
          <a:extLst>
            <a:ext uri="{909E8E84-426E-40DD-AFC4-6F175D3DCCD1}">
              <a14:hiddenFill xmlns:a14="http://schemas.microsoft.com/office/drawing/2010/main">
                <a:solidFill>
                  <a:srgbClr val="FFFFFF"/>
                </a:solidFill>
              </a14:hiddenFill>
            </a:ext>
          </a:extLst>
        </p:spPr>
      </p:pic>
      <p:sp>
        <p:nvSpPr>
          <p:cNvPr id="2" name="1 Elipse"/>
          <p:cNvSpPr/>
          <p:nvPr/>
        </p:nvSpPr>
        <p:spPr>
          <a:xfrm>
            <a:off x="1294848" y="5305648"/>
            <a:ext cx="2143479" cy="1103707"/>
          </a:xfrm>
          <a:prstGeom prst="ellipse">
            <a:avLst/>
          </a:prstGeom>
          <a:solidFill>
            <a:srgbClr val="FFFF00">
              <a:alpha val="4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2" name="Image 2" descr="swirlrainbw3.gif"/>
          <p:cNvPicPr>
            <a:picLocks noChangeAspect="1"/>
          </p:cNvPicPr>
          <p:nvPr/>
        </p:nvPicPr>
        <p:blipFill>
          <a:blip r:embed="rId4"/>
          <a:srcRect/>
          <a:stretch>
            <a:fillRect/>
          </a:stretch>
        </p:blipFill>
        <p:spPr bwMode="auto">
          <a:xfrm rot="5400000">
            <a:off x="-3389534" y="3389534"/>
            <a:ext cx="6858000" cy="78933"/>
          </a:xfrm>
          <a:prstGeom prst="rect">
            <a:avLst/>
          </a:prstGeom>
          <a:noFill/>
          <a:ln w="9525">
            <a:noFill/>
            <a:miter lim="800000"/>
            <a:headEnd/>
            <a:tailEnd/>
          </a:ln>
        </p:spPr>
      </p:pic>
      <p:pic>
        <p:nvPicPr>
          <p:cNvPr id="2053" name="Image 2" descr="swirlrainbw3.gif"/>
          <p:cNvPicPr>
            <a:picLocks noChangeAspect="1"/>
          </p:cNvPicPr>
          <p:nvPr/>
        </p:nvPicPr>
        <p:blipFill>
          <a:blip r:embed="rId4"/>
          <a:srcRect/>
          <a:stretch>
            <a:fillRect/>
          </a:stretch>
        </p:blipFill>
        <p:spPr bwMode="auto">
          <a:xfrm rot="5400000">
            <a:off x="6864572" y="3389534"/>
            <a:ext cx="6858000" cy="78933"/>
          </a:xfrm>
          <a:prstGeom prst="rect">
            <a:avLst/>
          </a:prstGeom>
          <a:noFill/>
          <a:ln w="9525">
            <a:noFill/>
            <a:miter lim="800000"/>
            <a:headEnd/>
            <a:tailEnd/>
          </a:ln>
        </p:spPr>
      </p:pic>
      <p:pic>
        <p:nvPicPr>
          <p:cNvPr id="2054" name="Image 2" descr="swirlrainbw3.gif"/>
          <p:cNvPicPr>
            <a:picLocks noChangeAspect="1"/>
          </p:cNvPicPr>
          <p:nvPr/>
        </p:nvPicPr>
        <p:blipFill>
          <a:blip r:embed="rId4"/>
          <a:srcRect/>
          <a:stretch>
            <a:fillRect/>
          </a:stretch>
        </p:blipFill>
        <p:spPr bwMode="auto">
          <a:xfrm rot="10800000">
            <a:off x="36961" y="0"/>
            <a:ext cx="10333038" cy="69850"/>
          </a:xfrm>
          <a:prstGeom prst="rect">
            <a:avLst/>
          </a:prstGeom>
          <a:noFill/>
          <a:ln w="9525">
            <a:noFill/>
            <a:miter lim="800000"/>
            <a:headEnd/>
            <a:tailEnd/>
          </a:ln>
        </p:spPr>
      </p:pic>
      <p:pic>
        <p:nvPicPr>
          <p:cNvPr id="2055" name="Image 2" descr="swirlrainbw3.gif"/>
          <p:cNvPicPr>
            <a:picLocks noChangeAspect="1"/>
          </p:cNvPicPr>
          <p:nvPr/>
        </p:nvPicPr>
        <p:blipFill>
          <a:blip r:embed="rId4"/>
          <a:srcRect/>
          <a:stretch>
            <a:fillRect/>
          </a:stretch>
        </p:blipFill>
        <p:spPr bwMode="auto">
          <a:xfrm rot="10800000">
            <a:off x="0" y="6783388"/>
            <a:ext cx="10333038" cy="74612"/>
          </a:xfrm>
          <a:prstGeom prst="rect">
            <a:avLst/>
          </a:prstGeom>
          <a:noFill/>
          <a:ln w="9525">
            <a:noFill/>
            <a:miter lim="800000"/>
            <a:headEnd/>
            <a:tailEnd/>
          </a:ln>
        </p:spPr>
      </p:pic>
      <p:sp>
        <p:nvSpPr>
          <p:cNvPr id="2057" name="WordArt 5"/>
          <p:cNvSpPr>
            <a:spLocks noChangeArrowheads="1" noChangeShapeType="1" noTextEdit="1"/>
          </p:cNvSpPr>
          <p:nvPr/>
        </p:nvSpPr>
        <p:spPr bwMode="auto">
          <a:xfrm>
            <a:off x="1173748" y="1628800"/>
            <a:ext cx="8059464" cy="3600400"/>
          </a:xfrm>
          <a:prstGeom prst="rect">
            <a:avLst/>
          </a:prstGeom>
        </p:spPr>
        <p:txBody>
          <a:bodyPr wrap="none" fromWordArt="1">
            <a:prstTxWarp prst="textPlain">
              <a:avLst>
                <a:gd name="adj" fmla="val 50000"/>
              </a:avLst>
            </a:prstTxWarp>
          </a:bodyPr>
          <a:lstStyle/>
          <a:p>
            <a:pPr algn="ctr"/>
            <a:r>
              <a:rPr lang="es-ES" sz="4000"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Ravie" pitchFamily="82" charset="0"/>
                <a:cs typeface="Times New Roman"/>
              </a:rPr>
              <a:t>Mountain </a:t>
            </a:r>
            <a:r>
              <a:rPr lang="es-ES" sz="4000"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Ravie" pitchFamily="82" charset="0"/>
                <a:cs typeface="Times New Roman"/>
              </a:rPr>
              <a:t>Zebra </a:t>
            </a:r>
            <a:endParaRPr lang="es-ES" sz="4000"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Ravie" pitchFamily="82" charset="0"/>
              <a:cs typeface="Times New Roman"/>
            </a:endParaRPr>
          </a:p>
          <a:p>
            <a:pPr algn="ctr"/>
            <a:r>
              <a:rPr lang="es-ES" sz="2000"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Ravie" pitchFamily="82" charset="0"/>
                <a:cs typeface="Times New Roman"/>
              </a:rPr>
              <a:t>(Parque Nacional)</a:t>
            </a:r>
          </a:p>
        </p:txBody>
      </p:sp>
      <p:pic>
        <p:nvPicPr>
          <p:cNvPr id="11" name="Picture 2" descr="CARA"/>
          <p:cNvPicPr>
            <a:picLocks noChangeAspect="1" noChangeArrowheads="1"/>
          </p:cNvPicPr>
          <p:nvPr/>
        </p:nvPicPr>
        <p:blipFill>
          <a:blip r:embed="rId5" cstate="email"/>
          <a:srcRect/>
          <a:stretch>
            <a:fillRect/>
          </a:stretch>
        </p:blipFill>
        <p:spPr bwMode="auto">
          <a:xfrm>
            <a:off x="275416" y="5392723"/>
            <a:ext cx="898331" cy="985631"/>
          </a:xfrm>
          <a:prstGeom prst="rect">
            <a:avLst/>
          </a:prstGeom>
          <a:noFill/>
          <a:ln w="38100">
            <a:solidFill>
              <a:srgbClr val="1CDEF8"/>
            </a:solidFill>
            <a:miter lim="800000"/>
            <a:headEnd/>
            <a:tailEnd/>
          </a:ln>
        </p:spPr>
      </p:pic>
      <p:pic>
        <p:nvPicPr>
          <p:cNvPr id="12"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412166" y="5611366"/>
            <a:ext cx="1817833" cy="486384"/>
          </a:xfrm>
          <a:prstGeom prst="rect">
            <a:avLst/>
          </a:prstGeom>
          <a:noFill/>
        </p:spPr>
      </p:pic>
      <p:pic>
        <p:nvPicPr>
          <p:cNvPr id="14" name="Picture 8"/>
          <p:cNvPicPr>
            <a:picLocks noChangeAspect="1" noChangeArrowheads="1"/>
          </p:cNvPicPr>
          <p:nvPr/>
        </p:nvPicPr>
        <p:blipFill>
          <a:blip r:embed="rId7" cstate="print"/>
          <a:srcRect/>
          <a:stretch>
            <a:fillRect/>
          </a:stretch>
        </p:blipFill>
        <p:spPr bwMode="auto">
          <a:xfrm>
            <a:off x="528344" y="764704"/>
            <a:ext cx="1158878"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02858" y="188644"/>
            <a:ext cx="882614" cy="1066799"/>
          </a:xfrm>
          <a:prstGeom prst="rect">
            <a:avLst/>
          </a:prstGeom>
          <a:noFill/>
          <a:ln w="9525">
            <a:noFill/>
            <a:miter lim="800000"/>
            <a:headEnd/>
            <a:tailEnd/>
          </a:ln>
        </p:spPr>
      </p:pic>
      <p:pic>
        <p:nvPicPr>
          <p:cNvPr id="15" name="Enigma- return to Innocence.wav">
            <a:hlinkClick r:id="" action="ppaction://media"/>
          </p:cNvPr>
          <p:cNvPicPr>
            <a:picLocks noRot="1" noChangeAspect="1"/>
          </p:cNvPicPr>
          <p:nvPr>
            <a:wavAudioFile r:embed="rId1" name="Enigma- return to Innocence.wav"/>
          </p:nvPr>
        </p:nvPicPr>
        <p:blipFill>
          <a:blip r:embed="rId9" cstate="print"/>
          <a:stretch>
            <a:fillRect/>
          </a:stretch>
        </p:blipFill>
        <p:spPr>
          <a:xfrm>
            <a:off x="10783143" y="5305648"/>
            <a:ext cx="344435" cy="406400"/>
          </a:xfrm>
          <a:prstGeom prst="rect">
            <a:avLst/>
          </a:prstGeom>
        </p:spPr>
      </p:pic>
    </p:spTree>
    <p:extLst>
      <p:ext uri="{BB962C8B-B14F-4D97-AF65-F5344CB8AC3E}">
        <p14:creationId xmlns:p14="http://schemas.microsoft.com/office/powerpoint/2010/main" val="3827108790"/>
      </p:ext>
    </p:extLst>
  </p:cSld>
  <p:clrMapOvr>
    <a:masterClrMapping/>
  </p:clrMapOvr>
  <mc:AlternateContent xmlns:mc="http://schemas.openxmlformats.org/markup-compatibility/2006" xmlns:p14="http://schemas.microsoft.com/office/powerpoint/2010/main">
    <mc:Choice Requires="p14">
      <p:transition spd="slow" p14:dur="4400" advTm="11000">
        <p14:honeycomb/>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7" fill="hold" display="0">
                  <p:stCondLst>
                    <p:cond delay="indefinite"/>
                  </p:stCondLst>
                  <p:endCondLst>
                    <p:cond evt="onPrev" delay="0">
                      <p:tgtEl>
                        <p:sldTgt/>
                      </p:tgtEl>
                    </p:cond>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0722" name="Picture 2" descr="afrique-du-sud-coucher-soleil-1024x64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1266" name="Picture 2" descr="mg_4510[1]"/>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0" y="4936"/>
            <a:ext cx="10333038" cy="68530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074" name="Picture 2" descr="afrique-du-su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08" y="-35416"/>
            <a:ext cx="10333038" cy="68934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edarberg-saruni-mara-out-on-safari-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75" y="0"/>
            <a:ext cx="10333038"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3900546"/>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Parque Nacional Mountain Zeb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894" y="404664"/>
            <a:ext cx="9144000" cy="6092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246658"/>
      </p:ext>
    </p:extLst>
  </p:cSld>
  <p:clrMapOvr>
    <a:masterClrMapping/>
  </p:clrMapOvr>
  <mc:AlternateContent xmlns:mc="http://schemas.openxmlformats.org/markup-compatibility/2006" xmlns:p14="http://schemas.microsoft.com/office/powerpoint/2010/main">
    <mc:Choice Requires="p14">
      <p:transition spd="slow" p14:dur="4400" advTm="9000">
        <p14:honeycomb/>
      </p:transition>
    </mc:Choice>
    <mc:Fallback xmlns="">
      <p:transition spd="slow" advTm="9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170" name="Picture 2" descr="safari-kenya-paysag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9"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5362" name="Picture 2" descr="zebres-des-plaines-1-[1]"/>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0482" name="Picture 2" descr="NAT4972[1]"/>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26839" y="0"/>
            <a:ext cx="10333038" cy="69573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2530" name="Picture 2" descr="Cape_Mountain_Zebra_and_Young[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39"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5602" name="Picture 2" descr="safari-africain[1]"/>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327" y="-18628"/>
            <a:ext cx="10343849" cy="704802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36819" y="2195335"/>
            <a:ext cx="3384376" cy="3785652"/>
          </a:xfrm>
          <a:prstGeom prst="rect">
            <a:avLst/>
          </a:prstGeom>
        </p:spPr>
        <p:txBody>
          <a:bodyPr wrap="square">
            <a:spAutoFit/>
          </a:bodyPr>
          <a:lstStyle/>
          <a:p>
            <a:pPr algn="ctr"/>
            <a:r>
              <a:rPr lang="es-ES" sz="2000" dirty="0" smtClean="0">
                <a:latin typeface="Arial Black" pitchFamily="34" charset="0"/>
                <a:cs typeface="Aharoni" pitchFamily="2" charset="-79"/>
              </a:rPr>
              <a:t>El Parque Nacional Mountain Zebra es un parque nacional en la provincia del Cabo Oriental de Sudáfrica proclamado en julio de 1937 con el propósito de proporcionar una reserva natural para la cebra de montaña del Cabo en peligro de extinción.</a:t>
            </a:r>
            <a:endParaRPr lang="es-ES" sz="2000" dirty="0">
              <a:latin typeface="Arial Black" pitchFamily="34" charset="0"/>
              <a:cs typeface="Aharoni" pitchFamily="2" charset="-79"/>
            </a:endParaRPr>
          </a:p>
        </p:txBody>
      </p:sp>
      <p:pic>
        <p:nvPicPr>
          <p:cNvPr id="3" name="Picture 2" descr="ob_0e4e88_p1015401[1]"/>
          <p:cNvPicPr>
            <a:picLocks noChangeAspect="1" noChangeArrowheads="1"/>
          </p:cNvPicPr>
          <p:nvPr/>
        </p:nvPicPr>
        <p:blipFill>
          <a:blip r:embed="rId3">
            <a:lum bright="6000"/>
            <a:extLst>
              <a:ext uri="{28A0092B-C50C-407E-A947-70E740481C1C}">
                <a14:useLocalDpi xmlns:a14="http://schemas.microsoft.com/office/drawing/2010/main" val="0"/>
              </a:ext>
            </a:extLst>
          </a:blip>
          <a:srcRect/>
          <a:stretch>
            <a:fillRect/>
          </a:stretch>
        </p:blipFill>
        <p:spPr bwMode="auto">
          <a:xfrm>
            <a:off x="4516800" y="0"/>
            <a:ext cx="581623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49462" y="5980987"/>
            <a:ext cx="1033672" cy="867754"/>
          </a:xfrm>
          <a:prstGeom prst="rect">
            <a:avLst/>
          </a:prstGeom>
          <a:noFill/>
        </p:spPr>
      </p:pic>
    </p:spTree>
    <p:extLst>
      <p:ext uri="{BB962C8B-B14F-4D97-AF65-F5344CB8AC3E}">
        <p14:creationId xmlns:p14="http://schemas.microsoft.com/office/powerpoint/2010/main" val="3512748816"/>
      </p:ext>
    </p:extLst>
  </p:cSld>
  <p:clrMapOvr>
    <a:masterClrMapping/>
  </p:clrMapOvr>
  <mc:AlternateContent xmlns:mc="http://schemas.openxmlformats.org/markup-compatibility/2006" xmlns:p14="http://schemas.microsoft.com/office/powerpoint/2010/main">
    <mc:Choice Requires="p14">
      <p:transition spd="slow" p14:dur="4400" advTm="27000">
        <p14:honeycomb/>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oteles en Arusha cerca de Parque Nacional Tarangire | trivago.com.u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 y="0"/>
            <a:ext cx="10428288" cy="6973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7201811"/>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122" name="Picture 2" descr="ob_a9c480_img-1042[1]"/>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3314" name="Picture 2" descr="orig_46397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319"/>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098" name="Picture 2" descr="1024px-GnusAndZebrasInMaraMasai[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07" y="18447"/>
            <a:ext cx="10333038" cy="693894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2290" name="Picture 2" descr="1004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256"/>
            <a:ext cx="10333038" cy="68397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 name="Picture 2" descr="elephant-2231690_960_72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675"/>
            <a:ext cx="10333038" cy="68816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85999" y="136983"/>
            <a:ext cx="9361040" cy="1600438"/>
          </a:xfrm>
          <a:prstGeom prst="rect">
            <a:avLst/>
          </a:prstGeom>
        </p:spPr>
        <p:txBody>
          <a:bodyPr wrap="square">
            <a:spAutoFit/>
          </a:bodyPr>
          <a:lstStyle/>
          <a:p>
            <a:pPr algn="ctr"/>
            <a:r>
              <a:rPr lang="es-ES" sz="1600" b="1" dirty="0">
                <a:solidFill>
                  <a:schemeClr val="bg1"/>
                </a:solidFill>
              </a:rPr>
              <a:t>A principios de la década de 1930, la cebra de montaña del Cabo estaba en peligro de extinción . La Junta de Síndicos de Parques Nacionales proclamó un área de 17,12 km 2 (6,61 millas cuadradas) para la preservación de la cebra. La población de cebras de montaña del parque comprendía solo cinco sementales y una yegua, y era insuficiente para expandir la población. En 1950 solo quedaban dos sementales, y un agricultor vecino , el Sr. HL </a:t>
            </a:r>
            <a:r>
              <a:rPr lang="es-ES" sz="1600" b="1" dirty="0" err="1">
                <a:solidFill>
                  <a:schemeClr val="bg1"/>
                </a:solidFill>
              </a:rPr>
              <a:t>Lombard</a:t>
            </a:r>
            <a:r>
              <a:rPr lang="es-ES" sz="1600" b="1" dirty="0">
                <a:solidFill>
                  <a:schemeClr val="bg1"/>
                </a:solidFill>
              </a:rPr>
              <a:t>, mejoró la piscina de cría al donar once cebras al parque</a:t>
            </a:r>
            <a:r>
              <a:rPr lang="es-ES" b="1" dirty="0">
                <a:solidFill>
                  <a:schemeClr val="bg1"/>
                </a:solidFill>
              </a:rPr>
              <a:t>.</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9462" y="5980987"/>
            <a:ext cx="1033672" cy="86775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400" advTm="30000">
        <p14:honeycomb/>
      </p:transition>
    </mc:Choice>
    <mc:Fallback xmlns="">
      <p:transition spd="slow" advTm="30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4338" name="Picture 2" descr="sbesson-0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90"/>
            <a:ext cx="10333038" cy="68408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2770" name="Picture 2" descr="4bd1ca80d1fa3a1c72e472944d80419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333038" cy="7029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4818" name="Picture 2" descr="1200px-Zebra_(Addo)[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99" y="-26690"/>
            <a:ext cx="10333038" cy="68846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5842" name="Picture 2" descr="117781875_o[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51"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sndAc>
          <p:stSnd>
            <p:snd r:embed="rId2" name="0720 Africa - Ndima ndapedza 03.49 c.wav"/>
          </p:stSnd>
        </p:sndAc>
      </p:transition>
    </mc:Choice>
    <mc:Fallback xmlns="">
      <p:transition spd="slow" advTm="5000">
        <p:fade/>
        <p:sndAc>
          <p:stSnd>
            <p:snd r:embed="rId4" name="0720 Africa - Ndima ndapedza 03.49 c.wav"/>
          </p:stSnd>
        </p:sndAc>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386" name="Picture 2" descr="7821fc6_4417-1gcfwq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71" y="32370"/>
            <a:ext cx="10333038" cy="70690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avannah-Africa-zebras-at-sunset_1920x12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74031" y="188641"/>
            <a:ext cx="9010036" cy="1323439"/>
          </a:xfrm>
          <a:prstGeom prst="rect">
            <a:avLst/>
          </a:prstGeom>
        </p:spPr>
        <p:txBody>
          <a:bodyPr wrap="square">
            <a:spAutoFit/>
          </a:bodyPr>
          <a:lstStyle/>
          <a:p>
            <a:pPr algn="ctr"/>
            <a:endParaRPr lang="es-ES" sz="1600" dirty="0" smtClean="0">
              <a:solidFill>
                <a:schemeClr val="bg1"/>
              </a:solidFill>
            </a:endParaRPr>
          </a:p>
          <a:p>
            <a:pPr algn="ctr"/>
            <a:r>
              <a:rPr lang="es-ES" sz="1600" dirty="0" smtClean="0">
                <a:solidFill>
                  <a:schemeClr val="bg1"/>
                </a:solidFill>
              </a:rPr>
              <a:t>Para 1964, solo había 25 cebras en el parque. En este momento, el tamaño del parque se incrementó a 65.36 km 2 (25.24 millas cuadradas) y Paul </a:t>
            </a:r>
            <a:r>
              <a:rPr lang="es-ES" sz="1600" dirty="0" err="1" smtClean="0">
                <a:solidFill>
                  <a:schemeClr val="bg1"/>
                </a:solidFill>
              </a:rPr>
              <a:t>Michau</a:t>
            </a:r>
            <a:r>
              <a:rPr lang="es-ES" sz="1600" dirty="0" smtClean="0">
                <a:solidFill>
                  <a:schemeClr val="bg1"/>
                </a:solidFill>
              </a:rPr>
              <a:t> donó seis cebras al parque. A partir de entonces, el número de cebras aumentó de manera constante a alrededor de 140. En 1975, las cebras fueron reintroducidas en el Cabo Occidental en la Reserva Natural De Hoop .</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9462" y="5980987"/>
            <a:ext cx="1033672" cy="867754"/>
          </a:xfrm>
          <a:prstGeom prst="rect">
            <a:avLst/>
          </a:prstGeom>
          <a:noFill/>
        </p:spPr>
      </p:pic>
    </p:spTree>
    <p:extLst>
      <p:ext uri="{BB962C8B-B14F-4D97-AF65-F5344CB8AC3E}">
        <p14:creationId xmlns:p14="http://schemas.microsoft.com/office/powerpoint/2010/main" val="2610840883"/>
      </p:ext>
    </p:extLst>
  </p:cSld>
  <p:clrMapOvr>
    <a:masterClrMapping/>
  </p:clrMapOvr>
  <mc:AlternateContent xmlns:mc="http://schemas.openxmlformats.org/markup-compatibility/2006" xmlns:p14="http://schemas.microsoft.com/office/powerpoint/2010/main">
    <mc:Choice Requires="p14">
      <p:transition spd="slow" p14:dur="4400" advTm="27000">
        <p14:honeycomb/>
      </p:transition>
    </mc:Choice>
    <mc:Fallback xmlns="">
      <p:transition spd="slow" advTm="2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194" name="Picture 2" descr="zebres-point-eau-organiser-safari-Kruge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7"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9938" name="Picture 2" descr="dbfe5ddf[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333038" cy="6856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0962" name="Picture 2" descr="Mountain_zebra_N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3010" name="Picture 2" descr="parc-national-kruger-zebre-1200x8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29" y="-20588"/>
            <a:ext cx="10333038" cy="6878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218" name="Picture 2" descr="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ze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90055" y="17191"/>
            <a:ext cx="8352928" cy="1569660"/>
          </a:xfrm>
          <a:prstGeom prst="rect">
            <a:avLst/>
          </a:prstGeom>
        </p:spPr>
        <p:txBody>
          <a:bodyPr wrap="square">
            <a:spAutoFit/>
          </a:bodyPr>
          <a:lstStyle/>
          <a:p>
            <a:pPr algn="ctr"/>
            <a:endParaRPr lang="es-ES" sz="1600" b="1" dirty="0" smtClean="0">
              <a:solidFill>
                <a:schemeClr val="bg1"/>
              </a:solidFill>
            </a:endParaRPr>
          </a:p>
          <a:p>
            <a:pPr algn="ctr"/>
            <a:r>
              <a:rPr lang="es-ES" sz="1600" b="1" dirty="0" smtClean="0">
                <a:solidFill>
                  <a:schemeClr val="bg1"/>
                </a:solidFill>
              </a:rPr>
              <a:t>Desde 1978, la captura y la reubicación de la cebra de montaña en un nuevo hábitat han sido parte de la gestión de rutina del parque. Actualmente (2015) el número de rebaños del parque supera los 700 animales, y un promedio de unos 20 animales se reubica cada año. A través de los años, se han comprado granjas adicionales para aumentar el tamaño del parque a los actuales 284 km 2 (110 millas cuadradas).</a:t>
            </a:r>
            <a:endParaRPr lang="es-ES" sz="1600" b="1" dirty="0">
              <a:solidFill>
                <a:schemeClr val="bg1"/>
              </a:solidFill>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9462" y="5980987"/>
            <a:ext cx="1033672" cy="867754"/>
          </a:xfrm>
          <a:prstGeom prst="rect">
            <a:avLst/>
          </a:prstGeom>
          <a:noFill/>
        </p:spPr>
      </p:pic>
    </p:spTree>
    <p:extLst>
      <p:ext uri="{BB962C8B-B14F-4D97-AF65-F5344CB8AC3E}">
        <p14:creationId xmlns:p14="http://schemas.microsoft.com/office/powerpoint/2010/main" val="2630478944"/>
      </p:ext>
    </p:extLst>
  </p:cSld>
  <p:clrMapOvr>
    <a:masterClrMapping/>
  </p:clrMapOvr>
  <mc:AlternateContent xmlns:mc="http://schemas.openxmlformats.org/markup-compatibility/2006" xmlns:p14="http://schemas.microsoft.com/office/powerpoint/2010/main">
    <mc:Choice Requires="p14">
      <p:transition spd="slow" p14:dur="4400" advTm="31000">
        <p14:honeycomb/>
      </p:transition>
    </mc:Choice>
    <mc:Fallback xmlns="">
      <p:transition spd="slow" advTm="31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6866" name="Picture 2" descr="zebre-safari-tanzanie-afriqu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19" y="24358"/>
            <a:ext cx="10333038" cy="70050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7890" name="Picture 2" descr="orig_49961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27"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8914" name="Picture 2" descr="na_5addeab52e2fb[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3554" name="Picture 2" descr="3d4d5f8b0fc6e982054c448fc85a-142400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6"/>
            <a:ext cx="10333038" cy="68483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4578" name="Picture 2" descr="34871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28"/>
            <a:ext cx="10333038" cy="70202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6626" name="Picture 2" descr="zebras_flock_curious_uganda_stripes_animals_wild_animal_attention-80225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7410" name="Picture 2" descr="zebras_horses_animals_mammals_savannah_steppe_africa_white-98341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9458" name="Picture 2" descr="zèbres_02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05f93b42ac9b58f0651ab40ac38f84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7" y="0"/>
            <a:ext cx="10333038"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684309"/>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146" name="Picture 2" descr="zebras_wild_nature_rainbow_after_rain-78594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6082" name="Picture 2" descr="zebres-lions-elephants-a-la-decouverte-du-parc-national-d-etocha-en-namibie-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333038"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sndAc>
          <p:stSnd>
            <p:snd r:embed="rId2" name="Enigma- return to Innocence.wav"/>
          </p:stSnd>
        </p:sndAc>
      </p:transition>
    </mc:Choice>
    <mc:Fallback xmlns="">
      <p:transition spd="slow" advTm="5000">
        <p:fade/>
        <p:sndAc>
          <p:stSnd>
            <p:snd r:embed="rId4" name="Enigma- return to Innocence.wav"/>
          </p:stSnd>
        </p:sndAc>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70175" y="1896214"/>
            <a:ext cx="7764559"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C00000"/>
                </a:solidFill>
                <a:latin typeface="+mj-lt"/>
              </a:rPr>
              <a:t>¡Nadie parece saber que existe </a:t>
            </a:r>
            <a:r>
              <a:rPr lang="es-ES" altLang="es-ES" sz="2000" b="1" i="1" dirty="0" err="1">
                <a:solidFill>
                  <a:srgbClr val="C00000"/>
                </a:solidFill>
                <a:latin typeface="+mj-lt"/>
              </a:rPr>
              <a:t>mountain</a:t>
            </a:r>
            <a:r>
              <a:rPr lang="es-ES" altLang="es-ES" sz="2000" b="1" i="1" dirty="0">
                <a:solidFill>
                  <a:srgbClr val="C00000"/>
                </a:solidFill>
                <a:latin typeface="+mj-lt"/>
              </a:rPr>
              <a:t> </a:t>
            </a:r>
            <a:r>
              <a:rPr lang="es-ES" altLang="es-ES" sz="2000" b="1" i="1" dirty="0" err="1">
                <a:solidFill>
                  <a:srgbClr val="C00000"/>
                </a:solidFill>
                <a:latin typeface="+mj-lt"/>
              </a:rPr>
              <a:t>zebra</a:t>
            </a:r>
            <a:r>
              <a:rPr lang="es-ES" altLang="es-ES" sz="2000" b="1" i="1" dirty="0">
                <a:solidFill>
                  <a:srgbClr val="C00000"/>
                </a:solidFill>
                <a:latin typeface="+mj-lt"/>
              </a:rPr>
              <a:t> </a:t>
            </a:r>
            <a:r>
              <a:rPr lang="es-ES" altLang="es-ES" sz="2000" b="1" i="1" dirty="0" err="1">
                <a:solidFill>
                  <a:srgbClr val="C00000"/>
                </a:solidFill>
                <a:latin typeface="+mj-lt"/>
              </a:rPr>
              <a:t>park</a:t>
            </a:r>
            <a:r>
              <a:rPr lang="es-ES" altLang="es-ES" sz="2000" b="1" i="1" dirty="0">
                <a:solidFill>
                  <a:srgbClr val="C00000"/>
                </a:solidFill>
                <a:latin typeface="+mj-lt"/>
              </a:rPr>
              <a:t>! incluso </a:t>
            </a:r>
            <a:r>
              <a:rPr lang="es-ES" altLang="es-ES" sz="2000" b="1" i="1" dirty="0" err="1">
                <a:solidFill>
                  <a:srgbClr val="C00000"/>
                </a:solidFill>
                <a:latin typeface="+mj-lt"/>
              </a:rPr>
              <a:t>lonely</a:t>
            </a:r>
            <a:r>
              <a:rPr lang="es-ES" altLang="es-ES" sz="2000" b="1" i="1" dirty="0">
                <a:solidFill>
                  <a:srgbClr val="C00000"/>
                </a:solidFill>
                <a:latin typeface="+mj-lt"/>
              </a:rPr>
              <a:t> </a:t>
            </a:r>
            <a:r>
              <a:rPr lang="es-ES" altLang="es-ES" sz="2000" b="1" i="1" dirty="0" err="1">
                <a:solidFill>
                  <a:srgbClr val="C00000"/>
                </a:solidFill>
                <a:latin typeface="+mj-lt"/>
              </a:rPr>
              <a:t>planet</a:t>
            </a:r>
            <a:r>
              <a:rPr lang="es-ES" altLang="es-ES" sz="2000" b="1" i="1" dirty="0">
                <a:solidFill>
                  <a:srgbClr val="C00000"/>
                </a:solidFill>
                <a:latin typeface="+mj-lt"/>
              </a:rPr>
              <a:t> ignoró el parque nacional </a:t>
            </a:r>
            <a:r>
              <a:rPr lang="es-ES" altLang="es-ES" sz="2000" b="1" i="1" dirty="0" err="1">
                <a:solidFill>
                  <a:srgbClr val="C00000"/>
                </a:solidFill>
                <a:latin typeface="+mj-lt"/>
              </a:rPr>
              <a:t>mountain</a:t>
            </a:r>
            <a:r>
              <a:rPr lang="es-ES" altLang="es-ES" sz="2000" b="1" i="1" dirty="0">
                <a:solidFill>
                  <a:srgbClr val="C00000"/>
                </a:solidFill>
                <a:latin typeface="+mj-lt"/>
              </a:rPr>
              <a:t> </a:t>
            </a:r>
            <a:r>
              <a:rPr lang="es-ES" altLang="es-ES" sz="2000" b="1" i="1" dirty="0" err="1">
                <a:solidFill>
                  <a:srgbClr val="C00000"/>
                </a:solidFill>
                <a:latin typeface="+mj-lt"/>
              </a:rPr>
              <a:t>zebra</a:t>
            </a:r>
            <a:r>
              <a:rPr lang="es-ES" altLang="es-ES" sz="2000" b="1" i="1" dirty="0">
                <a:solidFill>
                  <a:srgbClr val="C00000"/>
                </a:solidFill>
                <a:latin typeface="+mj-lt"/>
              </a:rPr>
              <a:t> en su lista de blogs de los mejores parques y reservas de caza en </a:t>
            </a:r>
            <a:r>
              <a:rPr lang="es-ES" altLang="es-ES" sz="2000" b="1" i="1" dirty="0" err="1">
                <a:solidFill>
                  <a:srgbClr val="C00000"/>
                </a:solidFill>
                <a:latin typeface="+mj-lt"/>
              </a:rPr>
              <a:t>sudáfrica</a:t>
            </a:r>
            <a:r>
              <a:rPr lang="es-ES" altLang="es-ES" sz="2000" b="1" i="1" dirty="0">
                <a:solidFill>
                  <a:srgbClr val="C00000"/>
                </a:solidFill>
                <a:latin typeface="+mj-lt"/>
              </a:rPr>
              <a:t> . ¿y no podemos pensar por qué? pero esto puede funcionar a tu favor. ¡ve mientras todavía tienes el parque para ti! (el parque ha agregado recientemente otras ocho unidades debido al aumento de visitantes, por lo que ya se ha corrido la voz). el parque nacional </a:t>
            </a:r>
            <a:r>
              <a:rPr lang="es-ES" altLang="es-ES" sz="2000" b="1" i="1" dirty="0" err="1">
                <a:solidFill>
                  <a:srgbClr val="C00000"/>
                </a:solidFill>
                <a:latin typeface="+mj-lt"/>
              </a:rPr>
              <a:t>mountain</a:t>
            </a:r>
            <a:r>
              <a:rPr lang="es-ES" altLang="es-ES" sz="2000" b="1" i="1" dirty="0">
                <a:solidFill>
                  <a:srgbClr val="C00000"/>
                </a:solidFill>
                <a:latin typeface="+mj-lt"/>
              </a:rPr>
              <a:t> </a:t>
            </a:r>
            <a:r>
              <a:rPr lang="es-ES" altLang="es-ES" sz="2000" b="1" i="1" dirty="0" err="1">
                <a:solidFill>
                  <a:srgbClr val="C00000"/>
                </a:solidFill>
                <a:latin typeface="+mj-lt"/>
              </a:rPr>
              <a:t>zebra</a:t>
            </a:r>
            <a:r>
              <a:rPr lang="es-ES" altLang="es-ES" sz="2000" b="1" i="1" dirty="0">
                <a:solidFill>
                  <a:srgbClr val="C00000"/>
                </a:solidFill>
                <a:latin typeface="+mj-lt"/>
              </a:rPr>
              <a:t> es uno de los parques más bellos del país, y se encuentra en el corazón del </a:t>
            </a:r>
            <a:r>
              <a:rPr lang="es-ES" altLang="es-ES" sz="2000" b="1" i="1" dirty="0" err="1">
                <a:solidFill>
                  <a:srgbClr val="C00000"/>
                </a:solidFill>
                <a:latin typeface="+mj-lt"/>
              </a:rPr>
              <a:t>karoo</a:t>
            </a:r>
            <a:r>
              <a:rPr lang="es-ES" altLang="es-ES" sz="2000" b="1" i="1" dirty="0">
                <a:solidFill>
                  <a:srgbClr val="C00000"/>
                </a:solidFill>
                <a:latin typeface="+mj-lt"/>
              </a:rPr>
              <a:t> , lo que significa que se absorbe fácilmente en un viaje por carretera a través de algunos de los paisajes más pintorescos, llenos de pueblos con mucho carácter. encuéntralo a las afueras de </a:t>
            </a:r>
            <a:r>
              <a:rPr lang="es-ES" altLang="es-ES" sz="2000" b="1" i="1" dirty="0" err="1">
                <a:solidFill>
                  <a:srgbClr val="C00000"/>
                </a:solidFill>
                <a:latin typeface="+mj-lt"/>
              </a:rPr>
              <a:t>cradock</a:t>
            </a:r>
            <a:r>
              <a:rPr lang="es-ES" altLang="es-ES" sz="2000" b="1" i="1" dirty="0">
                <a:solidFill>
                  <a:srgbClr val="C00000"/>
                </a:solidFill>
                <a:latin typeface="+mj-lt"/>
              </a:rPr>
              <a:t>.</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9212" y="5306266"/>
            <a:ext cx="1628081" cy="1366752"/>
          </a:xfrm>
          <a:prstGeom prst="rect">
            <a:avLst/>
          </a:prstGeom>
          <a:noFill/>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8124" y="0"/>
            <a:ext cx="10343849" cy="7046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451075"/>
      </p:ext>
    </p:extLst>
  </p:cSld>
  <p:clrMapOvr>
    <a:masterClrMapping/>
  </p:clrMapOvr>
  <mc:AlternateContent xmlns:mc="http://schemas.openxmlformats.org/markup-compatibility/2006" xmlns:p14="http://schemas.microsoft.com/office/powerpoint/2010/main">
    <mc:Choice Requires="p14">
      <p:transition spd="slow" p14:dur="3000" advTm="42000">
        <p14:shred/>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5" presetClass="exit" presetSubtype="10" fill="hold" nodeType="withEffect">
                                  <p:stCondLst>
                                    <p:cond delay="4750"/>
                                  </p:stCondLst>
                                  <p:childTnLst>
                                    <p:animEffect transition="out" filter="checkerboard(across)">
                                      <p:cBhvr>
                                        <p:cTn id="11" dur="1000"/>
                                        <p:tgtEl>
                                          <p:spTgt spid="4"/>
                                        </p:tgtEl>
                                      </p:cBhvr>
                                    </p:animEffect>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8674" name="Picture 2" descr="c1888824[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sndAc>
          <p:stSnd>
            <p:snd r:embed="rId2" name="0720 Africa - Ndima ndapedza 03.49 c.wav"/>
          </p:stSnd>
        </p:sndAc>
      </p:transition>
    </mc:Choice>
    <mc:Fallback xmlns="">
      <p:transition spd="slow" advTm="5000">
        <p:fade/>
        <p:sndAc>
          <p:stSnd>
            <p:snd r:embed="rId4" name="0720 Africa - Ndima ndapedza 03.49 c.wav"/>
          </p:stSnd>
        </p:sndAc>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9698" name="Picture 2" descr="zebra-138416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746" name="Picture 2" descr="zebras_savannah_look-133833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4034" name="Picture 2" descr="KENCTBIG_taita-tsavo-zebres-kenya-safari-tui[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5058" name="Picture 2" descr="orig_48743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frica_light_sunset_wild_holiday_elephant_scale_animal-85776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088"/>
            <a:ext cx="10333038" cy="682791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9976" y="260648"/>
            <a:ext cx="9577064" cy="1200329"/>
          </a:xfrm>
          <a:prstGeom prst="rect">
            <a:avLst/>
          </a:prstGeom>
        </p:spPr>
        <p:txBody>
          <a:bodyPr wrap="square">
            <a:spAutoFit/>
          </a:bodyPr>
          <a:lstStyle/>
          <a:p>
            <a:pPr algn="ctr"/>
            <a:r>
              <a:rPr lang="es-ES" b="1" dirty="0" smtClean="0"/>
              <a:t>La cebra de montaña no es la cebra de </a:t>
            </a:r>
            <a:r>
              <a:rPr lang="es-ES" b="1" dirty="0" err="1" smtClean="0"/>
              <a:t>Burchell</a:t>
            </a:r>
            <a:r>
              <a:rPr lang="es-ES" b="1" dirty="0" smtClean="0"/>
              <a:t>.</a:t>
            </a:r>
          </a:p>
          <a:p>
            <a:pPr algn="ctr"/>
            <a:r>
              <a:rPr lang="es-ES" b="1" dirty="0" smtClean="0"/>
              <a:t>Esté atento a la gran papada y las narices de color marrón rojizo que los distingue de los hermanos de sus llanuras. Los encontrará con tanta frecuencia como no en las laderas de las montañas del parque y en rebaños en los pastizales abiertos.</a:t>
            </a:r>
            <a:endParaRPr lang="es-ES" b="1" dirty="0"/>
          </a:p>
        </p:txBody>
      </p:sp>
      <p:pic>
        <p:nvPicPr>
          <p:cNvPr id="6"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9462" y="5980987"/>
            <a:ext cx="1033672" cy="867754"/>
          </a:xfrm>
          <a:prstGeom prst="rect">
            <a:avLst/>
          </a:prstGeom>
          <a:noFill/>
        </p:spPr>
      </p:pic>
    </p:spTree>
    <p:extLst>
      <p:ext uri="{BB962C8B-B14F-4D97-AF65-F5344CB8AC3E}">
        <p14:creationId xmlns:p14="http://schemas.microsoft.com/office/powerpoint/2010/main" val="2937679406"/>
      </p:ext>
    </p:extLst>
  </p:cSld>
  <p:clrMapOvr>
    <a:masterClrMapping/>
  </p:clrMapOvr>
  <mc:AlternateContent xmlns:mc="http://schemas.openxmlformats.org/markup-compatibility/2006" xmlns:p14="http://schemas.microsoft.com/office/powerpoint/2010/main">
    <mc:Choice Requires="p14">
      <p:transition spd="slow" p14:dur="4400" advTm="23000">
        <p14:honeycomb/>
      </p:transition>
    </mc:Choice>
    <mc:Fallback xmlns="">
      <p:transition spd="slow" advTm="23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7106" name="Picture 2" descr="36658a68d9fcefefec2a2740d810bda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9154" name="Picture 2" descr="b1b5e135760184990d2bacdbc23c8fa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164"/>
            <a:ext cx="10333038" cy="68911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0178" name="Picture 2" descr="south_africa_zebra_elephant_safari_wild_wildlife_kruger_park_elephants-615617[1]"/>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23986"/>
            <a:ext cx="10333038" cy="70774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1202" name="Picture 2" descr="zebre-course-hluhluwe-is-afrique-sud-decouvert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306"/>
            <a:ext cx="10333038" cy="68763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3250" name="Picture 2" descr="DiU1AhdX4AAQeKI[1]"/>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0" y="-35074"/>
            <a:ext cx="10333038" cy="689307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4274" name="Picture 2" descr="famille_de_zeb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5298" name="Picture 2" descr="85475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6"/>
            <a:ext cx="10333038" cy="68576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7650" name="Picture 2" descr="20-144256208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330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6322" name="Picture 2" descr="safari-famille-afrique-du-sud-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575231"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outh-africa-2847776_960_720[1]"/>
          <p:cNvPicPr>
            <a:picLocks noChangeAspect="1" noChangeArrowheads="1"/>
          </p:cNvPicPr>
          <p:nvPr/>
        </p:nvPicPr>
        <p:blipFill rotWithShape="1">
          <a:blip r:embed="rId2">
            <a:extLst>
              <a:ext uri="{28A0092B-C50C-407E-A947-70E740481C1C}">
                <a14:useLocalDpi xmlns:a14="http://schemas.microsoft.com/office/drawing/2010/main" val="0"/>
              </a:ext>
            </a:extLst>
          </a:blip>
          <a:srcRect t="-3253" b="16931"/>
          <a:stretch/>
        </p:blipFill>
        <p:spPr bwMode="auto">
          <a:xfrm>
            <a:off x="0" y="-243408"/>
            <a:ext cx="10333038"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5857498"/>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south-africa-2847776_960_720[1]"/>
          <p:cNvPicPr>
            <a:picLocks noChangeAspect="1" noChangeArrowheads="1"/>
          </p:cNvPicPr>
          <p:nvPr/>
        </p:nvPicPr>
        <p:blipFill rotWithShape="1">
          <a:blip r:embed="rId2">
            <a:extLst>
              <a:ext uri="{28A0092B-C50C-407E-A947-70E740481C1C}">
                <a14:useLocalDpi xmlns:a14="http://schemas.microsoft.com/office/drawing/2010/main" val="0"/>
              </a:ext>
            </a:extLst>
          </a:blip>
          <a:srcRect t="-3253" b="16931"/>
          <a:stretch/>
        </p:blipFill>
        <p:spPr bwMode="auto">
          <a:xfrm>
            <a:off x="0" y="-243408"/>
            <a:ext cx="10333038" cy="710140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 y="0"/>
            <a:ext cx="1037304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0003" y="49543"/>
            <a:ext cx="10333039" cy="6858000"/>
          </a:xfrm>
          <a:prstGeom prst="rect">
            <a:avLst/>
          </a:prstGeom>
          <a:blipFill>
            <a:blip r:embed="rId5"/>
            <a:tile tx="0" ty="0" sx="100000" sy="100000" flip="none" algn="tl"/>
          </a:blipFill>
        </p:spPr>
      </p:pic>
      <p:pic>
        <p:nvPicPr>
          <p:cNvPr id="155652" name="Image 2" descr="swirlrainbw3.gif"/>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bwMode="auto">
          <a:xfrm rot="5400000">
            <a:off x="-3389672" y="3389685"/>
            <a:ext cx="6858000" cy="78656"/>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bwMode="auto">
          <a:xfrm rot="5400000">
            <a:off x="6864711" y="3389685"/>
            <a:ext cx="6858000" cy="78656"/>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bwMode="auto">
          <a:xfrm rot="10800000">
            <a:off x="10" y="0"/>
            <a:ext cx="10333038" cy="69512"/>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bwMode="auto">
          <a:xfrm rot="10800000">
            <a:off x="10" y="6783316"/>
            <a:ext cx="1033303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42399" y="5464910"/>
            <a:ext cx="680905"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90983" y="1067209"/>
            <a:ext cx="4034900"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61763" y="1067210"/>
            <a:ext cx="3953086"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16 de septiembre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11:19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8"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32980" y="5210969"/>
            <a:ext cx="2270053" cy="934064"/>
          </a:xfrm>
          <a:prstGeom prst="rect">
            <a:avLst/>
          </a:prstGeom>
          <a:noFill/>
        </p:spPr>
      </p:pic>
    </p:spTree>
    <p:extLst>
      <p:ext uri="{BB962C8B-B14F-4D97-AF65-F5344CB8AC3E}">
        <p14:creationId xmlns:p14="http://schemas.microsoft.com/office/powerpoint/2010/main" val="1348036772"/>
      </p:ext>
    </p:extLst>
  </p:cSld>
  <p:clrMapOvr>
    <a:masterClrMapping/>
  </p:clrMapOvr>
  <mc:AlternateContent xmlns:mc="http://schemas.openxmlformats.org/markup-compatibility/2006" xmlns:p14="http://schemas.microsoft.com/office/powerpoint/2010/main">
    <mc:Choice Requires="p14">
      <p:transition spd="slow" p14:dur="4400" advTm="5000">
        <p14:honeycomb/>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994303" y="3276600"/>
            <a:ext cx="344435"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33303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1033303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38825" y="0"/>
            <a:ext cx="5510954"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33303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91631" y="4724402"/>
            <a:ext cx="3013803"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72040" y="4191000"/>
            <a:ext cx="2669368"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63759" y="4876800"/>
            <a:ext cx="1377738"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 y="2971800"/>
            <a:ext cx="602761"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 y="3505200"/>
            <a:ext cx="602761"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 y="4038600"/>
            <a:ext cx="602761"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 y="4572000"/>
            <a:ext cx="602761"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333038"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649867" y="838200"/>
            <a:ext cx="5453548"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MONTAIN ZEBRA">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MONTAIN ZEBRA</Template>
  <TotalTime>3</TotalTime>
  <Words>558</Words>
  <Application>Microsoft Office PowerPoint</Application>
  <PresentationFormat>Personalizado</PresentationFormat>
  <Paragraphs>21</Paragraphs>
  <Slides>60</Slides>
  <Notes>0</Notes>
  <HiddenSlides>0</HiddenSlides>
  <MMClips>2</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MONTAIN ZEBRA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2020-09-16T09:19:00Z</dcterms:created>
  <dcterms:modified xsi:type="dcterms:W3CDTF">2020-09-16T09:22:17Z</dcterms:modified>
</cp:coreProperties>
</file>