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5"/>
  </p:notesMasterIdLst>
  <p:sldIdLst>
    <p:sldId id="377" r:id="rId3"/>
    <p:sldId id="513" r:id="rId4"/>
    <p:sldId id="448" r:id="rId5"/>
    <p:sldId id="449" r:id="rId6"/>
    <p:sldId id="450" r:id="rId7"/>
    <p:sldId id="452" r:id="rId8"/>
    <p:sldId id="453" r:id="rId9"/>
    <p:sldId id="454" r:id="rId10"/>
    <p:sldId id="455" r:id="rId11"/>
    <p:sldId id="456" r:id="rId12"/>
    <p:sldId id="457" r:id="rId13"/>
    <p:sldId id="458" r:id="rId14"/>
    <p:sldId id="459" r:id="rId15"/>
    <p:sldId id="460" r:id="rId16"/>
    <p:sldId id="461" r:id="rId17"/>
    <p:sldId id="514" r:id="rId18"/>
    <p:sldId id="515" r:id="rId19"/>
    <p:sldId id="516" r:id="rId20"/>
    <p:sldId id="518" r:id="rId21"/>
    <p:sldId id="519" r:id="rId22"/>
    <p:sldId id="520" r:id="rId23"/>
    <p:sldId id="521" r:id="rId24"/>
    <p:sldId id="517" r:id="rId25"/>
    <p:sldId id="462" r:id="rId26"/>
    <p:sldId id="463" r:id="rId27"/>
    <p:sldId id="464" r:id="rId28"/>
    <p:sldId id="465" r:id="rId29"/>
    <p:sldId id="468" r:id="rId30"/>
    <p:sldId id="470" r:id="rId31"/>
    <p:sldId id="471" r:id="rId32"/>
    <p:sldId id="472" r:id="rId33"/>
    <p:sldId id="473" r:id="rId34"/>
    <p:sldId id="475" r:id="rId35"/>
    <p:sldId id="476" r:id="rId36"/>
    <p:sldId id="477" r:id="rId37"/>
    <p:sldId id="478" r:id="rId38"/>
    <p:sldId id="479" r:id="rId39"/>
    <p:sldId id="480" r:id="rId40"/>
    <p:sldId id="481" r:id="rId41"/>
    <p:sldId id="482" r:id="rId42"/>
    <p:sldId id="483" r:id="rId43"/>
    <p:sldId id="484" r:id="rId44"/>
    <p:sldId id="485" r:id="rId45"/>
    <p:sldId id="486" r:id="rId46"/>
    <p:sldId id="487" r:id="rId47"/>
    <p:sldId id="488" r:id="rId48"/>
    <p:sldId id="489" r:id="rId49"/>
    <p:sldId id="490" r:id="rId50"/>
    <p:sldId id="491" r:id="rId51"/>
    <p:sldId id="492" r:id="rId52"/>
    <p:sldId id="493" r:id="rId53"/>
    <p:sldId id="494" r:id="rId54"/>
    <p:sldId id="495" r:id="rId55"/>
    <p:sldId id="496" r:id="rId56"/>
    <p:sldId id="497" r:id="rId57"/>
    <p:sldId id="498" r:id="rId58"/>
    <p:sldId id="500" r:id="rId59"/>
    <p:sldId id="501" r:id="rId60"/>
    <p:sldId id="502" r:id="rId61"/>
    <p:sldId id="474" r:id="rId62"/>
    <p:sldId id="503" r:id="rId63"/>
    <p:sldId id="507" r:id="rId64"/>
    <p:sldId id="509" r:id="rId65"/>
    <p:sldId id="504" r:id="rId66"/>
    <p:sldId id="505" r:id="rId67"/>
    <p:sldId id="506" r:id="rId68"/>
    <p:sldId id="508" r:id="rId69"/>
    <p:sldId id="510" r:id="rId70"/>
    <p:sldId id="511" r:id="rId71"/>
    <p:sldId id="512" r:id="rId72"/>
    <p:sldId id="378" r:id="rId73"/>
    <p:sldId id="522" r:id="rId74"/>
  </p:sldIdLst>
  <p:sldSz cx="12385675" cy="712946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aZK6LLEemlVQqDTi/QHWA" hashData="Ci+jRaKetQuO7znZJSUEuKWlTZ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428" y="-840"/>
      </p:cViewPr>
      <p:guideLst>
        <p:guide orient="horz" pos="2246"/>
        <p:guide pos="390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19/12/2016</a:t>
            </a:fld>
            <a:endParaRPr lang="es-ES"/>
          </a:p>
        </p:txBody>
      </p:sp>
      <p:sp>
        <p:nvSpPr>
          <p:cNvPr id="4" name="3 Marcador de imagen de diapositiva"/>
          <p:cNvSpPr>
            <a:spLocks noGrp="1" noRot="1" noChangeAspect="1"/>
          </p:cNvSpPr>
          <p:nvPr>
            <p:ph type="sldImg" idx="2"/>
          </p:nvPr>
        </p:nvSpPr>
        <p:spPr>
          <a:xfrm>
            <a:off x="450850" y="685800"/>
            <a:ext cx="59563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28927" y="2214755"/>
            <a:ext cx="10527825" cy="152821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57853" y="4040034"/>
            <a:ext cx="8669972" cy="182197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78384" y="4581344"/>
            <a:ext cx="10527825" cy="1415991"/>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78384" y="3021773"/>
            <a:ext cx="10527825" cy="155957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19284" y="1663546"/>
            <a:ext cx="5470341" cy="47051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296051" y="1663546"/>
            <a:ext cx="5470341" cy="47051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19/12/2016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9289" y="1595880"/>
            <a:ext cx="5472491" cy="66508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19289" y="2260963"/>
            <a:ext cx="5472491" cy="41076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291758" y="1595880"/>
            <a:ext cx="5474640" cy="66508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291758" y="2260963"/>
            <a:ext cx="5474640" cy="41076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19/12/2016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19/12/2016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19/12/2016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19289" y="283862"/>
            <a:ext cx="4074802" cy="120804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842460" y="283860"/>
            <a:ext cx="6923938" cy="60847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19289" y="1491911"/>
            <a:ext cx="4074802" cy="4876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19/12/2016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427679" y="4990625"/>
            <a:ext cx="7431405" cy="589171"/>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427679" y="637032"/>
            <a:ext cx="7431405" cy="427767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427679" y="5579796"/>
            <a:ext cx="7431405" cy="83672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19/12/2016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979621" y="285510"/>
            <a:ext cx="2786778" cy="608314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19285" y="285510"/>
            <a:ext cx="8153902" cy="608314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28926" y="2214756"/>
            <a:ext cx="10527824" cy="1528214"/>
          </a:xfrm>
          <a:prstGeom prst="rect">
            <a:avLst/>
          </a:prstGeom>
        </p:spPr>
        <p:txBody>
          <a:bodyPr lIns="111496" tIns="55748" rIns="111496" bIns="55748"/>
          <a:lstStyle/>
          <a:p>
            <a:r>
              <a:rPr lang="es-ES" smtClean="0"/>
              <a:t>Haga clic para modificar el estilo de título del patrón</a:t>
            </a:r>
            <a:endParaRPr lang="es-ES"/>
          </a:p>
        </p:txBody>
      </p:sp>
      <p:sp>
        <p:nvSpPr>
          <p:cNvPr id="3" name="2 Subtítulo"/>
          <p:cNvSpPr>
            <a:spLocks noGrp="1"/>
          </p:cNvSpPr>
          <p:nvPr>
            <p:ph type="subTitle" idx="1"/>
          </p:nvPr>
        </p:nvSpPr>
        <p:spPr>
          <a:xfrm>
            <a:off x="1857851" y="4040029"/>
            <a:ext cx="8669973" cy="1821974"/>
          </a:xfrm>
          <a:prstGeom prst="rect">
            <a:avLst/>
          </a:prstGeom>
        </p:spPr>
        <p:txBody>
          <a:bodyPr lIns="111496" tIns="55748" rIns="111496" bIns="55748"/>
          <a:lstStyle>
            <a:lvl1pPr marL="0" indent="0" algn="ctr">
              <a:buNone/>
              <a:defRPr/>
            </a:lvl1pPr>
            <a:lvl2pPr marL="557481" indent="0" algn="ctr">
              <a:buNone/>
              <a:defRPr/>
            </a:lvl2pPr>
            <a:lvl3pPr marL="1114964" indent="0" algn="ctr">
              <a:buNone/>
              <a:defRPr/>
            </a:lvl3pPr>
            <a:lvl4pPr marL="1672445" indent="0" algn="ctr">
              <a:buNone/>
              <a:defRPr/>
            </a:lvl4pPr>
            <a:lvl5pPr marL="2229928" indent="0" algn="ctr">
              <a:buNone/>
              <a:defRPr/>
            </a:lvl5pPr>
            <a:lvl6pPr marL="2787409" indent="0" algn="ctr">
              <a:buNone/>
              <a:defRPr/>
            </a:lvl6pPr>
            <a:lvl7pPr marL="3344891" indent="0" algn="ctr">
              <a:buNone/>
              <a:defRPr/>
            </a:lvl7pPr>
            <a:lvl8pPr marL="3902373" indent="0" algn="ctr">
              <a:buNone/>
              <a:defRPr/>
            </a:lvl8pPr>
            <a:lvl9pPr marL="4459854"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8000" r="-8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19285" y="285513"/>
            <a:ext cx="11147108" cy="1188244"/>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9285" y="1663546"/>
            <a:ext cx="11147108" cy="4705116"/>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19291" y="6607958"/>
            <a:ext cx="2889991" cy="379577"/>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19/12/2016</a:t>
            </a:fld>
            <a:endParaRPr lang="es-ES"/>
          </a:p>
        </p:txBody>
      </p:sp>
      <p:sp>
        <p:nvSpPr>
          <p:cNvPr id="5" name="4 Marcador de pie de página"/>
          <p:cNvSpPr>
            <a:spLocks noGrp="1"/>
          </p:cNvSpPr>
          <p:nvPr>
            <p:ph type="ftr" sz="quarter" idx="3"/>
          </p:nvPr>
        </p:nvSpPr>
        <p:spPr>
          <a:xfrm>
            <a:off x="4231779" y="6607958"/>
            <a:ext cx="3922131" cy="37957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876406" y="6607958"/>
            <a:ext cx="2889991" cy="379577"/>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19284" y="6492432"/>
            <a:ext cx="2889991" cy="495102"/>
          </a:xfrm>
          <a:prstGeom prst="rect">
            <a:avLst/>
          </a:prstGeom>
          <a:noFill/>
          <a:ln w="9525">
            <a:noFill/>
            <a:miter lim="800000"/>
            <a:headEnd/>
            <a:tailEnd/>
          </a:ln>
          <a:effectLst/>
        </p:spPr>
        <p:txBody>
          <a:bodyPr vert="horz" wrap="square" lIns="111511" tIns="55756" rIns="111511" bIns="55756"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400">
          <a:solidFill>
            <a:schemeClr val="tx2"/>
          </a:solidFill>
          <a:latin typeface="+mj-lt"/>
          <a:ea typeface="+mj-ea"/>
          <a:cs typeface="+mj-cs"/>
        </a:defRPr>
      </a:lvl1pPr>
      <a:lvl2pPr algn="ctr" rtl="0" fontAlgn="base">
        <a:spcBef>
          <a:spcPct val="0"/>
        </a:spcBef>
        <a:spcAft>
          <a:spcPct val="0"/>
        </a:spcAft>
        <a:defRPr sz="5400">
          <a:solidFill>
            <a:schemeClr val="tx2"/>
          </a:solidFill>
          <a:latin typeface="Arial" charset="0"/>
          <a:cs typeface="Arial" charset="0"/>
        </a:defRPr>
      </a:lvl2pPr>
      <a:lvl3pPr algn="ctr" rtl="0" fontAlgn="base">
        <a:spcBef>
          <a:spcPct val="0"/>
        </a:spcBef>
        <a:spcAft>
          <a:spcPct val="0"/>
        </a:spcAft>
        <a:defRPr sz="5400">
          <a:solidFill>
            <a:schemeClr val="tx2"/>
          </a:solidFill>
          <a:latin typeface="Arial" charset="0"/>
          <a:cs typeface="Arial" charset="0"/>
        </a:defRPr>
      </a:lvl3pPr>
      <a:lvl4pPr algn="ctr" rtl="0" fontAlgn="base">
        <a:spcBef>
          <a:spcPct val="0"/>
        </a:spcBef>
        <a:spcAft>
          <a:spcPct val="0"/>
        </a:spcAft>
        <a:defRPr sz="5400">
          <a:solidFill>
            <a:schemeClr val="tx2"/>
          </a:solidFill>
          <a:latin typeface="Arial" charset="0"/>
          <a:cs typeface="Arial" charset="0"/>
        </a:defRPr>
      </a:lvl4pPr>
      <a:lvl5pPr algn="ctr" rtl="0" fontAlgn="base">
        <a:spcBef>
          <a:spcPct val="0"/>
        </a:spcBef>
        <a:spcAft>
          <a:spcPct val="0"/>
        </a:spcAft>
        <a:defRPr sz="5400">
          <a:solidFill>
            <a:schemeClr val="tx2"/>
          </a:solidFill>
          <a:latin typeface="Arial" charset="0"/>
          <a:cs typeface="Arial" charset="0"/>
        </a:defRPr>
      </a:lvl5pPr>
      <a:lvl6pPr marL="557555" algn="ctr" rtl="0" fontAlgn="base">
        <a:spcBef>
          <a:spcPct val="0"/>
        </a:spcBef>
        <a:spcAft>
          <a:spcPct val="0"/>
        </a:spcAft>
        <a:defRPr sz="5400">
          <a:solidFill>
            <a:schemeClr val="tx2"/>
          </a:solidFill>
          <a:latin typeface="Arial" charset="0"/>
          <a:cs typeface="Arial" charset="0"/>
        </a:defRPr>
      </a:lvl6pPr>
      <a:lvl7pPr marL="1115111" algn="ctr" rtl="0" fontAlgn="base">
        <a:spcBef>
          <a:spcPct val="0"/>
        </a:spcBef>
        <a:spcAft>
          <a:spcPct val="0"/>
        </a:spcAft>
        <a:defRPr sz="5400">
          <a:solidFill>
            <a:schemeClr val="tx2"/>
          </a:solidFill>
          <a:latin typeface="Arial" charset="0"/>
          <a:cs typeface="Arial" charset="0"/>
        </a:defRPr>
      </a:lvl7pPr>
      <a:lvl8pPr marL="1672666" algn="ctr" rtl="0" fontAlgn="base">
        <a:spcBef>
          <a:spcPct val="0"/>
        </a:spcBef>
        <a:spcAft>
          <a:spcPct val="0"/>
        </a:spcAft>
        <a:defRPr sz="5400">
          <a:solidFill>
            <a:schemeClr val="tx2"/>
          </a:solidFill>
          <a:latin typeface="Arial" charset="0"/>
          <a:cs typeface="Arial" charset="0"/>
        </a:defRPr>
      </a:lvl8pPr>
      <a:lvl9pPr marL="2230222" algn="ctr" rtl="0" fontAlgn="base">
        <a:spcBef>
          <a:spcPct val="0"/>
        </a:spcBef>
        <a:spcAft>
          <a:spcPct val="0"/>
        </a:spcAft>
        <a:defRPr sz="5400">
          <a:solidFill>
            <a:schemeClr val="tx2"/>
          </a:solidFill>
          <a:latin typeface="Arial" charset="0"/>
          <a:cs typeface="Arial" charset="0"/>
        </a:defRPr>
      </a:lvl9pPr>
    </p:titleStyle>
    <p:bodyStyle>
      <a:lvl1pPr marL="418167" indent="-418167" algn="l" rtl="0" fontAlgn="base">
        <a:spcBef>
          <a:spcPct val="20000"/>
        </a:spcBef>
        <a:spcAft>
          <a:spcPct val="0"/>
        </a:spcAft>
        <a:buChar char="•"/>
        <a:defRPr sz="3900">
          <a:solidFill>
            <a:schemeClr val="tx1"/>
          </a:solidFill>
          <a:latin typeface="+mn-lt"/>
          <a:ea typeface="+mn-ea"/>
          <a:cs typeface="+mn-cs"/>
        </a:defRPr>
      </a:lvl1pPr>
      <a:lvl2pPr marL="906028" indent="-348472" algn="l" rtl="0" fontAlgn="base">
        <a:spcBef>
          <a:spcPct val="20000"/>
        </a:spcBef>
        <a:spcAft>
          <a:spcPct val="0"/>
        </a:spcAft>
        <a:buChar char="–"/>
        <a:defRPr sz="3400">
          <a:solidFill>
            <a:schemeClr val="tx1"/>
          </a:solidFill>
          <a:latin typeface="+mn-lt"/>
          <a:cs typeface="+mn-cs"/>
        </a:defRPr>
      </a:lvl2pPr>
      <a:lvl3pPr marL="1393889" indent="-278778" algn="l" rtl="0" fontAlgn="base">
        <a:spcBef>
          <a:spcPct val="20000"/>
        </a:spcBef>
        <a:spcAft>
          <a:spcPct val="0"/>
        </a:spcAft>
        <a:buChar char="•"/>
        <a:defRPr sz="2900">
          <a:solidFill>
            <a:schemeClr val="tx1"/>
          </a:solidFill>
          <a:latin typeface="+mn-lt"/>
          <a:cs typeface="+mn-cs"/>
        </a:defRPr>
      </a:lvl3pPr>
      <a:lvl4pPr marL="1951444" indent="-278778" algn="l" rtl="0" fontAlgn="base">
        <a:spcBef>
          <a:spcPct val="20000"/>
        </a:spcBef>
        <a:spcAft>
          <a:spcPct val="0"/>
        </a:spcAft>
        <a:buChar char="–"/>
        <a:defRPr sz="2400">
          <a:solidFill>
            <a:schemeClr val="tx1"/>
          </a:solidFill>
          <a:latin typeface="+mn-lt"/>
          <a:cs typeface="+mn-cs"/>
        </a:defRPr>
      </a:lvl4pPr>
      <a:lvl5pPr marL="2508999" indent="-278778" algn="l" rtl="0" fontAlgn="base">
        <a:spcBef>
          <a:spcPct val="20000"/>
        </a:spcBef>
        <a:spcAft>
          <a:spcPct val="0"/>
        </a:spcAft>
        <a:buChar char="»"/>
        <a:defRPr sz="2400">
          <a:solidFill>
            <a:schemeClr val="tx1"/>
          </a:solidFill>
          <a:latin typeface="+mn-lt"/>
          <a:cs typeface="+mn-cs"/>
        </a:defRPr>
      </a:lvl5pPr>
      <a:lvl6pPr marL="3066555" indent="-278778" algn="l" rtl="0" fontAlgn="base">
        <a:spcBef>
          <a:spcPct val="20000"/>
        </a:spcBef>
        <a:spcAft>
          <a:spcPct val="0"/>
        </a:spcAft>
        <a:buChar char="»"/>
        <a:defRPr sz="2400">
          <a:solidFill>
            <a:schemeClr val="tx1"/>
          </a:solidFill>
          <a:latin typeface="+mn-lt"/>
          <a:cs typeface="+mn-cs"/>
        </a:defRPr>
      </a:lvl6pPr>
      <a:lvl7pPr marL="3624110" indent="-278778" algn="l" rtl="0" fontAlgn="base">
        <a:spcBef>
          <a:spcPct val="20000"/>
        </a:spcBef>
        <a:spcAft>
          <a:spcPct val="0"/>
        </a:spcAft>
        <a:buChar char="»"/>
        <a:defRPr sz="2400">
          <a:solidFill>
            <a:schemeClr val="tx1"/>
          </a:solidFill>
          <a:latin typeface="+mn-lt"/>
          <a:cs typeface="+mn-cs"/>
        </a:defRPr>
      </a:lvl7pPr>
      <a:lvl8pPr marL="4181666" indent="-278778" algn="l" rtl="0" fontAlgn="base">
        <a:spcBef>
          <a:spcPct val="20000"/>
        </a:spcBef>
        <a:spcAft>
          <a:spcPct val="0"/>
        </a:spcAft>
        <a:buChar char="»"/>
        <a:defRPr sz="2400">
          <a:solidFill>
            <a:schemeClr val="tx1"/>
          </a:solidFill>
          <a:latin typeface="+mn-lt"/>
          <a:cs typeface="+mn-cs"/>
        </a:defRPr>
      </a:lvl8pPr>
      <a:lvl9pPr marL="4739221" indent="-278778"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115111" rtl="0" eaLnBrk="1" latinLnBrk="0" hangingPunct="1">
        <a:defRPr sz="2200" kern="1200">
          <a:solidFill>
            <a:schemeClr val="tx1"/>
          </a:solidFill>
          <a:latin typeface="+mn-lt"/>
          <a:ea typeface="+mn-ea"/>
          <a:cs typeface="+mn-cs"/>
        </a:defRPr>
      </a:lvl1pPr>
      <a:lvl2pPr marL="557555" algn="l" defTabSz="1115111" rtl="0" eaLnBrk="1" latinLnBrk="0" hangingPunct="1">
        <a:defRPr sz="2200" kern="1200">
          <a:solidFill>
            <a:schemeClr val="tx1"/>
          </a:solidFill>
          <a:latin typeface="+mn-lt"/>
          <a:ea typeface="+mn-ea"/>
          <a:cs typeface="+mn-cs"/>
        </a:defRPr>
      </a:lvl2pPr>
      <a:lvl3pPr marL="1115111" algn="l" defTabSz="1115111" rtl="0" eaLnBrk="1" latinLnBrk="0" hangingPunct="1">
        <a:defRPr sz="2200" kern="1200">
          <a:solidFill>
            <a:schemeClr val="tx1"/>
          </a:solidFill>
          <a:latin typeface="+mn-lt"/>
          <a:ea typeface="+mn-ea"/>
          <a:cs typeface="+mn-cs"/>
        </a:defRPr>
      </a:lvl3pPr>
      <a:lvl4pPr marL="1672666" algn="l" defTabSz="1115111" rtl="0" eaLnBrk="1" latinLnBrk="0" hangingPunct="1">
        <a:defRPr sz="2200" kern="1200">
          <a:solidFill>
            <a:schemeClr val="tx1"/>
          </a:solidFill>
          <a:latin typeface="+mn-lt"/>
          <a:ea typeface="+mn-ea"/>
          <a:cs typeface="+mn-cs"/>
        </a:defRPr>
      </a:lvl4pPr>
      <a:lvl5pPr marL="2230222" algn="l" defTabSz="1115111" rtl="0" eaLnBrk="1" latinLnBrk="0" hangingPunct="1">
        <a:defRPr sz="2200" kern="1200">
          <a:solidFill>
            <a:schemeClr val="tx1"/>
          </a:solidFill>
          <a:latin typeface="+mn-lt"/>
          <a:ea typeface="+mn-ea"/>
          <a:cs typeface="+mn-cs"/>
        </a:defRPr>
      </a:lvl5pPr>
      <a:lvl6pPr marL="2787777" algn="l" defTabSz="1115111" rtl="0" eaLnBrk="1" latinLnBrk="0" hangingPunct="1">
        <a:defRPr sz="2200" kern="1200">
          <a:solidFill>
            <a:schemeClr val="tx1"/>
          </a:solidFill>
          <a:latin typeface="+mn-lt"/>
          <a:ea typeface="+mn-ea"/>
          <a:cs typeface="+mn-cs"/>
        </a:defRPr>
      </a:lvl6pPr>
      <a:lvl7pPr marL="3345332" algn="l" defTabSz="1115111" rtl="0" eaLnBrk="1" latinLnBrk="0" hangingPunct="1">
        <a:defRPr sz="2200" kern="1200">
          <a:solidFill>
            <a:schemeClr val="tx1"/>
          </a:solidFill>
          <a:latin typeface="+mn-lt"/>
          <a:ea typeface="+mn-ea"/>
          <a:cs typeface="+mn-cs"/>
        </a:defRPr>
      </a:lvl7pPr>
      <a:lvl8pPr marL="3902888" algn="l" defTabSz="1115111" rtl="0" eaLnBrk="1" latinLnBrk="0" hangingPunct="1">
        <a:defRPr sz="2200" kern="1200">
          <a:solidFill>
            <a:schemeClr val="tx1"/>
          </a:solidFill>
          <a:latin typeface="+mn-lt"/>
          <a:ea typeface="+mn-ea"/>
          <a:cs typeface="+mn-cs"/>
        </a:defRPr>
      </a:lvl8pPr>
      <a:lvl9pPr marL="4460443" algn="l" defTabSz="1115111" rtl="0" eaLnBrk="1" latinLnBrk="0" hangingPunct="1">
        <a:defRPr sz="2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 Id="rId9" Type="http://schemas.openxmlformats.org/officeDocument/2006/relationships/image" Target="../media/image8.gif"/></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28.gif"/></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69.jpeg"/><Relationship Id="rId4" Type="http://schemas.openxmlformats.org/officeDocument/2006/relationships/image" Target="../media/image4.gif"/></Relationships>
</file>

<file path=ppt/slides/_rels/slide72.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5.png"/><Relationship Id="rId18" Type="http://schemas.openxmlformats.org/officeDocument/2006/relationships/image" Target="../media/image78.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1.png"/><Relationship Id="rId11" Type="http://schemas.openxmlformats.org/officeDocument/2006/relationships/image" Target="../media/image74.png"/><Relationship Id="rId5" Type="http://schemas.openxmlformats.org/officeDocument/2006/relationships/hyperlink" Target="http://www.mispps.com/" TargetMode="External"/><Relationship Id="rId15" Type="http://schemas.openxmlformats.org/officeDocument/2006/relationships/image" Target="../media/image76.png"/><Relationship Id="rId10" Type="http://schemas.openxmlformats.org/officeDocument/2006/relationships/hyperlink" Target="https://www.facebook.com/mispps" TargetMode="External"/><Relationship Id="rId4" Type="http://schemas.openxmlformats.org/officeDocument/2006/relationships/image" Target="../media/image70.png"/><Relationship Id="rId9" Type="http://schemas.openxmlformats.org/officeDocument/2006/relationships/image" Target="../media/image7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www.grancanaria.com/patronato_turismo/uploads/pics/GranCanaria_amadores_05.jpg"/>
          <p:cNvPicPr>
            <a:picLocks noChangeAspect="1" noChangeArrowheads="1"/>
          </p:cNvPicPr>
          <p:nvPr/>
        </p:nvPicPr>
        <p:blipFill>
          <a:blip r:embed="rId3"/>
          <a:srcRect/>
          <a:stretch>
            <a:fillRect/>
          </a:stretch>
        </p:blipFill>
        <p:spPr bwMode="auto">
          <a:xfrm>
            <a:off x="0" y="0"/>
            <a:ext cx="12591926" cy="7129463"/>
          </a:xfrm>
          <a:prstGeom prst="rect">
            <a:avLst/>
          </a:prstGeom>
          <a:noFill/>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1" y="-19804"/>
            <a:ext cx="12385675" cy="7149267"/>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517590" y="3517597"/>
            <a:ext cx="7129463" cy="94285"/>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8773805" y="3517599"/>
            <a:ext cx="7129463" cy="94281"/>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7" y="0"/>
            <a:ext cx="12385675" cy="72263"/>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7" y="7051823"/>
            <a:ext cx="12385675" cy="7764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30126" y="5833484"/>
            <a:ext cx="837920" cy="797348"/>
          </a:xfrm>
          <a:prstGeom prst="rect">
            <a:avLst/>
          </a:prstGeom>
          <a:noFill/>
          <a:ln w="38100">
            <a:solidFill>
              <a:srgbClr val="1CDEF8"/>
            </a:solidFill>
            <a:miter lim="800000"/>
            <a:headEnd/>
            <a:tailEnd/>
          </a:ln>
        </p:spPr>
      </p:pic>
      <p:sp>
        <p:nvSpPr>
          <p:cNvPr id="19" name="18 Rectángulo"/>
          <p:cNvSpPr/>
          <p:nvPr/>
        </p:nvSpPr>
        <p:spPr>
          <a:xfrm>
            <a:off x="2682421" y="4752995"/>
            <a:ext cx="364665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17633" y="1896532"/>
            <a:ext cx="8793384" cy="5232931"/>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MOGAN</a:t>
            </a:r>
          </a:p>
          <a:p>
            <a:pPr algn="ctr"/>
            <a:r>
              <a:rPr lang="es-ES" sz="1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(Gran Canaria)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246558" y="5766755"/>
            <a:ext cx="2720998" cy="971038"/>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633298" y="794973"/>
            <a:ext cx="1389087" cy="752555"/>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43154" y="196109"/>
            <a:ext cx="1057943" cy="1109027"/>
          </a:xfrm>
          <a:prstGeom prst="rect">
            <a:avLst/>
          </a:prstGeom>
          <a:noFill/>
          <a:ln w="9525">
            <a:noFill/>
            <a:miter lim="800000"/>
            <a:headEnd/>
            <a:tailEnd/>
          </a:ln>
        </p:spPr>
      </p:pic>
    </p:spTree>
  </p:cSld>
  <p:clrMapOvr>
    <a:masterClrMapping/>
  </p:clrMapOvr>
  <p:transition spd="slow" advTm="12000">
    <p:comb/>
    <p:sndAc>
      <p:stSnd>
        <p:snd r:embed="rId2" name="Prandi_Sound-Islas_Canarias_Pasodoble__bajado_de_(GENTEFLOW.co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grancanaria.com/patronato_turismo/uploads/pics/GranCanaria_amadores_05.jpg"/>
          <p:cNvPicPr>
            <a:picLocks noChangeAspect="1" noChangeArrowheads="1"/>
          </p:cNvPicPr>
          <p:nvPr/>
        </p:nvPicPr>
        <p:blipFill>
          <a:blip r:embed="rId2"/>
          <a:srcRect/>
          <a:stretch>
            <a:fillRect/>
          </a:stretch>
        </p:blipFill>
        <p:spPr bwMode="auto">
          <a:xfrm>
            <a:off x="0" y="0"/>
            <a:ext cx="12591926" cy="7129463"/>
          </a:xfrm>
          <a:prstGeom prst="rect">
            <a:avLst/>
          </a:prstGeom>
          <a:noFill/>
        </p:spPr>
      </p:pic>
    </p:spTree>
  </p:cSld>
  <p:clrMapOvr>
    <a:masterClrMapping/>
  </p:clrMapOvr>
  <p:transition spd="slow" advTm="3000">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89534" y="3698188"/>
            <a:ext cx="10721799" cy="3416320"/>
          </a:xfrm>
          <a:prstGeom prst="rect">
            <a:avLst/>
          </a:prstGeom>
        </p:spPr>
        <p:txBody>
          <a:bodyPr wrap="square">
            <a:spAutoFit/>
          </a:bodyPr>
          <a:lstStyle/>
          <a:p>
            <a:r>
              <a:rPr lang="es-ES" sz="2400" b="1" dirty="0" smtClean="0">
                <a:effectLst/>
                <a:latin typeface="Agency FB" pitchFamily="34" charset="0"/>
              </a:rPr>
              <a:t>Mogán</a:t>
            </a:r>
            <a:r>
              <a:rPr lang="es-ES" sz="2400" dirty="0" smtClean="0">
                <a:effectLst/>
                <a:latin typeface="Agency FB" pitchFamily="34" charset="0"/>
              </a:rPr>
              <a:t> es un municipio español perteneciente a la provincia de Las Palmas. Está situado al suroeste de la isla de Gran Canaria en el archipiélago Canario</a:t>
            </a:r>
          </a:p>
          <a:p>
            <a:r>
              <a:rPr lang="es-ES" sz="2400" dirty="0" smtClean="0">
                <a:effectLst/>
                <a:latin typeface="Agency FB" pitchFamily="34" charset="0"/>
              </a:rPr>
              <a:t>El municipio de Mogán tiene una superficie de 45,50 km2 y una población en torno a los 21.000 habitantes. Es el segundo más extenso de la isla. Se sitúa a 22 metros sobre el nivel del mar y alcanza las cotas más altas en el interior del municipio, en la Montaña de Sándara (1.583 metros).</a:t>
            </a:r>
          </a:p>
          <a:p>
            <a:r>
              <a:rPr lang="es-ES" sz="2400" dirty="0" smtClean="0">
                <a:effectLst/>
                <a:latin typeface="Agency FB" pitchFamily="34" charset="0"/>
              </a:rPr>
              <a:t>Con más de 20.000 habitantes en el término municipal, de los que alrededor de 500 viven en el pueblo, Mogán se localiza en un hermoso valle que se extiende desde el barranco de El Mulato hasta la costa. En el litoral se encuentra su histórico puerto pesquero, en el pasado único medio de comunicación con el resto de la isla.</a:t>
            </a:r>
            <a:endParaRPr lang="es-ES" sz="2400" dirty="0">
              <a:effectLst/>
              <a:latin typeface="Agency FB" pitchFamily="34" charset="0"/>
            </a:endParaRPr>
          </a:p>
        </p:txBody>
      </p:sp>
    </p:spTree>
  </p:cSld>
  <p:clrMapOvr>
    <a:masterClrMapping/>
  </p:clrMapOvr>
  <p:transition spd="slow" advTm="43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47000" contrast="80000"/>
          </a:blip>
          <a:srcRect/>
          <a:stretch>
            <a:fillRect/>
          </a:stretch>
        </p:blipFill>
        <p:spPr bwMode="auto">
          <a:xfrm>
            <a:off x="-1" y="0"/>
            <a:ext cx="12385676" cy="7129463"/>
          </a:xfrm>
          <a:prstGeom prst="rect">
            <a:avLst/>
          </a:prstGeom>
          <a:noFill/>
        </p:spPr>
      </p:pic>
      <p:pic>
        <p:nvPicPr>
          <p:cNvPr id="9218" name="Picture 2" descr="Provincia de Las Palmas - Escudo.svg"/>
          <p:cNvPicPr>
            <a:picLocks noChangeAspect="1" noChangeArrowheads="1"/>
          </p:cNvPicPr>
          <p:nvPr/>
        </p:nvPicPr>
        <p:blipFill>
          <a:blip r:embed="rId3"/>
          <a:srcRect/>
          <a:stretch>
            <a:fillRect/>
          </a:stretch>
        </p:blipFill>
        <p:spPr bwMode="auto">
          <a:xfrm>
            <a:off x="4113969" y="0"/>
            <a:ext cx="4020639" cy="7129463"/>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1024px-PdM2.jpg"/>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Imagen relacionada"/>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upload.wikimedia.org/wikipedia/commons/thumb/e/ea/PdM2.jpg/1024px-PdM2.jpg"/>
          <p:cNvPicPr>
            <a:picLocks noChangeAspect="1" noChangeArrowheads="1"/>
          </p:cNvPicPr>
          <p:nvPr/>
        </p:nvPicPr>
        <p:blipFill>
          <a:blip r:embed="rId2"/>
          <a:srcRect/>
          <a:stretch>
            <a:fillRect/>
          </a:stretch>
        </p:blipFill>
        <p:spPr bwMode="auto">
          <a:xfrm>
            <a:off x="1" y="1"/>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Resultado de imagen de mogan gran canaria"/>
          <p:cNvPicPr>
            <a:picLocks noChangeAspect="1" noChangeArrowheads="1"/>
          </p:cNvPicPr>
          <p:nvPr/>
        </p:nvPicPr>
        <p:blipFill>
          <a:blip r:embed="rId2"/>
          <a:srcRect/>
          <a:stretch>
            <a:fillRect/>
          </a:stretch>
        </p:blipFill>
        <p:spPr bwMode="auto">
          <a:xfrm>
            <a:off x="0" y="0"/>
            <a:ext cx="12464326"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ultado de imagen de mogan"/>
          <p:cNvPicPr>
            <a:picLocks noChangeAspect="1" noChangeArrowheads="1"/>
          </p:cNvPicPr>
          <p:nvPr/>
        </p:nvPicPr>
        <p:blipFill>
          <a:blip r:embed="rId2"/>
          <a:srcRect/>
          <a:stretch>
            <a:fillRect/>
          </a:stretch>
        </p:blipFill>
        <p:spPr bwMode="auto">
          <a:xfrm>
            <a:off x="2" y="3"/>
            <a:ext cx="12385675" cy="7352284"/>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n relacionada"/>
          <p:cNvPicPr>
            <a:picLocks noChangeAspect="1" noChangeArrowheads="1"/>
          </p:cNvPicPr>
          <p:nvPr/>
        </p:nvPicPr>
        <p:blipFill>
          <a:blip r:embed="rId2"/>
          <a:srcRect/>
          <a:stretch>
            <a:fillRect/>
          </a:stretch>
        </p:blipFill>
        <p:spPr bwMode="auto">
          <a:xfrm>
            <a:off x="1" y="-68714"/>
            <a:ext cx="12385675" cy="7198178"/>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esultado de imagen de mogan gran canaria"/>
          <p:cNvPicPr>
            <a:picLocks noChangeAspect="1" noChangeArrowheads="1"/>
          </p:cNvPicPr>
          <p:nvPr/>
        </p:nvPicPr>
        <p:blipFill>
          <a:blip r:embed="rId2"/>
          <a:srcRect/>
          <a:stretch>
            <a:fillRect/>
          </a:stretch>
        </p:blipFill>
        <p:spPr bwMode="auto">
          <a:xfrm>
            <a:off x="-7594444" y="-371353"/>
            <a:ext cx="19980121" cy="7872144"/>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2.59096E-6 0 L 0.59083 0.01042 " pathEditMode="relative" rAng="0" ptsTypes="AA">
                                      <p:cBhvr>
                                        <p:cTn id="6" dur="5000" fill="hold"/>
                                        <p:tgtEl>
                                          <p:spTgt spid="14338"/>
                                        </p:tgtEl>
                                        <p:attrNameLst>
                                          <p:attrName>ppt_x</p:attrName>
                                          <p:attrName>ppt_y</p:attrName>
                                        </p:attrNameLst>
                                      </p:cBhvr>
                                      <p:rCtr x="295" y="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32509" y="4298739"/>
            <a:ext cx="10599169" cy="2677656"/>
          </a:xfrm>
          <a:prstGeom prst="rect">
            <a:avLst/>
          </a:prstGeom>
        </p:spPr>
        <p:txBody>
          <a:bodyPr wrap="square">
            <a:spAutoFit/>
          </a:bodyPr>
          <a:lstStyle/>
          <a:p>
            <a:r>
              <a:rPr lang="es-ES" sz="2400" b="1" dirty="0" smtClean="0">
                <a:latin typeface="Agency FB" pitchFamily="34" charset="0"/>
              </a:rPr>
              <a:t>Mogán Pueblo, está situado a 12 kilómetros de la costa. La iglesia, el museo molino de viento, las cafeterías y los restaurantes que ofrecen comida tradicional canaria, hacen de Mogán un lugar interesante para aquellos que buscan algo más allá de los complejos turísticos. Su paisaje rocoso y frondoso de vegetación aporta un gran valor geológico y es un atractivo reclamo para los senderistas y visitantes en general.</a:t>
            </a:r>
          </a:p>
          <a:p>
            <a:r>
              <a:rPr lang="es-ES" sz="2400" b="1" dirty="0" smtClean="0">
                <a:latin typeface="Agency FB" pitchFamily="34" charset="0"/>
              </a:rPr>
              <a:t>El símbolo más característico del pueblo de Mogán es el enorme Molino Quemado convertido en un atractivo museo para los visitantes.</a:t>
            </a:r>
            <a:endParaRPr lang="es-ES" sz="2400" b="1" dirty="0">
              <a:latin typeface="Agency FB" pitchFamily="34" charset="0"/>
            </a:endParaRPr>
          </a:p>
        </p:txBody>
      </p:sp>
    </p:spTree>
  </p:cSld>
  <p:clrMapOvr>
    <a:masterClrMapping/>
  </p:clrMapOvr>
  <p:transition spd="slow" advTm="28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ultado de imagen de mogan gran canaria"/>
          <p:cNvPicPr>
            <a:picLocks noChangeAspect="1" noChangeArrowheads="1"/>
          </p:cNvPicPr>
          <p:nvPr/>
        </p:nvPicPr>
        <p:blipFill>
          <a:blip r:embed="rId3"/>
          <a:srcRect/>
          <a:stretch>
            <a:fillRect/>
          </a:stretch>
        </p:blipFill>
        <p:spPr bwMode="auto">
          <a:xfrm>
            <a:off x="1" y="0"/>
            <a:ext cx="12385675" cy="7142897"/>
          </a:xfrm>
          <a:prstGeom prst="rect">
            <a:avLst/>
          </a:prstGeom>
          <a:noFill/>
        </p:spPr>
      </p:pic>
    </p:spTree>
  </p:cSld>
  <p:clrMapOvr>
    <a:masterClrMapping/>
  </p:clrMapOvr>
  <p:transition spd="slow" advTm="6000">
    <p:comb/>
    <p:sndAc>
      <p:stSnd>
        <p:snd r:embed="rId2" name="Musica canaria - Jovenes cantadores - Isa final.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88707" y="4031828"/>
            <a:ext cx="8322310" cy="2123658"/>
          </a:xfrm>
          <a:prstGeom prst="rect">
            <a:avLst/>
          </a:prstGeom>
        </p:spPr>
        <p:txBody>
          <a:bodyPr wrap="square">
            <a:spAutoFit/>
          </a:bodyPr>
          <a:lstStyle/>
          <a:p>
            <a:pPr algn="ctr"/>
            <a:r>
              <a:rPr lang="es-ES" sz="4400" dirty="0" smtClean="0">
                <a:latin typeface="Agency FB" pitchFamily="34" charset="0"/>
              </a:rPr>
              <a:t>Hoy en día son las plataneras, los naranjeros, el aguacate y el mango los cuatro árboles que describen el paisaje agrícola de Mogán.</a:t>
            </a:r>
            <a:endParaRPr lang="es-ES" sz="4400" dirty="0">
              <a:latin typeface="Agency FB" pitchFamily="34" charset="0"/>
            </a:endParaRPr>
          </a:p>
        </p:txBody>
      </p:sp>
    </p:spTree>
  </p:cSld>
  <p:clrMapOvr>
    <a:masterClrMapping/>
  </p:clrMapOvr>
  <p:transition spd="slow" advTm="16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zona-verde.jpg"/>
          <p:cNvPicPr>
            <a:picLocks noChangeAspect="1" noChangeArrowheads="1"/>
          </p:cNvPicPr>
          <p:nvPr/>
        </p:nvPicPr>
        <p:blipFill>
          <a:blip r:embed="rId2"/>
          <a:srcRect/>
          <a:stretch>
            <a:fillRect/>
          </a:stretch>
        </p:blipFill>
        <p:spPr bwMode="auto">
          <a:xfrm>
            <a:off x="-1" y="0"/>
            <a:ext cx="12488977"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47000" contrast="80000"/>
          </a:blip>
          <a:srcRect/>
          <a:stretch>
            <a:fillRect/>
          </a:stretch>
        </p:blipFill>
        <p:spPr bwMode="auto">
          <a:xfrm>
            <a:off x="-1" y="0"/>
            <a:ext cx="12385676" cy="7129463"/>
          </a:xfrm>
          <a:prstGeom prst="rect">
            <a:avLst/>
          </a:prstGeom>
          <a:noFill/>
        </p:spPr>
      </p:pic>
      <p:pic>
        <p:nvPicPr>
          <p:cNvPr id="1026" name="Picture 2" descr="C:\Users\Jose Luis\Desktop\Puerto-de-Mogan-Gran-Canaria-28.jpg"/>
          <p:cNvPicPr>
            <a:picLocks noChangeAspect="1" noChangeArrowheads="1"/>
          </p:cNvPicPr>
          <p:nvPr/>
        </p:nvPicPr>
        <p:blipFill>
          <a:blip r:embed="rId3"/>
          <a:srcRect/>
          <a:stretch>
            <a:fillRect/>
          </a:stretch>
        </p:blipFill>
        <p:spPr bwMode="auto">
          <a:xfrm>
            <a:off x="1874657" y="0"/>
            <a:ext cx="8973467" cy="7129463"/>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35245.jpg"/>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casa mogan.jpg"/>
          <p:cNvPicPr>
            <a:picLocks noChangeAspect="1" noChangeArrowheads="1"/>
          </p:cNvPicPr>
          <p:nvPr/>
        </p:nvPicPr>
        <p:blipFill>
          <a:blip r:embed="rId2"/>
          <a:srcRect/>
          <a:stretch>
            <a:fillRect/>
          </a:stretch>
        </p:blipFill>
        <p:spPr bwMode="auto">
          <a:xfrm>
            <a:off x="0" y="0"/>
            <a:ext cx="12574567"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47000" contrast="80000"/>
          </a:blip>
          <a:srcRect/>
          <a:stretch>
            <a:fillRect/>
          </a:stretch>
        </p:blipFill>
        <p:spPr bwMode="auto">
          <a:xfrm>
            <a:off x="-1" y="0"/>
            <a:ext cx="12385676" cy="7129463"/>
          </a:xfrm>
          <a:prstGeom prst="rect">
            <a:avLst/>
          </a:prstGeom>
          <a:noFill/>
        </p:spPr>
      </p:pic>
      <p:pic>
        <p:nvPicPr>
          <p:cNvPr id="5122" name="Picture 2" descr="C:\Users\Jose Luis\Desktop\images (1).jpg"/>
          <p:cNvPicPr>
            <a:picLocks noChangeAspect="1" noChangeArrowheads="1"/>
          </p:cNvPicPr>
          <p:nvPr/>
        </p:nvPicPr>
        <p:blipFill>
          <a:blip r:embed="rId3"/>
          <a:srcRect/>
          <a:stretch>
            <a:fillRect/>
          </a:stretch>
        </p:blipFill>
        <p:spPr bwMode="auto">
          <a:xfrm>
            <a:off x="0" y="1896532"/>
            <a:ext cx="12609124" cy="3898371"/>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esterno.jpg"/>
          <p:cNvPicPr>
            <a:picLocks noChangeAspect="1" noChangeArrowheads="1"/>
          </p:cNvPicPr>
          <p:nvPr/>
        </p:nvPicPr>
        <p:blipFill>
          <a:blip r:embed="rId2"/>
          <a:srcRect/>
          <a:stretch>
            <a:fillRect/>
          </a:stretch>
        </p:blipFill>
        <p:spPr bwMode="auto">
          <a:xfrm>
            <a:off x="-1" y="0"/>
            <a:ext cx="12385676"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DSC_0387 [640x480].jpg"/>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teaserbox_2465483387.jpg"/>
          <p:cNvPicPr>
            <a:picLocks noChangeAspect="1" noChangeArrowheads="1"/>
          </p:cNvPicPr>
          <p:nvPr/>
        </p:nvPicPr>
        <p:blipFill>
          <a:blip r:embed="rId2"/>
          <a:srcRect/>
          <a:stretch>
            <a:fillRect/>
          </a:stretch>
        </p:blipFill>
        <p:spPr bwMode="auto">
          <a:xfrm>
            <a:off x="0" y="0"/>
            <a:ext cx="12488824"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35156.jpg"/>
          <p:cNvPicPr>
            <a:picLocks noChangeAspect="1" noChangeArrowheads="1"/>
          </p:cNvPicPr>
          <p:nvPr/>
        </p:nvPicPr>
        <p:blipFill>
          <a:blip r:embed="rId2" cstate="print"/>
          <a:srcRect/>
          <a:stretch>
            <a:fillRect/>
          </a:stretch>
        </p:blipFill>
        <p:spPr bwMode="auto">
          <a:xfrm>
            <a:off x="-323689" y="-221649"/>
            <a:ext cx="12709363" cy="735111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Resultado de imagen de mogan gran canaria"/>
          <p:cNvPicPr>
            <a:picLocks noChangeAspect="1" noChangeArrowheads="1"/>
          </p:cNvPicPr>
          <p:nvPr/>
        </p:nvPicPr>
        <p:blipFill>
          <a:blip r:embed="rId2"/>
          <a:srcRect/>
          <a:stretch>
            <a:fillRect/>
          </a:stretch>
        </p:blipFill>
        <p:spPr bwMode="auto">
          <a:xfrm>
            <a:off x="1" y="0"/>
            <a:ext cx="12385675" cy="7129463"/>
          </a:xfrm>
          <a:prstGeom prst="rect">
            <a:avLst/>
          </a:prstGeom>
          <a:noFill/>
        </p:spPr>
      </p:pic>
      <p:pic>
        <p:nvPicPr>
          <p:cNvPr id="3" name="Picture 2" descr="Resultado de imagen de EL MAR EN GIF"/>
          <p:cNvPicPr>
            <a:picLocks noChangeAspect="1" noChangeArrowheads="1" noCrop="1"/>
          </p:cNvPicPr>
          <p:nvPr/>
        </p:nvPicPr>
        <p:blipFill>
          <a:blip r:embed="rId3"/>
          <a:srcRect/>
          <a:stretch>
            <a:fillRect/>
          </a:stretch>
        </p:blipFill>
        <p:spPr bwMode="auto">
          <a:xfrm>
            <a:off x="0" y="0"/>
            <a:ext cx="12385676" cy="7587158"/>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ppt_x"/>
                                          </p:val>
                                        </p:tav>
                                      </p:tavLst>
                                    </p:anim>
                                    <p:anim calcmode="lin" valueType="num">
                                      <p:cBhvr additive="base">
                                        <p:cTn id="7" dur="5000"/>
                                        <p:tgtEl>
                                          <p:spTgt spid="3"/>
                                        </p:tgtEl>
                                        <p:attrNameLst>
                                          <p:attrName>ppt_y</p:attrName>
                                        </p:attrNameLst>
                                      </p:cBhvr>
                                      <p:tavLst>
                                        <p:tav tm="0">
                                          <p:val>
                                            <p:strVal val="ppt_y"/>
                                          </p:val>
                                        </p:tav>
                                        <p:tav tm="100000">
                                          <p:val>
                                            <p:strVal val="1+ppt_h/2"/>
                                          </p:val>
                                        </p:tav>
                                      </p:tavLst>
                                    </p:anim>
                                    <p:set>
                                      <p:cBhvr>
                                        <p:cTn id="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49301" y="3421855"/>
            <a:ext cx="10520656" cy="3416320"/>
          </a:xfrm>
          <a:prstGeom prst="rect">
            <a:avLst/>
          </a:prstGeom>
        </p:spPr>
        <p:txBody>
          <a:bodyPr wrap="square">
            <a:spAutoFit/>
          </a:bodyPr>
          <a:lstStyle/>
          <a:p>
            <a:pPr algn="ctr"/>
            <a:r>
              <a:rPr lang="es-ES" sz="3600" b="1" dirty="0">
                <a:latin typeface="Agency FB" pitchFamily="34" charset="0"/>
              </a:rPr>
              <a:t>Las playas</a:t>
            </a:r>
          </a:p>
          <a:p>
            <a:pPr algn="ctr"/>
            <a:r>
              <a:rPr lang="es-ES" sz="3600" dirty="0">
                <a:latin typeface="Agency FB" pitchFamily="34" charset="0"/>
              </a:rPr>
              <a:t>La costa del municipio de Mogán es eminentemente acantilada, aunque en la desembocadura de sus numerosos barrancos, se sitúan varias de las principales playas de la Isla. </a:t>
            </a:r>
            <a:r>
              <a:rPr lang="es-ES" sz="3600" dirty="0" err="1">
                <a:latin typeface="Agency FB" pitchFamily="34" charset="0"/>
              </a:rPr>
              <a:t>Arguineguín</a:t>
            </a:r>
            <a:r>
              <a:rPr lang="es-ES" sz="3600" dirty="0">
                <a:latin typeface="Agency FB" pitchFamily="34" charset="0"/>
              </a:rPr>
              <a:t>, pueblo y puerto de pescadores por excelencia, es el mayor asiento poblacional del municipio.</a:t>
            </a:r>
          </a:p>
        </p:txBody>
      </p:sp>
    </p:spTree>
  </p:cSld>
  <p:clrMapOvr>
    <a:masterClrMapping/>
  </p:clrMapOvr>
  <p:transition spd="slow" advTm="21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47000" contrast="80000"/>
          </a:blip>
          <a:srcRect/>
          <a:stretch>
            <a:fillRect/>
          </a:stretch>
        </p:blipFill>
        <p:spPr bwMode="auto">
          <a:xfrm>
            <a:off x="-1" y="0"/>
            <a:ext cx="12385676" cy="7129463"/>
          </a:xfrm>
          <a:prstGeom prst="rect">
            <a:avLst/>
          </a:prstGeom>
          <a:noFill/>
        </p:spPr>
      </p:pic>
      <p:pic>
        <p:nvPicPr>
          <p:cNvPr id="35842" name="Picture 2" descr="Imagen relacionada"/>
          <p:cNvPicPr>
            <a:picLocks noChangeAspect="1" noChangeArrowheads="1"/>
          </p:cNvPicPr>
          <p:nvPr/>
        </p:nvPicPr>
        <p:blipFill>
          <a:blip r:embed="rId3"/>
          <a:srcRect/>
          <a:stretch>
            <a:fillRect/>
          </a:stretch>
        </p:blipFill>
        <p:spPr bwMode="auto">
          <a:xfrm>
            <a:off x="1292649" y="0"/>
            <a:ext cx="9874621" cy="3713263"/>
          </a:xfrm>
          <a:prstGeom prst="rect">
            <a:avLst/>
          </a:prstGeom>
          <a:noFill/>
        </p:spPr>
      </p:pic>
      <p:pic>
        <p:nvPicPr>
          <p:cNvPr id="3" name="Picture 2" descr="Resultado de imagen de mogan gran canaria"/>
          <p:cNvPicPr>
            <a:picLocks noChangeAspect="1" noChangeArrowheads="1"/>
          </p:cNvPicPr>
          <p:nvPr/>
        </p:nvPicPr>
        <p:blipFill>
          <a:blip r:embed="rId4"/>
          <a:srcRect/>
          <a:stretch>
            <a:fillRect/>
          </a:stretch>
        </p:blipFill>
        <p:spPr bwMode="auto">
          <a:xfrm>
            <a:off x="1292650" y="3673761"/>
            <a:ext cx="9905101" cy="3455702"/>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68046" y="4165283"/>
            <a:ext cx="10432506" cy="2677656"/>
          </a:xfrm>
          <a:prstGeom prst="rect">
            <a:avLst/>
          </a:prstGeom>
        </p:spPr>
        <p:txBody>
          <a:bodyPr wrap="square">
            <a:spAutoFit/>
          </a:bodyPr>
          <a:lstStyle/>
          <a:p>
            <a:pPr algn="ctr"/>
            <a:r>
              <a:rPr lang="es-ES" sz="2800" b="1" dirty="0" smtClean="0">
                <a:latin typeface="Agency FB" pitchFamily="34" charset="0"/>
              </a:rPr>
              <a:t>Playa </a:t>
            </a:r>
            <a:r>
              <a:rPr lang="es-ES" sz="2800" b="1" dirty="0">
                <a:latin typeface="Agency FB" pitchFamily="34" charset="0"/>
              </a:rPr>
              <a:t>de </a:t>
            </a:r>
            <a:r>
              <a:rPr lang="es-ES" sz="2800" b="1" dirty="0" err="1">
                <a:latin typeface="Agency FB" pitchFamily="34" charset="0"/>
              </a:rPr>
              <a:t>Patalavaca</a:t>
            </a:r>
            <a:r>
              <a:rPr lang="es-ES" sz="2800" dirty="0">
                <a:latin typeface="Agency FB" pitchFamily="34" charset="0"/>
              </a:rPr>
              <a:t>, por su parte situada entre </a:t>
            </a:r>
            <a:r>
              <a:rPr lang="es-ES" sz="2800" dirty="0" err="1">
                <a:latin typeface="Agency FB" pitchFamily="34" charset="0"/>
              </a:rPr>
              <a:t>Arguineguín</a:t>
            </a:r>
            <a:r>
              <a:rPr lang="es-ES" sz="2800" dirty="0">
                <a:latin typeface="Agency FB" pitchFamily="34" charset="0"/>
              </a:rPr>
              <a:t> y </a:t>
            </a:r>
            <a:r>
              <a:rPr lang="es-ES" sz="2800" b="1" dirty="0">
                <a:latin typeface="Agency FB" pitchFamily="34" charset="0"/>
              </a:rPr>
              <a:t>la Playa de la Verga</a:t>
            </a:r>
            <a:r>
              <a:rPr lang="es-ES" sz="2800" dirty="0">
                <a:latin typeface="Agency FB" pitchFamily="34" charset="0"/>
              </a:rPr>
              <a:t>, ofrece una importante infraestructura hotelera, con hoteles y apartamentos de varias categorías, todos en primera línea de playa. Si se continúa bordeando la costa nos encontramos con la urbanización de </a:t>
            </a:r>
            <a:r>
              <a:rPr lang="es-ES" sz="2800" b="1" dirty="0" err="1">
                <a:latin typeface="Agency FB" pitchFamily="34" charset="0"/>
              </a:rPr>
              <a:t>Anfi</a:t>
            </a:r>
            <a:r>
              <a:rPr lang="es-ES" sz="2800" b="1" dirty="0">
                <a:latin typeface="Agency FB" pitchFamily="34" charset="0"/>
              </a:rPr>
              <a:t> del Mar</a:t>
            </a:r>
            <a:r>
              <a:rPr lang="es-ES" sz="2800" dirty="0">
                <a:latin typeface="Agency FB" pitchFamily="34" charset="0"/>
              </a:rPr>
              <a:t>, que posee una playa de aguas tranquilas, un pantalán para embarcaciones deportivas y lujosas instalaciones explotadas bajo el régimen de time-</a:t>
            </a:r>
            <a:r>
              <a:rPr lang="es-ES" sz="2800" dirty="0" err="1">
                <a:latin typeface="Agency FB" pitchFamily="34" charset="0"/>
              </a:rPr>
              <a:t>sharing</a:t>
            </a:r>
            <a:r>
              <a:rPr lang="es-ES" sz="2800" dirty="0">
                <a:latin typeface="Agency FB" pitchFamily="34" charset="0"/>
              </a:rPr>
              <a:t>.</a:t>
            </a:r>
          </a:p>
        </p:txBody>
      </p:sp>
    </p:spTree>
  </p:cSld>
  <p:clrMapOvr>
    <a:masterClrMapping/>
  </p:clrMapOvr>
  <p:transition spd="slow" advTm="24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magen relacionada"/>
          <p:cNvPicPr>
            <a:picLocks noChangeAspect="1" noChangeArrowheads="1"/>
          </p:cNvPicPr>
          <p:nvPr/>
        </p:nvPicPr>
        <p:blipFill>
          <a:blip r:embed="rId2"/>
          <a:srcRect/>
          <a:stretch>
            <a:fillRect/>
          </a:stretch>
        </p:blipFill>
        <p:spPr bwMode="auto">
          <a:xfrm>
            <a:off x="-1" y="0"/>
            <a:ext cx="12385676"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Jose Luis\Desktop\337_1_mogan_campo_y_mar.jpg"/>
          <p:cNvPicPr>
            <a:picLocks noChangeAspect="1" noChangeArrowheads="1"/>
          </p:cNvPicPr>
          <p:nvPr/>
        </p:nvPicPr>
        <p:blipFill>
          <a:blip r:embed="rId2"/>
          <a:srcRect/>
          <a:stretch>
            <a:fillRect/>
          </a:stretch>
        </p:blipFill>
        <p:spPr bwMode="auto">
          <a:xfrm>
            <a:off x="-1" y="0"/>
            <a:ext cx="12602240"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32509" y="3593406"/>
            <a:ext cx="10721798" cy="3785652"/>
          </a:xfrm>
          <a:prstGeom prst="rect">
            <a:avLst/>
          </a:prstGeom>
        </p:spPr>
        <p:txBody>
          <a:bodyPr wrap="square">
            <a:spAutoFit/>
          </a:bodyPr>
          <a:lstStyle/>
          <a:p>
            <a:pPr algn="ctr"/>
            <a:r>
              <a:rPr lang="es-ES" sz="2400" b="1" dirty="0">
                <a:latin typeface="Agency FB" pitchFamily="34" charset="0"/>
              </a:rPr>
              <a:t>La Playa de Puerto Rico </a:t>
            </a:r>
            <a:r>
              <a:rPr lang="es-ES" sz="2400" dirty="0">
                <a:latin typeface="Agency FB" pitchFamily="34" charset="0"/>
              </a:rPr>
              <a:t>está situada en la mayor urbanización turística de Mogán. Su puerto deportivo da cabida a embarcaciones de recreo y yates de lujo. Cuenta con una magnífica Escuela de Vela, de prestigio internacional, cuna de varias medallas de oro en las competiciones olímpicas, y en la que se ofrece la posibilidad de recibir cursillos oficiales a todos los niveles.</a:t>
            </a:r>
          </a:p>
          <a:p>
            <a:pPr algn="ctr"/>
            <a:r>
              <a:rPr lang="es-ES" sz="2400" dirty="0">
                <a:latin typeface="Agency FB" pitchFamily="34" charset="0"/>
              </a:rPr>
              <a:t>Un paseo marítimo de cerca de un kilómetro separa Puerto Rico de </a:t>
            </a:r>
            <a:r>
              <a:rPr lang="es-ES" sz="2400" b="1" dirty="0">
                <a:latin typeface="Agency FB" pitchFamily="34" charset="0"/>
              </a:rPr>
              <a:t>la Playa de Amadores</a:t>
            </a:r>
            <a:r>
              <a:rPr lang="es-ES" sz="2400" dirty="0">
                <a:latin typeface="Agency FB" pitchFamily="34" charset="0"/>
              </a:rPr>
              <a:t>. Esta nueva playa de arena blanca, cuenta con una zona comercial rodeada de jardines. A pocos metros de Amadores, se encuentra </a:t>
            </a:r>
            <a:r>
              <a:rPr lang="es-ES" sz="2400" b="1" dirty="0" err="1">
                <a:latin typeface="Agency FB" pitchFamily="34" charset="0"/>
              </a:rPr>
              <a:t>laPlaya</a:t>
            </a:r>
            <a:r>
              <a:rPr lang="es-ES" sz="2400" b="1" dirty="0">
                <a:latin typeface="Agency FB" pitchFamily="34" charset="0"/>
              </a:rPr>
              <a:t> de Tauro</a:t>
            </a:r>
            <a:r>
              <a:rPr lang="es-ES" sz="2400" dirty="0">
                <a:latin typeface="Agency FB" pitchFamily="34" charset="0"/>
              </a:rPr>
              <a:t>, playa natural y poco poblada, un lugar ideal para tomar el sol, alejado del bullicio. Sus terrenos que fueron ocupados por plantaciones agrícolas y de frutas tropicales antaño, se convertirán en un proyecto ambicioso, que contará con lujosas urbanizaciones, lagos artificiales y amplias zonas verdes.</a:t>
            </a:r>
          </a:p>
        </p:txBody>
      </p:sp>
    </p:spTree>
  </p:cSld>
  <p:clrMapOvr>
    <a:masterClrMapping/>
  </p:clrMapOvr>
  <p:transition spd="slow" advTm="4800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espana_islas_canarias_las_palmas_puerto_rico_0002.jpg.pagespeed.ce.-d8lVRjJ9d.jpg"/>
          <p:cNvPicPr>
            <a:picLocks noChangeAspect="1" noChangeArrowheads="1"/>
          </p:cNvPicPr>
          <p:nvPr/>
        </p:nvPicPr>
        <p:blipFill>
          <a:blip r:embed="rId2"/>
          <a:srcRect/>
          <a:stretch>
            <a:fillRect/>
          </a:stretch>
        </p:blipFill>
        <p:spPr bwMode="auto">
          <a:xfrm>
            <a:off x="-1" y="0"/>
            <a:ext cx="12385676" cy="7129463"/>
          </a:xfrm>
          <a:prstGeom prst="rect">
            <a:avLst/>
          </a:prstGeom>
          <a:noFill/>
        </p:spPr>
      </p:pic>
      <p:pic>
        <p:nvPicPr>
          <p:cNvPr id="3" name="Picture 2" descr="Resultado de imagen de EL MAR EN GIF"/>
          <p:cNvPicPr>
            <a:picLocks noChangeAspect="1" noChangeArrowheads="1" noCrop="1"/>
          </p:cNvPicPr>
          <p:nvPr/>
        </p:nvPicPr>
        <p:blipFill>
          <a:blip r:embed="rId3"/>
          <a:srcRect/>
          <a:stretch>
            <a:fillRect/>
          </a:stretch>
        </p:blipFill>
        <p:spPr bwMode="auto">
          <a:xfrm>
            <a:off x="-1" y="0"/>
            <a:ext cx="12385676" cy="7587158"/>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ppt_x"/>
                                          </p:val>
                                        </p:tav>
                                      </p:tavLst>
                                    </p:anim>
                                    <p:anim calcmode="lin" valueType="num">
                                      <p:cBhvr additive="base">
                                        <p:cTn id="7" dur="5000"/>
                                        <p:tgtEl>
                                          <p:spTgt spid="3"/>
                                        </p:tgtEl>
                                        <p:attrNameLst>
                                          <p:attrName>ppt_y</p:attrName>
                                        </p:attrNameLst>
                                      </p:cBhvr>
                                      <p:tavLst>
                                        <p:tav tm="0">
                                          <p:val>
                                            <p:strVal val="ppt_y"/>
                                          </p:val>
                                        </p:tav>
                                        <p:tav tm="100000">
                                          <p:val>
                                            <p:strVal val="1+ppt_h/2"/>
                                          </p:val>
                                        </p:tav>
                                      </p:tavLst>
                                    </p:anim>
                                    <p:set>
                                      <p:cBhvr>
                                        <p:cTn id="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47000" contrast="80000"/>
          </a:blip>
          <a:srcRect/>
          <a:stretch>
            <a:fillRect/>
          </a:stretch>
        </p:blipFill>
        <p:spPr bwMode="auto">
          <a:xfrm>
            <a:off x="-1" y="0"/>
            <a:ext cx="12385676" cy="7129463"/>
          </a:xfrm>
          <a:prstGeom prst="rect">
            <a:avLst/>
          </a:prstGeom>
          <a:noFill/>
        </p:spPr>
      </p:pic>
      <p:pic>
        <p:nvPicPr>
          <p:cNvPr id="41986" name="Picture 2" descr="Resultado de imagen de mogan las palmas"/>
          <p:cNvPicPr>
            <a:picLocks noChangeAspect="1" noChangeArrowheads="1"/>
          </p:cNvPicPr>
          <p:nvPr/>
        </p:nvPicPr>
        <p:blipFill>
          <a:blip r:embed="rId3"/>
          <a:srcRect/>
          <a:stretch>
            <a:fillRect/>
          </a:stretch>
        </p:blipFill>
        <p:spPr bwMode="auto">
          <a:xfrm>
            <a:off x="1477929" y="0"/>
            <a:ext cx="9495505" cy="7129463"/>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mogan gran canaria"/>
          <p:cNvPicPr>
            <a:picLocks noChangeAspect="1" noChangeArrowheads="1"/>
          </p:cNvPicPr>
          <p:nvPr/>
        </p:nvPicPr>
        <p:blipFill>
          <a:blip r:embed="rId2"/>
          <a:srcRect/>
          <a:stretch>
            <a:fillRect/>
          </a:stretch>
        </p:blipFill>
        <p:spPr bwMode="auto">
          <a:xfrm>
            <a:off x="1" y="0"/>
            <a:ext cx="12385675" cy="7574698"/>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grancanaria.com/patronato_turismo/uploads/pics/GranCanaria_tauro2.jpg"/>
          <p:cNvPicPr>
            <a:picLocks noChangeAspect="1" noChangeArrowheads="1"/>
          </p:cNvPicPr>
          <p:nvPr/>
        </p:nvPicPr>
        <p:blipFill>
          <a:blip r:embed="rId2"/>
          <a:srcRect/>
          <a:stretch>
            <a:fillRect/>
          </a:stretch>
        </p:blipFill>
        <p:spPr bwMode="auto">
          <a:xfrm>
            <a:off x="0"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n relacionada"/>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n relacionada"/>
          <p:cNvPicPr>
            <a:picLocks noChangeAspect="1" noChangeArrowheads="1"/>
          </p:cNvPicPr>
          <p:nvPr/>
        </p:nvPicPr>
        <p:blipFill>
          <a:blip r:embed="rId2"/>
          <a:srcRect/>
          <a:stretch>
            <a:fillRect/>
          </a:stretch>
        </p:blipFill>
        <p:spPr bwMode="auto">
          <a:xfrm>
            <a:off x="1" y="0"/>
            <a:ext cx="12385675" cy="7433457"/>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mogan gran canaria"/>
          <p:cNvPicPr>
            <a:picLocks noChangeAspect="1" noChangeArrowheads="1"/>
          </p:cNvPicPr>
          <p:nvPr/>
        </p:nvPicPr>
        <p:blipFill>
          <a:blip r:embed="rId2"/>
          <a:srcRect/>
          <a:stretch>
            <a:fillRect/>
          </a:stretch>
        </p:blipFill>
        <p:spPr bwMode="auto">
          <a:xfrm>
            <a:off x="0" y="0"/>
            <a:ext cx="1267110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http://www.spain-grancanaria.com/images/rotators/419-playa-taurito.jpg"/>
          <p:cNvPicPr>
            <a:picLocks noChangeAspect="1" noChangeArrowheads="1"/>
          </p:cNvPicPr>
          <p:nvPr/>
        </p:nvPicPr>
        <p:blipFill>
          <a:blip r:embed="rId2"/>
          <a:srcRect/>
          <a:stretch>
            <a:fillRect/>
          </a:stretch>
        </p:blipFill>
        <p:spPr bwMode="auto">
          <a:xfrm>
            <a:off x="-3022665" y="0"/>
            <a:ext cx="19142413" cy="7129463"/>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0.38603 0.00023 L 0.25 -2.8164E-6 " pathEditMode="relative" rAng="0" ptsTypes="AA">
                                      <p:cBhvr>
                                        <p:cTn id="6" dur="5000" fill="hold"/>
                                        <p:tgtEl>
                                          <p:spTgt spid="10244"/>
                                        </p:tgtEl>
                                        <p:attrNameLst>
                                          <p:attrName>ppt_x</p:attrName>
                                          <p:attrName>ppt_y</p:attrName>
                                        </p:attrNameLst>
                                      </p:cBhvr>
                                      <p:rCtr x="31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506013-Restaurante-Playa-de-Mogan-playa-mogan-3.jpg"/>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Luis-Molina-blog-op17.jpg"/>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n relacionada"/>
          <p:cNvPicPr>
            <a:picLocks noChangeAspect="1" noChangeArrowheads="1"/>
          </p:cNvPicPr>
          <p:nvPr/>
        </p:nvPicPr>
        <p:blipFill>
          <a:blip r:embed="rId2"/>
          <a:srcRect/>
          <a:stretch>
            <a:fillRect/>
          </a:stretch>
        </p:blipFill>
        <p:spPr bwMode="auto">
          <a:xfrm>
            <a:off x="1" y="-64550"/>
            <a:ext cx="12385675" cy="719401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Imagen relacionada"/>
          <p:cNvPicPr>
            <a:picLocks noChangeAspect="1" noChangeArrowheads="1"/>
          </p:cNvPicPr>
          <p:nvPr/>
        </p:nvPicPr>
        <p:blipFill>
          <a:blip r:embed="rId2"/>
          <a:srcRect/>
          <a:stretch>
            <a:fillRect/>
          </a:stretch>
        </p:blipFill>
        <p:spPr bwMode="auto">
          <a:xfrm>
            <a:off x="1" y="0"/>
            <a:ext cx="12849407"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75485" y="3420915"/>
            <a:ext cx="11122894" cy="3539430"/>
          </a:xfrm>
          <a:prstGeom prst="rect">
            <a:avLst/>
          </a:prstGeom>
        </p:spPr>
        <p:txBody>
          <a:bodyPr wrap="square">
            <a:spAutoFit/>
          </a:bodyPr>
          <a:lstStyle/>
          <a:p>
            <a:pPr algn="ctr"/>
            <a:r>
              <a:rPr lang="es-ES" sz="2800" b="1" dirty="0">
                <a:latin typeface="Agency FB" pitchFamily="34" charset="0"/>
              </a:rPr>
              <a:t>De compras</a:t>
            </a:r>
          </a:p>
          <a:p>
            <a:pPr algn="ctr"/>
            <a:r>
              <a:rPr lang="es-ES" sz="2800" dirty="0">
                <a:latin typeface="Agency FB" pitchFamily="34" charset="0"/>
              </a:rPr>
              <a:t>También hay tiempo para disfrutar del ocio, la diversión y las compras en Mogán. Para ello, nada mejor que levantarse temprano y tomar una de las guaguas que desde Puerto Rico, salen cada martes, hacia el mercadillo de </a:t>
            </a:r>
            <a:r>
              <a:rPr lang="es-ES" sz="2800" dirty="0" err="1">
                <a:latin typeface="Agency FB" pitchFamily="34" charset="0"/>
              </a:rPr>
              <a:t>Arguineguín</a:t>
            </a:r>
            <a:r>
              <a:rPr lang="es-ES" sz="2800" dirty="0">
                <a:latin typeface="Agency FB" pitchFamily="34" charset="0"/>
              </a:rPr>
              <a:t>; frutas y verduras frescas, ropa barata, etc. Los viernes, le toca el turno al Puerto de Mogán. Este lugar de naturaleza apacible, se despierta desde antes del amanecer, con el ir y venir de la gente, para ir acogiendo, durante toda la mañana y hasta las dos de la tarde, a un gran número de visitantes, que recorrerán cada uno de los diferentes puestillos en busca de una buena ganga.</a:t>
            </a:r>
          </a:p>
        </p:txBody>
      </p:sp>
    </p:spTree>
  </p:cSld>
  <p:clrMapOvr>
    <a:masterClrMapping/>
  </p:clrMapOvr>
  <p:transition spd="slow" advTm="33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p:cNvPicPr>
          <p:nvPr/>
        </p:nvPicPr>
        <p:blipFill>
          <a:blip r:embed="rId2"/>
          <a:srcRect/>
          <a:stretch>
            <a:fillRect/>
          </a:stretch>
        </p:blipFill>
        <p:spPr bwMode="auto">
          <a:xfrm>
            <a:off x="1" y="0"/>
            <a:ext cx="12341767"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magen relacionada"/>
          <p:cNvPicPr>
            <a:picLocks noChangeAspect="1" noChangeArrowheads="1"/>
          </p:cNvPicPr>
          <p:nvPr/>
        </p:nvPicPr>
        <p:blipFill>
          <a:blip r:embed="rId2"/>
          <a:srcRect/>
          <a:stretch>
            <a:fillRect/>
          </a:stretch>
        </p:blipFill>
        <p:spPr bwMode="auto">
          <a:xfrm>
            <a:off x="0" y="0"/>
            <a:ext cx="13337096"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Resultado de imagen de mogan calles gran canaria"/>
          <p:cNvPicPr>
            <a:picLocks noChangeAspect="1" noChangeArrowheads="1"/>
          </p:cNvPicPr>
          <p:nvPr/>
        </p:nvPicPr>
        <p:blipFill>
          <a:blip r:embed="rId2" cstate="print"/>
          <a:srcRect/>
          <a:stretch>
            <a:fillRect/>
          </a:stretch>
        </p:blipFill>
        <p:spPr bwMode="auto">
          <a:xfrm>
            <a:off x="-1" y="0"/>
            <a:ext cx="12385676" cy="764494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Imagen relacionada"/>
          <p:cNvPicPr>
            <a:picLocks noChangeAspect="1" noChangeArrowheads="1"/>
          </p:cNvPicPr>
          <p:nvPr/>
        </p:nvPicPr>
        <p:blipFill>
          <a:blip r:embed="rId2"/>
          <a:srcRect/>
          <a:stretch>
            <a:fillRect/>
          </a:stretch>
        </p:blipFill>
        <p:spPr bwMode="auto">
          <a:xfrm>
            <a:off x="1" y="-1"/>
            <a:ext cx="12385675" cy="7129464"/>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Resultado de imagen de mogan calles gran canaria"/>
          <p:cNvPicPr>
            <a:picLocks noChangeAspect="1" noChangeArrowheads="1"/>
          </p:cNvPicPr>
          <p:nvPr/>
        </p:nvPicPr>
        <p:blipFill>
          <a:blip r:embed="rId2"/>
          <a:srcRect/>
          <a:stretch>
            <a:fillRect/>
          </a:stretch>
        </p:blipFill>
        <p:spPr bwMode="auto">
          <a:xfrm>
            <a:off x="1" y="0"/>
            <a:ext cx="12436507"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Imagen relacionada"/>
          <p:cNvPicPr>
            <a:picLocks noChangeAspect="1" noChangeArrowheads="1"/>
          </p:cNvPicPr>
          <p:nvPr/>
        </p:nvPicPr>
        <p:blipFill>
          <a:blip r:embed="rId2"/>
          <a:srcRect/>
          <a:stretch>
            <a:fillRect/>
          </a:stretch>
        </p:blipFill>
        <p:spPr bwMode="auto">
          <a:xfrm>
            <a:off x="1" y="1"/>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Imagen relacionada"/>
          <p:cNvPicPr>
            <a:picLocks noChangeAspect="1" noChangeArrowheads="1"/>
          </p:cNvPicPr>
          <p:nvPr/>
        </p:nvPicPr>
        <p:blipFill>
          <a:blip r:embed="rId2"/>
          <a:srcRect/>
          <a:stretch>
            <a:fillRect/>
          </a:stretch>
        </p:blipFill>
        <p:spPr bwMode="auto">
          <a:xfrm>
            <a:off x="2" y="0"/>
            <a:ext cx="1262164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Imagen relacionada"/>
          <p:cNvPicPr>
            <a:picLocks noChangeAspect="1" noChangeArrowheads="1"/>
          </p:cNvPicPr>
          <p:nvPr/>
        </p:nvPicPr>
        <p:blipFill>
          <a:blip r:embed="rId2"/>
          <a:srcRect/>
          <a:stretch>
            <a:fillRect/>
          </a:stretch>
        </p:blipFill>
        <p:spPr bwMode="auto">
          <a:xfrm>
            <a:off x="0" y="0"/>
            <a:ext cx="12663204"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47000" contrast="80000"/>
          </a:blip>
          <a:srcRect/>
          <a:stretch>
            <a:fillRect/>
          </a:stretch>
        </p:blipFill>
        <p:spPr bwMode="auto">
          <a:xfrm>
            <a:off x="0" y="0"/>
            <a:ext cx="12385675" cy="7632700"/>
          </a:xfrm>
          <a:prstGeom prst="rect">
            <a:avLst/>
          </a:prstGeom>
          <a:noFill/>
        </p:spPr>
      </p:pic>
      <p:pic>
        <p:nvPicPr>
          <p:cNvPr id="3074" name="Picture 2" descr="Resultado de imagen de mogan gran canaria"/>
          <p:cNvPicPr>
            <a:picLocks noChangeAspect="1" noChangeArrowheads="1"/>
          </p:cNvPicPr>
          <p:nvPr/>
        </p:nvPicPr>
        <p:blipFill>
          <a:blip r:embed="rId3"/>
          <a:srcRect/>
          <a:stretch>
            <a:fillRect/>
          </a:stretch>
        </p:blipFill>
        <p:spPr bwMode="auto">
          <a:xfrm>
            <a:off x="1977995" y="0"/>
            <a:ext cx="8764604" cy="7129463"/>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Imagen relacionada"/>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Imagen relacionada"/>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Imagen relacionada"/>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Resultado de imagen de mogan gran canaria"/>
          <p:cNvPicPr>
            <a:picLocks noChangeAspect="1" noChangeArrowheads="1"/>
          </p:cNvPicPr>
          <p:nvPr/>
        </p:nvPicPr>
        <p:blipFill>
          <a:blip r:embed="rId2"/>
          <a:srcRect/>
          <a:stretch>
            <a:fillRect/>
          </a:stretch>
        </p:blipFill>
        <p:spPr bwMode="auto">
          <a:xfrm>
            <a:off x="1" y="1"/>
            <a:ext cx="12385675" cy="7192034"/>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47000" contrast="80000"/>
          </a:blip>
          <a:srcRect/>
          <a:stretch>
            <a:fillRect/>
          </a:stretch>
        </p:blipFill>
        <p:spPr bwMode="auto">
          <a:xfrm>
            <a:off x="-1" y="0"/>
            <a:ext cx="12385676" cy="7632700"/>
          </a:xfrm>
          <a:prstGeom prst="rect">
            <a:avLst/>
          </a:prstGeom>
          <a:noFill/>
        </p:spPr>
      </p:pic>
      <p:pic>
        <p:nvPicPr>
          <p:cNvPr id="43010" name="Picture 2" descr="Resultado de imagen de mogan gran canaria"/>
          <p:cNvPicPr>
            <a:picLocks noChangeAspect="1" noChangeArrowheads="1"/>
          </p:cNvPicPr>
          <p:nvPr/>
        </p:nvPicPr>
        <p:blipFill>
          <a:blip r:embed="rId3"/>
          <a:srcRect/>
          <a:stretch>
            <a:fillRect/>
          </a:stretch>
        </p:blipFill>
        <p:spPr bwMode="auto">
          <a:xfrm>
            <a:off x="1549367" y="0"/>
            <a:ext cx="9478984" cy="7129463"/>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Imagen relacionada"/>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spain-grancanaria.com/images/rotators/215-people.jpg"/>
          <p:cNvPicPr>
            <a:picLocks noChangeAspect="1" noChangeArrowheads="1"/>
          </p:cNvPicPr>
          <p:nvPr/>
        </p:nvPicPr>
        <p:blipFill>
          <a:blip r:embed="rId2"/>
          <a:srcRect/>
          <a:stretch>
            <a:fillRect/>
          </a:stretch>
        </p:blipFill>
        <p:spPr bwMode="auto">
          <a:xfrm>
            <a:off x="0" y="0"/>
            <a:ext cx="12761632"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www.grancanaria.com/patronato_turismo/uploads/pics/GranCanaria_amadores_05.jpg"/>
          <p:cNvPicPr>
            <a:picLocks noChangeAspect="1" noChangeArrowheads="1"/>
          </p:cNvPicPr>
          <p:nvPr/>
        </p:nvPicPr>
        <p:blipFill>
          <a:blip r:embed="rId3"/>
          <a:srcRect/>
          <a:stretch>
            <a:fillRect/>
          </a:stretch>
        </p:blipFill>
        <p:spPr bwMode="auto">
          <a:xfrm>
            <a:off x="0" y="0"/>
            <a:ext cx="12591926" cy="7129463"/>
          </a:xfrm>
          <a:prstGeom prst="rect">
            <a:avLst/>
          </a:prstGeom>
          <a:noFill/>
        </p:spPr>
      </p:pic>
      <p:pic>
        <p:nvPicPr>
          <p:cNvPr id="3" name="Picture 2" descr="Resultado de imagen de EL MAR EN GIF"/>
          <p:cNvPicPr>
            <a:picLocks noChangeAspect="1" noChangeArrowheads="1" noCrop="1"/>
          </p:cNvPicPr>
          <p:nvPr/>
        </p:nvPicPr>
        <p:blipFill>
          <a:blip r:embed="rId4"/>
          <a:srcRect/>
          <a:stretch>
            <a:fillRect/>
          </a:stretch>
        </p:blipFill>
        <p:spPr bwMode="auto">
          <a:xfrm>
            <a:off x="0" y="0"/>
            <a:ext cx="12385675" cy="7587158"/>
          </a:xfrm>
          <a:prstGeom prst="rect">
            <a:avLst/>
          </a:prstGeom>
          <a:noFill/>
        </p:spPr>
      </p:pic>
    </p:spTree>
  </p:cSld>
  <p:clrMapOvr>
    <a:masterClrMapping/>
  </p:clrMapOvr>
  <p:transition spd="slow" advTm="6000">
    <p:comb/>
    <p:sndAc>
      <p:stSnd>
        <p:snd r:embed="rId2" name="Pasodoble Islas Canarias - Los Gofion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ppt_x"/>
                                          </p:val>
                                        </p:tav>
                                      </p:tavLst>
                                    </p:anim>
                                    <p:anim calcmode="lin" valueType="num">
                                      <p:cBhvr additive="base">
                                        <p:cTn id="7" dur="5000"/>
                                        <p:tgtEl>
                                          <p:spTgt spid="3"/>
                                        </p:tgtEl>
                                        <p:attrNameLst>
                                          <p:attrName>ppt_y</p:attrName>
                                        </p:attrNameLst>
                                      </p:cBhvr>
                                      <p:tavLst>
                                        <p:tav tm="0">
                                          <p:val>
                                            <p:strVal val="ppt_y"/>
                                          </p:val>
                                        </p:tav>
                                        <p:tav tm="100000">
                                          <p:val>
                                            <p:strVal val="1+ppt_h/2"/>
                                          </p:val>
                                        </p:tav>
                                      </p:tavLst>
                                    </p:anim>
                                    <p:set>
                                      <p:cBhvr>
                                        <p:cTn id="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77797" y="4421987"/>
            <a:ext cx="11174839" cy="2062103"/>
          </a:xfrm>
          <a:prstGeom prst="rect">
            <a:avLst/>
          </a:prstGeom>
        </p:spPr>
        <p:txBody>
          <a:bodyPr wrap="square">
            <a:spAutoFit/>
          </a:bodyPr>
          <a:lstStyle/>
          <a:p>
            <a:pPr algn="ctr"/>
            <a:r>
              <a:rPr lang="es-ES" sz="3200" b="1" dirty="0">
                <a:latin typeface="Agency FB" pitchFamily="34" charset="0"/>
              </a:rPr>
              <a:t>Gastronomía</a:t>
            </a:r>
          </a:p>
          <a:p>
            <a:pPr algn="ctr"/>
            <a:r>
              <a:rPr lang="es-ES" sz="3200" dirty="0">
                <a:latin typeface="Agency FB" pitchFamily="34" charset="0"/>
              </a:rPr>
              <a:t>En Mogán es habitual acercarse a su Puerto para degustar el pescado fresco de la zona, principalmente el </a:t>
            </a:r>
            <a:r>
              <a:rPr lang="es-ES" sz="3200" b="1" dirty="0">
                <a:latin typeface="Agency FB" pitchFamily="34" charset="0"/>
              </a:rPr>
              <a:t>bonito a la plancha</a:t>
            </a:r>
            <a:r>
              <a:rPr lang="es-ES" sz="3200" dirty="0">
                <a:latin typeface="Agency FB" pitchFamily="34" charset="0"/>
              </a:rPr>
              <a:t>, o los </a:t>
            </a:r>
            <a:r>
              <a:rPr lang="es-ES" sz="3200" b="1" dirty="0">
                <a:latin typeface="Agency FB" pitchFamily="34" charset="0"/>
              </a:rPr>
              <a:t>populares caldos de pescado</a:t>
            </a:r>
            <a:r>
              <a:rPr lang="es-ES" sz="3200" dirty="0">
                <a:latin typeface="Agency FB" pitchFamily="34" charset="0"/>
              </a:rPr>
              <a:t>, las </a:t>
            </a:r>
            <a:r>
              <a:rPr lang="es-ES" sz="3200" b="1" dirty="0">
                <a:latin typeface="Agency FB" pitchFamily="34" charset="0"/>
              </a:rPr>
              <a:t>lapas sudadas con mojo verde</a:t>
            </a:r>
            <a:r>
              <a:rPr lang="es-ES" sz="3200" dirty="0">
                <a:latin typeface="Agency FB" pitchFamily="34" charset="0"/>
              </a:rPr>
              <a:t> y el </a:t>
            </a:r>
            <a:r>
              <a:rPr lang="es-ES" sz="3200" b="1" dirty="0">
                <a:latin typeface="Agency FB" pitchFamily="34" charset="0"/>
              </a:rPr>
              <a:t>pescado de berenjenas</a:t>
            </a:r>
            <a:r>
              <a:rPr lang="es-ES" sz="3200" dirty="0">
                <a:latin typeface="Agency FB" pitchFamily="34" charset="0"/>
              </a:rPr>
              <a:t>.</a:t>
            </a:r>
          </a:p>
        </p:txBody>
      </p:sp>
    </p:spTree>
  </p:cSld>
  <p:clrMapOvr>
    <a:masterClrMapping/>
  </p:clrMapOvr>
  <p:transition spd="slow" advTm="16000">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Imagen relacionada"/>
          <p:cNvPicPr>
            <a:picLocks noChangeAspect="1" noChangeArrowheads="1"/>
          </p:cNvPicPr>
          <p:nvPr/>
        </p:nvPicPr>
        <p:blipFill>
          <a:blip r:embed="rId2"/>
          <a:srcRect l="7223" r="12376"/>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5012.jpg"/>
          <p:cNvPicPr>
            <a:picLocks noChangeAspect="1" noChangeArrowheads="1"/>
          </p:cNvPicPr>
          <p:nvPr/>
        </p:nvPicPr>
        <p:blipFill>
          <a:blip r:embed="rId2"/>
          <a:srcRect/>
          <a:stretch>
            <a:fillRect/>
          </a:stretch>
        </p:blipFill>
        <p:spPr bwMode="auto">
          <a:xfrm>
            <a:off x="1" y="-721549"/>
            <a:ext cx="12385675" cy="8358245"/>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75484" y="4165283"/>
            <a:ext cx="11148755" cy="2862322"/>
          </a:xfrm>
          <a:prstGeom prst="rect">
            <a:avLst/>
          </a:prstGeom>
        </p:spPr>
        <p:txBody>
          <a:bodyPr wrap="square">
            <a:spAutoFit/>
          </a:bodyPr>
          <a:lstStyle/>
          <a:p>
            <a:pPr algn="ctr"/>
            <a:r>
              <a:rPr lang="es-ES" sz="3600" dirty="0">
                <a:latin typeface="Agency FB" pitchFamily="34" charset="0"/>
              </a:rPr>
              <a:t>Estos platos típicos conviven con la tradicional cocina isleña en la que predomina las </a:t>
            </a:r>
            <a:r>
              <a:rPr lang="es-ES" sz="3600" b="1" dirty="0">
                <a:latin typeface="Agency FB" pitchFamily="34" charset="0"/>
              </a:rPr>
              <a:t>papas arrugadas con mojo</a:t>
            </a:r>
            <a:r>
              <a:rPr lang="es-ES" sz="3600" dirty="0">
                <a:latin typeface="Agency FB" pitchFamily="34" charset="0"/>
              </a:rPr>
              <a:t>, el </a:t>
            </a:r>
            <a:r>
              <a:rPr lang="es-ES" sz="3600" b="1" dirty="0">
                <a:latin typeface="Agency FB" pitchFamily="34" charset="0"/>
              </a:rPr>
              <a:t>sancocho</a:t>
            </a:r>
            <a:r>
              <a:rPr lang="es-ES" sz="3600" dirty="0">
                <a:latin typeface="Agency FB" pitchFamily="34" charset="0"/>
              </a:rPr>
              <a:t>, la </a:t>
            </a:r>
            <a:r>
              <a:rPr lang="es-ES" sz="3600" b="1" dirty="0">
                <a:latin typeface="Agency FB" pitchFamily="34" charset="0"/>
              </a:rPr>
              <a:t>carne de cabra</a:t>
            </a:r>
            <a:r>
              <a:rPr lang="es-ES" sz="3600" dirty="0">
                <a:latin typeface="Agency FB" pitchFamily="34" charset="0"/>
              </a:rPr>
              <a:t> y la </a:t>
            </a:r>
            <a:r>
              <a:rPr lang="es-ES" sz="3600" b="1" dirty="0">
                <a:latin typeface="Agency FB" pitchFamily="34" charset="0"/>
              </a:rPr>
              <a:t>ropa vieja</a:t>
            </a:r>
            <a:r>
              <a:rPr lang="es-ES" sz="3600" dirty="0">
                <a:latin typeface="Agency FB" pitchFamily="34" charset="0"/>
              </a:rPr>
              <a:t>. Para los postres, nada mejor que la digestiva </a:t>
            </a:r>
            <a:r>
              <a:rPr lang="es-ES" sz="3600" b="1" dirty="0">
                <a:latin typeface="Agency FB" pitchFamily="34" charset="0"/>
              </a:rPr>
              <a:t>papaya con naranja</a:t>
            </a:r>
            <a:r>
              <a:rPr lang="es-ES" sz="3600" dirty="0">
                <a:latin typeface="Agency FB" pitchFamily="34" charset="0"/>
              </a:rPr>
              <a:t>, los </a:t>
            </a:r>
            <a:r>
              <a:rPr lang="es-ES" sz="3600" b="1" dirty="0">
                <a:latin typeface="Agency FB" pitchFamily="34" charset="0"/>
              </a:rPr>
              <a:t>mangos</a:t>
            </a:r>
            <a:r>
              <a:rPr lang="es-ES" sz="3600" dirty="0">
                <a:latin typeface="Agency FB" pitchFamily="34" charset="0"/>
              </a:rPr>
              <a:t> o </a:t>
            </a:r>
            <a:r>
              <a:rPr lang="es-ES" sz="3600" b="1" dirty="0">
                <a:latin typeface="Agency FB" pitchFamily="34" charset="0"/>
              </a:rPr>
              <a:t>chirimoyas</a:t>
            </a:r>
            <a:r>
              <a:rPr lang="es-ES" sz="3600" dirty="0">
                <a:latin typeface="Agency FB" pitchFamily="34" charset="0"/>
              </a:rPr>
              <a:t>, que son las frutas que se cultivan en la zona.</a:t>
            </a:r>
          </a:p>
        </p:txBody>
      </p:sp>
    </p:spTree>
  </p:cSld>
  <p:clrMapOvr>
    <a:masterClrMapping/>
  </p:clrMapOvr>
  <p:transition spd="slow" advTm="18000">
    <p:comb/>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grancanaria.com/patronato_turismo/uploads/pics/GranCanaria_bonitoadobo.jpg"/>
          <p:cNvPicPr>
            <a:picLocks noChangeAspect="1" noChangeArrowheads="1"/>
          </p:cNvPicPr>
          <p:nvPr/>
        </p:nvPicPr>
        <p:blipFill>
          <a:blip r:embed="rId2"/>
          <a:srcRect/>
          <a:stretch>
            <a:fillRect/>
          </a:stretch>
        </p:blipFill>
        <p:spPr bwMode="auto">
          <a:xfrm>
            <a:off x="0" y="0"/>
            <a:ext cx="12395176"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Resultado de imagen de mogan platos tipicos gran canaria"/>
          <p:cNvPicPr>
            <a:picLocks noChangeAspect="1" noChangeArrowheads="1"/>
          </p:cNvPicPr>
          <p:nvPr/>
        </p:nvPicPr>
        <p:blipFill>
          <a:blip r:embed="rId2"/>
          <a:srcRect/>
          <a:stretch>
            <a:fillRect/>
          </a:stretch>
        </p:blipFill>
        <p:spPr bwMode="auto">
          <a:xfrm>
            <a:off x="1" y="0"/>
            <a:ext cx="12382403"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Sancocho_canario.jpg"/>
          <p:cNvPicPr>
            <a:picLocks noChangeAspect="1" noChangeArrowheads="1"/>
          </p:cNvPicPr>
          <p:nvPr/>
        </p:nvPicPr>
        <p:blipFill>
          <a:blip r:embed="rId2"/>
          <a:srcRect/>
          <a:stretch>
            <a:fillRect/>
          </a:stretch>
        </p:blipFill>
        <p:spPr bwMode="auto">
          <a:xfrm>
            <a:off x="1" y="0"/>
            <a:ext cx="12385675" cy="7430876"/>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46-food.jpg"/>
          <p:cNvPicPr>
            <a:picLocks noChangeAspect="1" noChangeArrowheads="1"/>
          </p:cNvPicPr>
          <p:nvPr/>
        </p:nvPicPr>
        <p:blipFill>
          <a:blip r:embed="rId2"/>
          <a:srcRect/>
          <a:stretch>
            <a:fillRect/>
          </a:stretch>
        </p:blipFill>
        <p:spPr bwMode="auto">
          <a:xfrm>
            <a:off x="-1" y="0"/>
            <a:ext cx="12362832"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Imagen relacionada"/>
          <p:cNvPicPr>
            <a:picLocks noChangeAspect="1" noChangeArrowheads="1"/>
          </p:cNvPicPr>
          <p:nvPr/>
        </p:nvPicPr>
        <p:blipFill>
          <a:blip r:embed="rId2"/>
          <a:srcRect/>
          <a:stretch>
            <a:fillRect/>
          </a:stretch>
        </p:blipFill>
        <p:spPr bwMode="auto">
          <a:xfrm>
            <a:off x="0" y="0"/>
            <a:ext cx="12682350"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Imagen relacionada"/>
          <p:cNvPicPr>
            <a:picLocks noChangeAspect="1" noChangeArrowheads="1"/>
          </p:cNvPicPr>
          <p:nvPr/>
        </p:nvPicPr>
        <p:blipFill>
          <a:blip r:embed="rId2"/>
          <a:srcRect/>
          <a:stretch>
            <a:fillRect/>
          </a:stretch>
        </p:blipFill>
        <p:spPr bwMode="auto">
          <a:xfrm>
            <a:off x="1" y="0"/>
            <a:ext cx="12385675" cy="7129463"/>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www.grancanaria.com/patronato_turismo/uploads/pics/GranCanaria_amadores_05.jpg"/>
          <p:cNvPicPr>
            <a:picLocks noChangeAspect="1" noChangeArrowheads="1"/>
          </p:cNvPicPr>
          <p:nvPr/>
        </p:nvPicPr>
        <p:blipFill>
          <a:blip r:embed="rId2"/>
          <a:srcRect/>
          <a:stretch>
            <a:fillRect/>
          </a:stretch>
        </p:blipFill>
        <p:spPr bwMode="auto">
          <a:xfrm>
            <a:off x="0" y="0"/>
            <a:ext cx="12591926" cy="7129463"/>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2385676" cy="7129463"/>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517590" y="3517599"/>
            <a:ext cx="7129463" cy="9428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773805" y="3517599"/>
            <a:ext cx="7129463" cy="9428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2385675" cy="7226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7051823"/>
            <a:ext cx="12385675" cy="7764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744442" y="6033666"/>
            <a:ext cx="816166" cy="711609"/>
          </a:xfrm>
          <a:prstGeom prst="rect">
            <a:avLst/>
          </a:prstGeom>
          <a:noFill/>
          <a:ln w="38100">
            <a:solidFill>
              <a:srgbClr val="1CDEF8"/>
            </a:solidFill>
            <a:miter lim="800000"/>
            <a:headEnd/>
            <a:tailEnd/>
          </a:ln>
        </p:spPr>
      </p:pic>
      <p:sp>
        <p:nvSpPr>
          <p:cNvPr id="19" name="18 Rectángulo"/>
          <p:cNvSpPr/>
          <p:nvPr/>
        </p:nvSpPr>
        <p:spPr>
          <a:xfrm>
            <a:off x="2682421" y="4752995"/>
            <a:ext cx="364665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72591" y="521066"/>
            <a:ext cx="3794336" cy="3271359"/>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506886" y="895613"/>
            <a:ext cx="4738358" cy="4473141"/>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lunes, 19 de diciembre de 2016</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21:54</a:t>
            </a:fld>
            <a:r>
              <a:rPr lang="fr-FR" sz="3600" dirty="0">
                <a:solidFill>
                  <a:srgbClr val="FFFF00"/>
                </a:solidFill>
                <a:latin typeface="Comic Sans MS" pitchFamily="66" charset="0"/>
                <a:cs typeface="Arial" charset="0"/>
              </a:rPr>
              <a:t> </a:t>
            </a:r>
            <a:r>
              <a:rPr lang="fr-FR" sz="3600" dirty="0" err="1" smtClean="0">
                <a:solidFill>
                  <a:srgbClr val="FFFF00"/>
                </a:solidFill>
                <a:latin typeface="Comic Sans MS" pitchFamily="66" charset="0"/>
                <a:cs typeface="Arial" charset="0"/>
              </a:rPr>
              <a:t>horas</a:t>
            </a:r>
            <a:r>
              <a:rPr lang="fr-FR" sz="3600" dirty="0" smtClean="0">
                <a:solidFill>
                  <a:srgbClr val="FFFF00"/>
                </a:solidFill>
                <a:latin typeface="Comic Sans MS" pitchFamily="66" charset="0"/>
                <a:cs typeface="Arial" charset="0"/>
              </a:rPr>
              <a:t>.</a:t>
            </a:r>
            <a:endParaRPr lang="fr-FR" sz="3600" dirty="0">
              <a:solidFill>
                <a:srgbClr val="FFFF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717632" y="5833483"/>
            <a:ext cx="2720998" cy="971038"/>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5986410" y="3406299"/>
            <a:ext cx="412856" cy="316865"/>
          </a:xfrm>
          <a:prstGeom prst="rect">
            <a:avLst/>
          </a:prstGeom>
          <a:noFill/>
        </p:spPr>
      </p:pic>
      <p:sp>
        <p:nvSpPr>
          <p:cNvPr id="4100" name="Rectangle 4"/>
          <p:cNvSpPr>
            <a:spLocks noChangeArrowheads="1"/>
          </p:cNvSpPr>
          <p:nvPr/>
        </p:nvSpPr>
        <p:spPr bwMode="auto">
          <a:xfrm>
            <a:off x="0" y="1663541"/>
            <a:ext cx="12385675" cy="237649"/>
          </a:xfrm>
          <a:prstGeom prst="rect">
            <a:avLst/>
          </a:prstGeom>
          <a:solidFill>
            <a:schemeClr val="bg1"/>
          </a:solidFill>
          <a:ln w="19050">
            <a:solidFill>
              <a:srgbClr val="C0C0C0"/>
            </a:solidFill>
            <a:miter lim="800000"/>
            <a:headEnd/>
            <a:tailEnd/>
          </a:ln>
          <a:effectLst/>
        </p:spPr>
        <p:txBody>
          <a:bodyPr wrap="none" lIns="111496" tIns="55748" rIns="111496" bIns="55748" anchor="ctr"/>
          <a:lstStyle/>
          <a:p>
            <a:endParaRPr lang="es-ES"/>
          </a:p>
        </p:txBody>
      </p:sp>
      <p:sp>
        <p:nvSpPr>
          <p:cNvPr id="4101" name="Rectangle 5"/>
          <p:cNvSpPr>
            <a:spLocks noChangeArrowheads="1"/>
          </p:cNvSpPr>
          <p:nvPr/>
        </p:nvSpPr>
        <p:spPr bwMode="auto">
          <a:xfrm>
            <a:off x="0" y="1901190"/>
            <a:ext cx="12385675" cy="5228273"/>
          </a:xfrm>
          <a:prstGeom prst="rect">
            <a:avLst/>
          </a:prstGeom>
          <a:solidFill>
            <a:srgbClr val="B6E8FC"/>
          </a:solidFill>
          <a:ln w="9525">
            <a:noFill/>
            <a:miter lim="800000"/>
            <a:headEnd/>
            <a:tailEnd/>
          </a:ln>
          <a:effectLst/>
        </p:spPr>
        <p:txBody>
          <a:bodyPr wrap="none" lIns="111496" tIns="55748" rIns="111496" bIns="55748"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683563" y="0"/>
            <a:ext cx="6605693" cy="1623933"/>
          </a:xfrm>
          <a:prstGeom prst="rect">
            <a:avLst/>
          </a:prstGeom>
          <a:noFill/>
        </p:spPr>
      </p:pic>
      <p:sp>
        <p:nvSpPr>
          <p:cNvPr id="4104" name="Text Box 8"/>
          <p:cNvSpPr txBox="1">
            <a:spLocks noChangeArrowheads="1"/>
          </p:cNvSpPr>
          <p:nvPr/>
        </p:nvSpPr>
        <p:spPr bwMode="auto">
          <a:xfrm>
            <a:off x="0" y="1980408"/>
            <a:ext cx="12385675" cy="2897963"/>
          </a:xfrm>
          <a:prstGeom prst="rect">
            <a:avLst/>
          </a:prstGeom>
          <a:noFill/>
          <a:ln w="9525">
            <a:noFill/>
            <a:miter lim="800000"/>
            <a:headEnd/>
            <a:tailEnd/>
          </a:ln>
          <a:effectLst/>
        </p:spPr>
        <p:txBody>
          <a:bodyPr lIns="111496" tIns="55748" rIns="111496" bIns="55748">
            <a:spAutoFit/>
          </a:bodyPr>
          <a:lstStyle/>
          <a:p>
            <a:pPr algn="ctr">
              <a:spcBef>
                <a:spcPct val="50000"/>
              </a:spcBef>
            </a:pPr>
            <a:r>
              <a:rPr lang="es-ES" sz="7300" b="1" dirty="0">
                <a:latin typeface="Kristen ITC" pitchFamily="66" charset="0"/>
              </a:rPr>
              <a:t>¿Te ha gustado?</a:t>
            </a:r>
            <a:r>
              <a:rPr lang="es-ES" sz="5900" dirty="0">
                <a:latin typeface="Kristen ITC" pitchFamily="66" charset="0"/>
              </a:rPr>
              <a:t> </a:t>
            </a:r>
            <a:br>
              <a:rPr lang="es-ES" sz="5900" dirty="0">
                <a:latin typeface="Kristen ITC" pitchFamily="66" charset="0"/>
              </a:rPr>
            </a:br>
            <a:r>
              <a:rPr lang="es-ES" sz="5400" dirty="0">
                <a:latin typeface="Kristen ITC" pitchFamily="66" charset="0"/>
              </a:rPr>
              <a:t>Puedes ver más entrando </a:t>
            </a:r>
            <a:br>
              <a:rPr lang="es-ES" sz="5400" dirty="0">
                <a:latin typeface="Kristen ITC" pitchFamily="66" charset="0"/>
              </a:rPr>
            </a:br>
            <a:r>
              <a:rPr lang="es-ES" sz="5400" b="1" dirty="0">
                <a:solidFill>
                  <a:srgbClr val="40F903"/>
                </a:solidFill>
                <a:latin typeface="Kristen ITC" pitchFamily="66" charset="0"/>
                <a:hlinkClick r:id="rId5"/>
              </a:rPr>
              <a:t>Aquí</a:t>
            </a:r>
            <a:endParaRPr lang="es-ES" sz="5400" b="1" dirty="0">
              <a:solidFill>
                <a:srgbClr val="40F903"/>
              </a:solidFill>
              <a:latin typeface="Kristen ITC" pitchFamily="66" charset="0"/>
            </a:endParaRPr>
          </a:p>
        </p:txBody>
      </p:sp>
      <p:sp>
        <p:nvSpPr>
          <p:cNvPr id="4107" name="Text Box 11"/>
          <p:cNvSpPr txBox="1">
            <a:spLocks noChangeArrowheads="1"/>
          </p:cNvSpPr>
          <p:nvPr/>
        </p:nvSpPr>
        <p:spPr bwMode="auto">
          <a:xfrm>
            <a:off x="1548209" y="4911408"/>
            <a:ext cx="3612489" cy="1636079"/>
          </a:xfrm>
          <a:prstGeom prst="rect">
            <a:avLst/>
          </a:prstGeom>
          <a:noFill/>
          <a:ln w="19050">
            <a:noFill/>
            <a:prstDash val="sysDot"/>
            <a:miter lim="800000"/>
            <a:headEnd/>
            <a:tailEnd/>
          </a:ln>
          <a:effectLst/>
        </p:spPr>
        <p:txBody>
          <a:bodyPr lIns="111496" tIns="55748" rIns="111496" bIns="55748">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7637834" y="4356894"/>
            <a:ext cx="3199633" cy="2455704"/>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5470340" y="5069842"/>
            <a:ext cx="1651423" cy="1029811"/>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3089434"/>
            <a:ext cx="722498" cy="554514"/>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643948"/>
            <a:ext cx="722498" cy="554514"/>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198461"/>
            <a:ext cx="722498" cy="554514"/>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752975"/>
            <a:ext cx="722498" cy="554514"/>
          </a:xfrm>
          <a:prstGeom prst="rect">
            <a:avLst/>
          </a:prstGeom>
          <a:noFill/>
        </p:spPr>
      </p:pic>
      <p:sp>
        <p:nvSpPr>
          <p:cNvPr id="4122" name="Text Box 26"/>
          <p:cNvSpPr txBox="1">
            <a:spLocks noChangeArrowheads="1"/>
          </p:cNvSpPr>
          <p:nvPr/>
        </p:nvSpPr>
        <p:spPr bwMode="auto">
          <a:xfrm>
            <a:off x="0" y="6812599"/>
            <a:ext cx="12385675" cy="374195"/>
          </a:xfrm>
          <a:prstGeom prst="rect">
            <a:avLst/>
          </a:prstGeom>
          <a:solidFill>
            <a:srgbClr val="34495E"/>
          </a:solidFill>
          <a:ln w="9525">
            <a:noFill/>
            <a:miter lim="800000"/>
            <a:headEnd/>
            <a:tailEnd/>
          </a:ln>
          <a:effectLst/>
        </p:spPr>
        <p:txBody>
          <a:bodyPr lIns="111496" tIns="55748" rIns="111496" bIns="55748">
            <a:spAutoFit/>
          </a:bodyPr>
          <a:lstStyle/>
          <a:p>
            <a:pPr algn="ctr">
              <a:spcBef>
                <a:spcPct val="50000"/>
              </a:spcBef>
            </a:pPr>
            <a:r>
              <a:rPr lang="es-ES" sz="1700" dirty="0">
                <a:solidFill>
                  <a:srgbClr val="40F903"/>
                </a:solidFill>
                <a:latin typeface="Kristen ITC" pitchFamily="66" charset="0"/>
              </a:rPr>
              <a:t>Esta presentación </a:t>
            </a:r>
            <a:r>
              <a:rPr lang="es-ES" sz="1700" dirty="0" err="1">
                <a:solidFill>
                  <a:srgbClr val="40F903"/>
                </a:solidFill>
                <a:latin typeface="Kristen ITC" pitchFamily="66" charset="0"/>
              </a:rPr>
              <a:t>powerpoint</a:t>
            </a:r>
            <a:r>
              <a:rPr lang="es-ES" sz="1700" dirty="0">
                <a:solidFill>
                  <a:srgbClr val="40F903"/>
                </a:solidFill>
                <a:latin typeface="Kristen ITC" pitchFamily="66" charset="0"/>
              </a:rPr>
              <a: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5573554" y="871379"/>
            <a:ext cx="6536884" cy="21916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MOGA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MOGAN</Template>
  <TotalTime>11</TotalTime>
  <Words>407</Words>
  <Application>Microsoft Office PowerPoint</Application>
  <PresentationFormat>Personalizado</PresentationFormat>
  <Paragraphs>28</Paragraphs>
  <Slides>72</Slides>
  <Notes>0</Notes>
  <HiddenSlides>0</HiddenSlides>
  <MMClips>1</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MOGAN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11</cp:revision>
  <dcterms:created xsi:type="dcterms:W3CDTF">2016-12-19T20:54:50Z</dcterms:created>
  <dcterms:modified xsi:type="dcterms:W3CDTF">2016-12-19T21:06:21Z</dcterms:modified>
</cp:coreProperties>
</file>