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61"/>
  </p:notesMasterIdLst>
  <p:sldIdLst>
    <p:sldId id="622" r:id="rId4"/>
    <p:sldId id="399" r:id="rId5"/>
    <p:sldId id="515" r:id="rId6"/>
    <p:sldId id="558" r:id="rId7"/>
    <p:sldId id="479" r:id="rId8"/>
    <p:sldId id="483" r:id="rId9"/>
    <p:sldId id="563" r:id="rId10"/>
    <p:sldId id="565" r:id="rId11"/>
    <p:sldId id="566" r:id="rId12"/>
    <p:sldId id="567" r:id="rId13"/>
    <p:sldId id="568" r:id="rId14"/>
    <p:sldId id="569" r:id="rId15"/>
    <p:sldId id="570" r:id="rId16"/>
    <p:sldId id="571" r:id="rId17"/>
    <p:sldId id="572" r:id="rId18"/>
    <p:sldId id="573" r:id="rId19"/>
    <p:sldId id="574" r:id="rId20"/>
    <p:sldId id="575" r:id="rId21"/>
    <p:sldId id="576" r:id="rId22"/>
    <p:sldId id="577" r:id="rId23"/>
    <p:sldId id="578" r:id="rId24"/>
    <p:sldId id="579" r:id="rId25"/>
    <p:sldId id="580" r:id="rId26"/>
    <p:sldId id="581" r:id="rId27"/>
    <p:sldId id="582" r:id="rId28"/>
    <p:sldId id="583" r:id="rId29"/>
    <p:sldId id="584" r:id="rId30"/>
    <p:sldId id="585" r:id="rId31"/>
    <p:sldId id="586" r:id="rId32"/>
    <p:sldId id="587" r:id="rId33"/>
    <p:sldId id="588" r:id="rId34"/>
    <p:sldId id="589" r:id="rId35"/>
    <p:sldId id="590" r:id="rId36"/>
    <p:sldId id="591" r:id="rId37"/>
    <p:sldId id="592" r:id="rId38"/>
    <p:sldId id="593" r:id="rId39"/>
    <p:sldId id="594" r:id="rId40"/>
    <p:sldId id="595" r:id="rId41"/>
    <p:sldId id="597" r:id="rId42"/>
    <p:sldId id="598" r:id="rId43"/>
    <p:sldId id="599" r:id="rId44"/>
    <p:sldId id="600" r:id="rId45"/>
    <p:sldId id="601" r:id="rId46"/>
    <p:sldId id="602" r:id="rId47"/>
    <p:sldId id="603" r:id="rId48"/>
    <p:sldId id="604" r:id="rId49"/>
    <p:sldId id="605" r:id="rId50"/>
    <p:sldId id="606" r:id="rId51"/>
    <p:sldId id="607" r:id="rId52"/>
    <p:sldId id="608" r:id="rId53"/>
    <p:sldId id="609" r:id="rId54"/>
    <p:sldId id="610" r:id="rId55"/>
    <p:sldId id="611" r:id="rId56"/>
    <p:sldId id="612" r:id="rId57"/>
    <p:sldId id="619" r:id="rId58"/>
    <p:sldId id="620" r:id="rId59"/>
    <p:sldId id="623" r:id="rId60"/>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VWOVOvdmWZdKFGmQgd/1Q==" hashData="lheclkwGshbuZ5fGbClH96tSSr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FF99"/>
    <a:srgbClr val="FF5050"/>
    <a:srgbClr val="99FF66"/>
    <a:srgbClr val="FF33CC"/>
    <a:srgbClr val="08C83A"/>
    <a:srgbClr val="00FF00"/>
    <a:srgbClr val="CC00CC"/>
    <a:srgbClr val="FFFF00"/>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17/11/2020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30"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31"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31"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6" y="1478711"/>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7" y="1478711"/>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3"/>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6"/>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40" y="1418563"/>
            <a:ext cx="4981348"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40" y="2009746"/>
            <a:ext cx="4981348"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91" y="252325"/>
            <a:ext cx="3707641"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3" y="252323"/>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91" y="1326143"/>
            <a:ext cx="3707641"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5"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6"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17/11/2020</a:t>
            </a:fld>
            <a:endParaRPr lang="es-ES"/>
          </a:p>
        </p:txBody>
      </p:sp>
      <p:sp>
        <p:nvSpPr>
          <p:cNvPr id="3" name="2 Marcador de pie de página"/>
          <p:cNvSpPr>
            <a:spLocks noGrp="1"/>
          </p:cNvSpPr>
          <p:nvPr>
            <p:ph type="ftr" sz="quarter" idx="11"/>
          </p:nvPr>
        </p:nvSpPr>
        <p:spPr>
          <a:xfrm>
            <a:off x="3850475" y="5873740"/>
            <a:ext cx="3568727" cy="337402"/>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8076597" y="5873740"/>
            <a:ext cx="2629588" cy="337402"/>
          </a:xfrm>
          <a:prstGeom prst="rect">
            <a:avLst/>
          </a:prstGeom>
        </p:spPr>
        <p:txBody>
          <a:bodyPr/>
          <a:lstStyle/>
          <a:p>
            <a:fld id="{2C6598F0-24D0-433F-814B-ADDEEE8610B1}" type="slidenum">
              <a:rPr lang="es-ES" smtClean="0"/>
              <a:pPr/>
              <a:t>‹Nº›</a:t>
            </a:fld>
            <a:endParaRPr lang="es-ES"/>
          </a:p>
        </p:txBody>
      </p:sp>
    </p:spTree>
    <p:extLst>
      <p:ext uri="{BB962C8B-B14F-4D97-AF65-F5344CB8AC3E}">
        <p14:creationId xmlns:p14="http://schemas.microsoft.com/office/powerpoint/2010/main" val="86525903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3"/>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39135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11"/>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1"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17/11/2020</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4"/>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2.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escapadarural.com/blog/wp-content/uploads/2014/01/F%C3%A1brica-de-Armas-de-Orbaizeta-3.jpg"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escapadarural.com/blog/wp-content/uploads/2014/01/Preventorio-de-Aguas-de-Busot.jpg"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escapadarural.com/blog/wp-content/uploads/2014/01/Castillo-Colonia-Guell.jp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escapadarural.com/blog/wp-content/uploads/2014/01/Belchite-2.jpg"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escapadarural.com/blog/wp-content/uploads/2014/01/Aserradero-de-Ekai.jpg"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escapadarural.com/blog/wp-content/uploads/2014/01/El-Canto-del-Pico-2.jpg"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escapadarural.com/blog/wp-content/uploads/2014/01/Esc%C3%B3-1.jpg"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www.escapadarural.com/blog/wp-content/uploads/2016/03/Corbera-dEbre.jpg" TargetMode="External"/><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escapadarural.com/blog/wp-content/uploads/2016/03/Polvor%C3%ADn-y-canteras-de-Hontoria-1.jpg"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escapadarural.com/blog/wp-content/uploads/2016/03/Sancti-Petri.jpg"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escapadarural.com/blog/wp-content/uploads/2016/03/Sanatorio-de-Cesuras-pro.jpg"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escapadarural.com/blog/wp-content/uploads/2014/01/Monasterio-de-San-Pedro-de-Arlanza-2.jpg" TargetMode="Externa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escapadarural.com/blog/wp-content/uploads/2014/01/teatro-cervantes.-colonia-Sta.-Eulalia.jpg"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50.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7.jpeg"/></Relationships>
</file>

<file path=ppt/slides/_rels/slide57.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3.png"/><Relationship Id="rId18" Type="http://schemas.openxmlformats.org/officeDocument/2006/relationships/image" Target="../media/image46.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5.png"/><Relationship Id="rId2" Type="http://schemas.openxmlformats.org/officeDocument/2006/relationships/slideLayout" Target="../slideLayouts/slideLayout1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hyperlink" Target="http://www.mispps.com/" TargetMode="External"/><Relationship Id="rId15" Type="http://schemas.openxmlformats.org/officeDocument/2006/relationships/image" Target="../media/image44.png"/><Relationship Id="rId10" Type="http://schemas.openxmlformats.org/officeDocument/2006/relationships/hyperlink" Target="https://www.facebook.com/mispps" TargetMode="External"/><Relationship Id="rId4" Type="http://schemas.openxmlformats.org/officeDocument/2006/relationships/image" Target="../media/image38.png"/><Relationship Id="rId9" Type="http://schemas.openxmlformats.org/officeDocument/2006/relationships/image" Target="../media/image4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12376" y="-4229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7" y="3125766"/>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5" y="5185318"/>
            <a:ext cx="762419" cy="708754"/>
          </a:xfrm>
          <a:prstGeom prst="rect">
            <a:avLst/>
          </a:prstGeom>
          <a:noFill/>
          <a:ln w="38100">
            <a:solidFill>
              <a:srgbClr val="1CDEF8"/>
            </a:solidFill>
            <a:miter lim="800000"/>
            <a:headEnd/>
            <a:tailEnd/>
          </a:ln>
        </p:spPr>
      </p:pic>
      <p:sp>
        <p:nvSpPr>
          <p:cNvPr id="19" name="18 Rectángulo"/>
          <p:cNvSpPr/>
          <p:nvPr/>
        </p:nvSpPr>
        <p:spPr>
          <a:xfrm>
            <a:off x="2440724" y="42248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27756" y="1408228"/>
            <a:ext cx="9438906" cy="4177773"/>
          </a:xfrm>
          <a:prstGeom prst="rect">
            <a:avLst/>
          </a:prstGeom>
        </p:spPr>
        <p:txBody>
          <a:bodyPr wrap="none" lIns="81272" tIns="40636" rIns="81272" bIns="40636" fromWordArt="1">
            <a:prstTxWarp prst="textPlain">
              <a:avLst>
                <a:gd name="adj" fmla="val 50000"/>
              </a:avLst>
            </a:prstTxWarp>
          </a:bodyPr>
          <a:lstStyle/>
          <a:p>
            <a:pPr algn="ctr"/>
            <a:r>
              <a:rPr lang="es-ES" sz="88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t>
            </a:r>
            <a:r>
              <a:rPr lang="es-ES" sz="88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ugares   abandonados</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Mas espectaculares </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spaña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7"/>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6" y="174323"/>
            <a:ext cx="962617" cy="985801"/>
          </a:xfrm>
          <a:prstGeom prst="rect">
            <a:avLst/>
          </a:prstGeom>
          <a:noFill/>
          <a:ln w="9525">
            <a:noFill/>
            <a:miter lim="800000"/>
            <a:headEnd/>
            <a:tailEnd/>
          </a:ln>
        </p:spPr>
      </p:pic>
    </p:spTree>
    <p:extLst>
      <p:ext uri="{BB962C8B-B14F-4D97-AF65-F5344CB8AC3E}">
        <p14:creationId xmlns:p14="http://schemas.microsoft.com/office/powerpoint/2010/main" val="808519199"/>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7.lucky guy.wav"/>
          </p:stSnd>
        </p:sndAc>
      </p:transition>
    </mc:Choice>
    <mc:Fallback xmlns="">
      <p:transition spd="slow" advTm="6000">
        <p:fade/>
        <p:sndAc>
          <p:stSnd>
            <p:snd r:embed="rId9" name="7.lucky gu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34" y="2"/>
            <a:ext cx="11272837" cy="6346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33346" y="5080049"/>
            <a:ext cx="1775562" cy="1257254"/>
          </a:xfrm>
          <a:prstGeom prst="rect">
            <a:avLst/>
          </a:prstGeom>
          <a:noFill/>
        </p:spPr>
      </p:pic>
      <p:sp>
        <p:nvSpPr>
          <p:cNvPr id="2" name="1 Rectángulo"/>
          <p:cNvSpPr/>
          <p:nvPr/>
        </p:nvSpPr>
        <p:spPr>
          <a:xfrm>
            <a:off x="1401578" y="1282860"/>
            <a:ext cx="8396811" cy="3785652"/>
          </a:xfrm>
          <a:prstGeom prst="rect">
            <a:avLst/>
          </a:prstGeom>
        </p:spPr>
        <p:txBody>
          <a:bodyPr wrap="square">
            <a:spAutoFit/>
          </a:bodyPr>
          <a:lstStyle/>
          <a:p>
            <a:pPr algn="ctr"/>
            <a:r>
              <a:rPr lang="es-ES" sz="6000" dirty="0">
                <a:latin typeface="Bauhaus 93" pitchFamily="82" charset="0"/>
              </a:rPr>
              <a:t>L</a:t>
            </a:r>
            <a:r>
              <a:rPr lang="es-ES" sz="6000" dirty="0" smtClean="0">
                <a:latin typeface="Bauhaus 93" pitchFamily="82" charset="0"/>
              </a:rPr>
              <a:t>os </a:t>
            </a:r>
            <a:r>
              <a:rPr lang="es-ES" sz="6000" dirty="0">
                <a:latin typeface="Bauhaus 93" pitchFamily="82" charset="0"/>
              </a:rPr>
              <a:t>lugares abandonados más espectaculares de España</a:t>
            </a:r>
          </a:p>
        </p:txBody>
      </p:sp>
      <p:pic>
        <p:nvPicPr>
          <p:cNvPr id="4"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24136" y="-43697"/>
            <a:ext cx="11312080" cy="635490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1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200"/>
            <a:ext cx="11269664" cy="6359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0295" y="396290"/>
            <a:ext cx="3965316" cy="369332"/>
          </a:xfrm>
          <a:prstGeom prst="rect">
            <a:avLst/>
          </a:prstGeom>
          <a:solidFill>
            <a:srgbClr val="00FFFF"/>
          </a:solidFill>
        </p:spPr>
        <p:txBody>
          <a:bodyPr wrap="none">
            <a:spAutoFit/>
          </a:bodyPr>
          <a:lstStyle/>
          <a:p>
            <a:r>
              <a:rPr lang="es-ES" b="1" dirty="0" smtClean="0"/>
              <a:t>Estación </a:t>
            </a:r>
            <a:r>
              <a:rPr lang="es-ES" b="1" dirty="0"/>
              <a:t>de trenes de Canfranc. España.</a:t>
            </a:r>
          </a:p>
        </p:txBody>
      </p:sp>
    </p:spTree>
    <p:extLst>
      <p:ext uri="{BB962C8B-B14F-4D97-AF65-F5344CB8AC3E}">
        <p14:creationId xmlns:p14="http://schemas.microsoft.com/office/powerpoint/2010/main" val="19096665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2817814" y="2152988"/>
            <a:ext cx="6561433" cy="3498223"/>
          </a:xfrm>
          <a:prstGeom prst="rect">
            <a:avLst/>
          </a:prstGeom>
        </p:spPr>
        <p:txBody>
          <a:bodyPr wrap="square">
            <a:spAutoFit/>
          </a:bodyPr>
          <a:lstStyle/>
          <a:p>
            <a:endParaRPr lang="es-ES" sz="2400" dirty="0">
              <a:latin typeface="Bauhaus 93" pitchFamily="82" charset="0"/>
            </a:endParaRPr>
          </a:p>
          <a:p>
            <a:r>
              <a:rPr lang="es-ES" sz="2400" dirty="0">
                <a:latin typeface="Bauhaus 93" pitchFamily="82" charset="0"/>
              </a:rPr>
              <a:t>Situada en el municipio de Canfranc (Huesca), desde 1928 se convirtió en una estación que ofrecía conexiones internacionales con Francia, pero un accidente en 1970 provocó que se derrumbara el puente de L'Estanquet. Desde entonces, decenas de edificios están abandonados, salvo los que operan los trenes de media distancia.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
        <p:nvSpPr>
          <p:cNvPr id="4" name="3 Rectángulo"/>
          <p:cNvSpPr/>
          <p:nvPr/>
        </p:nvSpPr>
        <p:spPr>
          <a:xfrm>
            <a:off x="2966197" y="1678678"/>
            <a:ext cx="6585457" cy="523220"/>
          </a:xfrm>
          <a:prstGeom prst="rect">
            <a:avLst/>
          </a:prstGeom>
          <a:noFill/>
        </p:spPr>
        <p:txBody>
          <a:bodyPr wrap="none">
            <a:spAutoFit/>
          </a:bodyPr>
          <a:lstStyle/>
          <a:p>
            <a:r>
              <a:rPr lang="es-ES" sz="2800" dirty="0" smtClean="0">
                <a:latin typeface="Bauhaus 93" pitchFamily="82" charset="0"/>
              </a:rPr>
              <a:t>Estación </a:t>
            </a:r>
            <a:r>
              <a:rPr lang="es-ES" sz="2800" dirty="0">
                <a:latin typeface="Bauhaus 93" pitchFamily="82" charset="0"/>
              </a:rPr>
              <a:t>de trenes de Canfranc. España</a:t>
            </a:r>
            <a:r>
              <a:rPr lang="es-ES" dirty="0"/>
              <a:t>.</a:t>
            </a:r>
          </a:p>
        </p:txBody>
      </p:sp>
    </p:spTree>
    <p:extLst>
      <p:ext uri="{BB962C8B-B14F-4D97-AF65-F5344CB8AC3E}">
        <p14:creationId xmlns:p14="http://schemas.microsoft.com/office/powerpoint/2010/main" val="1493097332"/>
      </p:ext>
    </p:extLst>
  </p:cSld>
  <p:clrMapOvr>
    <a:masterClrMapping/>
  </p:clrMapOvr>
  <mc:AlternateContent xmlns:mc="http://schemas.openxmlformats.org/markup-compatibility/2006" xmlns:p14="http://schemas.microsoft.com/office/powerpoint/2010/main">
    <mc:Choice Requires="p14">
      <p:transition spd="slow" p14:dur="4000" advTm="21000">
        <p14:vortex dir="r"/>
      </p:transition>
    </mc:Choice>
    <mc:Fallback xmlns="">
      <p:transition spd="slow" advTm="21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dn.editorchoice.com/wp-content/uploads/2019/02/Creepy_Abandoned_Places_SS_America_resize_m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64" y="-35198"/>
            <a:ext cx="11296130" cy="643451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50" y="432346"/>
            <a:ext cx="2914259" cy="369332"/>
          </a:xfrm>
          <a:prstGeom prst="rect">
            <a:avLst/>
          </a:prstGeom>
          <a:solidFill>
            <a:srgbClr val="00FFFF"/>
          </a:solidFill>
        </p:spPr>
        <p:txBody>
          <a:bodyPr wrap="none">
            <a:spAutoFit/>
          </a:bodyPr>
          <a:lstStyle/>
          <a:p>
            <a:r>
              <a:rPr lang="es-ES" dirty="0"/>
              <a:t>El SS América – Islas Canarias</a:t>
            </a:r>
          </a:p>
        </p:txBody>
      </p:sp>
    </p:spTree>
    <p:extLst>
      <p:ext uri="{BB962C8B-B14F-4D97-AF65-F5344CB8AC3E}">
        <p14:creationId xmlns:p14="http://schemas.microsoft.com/office/powerpoint/2010/main" val="39278146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dashVert">
          <a:fgClr>
            <a:srgbClr val="00B0F0"/>
          </a:fgClr>
          <a:bgClr>
            <a:schemeClr val="bg1"/>
          </a:bgClr>
        </a:pattFill>
        <a:effectLst/>
      </p:bgPr>
    </p:bg>
    <p:spTree>
      <p:nvGrpSpPr>
        <p:cNvPr id="1" name=""/>
        <p:cNvGrpSpPr/>
        <p:nvPr/>
      </p:nvGrpSpPr>
      <p:grpSpPr>
        <a:xfrm>
          <a:off x="0" y="0"/>
          <a:ext cx="0" cy="0"/>
          <a:chOff x="0" y="0"/>
          <a:chExt cx="0" cy="0"/>
        </a:xfrm>
      </p:grpSpPr>
      <p:sp>
        <p:nvSpPr>
          <p:cNvPr id="4" name="3 Rectángulo"/>
          <p:cNvSpPr/>
          <p:nvPr/>
        </p:nvSpPr>
        <p:spPr>
          <a:xfrm>
            <a:off x="2851645" y="3400349"/>
            <a:ext cx="7688708" cy="1938992"/>
          </a:xfrm>
          <a:prstGeom prst="rect">
            <a:avLst/>
          </a:prstGeom>
        </p:spPr>
        <p:txBody>
          <a:bodyPr wrap="square">
            <a:spAutoFit/>
          </a:bodyPr>
          <a:lstStyle/>
          <a:p>
            <a:r>
              <a:rPr lang="es-ES" sz="2400" dirty="0">
                <a:latin typeface="Bauhaus 93" pitchFamily="82" charset="0"/>
              </a:rPr>
              <a:t>En los 25 años transcurridos desde que está parado junto a las rocas, los visitantes pueden verla descansando pacíficamente y meciéndose suavemente por las olas. Lamentablemente, la mayor parte de su exterior ha sido erosionado y se ha destruido.</a:t>
            </a:r>
          </a:p>
        </p:txBody>
      </p:sp>
      <p:sp>
        <p:nvSpPr>
          <p:cNvPr id="5" name="4 Rectángulo"/>
          <p:cNvSpPr/>
          <p:nvPr/>
        </p:nvSpPr>
        <p:spPr>
          <a:xfrm>
            <a:off x="2851649" y="936402"/>
            <a:ext cx="7711801" cy="2308324"/>
          </a:xfrm>
          <a:prstGeom prst="rect">
            <a:avLst/>
          </a:prstGeom>
        </p:spPr>
        <p:txBody>
          <a:bodyPr wrap="square">
            <a:spAutoFit/>
          </a:bodyPr>
          <a:lstStyle/>
          <a:p>
            <a:r>
              <a:rPr lang="es-ES" sz="2400" dirty="0">
                <a:latin typeface="Bauhaus 93" pitchFamily="82" charset="0"/>
              </a:rPr>
              <a:t>El SS América – Islas Canarias</a:t>
            </a:r>
          </a:p>
          <a:p>
            <a:r>
              <a:rPr lang="es-ES" sz="2400" dirty="0">
                <a:latin typeface="Bauhaus 93" pitchFamily="82" charset="0"/>
              </a:rPr>
              <a:t>El último uso registrado del SS América fue en 1994. 54 años antes, en 1940, el barco de Estados Unidos llegó por primera vez al agua. Después de más de medio siglo, encontró su destino cuando naufragó en la Playa de Garcey en las Islas Canarias.</a:t>
            </a:r>
          </a:p>
        </p:txBody>
      </p:sp>
      <p:pic>
        <p:nvPicPr>
          <p:cNvPr id="6"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263182635"/>
      </p:ext>
    </p:extLst>
  </p:cSld>
  <p:clrMapOvr>
    <a:masterClrMapping/>
  </p:clrMapOvr>
  <mc:AlternateContent xmlns:mc="http://schemas.openxmlformats.org/markup-compatibility/2006" xmlns:p14="http://schemas.microsoft.com/office/powerpoint/2010/main">
    <mc:Choice Requires="p14">
      <p:transition spd="slow" p14:dur="4000" advTm="26000">
        <p14:vortex dir="r"/>
      </p:transition>
    </mc:Choice>
    <mc:Fallback xmlns="">
      <p:transition spd="slow" advTm="2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ábrica de Armas de Orbaizet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96364"/>
            <a:ext cx="11269664" cy="68623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49" y="3"/>
            <a:ext cx="3249066" cy="646331"/>
          </a:xfrm>
          <a:prstGeom prst="rect">
            <a:avLst/>
          </a:prstGeom>
          <a:solidFill>
            <a:srgbClr val="00FFFF"/>
          </a:solidFill>
        </p:spPr>
        <p:txBody>
          <a:bodyPr wrap="square">
            <a:spAutoFit/>
          </a:bodyPr>
          <a:lstStyle/>
          <a:p>
            <a:r>
              <a:rPr lang="pt-BR" b="1" dirty="0"/>
              <a:t> Una </a:t>
            </a:r>
            <a:r>
              <a:rPr lang="pt-BR" b="1" dirty="0" smtClean="0"/>
              <a:t>Antígua </a:t>
            </a:r>
            <a:r>
              <a:rPr lang="pt-BR" b="1" dirty="0"/>
              <a:t>Fábrica de Armas</a:t>
            </a:r>
          </a:p>
          <a:p>
            <a:r>
              <a:rPr lang="pt-BR" b="1" dirty="0"/>
              <a:t>Fábrica de Armas de Orbaizeta</a:t>
            </a:r>
          </a:p>
        </p:txBody>
      </p:sp>
    </p:spTree>
    <p:extLst>
      <p:ext uri="{BB962C8B-B14F-4D97-AF65-F5344CB8AC3E}">
        <p14:creationId xmlns:p14="http://schemas.microsoft.com/office/powerpoint/2010/main" val="6861752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F5D32"/>
        </a:solidFill>
        <a:effectLst/>
      </p:bgPr>
    </p:bg>
    <p:spTree>
      <p:nvGrpSpPr>
        <p:cNvPr id="1" name=""/>
        <p:cNvGrpSpPr/>
        <p:nvPr/>
      </p:nvGrpSpPr>
      <p:grpSpPr>
        <a:xfrm>
          <a:off x="0" y="0"/>
          <a:ext cx="0" cy="0"/>
          <a:chOff x="0" y="0"/>
          <a:chExt cx="0" cy="0"/>
        </a:xfrm>
      </p:grpSpPr>
      <p:sp>
        <p:nvSpPr>
          <p:cNvPr id="2" name="1 Rectángulo"/>
          <p:cNvSpPr/>
          <p:nvPr/>
        </p:nvSpPr>
        <p:spPr>
          <a:xfrm>
            <a:off x="2178447" y="720381"/>
            <a:ext cx="8577658" cy="5324535"/>
          </a:xfrm>
          <a:prstGeom prst="rect">
            <a:avLst/>
          </a:prstGeom>
        </p:spPr>
        <p:txBody>
          <a:bodyPr wrap="square">
            <a:spAutoFit/>
          </a:bodyPr>
          <a:lstStyle/>
          <a:p>
            <a:endParaRPr lang="es-ES" sz="2000" dirty="0">
              <a:solidFill>
                <a:srgbClr val="00FFFF"/>
              </a:solidFill>
              <a:latin typeface="Bauhaus 93" pitchFamily="82" charset="0"/>
            </a:endParaRPr>
          </a:p>
          <a:p>
            <a:r>
              <a:rPr lang="es-ES" sz="2000" dirty="0">
                <a:solidFill>
                  <a:srgbClr val="00FFFF"/>
                </a:solidFill>
                <a:latin typeface="Bauhaus 93" pitchFamily="82" charset="0"/>
              </a:rPr>
              <a:t>Que en Orbaizeta hubiera una fábrica de armas no sorprende a nadie que conozca la historia de la zona. Se mantuvo en activo 10 años, del 1874 al 1884, pero intensamente. Se trata de una zona de conflicto, de frontera con Francia y cerca de los preciosos recursos naturales de la Selva de Irati. Esto es lo que escribió un agente francés en 1835: “Situado a dos leguas del Bidasoa, cerca de la Selva de Irati, tan renombrada por la abundancia y excelencia de sus maderas de construcción, y rodeada de numerosas fábricas que fabrican el mejor hierro conocido, que se vende a muy bajo precio”.</a:t>
            </a:r>
          </a:p>
          <a:p>
            <a:endParaRPr lang="es-ES" sz="2000" dirty="0">
              <a:solidFill>
                <a:srgbClr val="00FFFF"/>
              </a:solidFill>
              <a:latin typeface="Bauhaus 93" pitchFamily="82" charset="0"/>
            </a:endParaRPr>
          </a:p>
          <a:p>
            <a:r>
              <a:rPr lang="es-ES" sz="2000" dirty="0">
                <a:solidFill>
                  <a:srgbClr val="00FFFF"/>
                </a:solidFill>
                <a:latin typeface="Bauhaus 93" pitchFamily="82" charset="0"/>
              </a:rPr>
              <a:t>En el Valle de Aezkoa ya hay constancia de una antigua e importante herrería en el s. XV. La Fábrica produjo cañones, munición y hierro de alabada calidad hasta la implantación de los Altos Hornos, a finales del XIX. Se estima que vivieron más de 150 familias en este emplazamiento de Irati, gracias a la capacidad productiva del lugar. Aunque en estado de ruina, está declarado Bien de Interés Cultural desde 2007.</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682608794"/>
      </p:ext>
    </p:extLst>
  </p:cSld>
  <p:clrMapOvr>
    <a:masterClrMapping/>
  </p:clrMapOvr>
  <mc:AlternateContent xmlns:mc="http://schemas.openxmlformats.org/markup-compatibility/2006" xmlns:p14="http://schemas.microsoft.com/office/powerpoint/2010/main">
    <mc:Choice Requires="p14">
      <p:transition spd="slow" p14:dur="4000" advTm="39000">
        <p14:vortex dir="r"/>
      </p:transition>
    </mc:Choice>
    <mc:Fallback xmlns="">
      <p:transition spd="slow" advTm="39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uerte de San Cristób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32400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10332" y="567070"/>
            <a:ext cx="4141518" cy="369332"/>
          </a:xfrm>
          <a:prstGeom prst="rect">
            <a:avLst/>
          </a:prstGeom>
          <a:solidFill>
            <a:srgbClr val="00FFFF"/>
          </a:solidFill>
        </p:spPr>
        <p:txBody>
          <a:bodyPr wrap="none">
            <a:spAutoFit/>
          </a:bodyPr>
          <a:lstStyle/>
          <a:p>
            <a:r>
              <a:rPr lang="es-ES" dirty="0"/>
              <a:t>El Fuerte de Alfonso XII o de San Cristóbal </a:t>
            </a:r>
          </a:p>
        </p:txBody>
      </p:sp>
    </p:spTree>
    <p:extLst>
      <p:ext uri="{BB962C8B-B14F-4D97-AF65-F5344CB8AC3E}">
        <p14:creationId xmlns:p14="http://schemas.microsoft.com/office/powerpoint/2010/main" val="39957220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pic>
        <p:nvPicPr>
          <p:cNvPr id="5"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
        <p:nvSpPr>
          <p:cNvPr id="4" name="3 Rectángulo"/>
          <p:cNvSpPr/>
          <p:nvPr/>
        </p:nvSpPr>
        <p:spPr>
          <a:xfrm>
            <a:off x="2801268" y="936402"/>
            <a:ext cx="7641554" cy="4955203"/>
          </a:xfrm>
          <a:prstGeom prst="rect">
            <a:avLst/>
          </a:prstGeom>
        </p:spPr>
        <p:txBody>
          <a:bodyPr wrap="square">
            <a:spAutoFit/>
          </a:bodyPr>
          <a:lstStyle/>
          <a:p>
            <a:r>
              <a:rPr lang="es-ES" sz="2800" dirty="0">
                <a:latin typeface="Bauhaus 93" pitchFamily="82" charset="0"/>
              </a:rPr>
              <a:t>El Fuerte de Alfonso XII o de San Cristóbal </a:t>
            </a:r>
            <a:endParaRPr lang="es-ES" sz="2800" dirty="0" smtClean="0">
              <a:latin typeface="Bauhaus 93" pitchFamily="82" charset="0"/>
            </a:endParaRPr>
          </a:p>
          <a:p>
            <a:endParaRPr lang="es-ES" sz="2400" dirty="0" smtClean="0">
              <a:latin typeface="Bauhaus 93" pitchFamily="82" charset="0"/>
            </a:endParaRPr>
          </a:p>
          <a:p>
            <a:r>
              <a:rPr lang="es-ES" sz="2400" dirty="0" smtClean="0">
                <a:latin typeface="Bauhaus 93" pitchFamily="82" charset="0"/>
              </a:rPr>
              <a:t>es </a:t>
            </a:r>
            <a:r>
              <a:rPr lang="es-ES" sz="2400" dirty="0">
                <a:latin typeface="Bauhaus 93" pitchFamily="82" charset="0"/>
              </a:rPr>
              <a:t>una fortaleza militar en el monte </a:t>
            </a:r>
            <a:r>
              <a:rPr lang="es-ES" sz="2400" dirty="0" err="1">
                <a:latin typeface="Bauhaus 93" pitchFamily="82" charset="0"/>
              </a:rPr>
              <a:t>Ezcaba</a:t>
            </a:r>
            <a:r>
              <a:rPr lang="es-ES" sz="2400" dirty="0">
                <a:latin typeface="Bauhaus 93" pitchFamily="82" charset="0"/>
              </a:rPr>
              <a:t> próximo a la ciudad de Pamplona (capital de la Comunidad Foral de Navarra, España) construido a finales del siglo XIX y principios del XX.</a:t>
            </a:r>
          </a:p>
          <a:p>
            <a:endParaRPr lang="es-ES" sz="2400" dirty="0">
              <a:latin typeface="Bauhaus 93" pitchFamily="82" charset="0"/>
            </a:endParaRPr>
          </a:p>
          <a:p>
            <a:r>
              <a:rPr lang="es-ES" sz="2400" dirty="0">
                <a:latin typeface="Bauhaus 93" pitchFamily="82" charset="0"/>
              </a:rPr>
              <a:t>El nombre oficial es rey Alfonso XII, pues fue realizado bajo su reinado como consta en la puerta de entrada. Sin embargo, es más conocido por el nombre de los edificios que le precedieron, que fueron una ermita con un castillo en el siglo XIII y posteriormente en el siglo XVI, una basílica dedicados al santo.</a:t>
            </a:r>
          </a:p>
        </p:txBody>
      </p:sp>
    </p:spTree>
    <p:extLst>
      <p:ext uri="{BB962C8B-B14F-4D97-AF65-F5344CB8AC3E}">
        <p14:creationId xmlns:p14="http://schemas.microsoft.com/office/powerpoint/2010/main" val="4001821922"/>
      </p:ext>
    </p:extLst>
  </p:cSld>
  <p:clrMapOvr>
    <a:masterClrMapping/>
  </p:clrMapOvr>
  <mc:AlternateContent xmlns:mc="http://schemas.openxmlformats.org/markup-compatibility/2006" xmlns:p14="http://schemas.microsoft.com/office/powerpoint/2010/main">
    <mc:Choice Requires="p14">
      <p:transition spd="slow" p14:dur="4000" advTm="30000">
        <p14:vortex dir="r"/>
      </p:transition>
    </mc:Choice>
    <mc:Fallback xmlns="">
      <p:transition spd="slow" advTm="30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reventorio de Aguas de Buso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27" y="-1007814"/>
            <a:ext cx="11288490" cy="752705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17813" y="2845488"/>
            <a:ext cx="5632450" cy="646331"/>
          </a:xfrm>
          <a:prstGeom prst="rect">
            <a:avLst/>
          </a:prstGeom>
        </p:spPr>
        <p:txBody>
          <a:bodyPr>
            <a:spAutoFit/>
          </a:bodyPr>
          <a:lstStyle/>
          <a:p>
            <a:endParaRPr lang="es-ES" dirty="0"/>
          </a:p>
          <a:p>
            <a:r>
              <a:rPr lang="es-ES" dirty="0"/>
              <a:t>Aigües </a:t>
            </a:r>
          </a:p>
        </p:txBody>
      </p:sp>
      <p:sp>
        <p:nvSpPr>
          <p:cNvPr id="3" name="2 Rectángulo"/>
          <p:cNvSpPr/>
          <p:nvPr/>
        </p:nvSpPr>
        <p:spPr>
          <a:xfrm>
            <a:off x="378250" y="-646329"/>
            <a:ext cx="3024336" cy="369332"/>
          </a:xfrm>
          <a:prstGeom prst="rect">
            <a:avLst/>
          </a:prstGeom>
          <a:solidFill>
            <a:srgbClr val="00FFFF"/>
          </a:solidFill>
        </p:spPr>
        <p:txBody>
          <a:bodyPr wrap="square">
            <a:spAutoFit/>
          </a:bodyPr>
          <a:lstStyle/>
          <a:p>
            <a:r>
              <a:rPr lang="es-ES" b="1" dirty="0" smtClean="0"/>
              <a:t>Balneario de Aigües Alicante </a:t>
            </a:r>
            <a:endParaRPr lang="es-ES" b="1" dirty="0"/>
          </a:p>
        </p:txBody>
      </p:sp>
    </p:spTree>
    <p:extLst>
      <p:ext uri="{BB962C8B-B14F-4D97-AF65-F5344CB8AC3E}">
        <p14:creationId xmlns:p14="http://schemas.microsoft.com/office/powerpoint/2010/main" val="355295489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9FF66"/>
        </a:solidFill>
        <a:effectLst/>
      </p:bgPr>
    </p:bg>
    <p:spTree>
      <p:nvGrpSpPr>
        <p:cNvPr id="1" name=""/>
        <p:cNvGrpSpPr/>
        <p:nvPr/>
      </p:nvGrpSpPr>
      <p:grpSpPr>
        <a:xfrm>
          <a:off x="0" y="0"/>
          <a:ext cx="0" cy="0"/>
          <a:chOff x="0" y="0"/>
          <a:chExt cx="0" cy="0"/>
        </a:xfrm>
      </p:grpSpPr>
      <p:sp>
        <p:nvSpPr>
          <p:cNvPr id="2" name="1 Rectángulo"/>
          <p:cNvSpPr/>
          <p:nvPr/>
        </p:nvSpPr>
        <p:spPr>
          <a:xfrm>
            <a:off x="2538487" y="648371"/>
            <a:ext cx="8217618" cy="5386090"/>
          </a:xfrm>
          <a:prstGeom prst="rect">
            <a:avLst/>
          </a:prstGeom>
        </p:spPr>
        <p:txBody>
          <a:bodyPr wrap="square">
            <a:spAutoFit/>
          </a:bodyPr>
          <a:lstStyle/>
          <a:p>
            <a:r>
              <a:rPr lang="es-ES" sz="2800" dirty="0">
                <a:latin typeface="Bauhaus 93" pitchFamily="82" charset="0"/>
              </a:rPr>
              <a:t>De balneario a preventorio antitubercoloso</a:t>
            </a:r>
          </a:p>
          <a:p>
            <a:r>
              <a:rPr lang="es-ES" sz="2800" dirty="0">
                <a:latin typeface="Bauhaus 93" pitchFamily="82" charset="0"/>
              </a:rPr>
              <a:t>Preventorio de Aguas de Busot</a:t>
            </a:r>
          </a:p>
          <a:p>
            <a:endParaRPr lang="es-ES" sz="2400" dirty="0">
              <a:latin typeface="Bauhaus 93" pitchFamily="82" charset="0"/>
            </a:endParaRPr>
          </a:p>
          <a:p>
            <a:r>
              <a:rPr lang="es-ES" sz="2400" dirty="0">
                <a:latin typeface="Bauhaus 93" pitchFamily="82" charset="0"/>
              </a:rPr>
              <a:t>Aigües es el nombre oficial del municipio de Alicante en que se encuentra el Preventorio, un ex lujo y reconvertido hotel balneario que se alimentaba por las aguas termales desde la sierra Cabezón de Oro. Se levantó en el s. XIX, cuando los españoles adinerados iban “a baños”, aunque se reconvirtió en un centro de aislamiento antituberculoso en el XX. Desde su abandono a mediados de siglo pasado, han crecido las leyendas en torno al preventorio, especialmente por las investigaciones esotéricas que se han realizado. En Aigües todavía hay fuentes termales, como la de la Cogolla, que superan los 37ºC.</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487130249"/>
      </p:ext>
    </p:extLst>
  </p:cSld>
  <p:clrMapOvr>
    <a:masterClrMapping/>
  </p:clrMapOvr>
  <mc:AlternateContent xmlns:mc="http://schemas.openxmlformats.org/markup-compatibility/2006" xmlns:p14="http://schemas.microsoft.com/office/powerpoint/2010/main">
    <mc:Choice Requires="p14">
      <p:transition spd="slow" p14:dur="4000" advTm="32000">
        <p14:vortex dir="r"/>
        <p:sndAc>
          <p:stSnd>
            <p:snd r:embed="rId2" name="Animaux A images full_001.wav"/>
          </p:stSnd>
        </p:sndAc>
      </p:transition>
    </mc:Choice>
    <mc:Fallback xmlns="">
      <p:transition spd="slow" advTm="32000">
        <p:fade/>
        <p:sndAc>
          <p:stSnd>
            <p:snd r:embed="rId4" name="Animaux A images full_001.wav"/>
          </p:stSnd>
        </p:sndAc>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astillo Colonia Güell">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9" y="-35940"/>
            <a:ext cx="11284992" cy="678882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34235" y="391699"/>
            <a:ext cx="2376263" cy="646331"/>
          </a:xfrm>
          <a:prstGeom prst="rect">
            <a:avLst/>
          </a:prstGeom>
          <a:solidFill>
            <a:srgbClr val="00FF00"/>
          </a:solidFill>
        </p:spPr>
        <p:txBody>
          <a:bodyPr wrap="square">
            <a:spAutoFit/>
          </a:bodyPr>
          <a:lstStyle/>
          <a:p>
            <a:r>
              <a:rPr lang="es-ES" b="1" dirty="0"/>
              <a:t>El Castillo del Infierno de la colonia Güell</a:t>
            </a:r>
          </a:p>
        </p:txBody>
      </p:sp>
    </p:spTree>
    <p:extLst>
      <p:ext uri="{BB962C8B-B14F-4D97-AF65-F5344CB8AC3E}">
        <p14:creationId xmlns:p14="http://schemas.microsoft.com/office/powerpoint/2010/main" val="342213934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2322463" y="648370"/>
            <a:ext cx="8568952" cy="5386090"/>
          </a:xfrm>
          <a:prstGeom prst="rect">
            <a:avLst/>
          </a:prstGeom>
        </p:spPr>
        <p:txBody>
          <a:bodyPr wrap="square">
            <a:spAutoFit/>
          </a:bodyPr>
          <a:lstStyle/>
          <a:p>
            <a:r>
              <a:rPr lang="es-ES" sz="2800" dirty="0">
                <a:latin typeface="Bauhaus 93" pitchFamily="82" charset="0"/>
              </a:rPr>
              <a:t>El Castillo del Infierno de la colonia Güell</a:t>
            </a:r>
          </a:p>
          <a:p>
            <a:r>
              <a:rPr lang="es-ES" sz="2800" dirty="0">
                <a:latin typeface="Bauhaus 93" pitchFamily="82" charset="0"/>
              </a:rPr>
              <a:t>Castillo Colonia Güell</a:t>
            </a:r>
          </a:p>
          <a:p>
            <a:endParaRPr lang="es-ES" sz="2400" dirty="0">
              <a:latin typeface="Bauhaus 93" pitchFamily="82" charset="0"/>
            </a:endParaRPr>
          </a:p>
          <a:p>
            <a:r>
              <a:rPr lang="es-ES" sz="2400" dirty="0">
                <a:latin typeface="Bauhaus 93" pitchFamily="82" charset="0"/>
              </a:rPr>
              <a:t>Esta es la Torre Salvana, una fortaleza del s. X que se conoce como el Castillo del Infierno. Un nombre nada halagüeño que hace referencia a los fenómenos paranormales que algunas han afirmado presenciar.</a:t>
            </a:r>
          </a:p>
          <a:p>
            <a:endParaRPr lang="es-ES" sz="2400" dirty="0">
              <a:latin typeface="Bauhaus 93" pitchFamily="82" charset="0"/>
            </a:endParaRPr>
          </a:p>
          <a:p>
            <a:r>
              <a:rPr lang="es-ES" sz="2400" dirty="0">
                <a:latin typeface="Bauhaus 93" pitchFamily="82" charset="0"/>
              </a:rPr>
              <a:t>Se ha posicionado como uno de los lugares de culto del misterio para los de la ciudad condal. El otro, el Hospital del Tórax de Terrassa. En cualquier caso, se trata de un lugar emblemático, al inicio de una visita obligada para todos los vecinos de Barcelona. Se encuentra a la entrada de la famosa Colonia Güell, en Santa Coloma de Cervelló</a:t>
            </a:r>
            <a:r>
              <a:rPr lang="es-ES" dirty="0"/>
              <a:t>.</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872542217"/>
      </p:ext>
    </p:extLst>
  </p:cSld>
  <p:clrMapOvr>
    <a:masterClrMapping/>
  </p:clrMapOvr>
  <mc:AlternateContent xmlns:mc="http://schemas.openxmlformats.org/markup-compatibility/2006" xmlns:p14="http://schemas.microsoft.com/office/powerpoint/2010/main">
    <mc:Choice Requires="p14">
      <p:transition spd="slow" p14:dur="4000" advTm="33000">
        <p14:vortex dir="r"/>
      </p:transition>
    </mc:Choice>
    <mc:Fallback xmlns="">
      <p:transition spd="slow" advTm="3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Belchit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2" y="-29467"/>
            <a:ext cx="11279735" cy="636676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273" y="319688"/>
            <a:ext cx="2297809" cy="369332"/>
          </a:xfrm>
          <a:prstGeom prst="rect">
            <a:avLst/>
          </a:prstGeom>
          <a:solidFill>
            <a:srgbClr val="00FFFF"/>
          </a:solidFill>
        </p:spPr>
        <p:txBody>
          <a:bodyPr wrap="none">
            <a:spAutoFit/>
          </a:bodyPr>
          <a:lstStyle/>
          <a:p>
            <a:r>
              <a:rPr lang="es-ES" b="1" dirty="0"/>
              <a:t>Las ruinas de Belchite </a:t>
            </a:r>
          </a:p>
        </p:txBody>
      </p:sp>
    </p:spTree>
    <p:extLst>
      <p:ext uri="{BB962C8B-B14F-4D97-AF65-F5344CB8AC3E}">
        <p14:creationId xmlns:p14="http://schemas.microsoft.com/office/powerpoint/2010/main" val="30955276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dashDnDiag">
          <a:fgClr>
            <a:srgbClr val="CC00CC"/>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276202" y="504354"/>
            <a:ext cx="8451850" cy="5447645"/>
          </a:xfrm>
          <a:prstGeom prst="rect">
            <a:avLst/>
          </a:prstGeom>
        </p:spPr>
        <p:txBody>
          <a:bodyPr wrap="square">
            <a:spAutoFit/>
          </a:bodyPr>
          <a:lstStyle/>
          <a:p>
            <a:endParaRPr lang="es-ES" sz="2800" dirty="0">
              <a:latin typeface="Bauhaus 93" pitchFamily="82" charset="0"/>
            </a:endParaRPr>
          </a:p>
          <a:p>
            <a:r>
              <a:rPr lang="es-ES" sz="2800" dirty="0">
                <a:latin typeface="Bauhaus 93" pitchFamily="82" charset="0"/>
              </a:rPr>
              <a:t>Las ruinas de Belchite </a:t>
            </a:r>
            <a:endParaRPr lang="es-ES" sz="2800" dirty="0" smtClean="0">
              <a:latin typeface="Bauhaus 93" pitchFamily="82" charset="0"/>
            </a:endParaRPr>
          </a:p>
          <a:p>
            <a:endParaRPr lang="es-ES" sz="2800" dirty="0" smtClean="0">
              <a:latin typeface="Bauhaus 93" pitchFamily="82" charset="0"/>
            </a:endParaRPr>
          </a:p>
          <a:p>
            <a:r>
              <a:rPr lang="es-ES" sz="2400" dirty="0">
                <a:latin typeface="Bauhaus 93" pitchFamily="82" charset="0"/>
              </a:rPr>
              <a:t>S</a:t>
            </a:r>
            <a:r>
              <a:rPr lang="es-ES" sz="2400" dirty="0" smtClean="0">
                <a:latin typeface="Bauhaus 93" pitchFamily="82" charset="0"/>
              </a:rPr>
              <a:t>on </a:t>
            </a:r>
            <a:r>
              <a:rPr lang="es-ES" sz="2400" dirty="0">
                <a:latin typeface="Bauhaus 93" pitchFamily="82" charset="0"/>
              </a:rPr>
              <a:t>parte del patrimonio histórico español. En dos semanas se segó la vida a 5.000 personas, agosto del 1937, durante la Guerra Civil. Pese a que no está acondicionado la visita sin guía, visitan el lugar más de 10.000 personas al año. En 1964 los últimos vecinos del Belchite destruido abandonaron las ruinas y se mudaron a Belchite Nuevo. Desde entonces, han quedado como escenario de múltiples películas y documentales. “Pueblo viejo de Belchite, ya no te rondan los zagales, ya no se oirán las jotas que cantaban nuestro padres”, reza un cantar popular. Belchite se encuentra a 50 km de Zaragoza. Mira cómo llegar.</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30859100"/>
      </p:ext>
    </p:extLst>
  </p:cSld>
  <p:clrMapOvr>
    <a:masterClrMapping/>
  </p:clrMapOvr>
  <mc:AlternateContent xmlns:mc="http://schemas.openxmlformats.org/markup-compatibility/2006" xmlns:p14="http://schemas.microsoft.com/office/powerpoint/2010/main">
    <mc:Choice Requires="p14">
      <p:transition spd="slow" p14:dur="4000" advTm="36000">
        <p14:vortex dir="r"/>
      </p:transition>
    </mc:Choice>
    <mc:Fallback xmlns="">
      <p:transition spd="slow" advTm="3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l viejo Aserradero de Ekai">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58" y="0"/>
            <a:ext cx="11504535"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9" y="504354"/>
            <a:ext cx="2716321" cy="369332"/>
          </a:xfrm>
          <a:prstGeom prst="rect">
            <a:avLst/>
          </a:prstGeom>
          <a:solidFill>
            <a:srgbClr val="00FFFF"/>
          </a:solidFill>
        </p:spPr>
        <p:txBody>
          <a:bodyPr wrap="none">
            <a:spAutoFit/>
          </a:bodyPr>
          <a:lstStyle/>
          <a:p>
            <a:r>
              <a:rPr lang="es-ES" b="1" dirty="0"/>
              <a:t>El viejo Aserradero de Ekai</a:t>
            </a:r>
          </a:p>
        </p:txBody>
      </p:sp>
    </p:spTree>
    <p:extLst>
      <p:ext uri="{BB962C8B-B14F-4D97-AF65-F5344CB8AC3E}">
        <p14:creationId xmlns:p14="http://schemas.microsoft.com/office/powerpoint/2010/main" val="38569343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ltVert">
          <a:fgClr>
            <a:schemeClr val="accent6">
              <a:lumMod val="75000"/>
            </a:schemeClr>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3" y="277321"/>
            <a:ext cx="8073602" cy="5447645"/>
          </a:xfrm>
          <a:prstGeom prst="rect">
            <a:avLst/>
          </a:prstGeom>
        </p:spPr>
        <p:txBody>
          <a:bodyPr wrap="square">
            <a:spAutoFit/>
          </a:bodyPr>
          <a:lstStyle/>
          <a:p>
            <a:endParaRPr lang="es-ES" sz="2800" dirty="0">
              <a:latin typeface="Bauhaus 93" pitchFamily="82" charset="0"/>
            </a:endParaRPr>
          </a:p>
          <a:p>
            <a:r>
              <a:rPr lang="es-ES" sz="2800" dirty="0">
                <a:latin typeface="Bauhaus 93" pitchFamily="82" charset="0"/>
              </a:rPr>
              <a:t>El Irati S.A. </a:t>
            </a:r>
            <a:endParaRPr lang="es-ES" sz="2800" dirty="0" smtClean="0">
              <a:latin typeface="Bauhaus 93" pitchFamily="82" charset="0"/>
            </a:endParaRPr>
          </a:p>
          <a:p>
            <a:endParaRPr lang="es-ES" sz="2800" dirty="0" smtClean="0">
              <a:latin typeface="Bauhaus 93" pitchFamily="82" charset="0"/>
            </a:endParaRPr>
          </a:p>
          <a:p>
            <a:r>
              <a:rPr lang="es-ES" sz="2400" dirty="0" smtClean="0">
                <a:latin typeface="Bauhaus 93" pitchFamily="82" charset="0"/>
              </a:rPr>
              <a:t>fue </a:t>
            </a:r>
            <a:r>
              <a:rPr lang="es-ES" sz="2400" dirty="0">
                <a:latin typeface="Bauhaus 93" pitchFamily="82" charset="0"/>
              </a:rPr>
              <a:t>la empresa fundadora del aserradero de Ekai, hoy abandonado. Desde aquí se procesaban las maderas que cargarían luego el tren Irati, un centro dinamizador de la economía industrial navarra del s. XX. Cerró en 1990 y hoy el Gobierno de Navarra trabajan sobre un plan operativo para acondicionar la zona Aoiz-Lumbier al turismo: una red de museos, espacios culturales, centro de interpretación de arqueología industrial de la zona y recuperación del barrio del aserradero. Por ahora, sobre el papel (.pdf). Ekai</a:t>
            </a:r>
            <a:r>
              <a:rPr lang="es-ES" sz="2400" dirty="0" smtClean="0">
                <a:latin typeface="Bauhaus 93" pitchFamily="82" charset="0"/>
              </a:rPr>
              <a:t>/ </a:t>
            </a:r>
            <a:r>
              <a:rPr lang="es-ES" sz="2400" dirty="0" err="1" smtClean="0">
                <a:latin typeface="Bauhaus 93" pitchFamily="82" charset="0"/>
              </a:rPr>
              <a:t>Ecay</a:t>
            </a:r>
            <a:r>
              <a:rPr lang="es-ES" sz="2400" dirty="0" smtClean="0">
                <a:latin typeface="Bauhaus 93" pitchFamily="82" charset="0"/>
              </a:rPr>
              <a:t> </a:t>
            </a:r>
            <a:r>
              <a:rPr lang="es-ES" sz="2400" dirty="0">
                <a:latin typeface="Bauhaus 93" pitchFamily="82" charset="0"/>
              </a:rPr>
              <a:t>se encuentra muy cerca de Aoiz, en Lónguida.</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837672843"/>
      </p:ext>
    </p:extLst>
  </p:cSld>
  <p:clrMapOvr>
    <a:masterClrMapping/>
  </p:clrMapOvr>
  <mc:AlternateContent xmlns:mc="http://schemas.openxmlformats.org/markup-compatibility/2006" xmlns:p14="http://schemas.microsoft.com/office/powerpoint/2010/main">
    <mc:Choice Requires="p14">
      <p:transition spd="slow" p14:dur="4000" advTm="35000">
        <p14:vortex dir="r"/>
      </p:transition>
    </mc:Choice>
    <mc:Fallback xmlns="">
      <p:transition spd="slow" advTm="3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l Canto del Pico ">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3718"/>
            <a:ext cx="11312701" cy="64810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8250" y="360338"/>
            <a:ext cx="1791003" cy="369332"/>
          </a:xfrm>
          <a:prstGeom prst="rect">
            <a:avLst/>
          </a:prstGeom>
          <a:solidFill>
            <a:srgbClr val="00FFFF"/>
          </a:solidFill>
        </p:spPr>
        <p:txBody>
          <a:bodyPr wrap="none">
            <a:spAutoFit/>
          </a:bodyPr>
          <a:lstStyle/>
          <a:p>
            <a:r>
              <a:rPr lang="es-ES" dirty="0"/>
              <a:t>El Canto del Pico </a:t>
            </a:r>
          </a:p>
        </p:txBody>
      </p:sp>
    </p:spTree>
    <p:extLst>
      <p:ext uri="{BB962C8B-B14F-4D97-AF65-F5344CB8AC3E}">
        <p14:creationId xmlns:p14="http://schemas.microsoft.com/office/powerpoint/2010/main" val="17136903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FFFF">
            <a:alpha val="56000"/>
          </a:srgbClr>
        </a:solidFill>
        <a:effectLst/>
      </p:bgPr>
    </p:bg>
    <p:spTree>
      <p:nvGrpSpPr>
        <p:cNvPr id="1" name=""/>
        <p:cNvGrpSpPr/>
        <p:nvPr/>
      </p:nvGrpSpPr>
      <p:grpSpPr>
        <a:xfrm>
          <a:off x="0" y="0"/>
          <a:ext cx="0" cy="0"/>
          <a:chOff x="0" y="0"/>
          <a:chExt cx="0" cy="0"/>
        </a:xfrm>
      </p:grpSpPr>
      <p:sp>
        <p:nvSpPr>
          <p:cNvPr id="2" name="1 Rectángulo"/>
          <p:cNvSpPr/>
          <p:nvPr/>
        </p:nvSpPr>
        <p:spPr>
          <a:xfrm>
            <a:off x="2178447" y="432349"/>
            <a:ext cx="8649666" cy="5601533"/>
          </a:xfrm>
          <a:prstGeom prst="rect">
            <a:avLst/>
          </a:prstGeom>
        </p:spPr>
        <p:txBody>
          <a:bodyPr wrap="square">
            <a:spAutoFit/>
          </a:bodyPr>
          <a:lstStyle/>
          <a:p>
            <a:endParaRPr lang="es-ES" sz="2000" dirty="0">
              <a:latin typeface="Bauhaus 93" pitchFamily="82" charset="0"/>
            </a:endParaRPr>
          </a:p>
          <a:p>
            <a:r>
              <a:rPr lang="es-ES" sz="2000" dirty="0">
                <a:latin typeface="Bauhaus 93" pitchFamily="82" charset="0"/>
              </a:rPr>
              <a:t>Tiene el aspecto de un escenario de película. El ambiente, apartado de la vida de Torrelodones, es tétrico. Y su pasado de angustia y personalidades todavía retumba: el histórico Antonio Maura murió aquí, bajando las escaleras. Durante la Guerra Civil, Canto del Pico fue tomado por los republicanos. Una situación envidiable: rodeado de naturaleza y a 1.022 m de altura dominando Torrelodones. Fue cuartel de Indalecio Prieto, quien dirigió la Batalla de Brunete.</a:t>
            </a:r>
          </a:p>
          <a:p>
            <a:endParaRPr lang="es-ES" sz="2000" dirty="0">
              <a:latin typeface="Bauhaus 93" pitchFamily="82" charset="0"/>
            </a:endParaRPr>
          </a:p>
          <a:p>
            <a:r>
              <a:rPr lang="es-ES" sz="2000" dirty="0">
                <a:latin typeface="Bauhaus 93" pitchFamily="82" charset="0"/>
              </a:rPr>
              <a:t>Ironías de la historia, el conde de Las Almenas, José María del Palacio y Abárzuza, propietario, regaló finca y palacio a Franco, que lo tomó como su refugio personal con cada aviso de atentado. Una valorada colección artística se perdió por el abandono y los incendios, ante la pasividad de los propietarios, descendientes del dictador, y la empresa británica que la adquirió en 1999 para un negocio que nunca se inició. Pasó de Monumento Histórico Artístico a Bien de Interés Cultural, una rebaja de categoría de la Comunidad de Madrid.</a:t>
            </a:r>
          </a:p>
          <a:p>
            <a:endParaRPr lang="es-ES"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12725926"/>
      </p:ext>
    </p:extLst>
  </p:cSld>
  <p:clrMapOvr>
    <a:masterClrMapping/>
  </p:clrMapOvr>
  <mc:AlternateContent xmlns:mc="http://schemas.openxmlformats.org/markup-compatibility/2006" xmlns:p14="http://schemas.microsoft.com/office/powerpoint/2010/main">
    <mc:Choice Requires="p14">
      <p:transition spd="slow" p14:dur="4000" advTm="46000">
        <p14:vortex dir="r"/>
      </p:transition>
    </mc:Choice>
    <mc:Fallback xmlns="">
      <p:transition spd="slow" advTm="4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eatro cervantes colonia de Sta. Eul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4451"/>
            <a:ext cx="11269664" cy="64061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0255" y="288330"/>
            <a:ext cx="3823354" cy="369332"/>
          </a:xfrm>
          <a:prstGeom prst="rect">
            <a:avLst/>
          </a:prstGeom>
          <a:solidFill>
            <a:srgbClr val="00FFFF"/>
          </a:solidFill>
        </p:spPr>
        <p:txBody>
          <a:bodyPr wrap="none">
            <a:spAutoFit/>
          </a:bodyPr>
          <a:lstStyle/>
          <a:p>
            <a:r>
              <a:rPr lang="es-ES" dirty="0"/>
              <a:t>Teatro cervantes colonia de Sta. Eulalia</a:t>
            </a:r>
          </a:p>
        </p:txBody>
      </p:sp>
    </p:spTree>
    <p:extLst>
      <p:ext uri="{BB962C8B-B14F-4D97-AF65-F5344CB8AC3E}">
        <p14:creationId xmlns:p14="http://schemas.microsoft.com/office/powerpoint/2010/main" val="203890032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lgGrid">
          <a:fgClr>
            <a:srgbClr val="00FF00"/>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3834631" y="1295740"/>
            <a:ext cx="6417417" cy="4431983"/>
          </a:xfrm>
          <a:prstGeom prst="rect">
            <a:avLst/>
          </a:prstGeom>
        </p:spPr>
        <p:txBody>
          <a:bodyPr wrap="square">
            <a:spAutoFit/>
          </a:bodyPr>
          <a:lstStyle/>
          <a:p>
            <a:endParaRPr lang="es-ES" sz="2400" dirty="0">
              <a:latin typeface="Bauhaus 93" pitchFamily="82" charset="0"/>
            </a:endParaRPr>
          </a:p>
          <a:p>
            <a:r>
              <a:rPr lang="es-ES" sz="2400" dirty="0">
                <a:latin typeface="Bauhaus 93" pitchFamily="82" charset="0"/>
              </a:rPr>
              <a:t>Un teatro, un economato, una fábrica de harinas, otra de alcohol, administración de correos, jardines, almacenes, escuela, estación de ferrocarril, un casino, el palacio de los condes. En la mansión, todavía se distinguen las dependencias: el salón, el despacho, la biblioteca, las 12 habitaciones y el patio central. La Colonia de Santa Eulalia se encuentra entre </a:t>
            </a:r>
            <a:r>
              <a:rPr lang="es-ES" sz="2400" dirty="0" err="1">
                <a:latin typeface="Bauhaus 93" pitchFamily="82" charset="0"/>
              </a:rPr>
              <a:t>Sax</a:t>
            </a:r>
            <a:r>
              <a:rPr lang="es-ES" sz="2400" dirty="0">
                <a:latin typeface="Bauhaus 93" pitchFamily="82" charset="0"/>
              </a:rPr>
              <a:t> y Villena, en Alicante.</a:t>
            </a:r>
          </a:p>
          <a:p>
            <a:endParaRPr lang="es-ES" dirty="0"/>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843443682"/>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scó">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1" y="3"/>
            <a:ext cx="11277824" cy="641013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6239" y="216322"/>
            <a:ext cx="1890710" cy="369332"/>
          </a:xfrm>
          <a:prstGeom prst="rect">
            <a:avLst/>
          </a:prstGeom>
          <a:solidFill>
            <a:srgbClr val="00FFFF"/>
          </a:solidFill>
        </p:spPr>
        <p:txBody>
          <a:bodyPr wrap="none">
            <a:spAutoFit/>
          </a:bodyPr>
          <a:lstStyle/>
          <a:p>
            <a:r>
              <a:rPr lang="es-ES" b="1" dirty="0"/>
              <a:t>El pueblo de Escó </a:t>
            </a:r>
          </a:p>
        </p:txBody>
      </p:sp>
    </p:spTree>
    <p:extLst>
      <p:ext uri="{BB962C8B-B14F-4D97-AF65-F5344CB8AC3E}">
        <p14:creationId xmlns:p14="http://schemas.microsoft.com/office/powerpoint/2010/main" val="258796489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zigZag">
          <a:fgClr>
            <a:srgbClr val="7030A0"/>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3394793" y="1615246"/>
            <a:ext cx="7416824" cy="4339650"/>
          </a:xfrm>
          <a:prstGeom prst="rect">
            <a:avLst/>
          </a:prstGeom>
        </p:spPr>
        <p:txBody>
          <a:bodyPr wrap="square">
            <a:spAutoFit/>
          </a:bodyPr>
          <a:lstStyle/>
          <a:p>
            <a:r>
              <a:rPr lang="es-ES" sz="2800" dirty="0">
                <a:latin typeface="Bauhaus 93" pitchFamily="82" charset="0"/>
              </a:rPr>
              <a:t>“Queda inaugurado este pantano… y abandonado este </a:t>
            </a:r>
            <a:r>
              <a:rPr lang="es-ES" sz="2800" dirty="0" smtClean="0">
                <a:latin typeface="Bauhaus 93" pitchFamily="82" charset="0"/>
              </a:rPr>
              <a:t>pueblo” Escó</a:t>
            </a:r>
            <a:endParaRPr lang="es-ES" sz="2800" dirty="0">
              <a:latin typeface="Bauhaus 93" pitchFamily="82" charset="0"/>
            </a:endParaRPr>
          </a:p>
          <a:p>
            <a:endParaRPr lang="es-ES" sz="2000" dirty="0">
              <a:latin typeface="Bauhaus 93" pitchFamily="82" charset="0"/>
            </a:endParaRPr>
          </a:p>
          <a:p>
            <a:r>
              <a:rPr lang="es-ES" sz="2000" dirty="0">
                <a:latin typeface="Bauhaus 93" pitchFamily="82" charset="0"/>
              </a:rPr>
              <a:t>El pueblo de Escó es la historia de una expropiación en la década de los sesenta. El objetivo fue construir el embalse de Yesa, entre Navarra y Aragón. Sin embargo, Escó está en Zaragoza, comarca de Jacetania, en el límite fronterizo con el Reyno. Catalogado como pueblo abandonado, Escó contaba hasta 2010 con cuatro habitantes: Félix Guallar y sus tres hijos, pastores. Félix falleció en 2010. Algunas sequías severas, como la de 2005, mostraron lo que fueron las mejores tierras de labor del pueblo. Para la construcción del embalse también se ordenó abandonar los pueblos vecinos de Ruesta y Tiermas.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3629374928"/>
      </p:ext>
    </p:extLst>
  </p:cSld>
  <p:clrMapOvr>
    <a:masterClrMapping/>
  </p:clrMapOvr>
  <mc:AlternateContent xmlns:mc="http://schemas.openxmlformats.org/markup-compatibility/2006" xmlns:p14="http://schemas.microsoft.com/office/powerpoint/2010/main">
    <mc:Choice Requires="p14">
      <p:transition spd="slow" p14:dur="4000" advTm="29000">
        <p14:vortex dir="r"/>
      </p:transition>
    </mc:Choice>
    <mc:Fallback xmlns="">
      <p:transition spd="slow" advTm="29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orbera d'Ebr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64" y="-5804"/>
            <a:ext cx="11305630" cy="6343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3284850"/>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Giovanni Marradi - Autumn Leaves.wav"/>
          </p:stSnd>
        </p:sndAc>
      </p:transition>
    </mc:Choice>
    <mc:Fallback xmlns="">
      <p:transition spd="slow" advTm="6000">
        <p:fade/>
        <p:sndAc>
          <p:stSnd>
            <p:snd r:embed="rId5" name="Giovanni Marradi - Autumn Leaves.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pattFill prst="lgCheck">
          <a:fgClr>
            <a:srgbClr val="99FF66"/>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2" y="1298333"/>
            <a:ext cx="7785570" cy="3539430"/>
          </a:xfrm>
          <a:prstGeom prst="rect">
            <a:avLst/>
          </a:prstGeom>
        </p:spPr>
        <p:txBody>
          <a:bodyPr wrap="square">
            <a:spAutoFit/>
          </a:bodyPr>
          <a:lstStyle/>
          <a:p>
            <a:r>
              <a:rPr lang="es-ES" sz="2800" dirty="0">
                <a:latin typeface="Bauhaus 93" pitchFamily="82" charset="0"/>
              </a:rPr>
              <a:t>Un pueblo silencioso</a:t>
            </a:r>
          </a:p>
          <a:p>
            <a:r>
              <a:rPr lang="es-ES" sz="2800" dirty="0" err="1">
                <a:latin typeface="Bauhaus 93" pitchFamily="82" charset="0"/>
              </a:rPr>
              <a:t>Corbera</a:t>
            </a:r>
            <a:r>
              <a:rPr lang="es-ES" sz="2800" dirty="0">
                <a:latin typeface="Bauhaus 93" pitchFamily="82" charset="0"/>
              </a:rPr>
              <a:t> </a:t>
            </a:r>
            <a:r>
              <a:rPr lang="es-ES" sz="2800" dirty="0" err="1">
                <a:latin typeface="Bauhaus 93" pitchFamily="82" charset="0"/>
              </a:rPr>
              <a:t>d'Ebre</a:t>
            </a:r>
            <a:endParaRPr lang="es-ES" sz="2800" dirty="0">
              <a:latin typeface="Bauhaus 93" pitchFamily="82" charset="0"/>
            </a:endParaRPr>
          </a:p>
          <a:p>
            <a:endParaRPr lang="es-ES" sz="2400" dirty="0">
              <a:latin typeface="Bauhaus 93" pitchFamily="82" charset="0"/>
            </a:endParaRPr>
          </a:p>
          <a:p>
            <a:r>
              <a:rPr lang="es-ES" sz="2400" dirty="0" err="1">
                <a:latin typeface="Bauhaus 93" pitchFamily="82" charset="0"/>
              </a:rPr>
              <a:t>Corbera</a:t>
            </a:r>
            <a:r>
              <a:rPr lang="es-ES" sz="2400" dirty="0">
                <a:latin typeface="Bauhaus 93" pitchFamily="82" charset="0"/>
              </a:rPr>
              <a:t> </a:t>
            </a:r>
            <a:r>
              <a:rPr lang="es-ES" sz="2400" dirty="0" err="1">
                <a:latin typeface="Bauhaus 93" pitchFamily="82" charset="0"/>
              </a:rPr>
              <a:t>d’Ebre</a:t>
            </a:r>
            <a:r>
              <a:rPr lang="es-ES" sz="2400" dirty="0">
                <a:latin typeface="Bauhaus 93" pitchFamily="82" charset="0"/>
              </a:rPr>
              <a:t> (Tarragona) es una fotografía de cómo quedó el pueblo tras la guerra. De cuánto sufrió su población. </a:t>
            </a:r>
            <a:r>
              <a:rPr lang="es-ES" sz="2400" dirty="0" err="1">
                <a:latin typeface="Bauhaus 93" pitchFamily="82" charset="0"/>
              </a:rPr>
              <a:t>Corbera</a:t>
            </a:r>
            <a:r>
              <a:rPr lang="es-ES" sz="2400" dirty="0">
                <a:latin typeface="Bauhaus 93" pitchFamily="82" charset="0"/>
              </a:rPr>
              <a:t> </a:t>
            </a:r>
            <a:r>
              <a:rPr lang="es-ES" sz="2400" dirty="0" err="1">
                <a:latin typeface="Bauhaus 93" pitchFamily="82" charset="0"/>
              </a:rPr>
              <a:t>d’Ebre</a:t>
            </a:r>
            <a:r>
              <a:rPr lang="es-ES" sz="2400" dirty="0">
                <a:latin typeface="Bauhaus 93" pitchFamily="82" charset="0"/>
              </a:rPr>
              <a:t> fue un pueblo pequeño, agrícola, monótono. De julio a noviembre de 1938, en el frente de la Batalla del Ebro, se perforaron fachadas y destruyeron calles con bombas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6797339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olvorín y canteras de Hontoria (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5528"/>
            <a:ext cx="11269664" cy="6321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354960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pattFill prst="horzBrick">
          <a:fgClr>
            <a:srgbClr val="00FFFF"/>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2" y="767993"/>
            <a:ext cx="7209506" cy="4832092"/>
          </a:xfrm>
          <a:prstGeom prst="rect">
            <a:avLst/>
          </a:prstGeom>
        </p:spPr>
        <p:txBody>
          <a:bodyPr wrap="square">
            <a:spAutoFit/>
          </a:bodyPr>
          <a:lstStyle/>
          <a:p>
            <a:r>
              <a:rPr lang="es-ES" sz="2800" dirty="0" smtClean="0">
                <a:latin typeface="Bauhaus 93" pitchFamily="82" charset="0"/>
              </a:rPr>
              <a:t>El polvorín y canteras de </a:t>
            </a:r>
            <a:r>
              <a:rPr lang="es-ES" sz="2800" dirty="0" err="1" smtClean="0">
                <a:latin typeface="Bauhaus 93" pitchFamily="82" charset="0"/>
              </a:rPr>
              <a:t>Hontoria</a:t>
            </a:r>
            <a:endParaRPr lang="es-ES" sz="2800" dirty="0" smtClean="0">
              <a:latin typeface="Bauhaus 93" pitchFamily="82" charset="0"/>
            </a:endParaRPr>
          </a:p>
          <a:p>
            <a:endParaRPr lang="es-ES" sz="2000" dirty="0">
              <a:latin typeface="Bauhaus 93" pitchFamily="82" charset="0"/>
            </a:endParaRPr>
          </a:p>
          <a:p>
            <a:r>
              <a:rPr lang="es-ES" sz="2000" dirty="0">
                <a:latin typeface="Bauhaus 93" pitchFamily="82" charset="0"/>
              </a:rPr>
              <a:t>De esta montaña, situada en </a:t>
            </a:r>
            <a:r>
              <a:rPr lang="es-ES" sz="2000" dirty="0" err="1">
                <a:latin typeface="Bauhaus 93" pitchFamily="82" charset="0"/>
              </a:rPr>
              <a:t>Hontorio</a:t>
            </a:r>
            <a:r>
              <a:rPr lang="es-ES" sz="2000" dirty="0">
                <a:latin typeface="Bauhaus 93" pitchFamily="82" charset="0"/>
              </a:rPr>
              <a:t> de la Cantera, se extrajeron piedras que hoy lucen en la catedral de Burgos. Sin embargo, en el interior no luce nada, sino una historia olvidada y lagunas. Del esplendor de minas </a:t>
            </a:r>
            <a:r>
              <a:rPr lang="es-ES" sz="2000" dirty="0" err="1">
                <a:latin typeface="Bauhaus 93" pitchFamily="82" charset="0"/>
              </a:rPr>
              <a:t>Moria</a:t>
            </a:r>
            <a:r>
              <a:rPr lang="es-ES" sz="2000" dirty="0">
                <a:latin typeface="Bauhaus 93" pitchFamily="82" charset="0"/>
              </a:rPr>
              <a:t> al eclipse de los orcos. Algo así.</a:t>
            </a:r>
          </a:p>
          <a:p>
            <a:endParaRPr lang="es-ES" sz="2000" dirty="0">
              <a:latin typeface="Bauhaus 93" pitchFamily="82" charset="0"/>
            </a:endParaRPr>
          </a:p>
          <a:p>
            <a:r>
              <a:rPr lang="es-ES" sz="2000" dirty="0">
                <a:latin typeface="Bauhaus 93" pitchFamily="82" charset="0"/>
              </a:rPr>
              <a:t>La cantera de </a:t>
            </a:r>
            <a:r>
              <a:rPr lang="es-ES" sz="2000" dirty="0" err="1">
                <a:latin typeface="Bauhaus 93" pitchFamily="82" charset="0"/>
              </a:rPr>
              <a:t>Hontoria</a:t>
            </a:r>
            <a:r>
              <a:rPr lang="es-ES" sz="2000" dirty="0">
                <a:latin typeface="Bauhaus 93" pitchFamily="82" charset="0"/>
              </a:rPr>
              <a:t> fue una mina rica y agitada. Durante la guerra, el ejército franquista la tomó como polvorín. Aquí se almacenaron armas y munición. El lugar quedó </a:t>
            </a:r>
            <a:r>
              <a:rPr lang="es-ES" sz="2000" dirty="0" err="1">
                <a:latin typeface="Bauhaus 93" pitchFamily="82" charset="0"/>
              </a:rPr>
              <a:t>definitivament</a:t>
            </a:r>
            <a:r>
              <a:rPr lang="es-ES" sz="2000" dirty="0">
                <a:latin typeface="Bauhaus 93" pitchFamily="82" charset="0"/>
              </a:rPr>
              <a:t> abandonado en 1998 y se decretó el fin de zona de seguridad en 2004 (un foso rodeaba el recinto, junto al </a:t>
            </a:r>
            <a:r>
              <a:rPr lang="es-ES" sz="2000" dirty="0" err="1">
                <a:latin typeface="Bauhaus 93" pitchFamily="82" charset="0"/>
              </a:rPr>
              <a:t>almbre</a:t>
            </a:r>
            <a:r>
              <a:rPr lang="es-ES" sz="2000" dirty="0">
                <a:latin typeface="Bauhaus 93" pitchFamily="82" charset="0"/>
              </a:rPr>
              <a:t> de espino y concertinas). El recinto es ahora de libre acceso.</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132646047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Sancti Petri en Chiclan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7" y="0"/>
            <a:ext cx="11286580"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2206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pattFill prst="lgGrid">
          <a:fgClr>
            <a:srgbClr val="99FF66"/>
          </a:fgClr>
          <a:bgClr>
            <a:schemeClr val="accent6">
              <a:lumMod val="60000"/>
              <a:lumOff val="40000"/>
            </a:schemeClr>
          </a:bgClr>
        </a:pattFill>
        <a:effectLst/>
      </p:bgPr>
    </p:bg>
    <p:spTree>
      <p:nvGrpSpPr>
        <p:cNvPr id="1" name=""/>
        <p:cNvGrpSpPr/>
        <p:nvPr/>
      </p:nvGrpSpPr>
      <p:grpSpPr>
        <a:xfrm>
          <a:off x="0" y="0"/>
          <a:ext cx="0" cy="0"/>
          <a:chOff x="0" y="0"/>
          <a:chExt cx="0" cy="0"/>
        </a:xfrm>
      </p:grpSpPr>
      <p:sp>
        <p:nvSpPr>
          <p:cNvPr id="2" name="1 Rectángulo"/>
          <p:cNvSpPr/>
          <p:nvPr/>
        </p:nvSpPr>
        <p:spPr>
          <a:xfrm>
            <a:off x="2817813" y="906493"/>
            <a:ext cx="7929586" cy="4647426"/>
          </a:xfrm>
          <a:prstGeom prst="rect">
            <a:avLst/>
          </a:prstGeom>
        </p:spPr>
        <p:txBody>
          <a:bodyPr wrap="square">
            <a:spAutoFit/>
          </a:bodyPr>
          <a:lstStyle/>
          <a:p>
            <a:r>
              <a:rPr lang="es-ES" sz="2800" dirty="0">
                <a:latin typeface="Bauhaus 93" pitchFamily="82" charset="0"/>
              </a:rPr>
              <a:t>La isla abandonada de Chiclana</a:t>
            </a:r>
          </a:p>
          <a:p>
            <a:r>
              <a:rPr lang="es-ES" sz="2800" dirty="0">
                <a:latin typeface="Bauhaus 93" pitchFamily="82" charset="0"/>
              </a:rPr>
              <a:t>Sancti Petri en Chiclana</a:t>
            </a:r>
          </a:p>
          <a:p>
            <a:endParaRPr lang="es-ES" sz="2000" dirty="0">
              <a:latin typeface="Bauhaus 93" pitchFamily="82" charset="0"/>
            </a:endParaRPr>
          </a:p>
          <a:p>
            <a:r>
              <a:rPr lang="es-ES" sz="2000" dirty="0">
                <a:latin typeface="Bauhaus 93" pitchFamily="82" charset="0"/>
              </a:rPr>
              <a:t>Sancti Petri es un islote que pertenece a San Fernando (Cádiz). Se dice que antiguamente albergaba el templo más famoso de Occidente: el templo de Hércules, dedicado al dios </a:t>
            </a:r>
            <a:r>
              <a:rPr lang="es-ES" sz="2000" dirty="0" err="1">
                <a:latin typeface="Bauhaus 93" pitchFamily="82" charset="0"/>
              </a:rPr>
              <a:t>Melkart</a:t>
            </a:r>
            <a:r>
              <a:rPr lang="es-ES" sz="2000" dirty="0">
                <a:latin typeface="Bauhaus 93" pitchFamily="82" charset="0"/>
              </a:rPr>
              <a:t>. Fue un lugar próspero sustentado en la almadraba, pero en los 70 llegó la ruina y las familias abandonaron la isla. Se convirtió en escombros, musgo y salitre.</a:t>
            </a:r>
          </a:p>
          <a:p>
            <a:endParaRPr lang="es-ES" sz="2000" dirty="0">
              <a:latin typeface="Bauhaus 93" pitchFamily="82" charset="0"/>
            </a:endParaRPr>
          </a:p>
          <a:p>
            <a:r>
              <a:rPr lang="es-ES" sz="2000" dirty="0">
                <a:latin typeface="Bauhaus 93" pitchFamily="82" charset="0"/>
              </a:rPr>
              <a:t>Hoy se organizan visitas guiadas al castillo (declarado Bien de Interés Cultural), puestas de sol musicales y recreaciones históricas. Para llegar se puede alquilar barco o kayak desde el Puerto de Sancti </a:t>
            </a:r>
            <a:r>
              <a:rPr lang="es-ES" sz="2000" dirty="0" smtClean="0">
                <a:latin typeface="Bauhaus 93" pitchFamily="82" charset="0"/>
              </a:rPr>
              <a:t>Petri</a:t>
            </a:r>
            <a:endParaRPr lang="es-ES" sz="2000" dirty="0">
              <a:latin typeface="Bauhaus 93" pitchFamily="82" charset="0"/>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399199616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Monasterio_de_Riose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953"/>
            <a:ext cx="11269664" cy="6370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12248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pattFill prst="trellis">
          <a:fgClr>
            <a:schemeClr val="accent6">
              <a:lumMod val="60000"/>
              <a:lumOff val="40000"/>
            </a:schemeClr>
          </a:fgClr>
          <a:bgClr>
            <a:srgbClr val="FF0000"/>
          </a:bgClr>
        </a:pattFill>
        <a:effectLst/>
      </p:bgPr>
    </p:bg>
    <p:spTree>
      <p:nvGrpSpPr>
        <p:cNvPr id="1" name=""/>
        <p:cNvGrpSpPr/>
        <p:nvPr/>
      </p:nvGrpSpPr>
      <p:grpSpPr>
        <a:xfrm>
          <a:off x="0" y="0"/>
          <a:ext cx="0" cy="0"/>
          <a:chOff x="0" y="0"/>
          <a:chExt cx="0" cy="0"/>
        </a:xfrm>
      </p:grpSpPr>
      <p:sp>
        <p:nvSpPr>
          <p:cNvPr id="2" name="1 Rectángulo"/>
          <p:cNvSpPr/>
          <p:nvPr/>
        </p:nvSpPr>
        <p:spPr>
          <a:xfrm>
            <a:off x="2682503" y="1728493"/>
            <a:ext cx="7353522" cy="4031873"/>
          </a:xfrm>
          <a:prstGeom prst="rect">
            <a:avLst/>
          </a:prstGeom>
        </p:spPr>
        <p:txBody>
          <a:bodyPr wrap="square">
            <a:spAutoFit/>
          </a:bodyPr>
          <a:lstStyle/>
          <a:p>
            <a:r>
              <a:rPr lang="es-ES" sz="2800" dirty="0">
                <a:latin typeface="Bauhaus 93" pitchFamily="82" charset="0"/>
              </a:rPr>
              <a:t> El monasterio de Santa María de </a:t>
            </a:r>
            <a:r>
              <a:rPr lang="es-ES" sz="2800" dirty="0" err="1">
                <a:latin typeface="Bauhaus 93" pitchFamily="82" charset="0"/>
              </a:rPr>
              <a:t>Rioseco</a:t>
            </a:r>
            <a:endParaRPr lang="es-ES" sz="2800" dirty="0">
              <a:latin typeface="Bauhaus 93" pitchFamily="82" charset="0"/>
            </a:endParaRPr>
          </a:p>
          <a:p>
            <a:r>
              <a:rPr lang="es-ES" sz="2800" dirty="0" err="1">
                <a:latin typeface="Bauhaus 93" pitchFamily="82" charset="0"/>
              </a:rPr>
              <a:t>Monasterio_de_Rioseco</a:t>
            </a:r>
            <a:endParaRPr lang="es-ES" sz="2800" dirty="0">
              <a:latin typeface="Bauhaus 93" pitchFamily="82" charset="0"/>
            </a:endParaRPr>
          </a:p>
          <a:p>
            <a:endParaRPr lang="es-ES" sz="2000" dirty="0">
              <a:latin typeface="Bauhaus 93" pitchFamily="82" charset="0"/>
            </a:endParaRPr>
          </a:p>
          <a:p>
            <a:r>
              <a:rPr lang="es-ES" dirty="0">
                <a:latin typeface="Bauhaus 93" pitchFamily="82" charset="0"/>
              </a:rPr>
              <a:t>Al norte del valle de </a:t>
            </a:r>
            <a:r>
              <a:rPr lang="es-ES" dirty="0" err="1">
                <a:latin typeface="Bauhaus 93" pitchFamily="82" charset="0"/>
              </a:rPr>
              <a:t>Manzanedo</a:t>
            </a:r>
            <a:r>
              <a:rPr lang="es-ES" dirty="0">
                <a:latin typeface="Bauhaus 93" pitchFamily="82" charset="0"/>
              </a:rPr>
              <a:t>, en la provincia de Burgos, está el monasterio de Santa María de </a:t>
            </a:r>
            <a:r>
              <a:rPr lang="es-ES" dirty="0" err="1">
                <a:latin typeface="Bauhaus 93" pitchFamily="82" charset="0"/>
              </a:rPr>
              <a:t>Rioseco</a:t>
            </a:r>
            <a:r>
              <a:rPr lang="es-ES" dirty="0">
                <a:latin typeface="Bauhaus 93" pitchFamily="82" charset="0"/>
              </a:rPr>
              <a:t>. Un monumental edificio que perteneció a la comunidad cisterciense y que, tras la Desamortización de Mendizábal, acabó siendo abandonado.</a:t>
            </a:r>
          </a:p>
          <a:p>
            <a:endParaRPr lang="es-ES" dirty="0">
              <a:latin typeface="Bauhaus 93" pitchFamily="82" charset="0"/>
            </a:endParaRPr>
          </a:p>
          <a:p>
            <a:r>
              <a:rPr lang="es-ES" dirty="0">
                <a:latin typeface="Bauhaus 93" pitchFamily="82" charset="0"/>
              </a:rPr>
              <a:t>Dada su historia y la belleza de las instalaciones, Santa María de </a:t>
            </a:r>
            <a:r>
              <a:rPr lang="es-ES" dirty="0" err="1">
                <a:latin typeface="Bauhaus 93" pitchFamily="82" charset="0"/>
              </a:rPr>
              <a:t>Rioseco</a:t>
            </a:r>
            <a:r>
              <a:rPr lang="es-ES" dirty="0">
                <a:latin typeface="Bauhaus 93" pitchFamily="82" charset="0"/>
              </a:rPr>
              <a:t> ha sido declarada Bien de Interés Cultural. Desde el año 2010, el colectivo Salvemos </a:t>
            </a:r>
            <a:r>
              <a:rPr lang="es-ES" dirty="0" err="1">
                <a:latin typeface="Bauhaus 93" pitchFamily="82" charset="0"/>
              </a:rPr>
              <a:t>Rioseco</a:t>
            </a:r>
            <a:r>
              <a:rPr lang="es-ES" dirty="0">
                <a:latin typeface="Bauhaus 93" pitchFamily="82" charset="0"/>
              </a:rPr>
              <a:t> ha trabajado para conservar los restos del edificio, dar a conocer su importancia patrimonial y realizar visitas guiadas en horarios concertados.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17494210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La Puda de Montserr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0"/>
            <a:ext cx="11387981"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8206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pattFill prst="dashHorz">
          <a:fgClr>
            <a:srgbClr val="08C83A"/>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2" y="1737489"/>
            <a:ext cx="7425530" cy="3785652"/>
          </a:xfrm>
          <a:prstGeom prst="rect">
            <a:avLst/>
          </a:prstGeom>
        </p:spPr>
        <p:txBody>
          <a:bodyPr wrap="square">
            <a:spAutoFit/>
          </a:bodyPr>
          <a:lstStyle/>
          <a:p>
            <a:r>
              <a:rPr lang="es-ES" sz="2400" dirty="0">
                <a:latin typeface="Bauhaus 93" pitchFamily="82" charset="0"/>
              </a:rPr>
              <a:t>El balneario de La </a:t>
            </a:r>
            <a:r>
              <a:rPr lang="es-ES" sz="2400" dirty="0" err="1">
                <a:latin typeface="Bauhaus 93" pitchFamily="82" charset="0"/>
              </a:rPr>
              <a:t>Puda</a:t>
            </a:r>
            <a:r>
              <a:rPr lang="es-ES" sz="2400" dirty="0">
                <a:latin typeface="Bauhaus 93" pitchFamily="82" charset="0"/>
              </a:rPr>
              <a:t> de Monserrat</a:t>
            </a:r>
          </a:p>
          <a:p>
            <a:r>
              <a:rPr lang="es-ES" sz="2400" dirty="0">
                <a:latin typeface="Bauhaus 93" pitchFamily="82" charset="0"/>
              </a:rPr>
              <a:t>La </a:t>
            </a:r>
            <a:r>
              <a:rPr lang="es-ES" sz="2400" dirty="0" err="1">
                <a:latin typeface="Bauhaus 93" pitchFamily="82" charset="0"/>
              </a:rPr>
              <a:t>Puda</a:t>
            </a:r>
            <a:r>
              <a:rPr lang="es-ES" sz="2400" dirty="0">
                <a:latin typeface="Bauhaus 93" pitchFamily="82" charset="0"/>
              </a:rPr>
              <a:t> de Montserrat</a:t>
            </a:r>
          </a:p>
          <a:p>
            <a:endParaRPr lang="es-ES" sz="2400" dirty="0">
              <a:latin typeface="Bauhaus 93" pitchFamily="82" charset="0"/>
            </a:endParaRPr>
          </a:p>
          <a:p>
            <a:r>
              <a:rPr lang="es-ES" sz="2400" dirty="0">
                <a:latin typeface="Bauhaus 93" pitchFamily="82" charset="0"/>
              </a:rPr>
              <a:t>Junto al río Llobregat, en el término de Esparraguera, en el siglo XVIII se descubrieron aguas sulfurosas. Un hallazgo que hizo que, para aprovechar sus beneficios, se construyese un balneario. Fue en 1870 y, debido a que este tipo de centros y tratamientos estaban en auge, en las siguientes décadas fue ampliándose.</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30078423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únel de la Engañ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1269664" cy="65348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16268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pattFill prst="openDmnd">
          <a:fgClr>
            <a:schemeClr val="bg1">
              <a:lumMod val="65000"/>
            </a:schemeClr>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466479" y="1294395"/>
            <a:ext cx="8217618" cy="3785652"/>
          </a:xfrm>
          <a:prstGeom prst="rect">
            <a:avLst/>
          </a:prstGeom>
        </p:spPr>
        <p:txBody>
          <a:bodyPr wrap="square">
            <a:spAutoFit/>
          </a:bodyPr>
          <a:lstStyle/>
          <a:p>
            <a:r>
              <a:rPr lang="es-ES" sz="2400" dirty="0">
                <a:latin typeface="Bauhaus 93" pitchFamily="82" charset="0"/>
              </a:rPr>
              <a:t>Túnel de La Engaña</a:t>
            </a:r>
          </a:p>
          <a:p>
            <a:endParaRPr lang="es-ES" sz="2400" dirty="0">
              <a:latin typeface="Bauhaus 93" pitchFamily="82" charset="0"/>
            </a:endParaRPr>
          </a:p>
          <a:p>
            <a:r>
              <a:rPr lang="es-ES" sz="2400" dirty="0">
                <a:latin typeface="Bauhaus 93" pitchFamily="82" charset="0"/>
              </a:rPr>
              <a:t>No resulta nada extraño encontrarse construcciones en España que nunca fueron utilizadas. El túnel de la Engaña es uno de esos primeros despilfarros que acabaron abandonados. Su construcción se comenzó en los años 40 y en él trabajaron reclusos republicanos que fueron utilizados como mano de obra esclava. Algunos de ellos murieron y otros sufrieron graves problemas de salud debido a las condiciones.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168637900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ortijo del Frai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44" y="0"/>
            <a:ext cx="11299107"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03135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pattFill prst="openDmnd">
          <a:fgClr>
            <a:srgbClr val="FF33CC"/>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53110" y="576365"/>
            <a:ext cx="7785570" cy="5386090"/>
          </a:xfrm>
          <a:prstGeom prst="rect">
            <a:avLst/>
          </a:prstGeom>
        </p:spPr>
        <p:txBody>
          <a:bodyPr wrap="square">
            <a:spAutoFit/>
          </a:bodyPr>
          <a:lstStyle/>
          <a:p>
            <a:r>
              <a:rPr lang="es-ES" sz="2400" dirty="0">
                <a:latin typeface="Bauhaus 93" pitchFamily="82" charset="0"/>
              </a:rPr>
              <a:t>Cortijo del Fraile, el drama de las Bodas de sangre</a:t>
            </a:r>
          </a:p>
          <a:p>
            <a:endParaRPr lang="es-ES" sz="2000" dirty="0">
              <a:latin typeface="Bauhaus 93" pitchFamily="82" charset="0"/>
            </a:endParaRPr>
          </a:p>
          <a:p>
            <a:r>
              <a:rPr lang="es-ES" sz="2000" dirty="0">
                <a:latin typeface="Bauhaus 93" pitchFamily="82" charset="0"/>
              </a:rPr>
              <a:t>Abandonado y en ruinas, este imponente cortijo situado en el campo de </a:t>
            </a:r>
            <a:r>
              <a:rPr lang="es-ES" sz="2000" dirty="0" err="1">
                <a:latin typeface="Bauhaus 93" pitchFamily="82" charset="0"/>
              </a:rPr>
              <a:t>Níjar</a:t>
            </a:r>
            <a:r>
              <a:rPr lang="es-ES" sz="2000" dirty="0">
                <a:latin typeface="Bauhaus 93" pitchFamily="82" charset="0"/>
              </a:rPr>
              <a:t> (Almería), fue uno de los escenarios donde se desarrolló la trágica historia que inspiró a Federico García Lorca a crear Bodas de sangre.</a:t>
            </a:r>
          </a:p>
          <a:p>
            <a:endParaRPr lang="es-ES" sz="2000" dirty="0">
              <a:latin typeface="Bauhaus 93" pitchFamily="82" charset="0"/>
            </a:endParaRPr>
          </a:p>
          <a:p>
            <a:r>
              <a:rPr lang="es-ES" sz="2000" dirty="0">
                <a:latin typeface="Bauhaus 93" pitchFamily="82" charset="0"/>
              </a:rPr>
              <a:t>Los hechos ocurrieron en julio de 1928, un día antes del enlace matrimonial entre Francisca Cañadas, hija del aparcero del Cortijo del Fraile; y el hermano de su cuñado, Casimiro Pérez. En la víspera, la novia decidió huir con su primo Francisco Montes, del que estaba enamorada desde pequeña. Cuando su cuñado –y hermano del novio– José Pérez se enteró, fue detrás de ellos con una escopeta. Los disparos lograron alcanzar a Federico, quién murió en el ataque a escasos kilómetros del cortijo. Francisca quedó herida. El asesino, por su parte, sólo estuvo tres años en prisión.</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33346" y="5080049"/>
            <a:ext cx="1775562" cy="1257254"/>
          </a:xfrm>
          <a:prstGeom prst="rect">
            <a:avLst/>
          </a:prstGeom>
          <a:noFill/>
        </p:spPr>
      </p:pic>
    </p:spTree>
    <p:extLst>
      <p:ext uri="{BB962C8B-B14F-4D97-AF65-F5344CB8AC3E}">
        <p14:creationId xmlns:p14="http://schemas.microsoft.com/office/powerpoint/2010/main" val="29008945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www.escapadarural.com/blog/wp-content/uploads/2016/03/1198px-Otxate_-_Ermita_de_Burgondo_01-680x5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17" y="-23366"/>
            <a:ext cx="11431588" cy="6360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76073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pattFill prst="plaid">
          <a:fgClr>
            <a:srgbClr val="99FF66"/>
          </a:fgClr>
          <a:bgClr>
            <a:srgbClr val="00FFFF"/>
          </a:bgClr>
        </a:pattFill>
        <a:effectLst/>
      </p:bgPr>
    </p:bg>
    <p:spTree>
      <p:nvGrpSpPr>
        <p:cNvPr id="1" name=""/>
        <p:cNvGrpSpPr/>
        <p:nvPr/>
      </p:nvGrpSpPr>
      <p:grpSpPr>
        <a:xfrm>
          <a:off x="0" y="0"/>
          <a:ext cx="0" cy="0"/>
          <a:chOff x="0" y="0"/>
          <a:chExt cx="0" cy="0"/>
        </a:xfrm>
      </p:grpSpPr>
      <p:sp>
        <p:nvSpPr>
          <p:cNvPr id="2" name="1 Rectángulo"/>
          <p:cNvSpPr/>
          <p:nvPr/>
        </p:nvSpPr>
        <p:spPr>
          <a:xfrm>
            <a:off x="2610495" y="1008412"/>
            <a:ext cx="7569546" cy="5289995"/>
          </a:xfrm>
          <a:prstGeom prst="rect">
            <a:avLst/>
          </a:prstGeom>
        </p:spPr>
        <p:txBody>
          <a:bodyPr wrap="square">
            <a:spAutoFit/>
          </a:bodyPr>
          <a:lstStyle/>
          <a:p>
            <a:r>
              <a:rPr lang="es-ES" sz="2400" dirty="0">
                <a:latin typeface="Bauhaus 93" pitchFamily="82" charset="0"/>
              </a:rPr>
              <a:t>El pueblo paranormal de </a:t>
            </a:r>
            <a:r>
              <a:rPr lang="es-ES" sz="2400" dirty="0" err="1">
                <a:latin typeface="Bauhaus 93" pitchFamily="82" charset="0"/>
              </a:rPr>
              <a:t>Ochate</a:t>
            </a:r>
            <a:endParaRPr lang="es-ES" sz="2400" dirty="0">
              <a:latin typeface="Bauhaus 93" pitchFamily="82" charset="0"/>
            </a:endParaRPr>
          </a:p>
          <a:p>
            <a:endParaRPr lang="es-ES" dirty="0">
              <a:latin typeface="Bauhaus 93" pitchFamily="82" charset="0"/>
            </a:endParaRPr>
          </a:p>
          <a:p>
            <a:endParaRPr lang="es-ES" dirty="0">
              <a:latin typeface="Bauhaus 93" pitchFamily="82" charset="0"/>
            </a:endParaRPr>
          </a:p>
          <a:p>
            <a:r>
              <a:rPr lang="es-ES" dirty="0">
                <a:latin typeface="Bauhaus 93" pitchFamily="82" charset="0"/>
              </a:rPr>
              <a:t>Otro pueblo maldito y también en ruinas es el de </a:t>
            </a:r>
            <a:r>
              <a:rPr lang="es-ES" dirty="0" err="1">
                <a:latin typeface="Bauhaus 93" pitchFamily="82" charset="0"/>
              </a:rPr>
              <a:t>Ochate</a:t>
            </a:r>
            <a:r>
              <a:rPr lang="es-ES" dirty="0">
                <a:latin typeface="Bauhaus 93" pitchFamily="82" charset="0"/>
              </a:rPr>
              <a:t>, en Burgos. Se volvió muy popular en los años 80 cuando salió publicado en un artículo de la revista desaparecida Mundo Desconocido. Por aquel entonces ya estaba abandonado y la foto que acompañaba el texto mostraba un ovni sobrevolando los alrededores del pueblo. Desde entonces, los seguidores de lo paranormal lo convirtieron en un lugar de peregrinación. Hay quienes aseguraban que en él se oían cacofonías de una niña y su madre.</a:t>
            </a:r>
          </a:p>
          <a:p>
            <a:endParaRPr lang="es-ES" dirty="0">
              <a:latin typeface="Bauhaus 93" pitchFamily="82" charset="0"/>
            </a:endParaRPr>
          </a:p>
          <a:p>
            <a:r>
              <a:rPr lang="es-ES" dirty="0">
                <a:latin typeface="Bauhaus 93" pitchFamily="82" charset="0"/>
              </a:rPr>
              <a:t>Aunque el pueblo tuvo varios nombres y estuvo despoblado en diferentes ocasiones, aunque no fue hasta el siglo XIX cuando quedó definitivamente desierto debido a las epidemias y misteriosas desapariciones. Pocas ruinas quedan hoy en pie. Uno de los monumentos que aún se conservan es la torre de Miguel.</a:t>
            </a:r>
          </a:p>
          <a:p>
            <a:endParaRPr lang="es-ES" dirty="0"/>
          </a:p>
        </p:txBody>
      </p:sp>
    </p:spTree>
    <p:extLst>
      <p:ext uri="{BB962C8B-B14F-4D97-AF65-F5344CB8AC3E}">
        <p14:creationId xmlns:p14="http://schemas.microsoft.com/office/powerpoint/2010/main" val="10631991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s://www.escapadarural.com/blog/wp-content/uploads/2016/03/Abu%C3%ADn_Leiro_Rianxo_03-03-680x5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149"/>
            <a:ext cx="11269664" cy="6602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91501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pattFill prst="pct5">
          <a:fgClr>
            <a:srgbClr val="FF5050"/>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466479" y="792389"/>
            <a:ext cx="8145610" cy="4678204"/>
          </a:xfrm>
          <a:prstGeom prst="rect">
            <a:avLst/>
          </a:prstGeom>
        </p:spPr>
        <p:txBody>
          <a:bodyPr wrap="square">
            <a:spAutoFit/>
          </a:bodyPr>
          <a:lstStyle/>
          <a:p>
            <a:r>
              <a:rPr lang="es-ES" sz="2800" dirty="0" err="1">
                <a:latin typeface="Bauhaus 93" pitchFamily="82" charset="0"/>
              </a:rPr>
              <a:t>Abuín</a:t>
            </a:r>
            <a:r>
              <a:rPr lang="es-ES" sz="2800" dirty="0">
                <a:latin typeface="Bauhaus 93" pitchFamily="82" charset="0"/>
              </a:rPr>
              <a:t>, la aldea maldita de </a:t>
            </a:r>
            <a:r>
              <a:rPr lang="es-ES" sz="2800" dirty="0" err="1">
                <a:latin typeface="Bauhaus 93" pitchFamily="82" charset="0"/>
              </a:rPr>
              <a:t>Rianxo</a:t>
            </a:r>
            <a:endParaRPr lang="es-ES" sz="2800" dirty="0">
              <a:latin typeface="Bauhaus 93" pitchFamily="82" charset="0"/>
            </a:endParaRPr>
          </a:p>
          <a:p>
            <a:endParaRPr lang="es-ES" dirty="0"/>
          </a:p>
          <a:p>
            <a:endParaRPr lang="es-ES" dirty="0">
              <a:latin typeface="Bauhaus 93" pitchFamily="82" charset="0"/>
            </a:endParaRPr>
          </a:p>
          <a:p>
            <a:r>
              <a:rPr lang="es-ES" dirty="0">
                <a:latin typeface="Bauhaus 93" pitchFamily="82" charset="0"/>
              </a:rPr>
              <a:t>Las ruinas que aún se mantienen en pie de las 6 casas que componían </a:t>
            </a:r>
            <a:r>
              <a:rPr lang="es-ES" dirty="0" err="1">
                <a:latin typeface="Bauhaus 93" pitchFamily="82" charset="0"/>
              </a:rPr>
              <a:t>Abuín</a:t>
            </a:r>
            <a:r>
              <a:rPr lang="es-ES" dirty="0">
                <a:latin typeface="Bauhaus 93" pitchFamily="82" charset="0"/>
              </a:rPr>
              <a:t> “de </a:t>
            </a:r>
            <a:r>
              <a:rPr lang="es-ES" dirty="0" err="1">
                <a:latin typeface="Bauhaus 93" pitchFamily="82" charset="0"/>
              </a:rPr>
              <a:t>abaixo</a:t>
            </a:r>
            <a:r>
              <a:rPr lang="es-ES" dirty="0">
                <a:latin typeface="Bauhaus 93" pitchFamily="82" charset="0"/>
              </a:rPr>
              <a:t>” están camufladas entre la maleza. El paso del tiempo y su abandono ha hecho que sus paredes queden cubiertas de musgo, lo que innegablemente le da un aspecto bucólico. Según la leyenda, esta pequeña aldea gallega, situada en la parroquia de </a:t>
            </a:r>
            <a:r>
              <a:rPr lang="es-ES" dirty="0" err="1">
                <a:latin typeface="Bauhaus 93" pitchFamily="82" charset="0"/>
              </a:rPr>
              <a:t>Leiro</a:t>
            </a:r>
            <a:r>
              <a:rPr lang="es-ES" dirty="0">
                <a:latin typeface="Bauhaus 93" pitchFamily="82" charset="0"/>
              </a:rPr>
              <a:t>, en </a:t>
            </a:r>
            <a:r>
              <a:rPr lang="es-ES" dirty="0" err="1">
                <a:latin typeface="Bauhaus 93" pitchFamily="82" charset="0"/>
              </a:rPr>
              <a:t>Rianxo</a:t>
            </a:r>
            <a:r>
              <a:rPr lang="es-ES" dirty="0">
                <a:latin typeface="Bauhaus 93" pitchFamily="82" charset="0"/>
              </a:rPr>
              <a:t>, está maldita.</a:t>
            </a:r>
          </a:p>
          <a:p>
            <a:endParaRPr lang="es-ES" dirty="0">
              <a:latin typeface="Bauhaus 93" pitchFamily="82" charset="0"/>
            </a:endParaRPr>
          </a:p>
          <a:p>
            <a:r>
              <a:rPr lang="es-ES" dirty="0">
                <a:latin typeface="Bauhaus 93" pitchFamily="82" charset="0"/>
              </a:rPr>
              <a:t>Al parecer, sus antiguos habitantes saquearon el monasterio de A </a:t>
            </a:r>
            <a:r>
              <a:rPr lang="es-ES" dirty="0" err="1">
                <a:latin typeface="Bauhaus 93" pitchFamily="82" charset="0"/>
              </a:rPr>
              <a:t>Armenteira</a:t>
            </a:r>
            <a:r>
              <a:rPr lang="es-ES" dirty="0">
                <a:latin typeface="Bauhaus 93" pitchFamily="82" charset="0"/>
              </a:rPr>
              <a:t>, por lo que les cayó una maldición divina y poco a poco fueron muriendo todos. El cura, por supuesto, también les ayudó, por lo que se cree que el botín podría estar enterados en los alrededores de la iglesia de </a:t>
            </a:r>
            <a:r>
              <a:rPr lang="es-ES" dirty="0" err="1">
                <a:latin typeface="Bauhaus 93" pitchFamily="82" charset="0"/>
              </a:rPr>
              <a:t>Leiro</a:t>
            </a:r>
            <a:r>
              <a:rPr lang="es-ES" dirty="0">
                <a:latin typeface="Bauhaus 93" pitchFamily="82" charset="0"/>
              </a:rPr>
              <a:t>.</a:t>
            </a:r>
          </a:p>
          <a:p>
            <a:endParaRPr lang="es-ES" dirty="0">
              <a:latin typeface="Bauhaus 93" pitchFamily="82" charset="0"/>
            </a:endParaRPr>
          </a:p>
          <a:p>
            <a:r>
              <a:rPr lang="es-ES" dirty="0">
                <a:latin typeface="Bauhaus 93" pitchFamily="82" charset="0"/>
              </a:rPr>
              <a:t>Los hechos ocurrieron entre los siglos XV y XVI, momento en el que se expandió la peste negra. Posiblemente la razón por la que los vecinos murieron.</a:t>
            </a:r>
          </a:p>
        </p:txBody>
      </p:sp>
    </p:spTree>
    <p:extLst>
      <p:ext uri="{BB962C8B-B14F-4D97-AF65-F5344CB8AC3E}">
        <p14:creationId xmlns:p14="http://schemas.microsoft.com/office/powerpoint/2010/main" val="194558913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Sanatorio de Cesuras ">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269663"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96866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pattFill prst="narHorz">
          <a:fgClr>
            <a:srgbClr val="00FF99"/>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4" y="1080418"/>
            <a:ext cx="6921474" cy="4401205"/>
          </a:xfrm>
          <a:prstGeom prst="rect">
            <a:avLst/>
          </a:prstGeom>
        </p:spPr>
        <p:txBody>
          <a:bodyPr wrap="square">
            <a:spAutoFit/>
          </a:bodyPr>
          <a:lstStyle/>
          <a:p>
            <a:r>
              <a:rPr lang="es-ES" sz="2800" dirty="0">
                <a:latin typeface="Bauhaus 93" pitchFamily="82" charset="0"/>
              </a:rPr>
              <a:t>El sanatorio de Cesuras</a:t>
            </a:r>
          </a:p>
          <a:p>
            <a:endParaRPr lang="es-ES" dirty="0">
              <a:latin typeface="Bauhaus 93" pitchFamily="82" charset="0"/>
            </a:endParaRPr>
          </a:p>
          <a:p>
            <a:r>
              <a:rPr lang="es-ES" dirty="0">
                <a:latin typeface="Bauhaus 93" pitchFamily="82" charset="0"/>
              </a:rPr>
              <a:t>Aquí vendrían los tuberculosos. Pero no. Jamás se llegó a utilizar. El sanatorio se proyectó en 1920 en </a:t>
            </a:r>
            <a:r>
              <a:rPr lang="es-ES" dirty="0" err="1">
                <a:latin typeface="Bauhaus 93" pitchFamily="82" charset="0"/>
              </a:rPr>
              <a:t>Oza</a:t>
            </a:r>
            <a:r>
              <a:rPr lang="es-ES" dirty="0">
                <a:latin typeface="Bauhaus 93" pitchFamily="82" charset="0"/>
              </a:rPr>
              <a:t>-Cesuras (A Coruña). Estaba rodeado de un bosque de pinos y eucaliptos: el Parque del Sanatorio. Sólo se levantó un tercio de lo previsto en plano por Rafael González Villar, el arquitecto. La obra se paralizó en 1931.</a:t>
            </a:r>
          </a:p>
          <a:p>
            <a:endParaRPr lang="es-ES" dirty="0">
              <a:latin typeface="Bauhaus 93" pitchFamily="82" charset="0"/>
            </a:endParaRPr>
          </a:p>
          <a:p>
            <a:r>
              <a:rPr lang="es-ES" dirty="0">
                <a:latin typeface="Bauhaus 93" pitchFamily="82" charset="0"/>
              </a:rPr>
              <a:t>Se ha querido adaptar el sanatorio para convertirlo en una escuela de hostelería, pero es una idea, humo todavía, un proyecto embrionario.</a:t>
            </a:r>
          </a:p>
          <a:p>
            <a:endParaRPr lang="es-ES" dirty="0">
              <a:latin typeface="Bauhaus 93" pitchFamily="82" charset="0"/>
            </a:endParaRPr>
          </a:p>
          <a:p>
            <a:r>
              <a:rPr lang="es-ES" dirty="0">
                <a:latin typeface="Bauhaus 93" pitchFamily="82" charset="0"/>
              </a:rPr>
              <a:t>Del bosque de pinos y eucaliptos de la foto queda poco. Sigue en pie el edificio, más desangelado que nunca.</a:t>
            </a:r>
          </a:p>
        </p:txBody>
      </p:sp>
    </p:spTree>
    <p:extLst>
      <p:ext uri="{BB962C8B-B14F-4D97-AF65-F5344CB8AC3E}">
        <p14:creationId xmlns:p14="http://schemas.microsoft.com/office/powerpoint/2010/main" val="91005255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Monasterio de San Pedro de Arlanz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9386"/>
            <a:ext cx="11269664" cy="6462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2053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pattFill prst="wdUpDiag">
          <a:fgClr>
            <a:srgbClr val="00FFFF"/>
          </a:fgClr>
          <a:bgClr>
            <a:schemeClr val="bg1"/>
          </a:bgClr>
        </a:pattFill>
        <a:effectLst/>
      </p:bgPr>
    </p:bg>
    <p:spTree>
      <p:nvGrpSpPr>
        <p:cNvPr id="1" name=""/>
        <p:cNvGrpSpPr/>
        <p:nvPr/>
      </p:nvGrpSpPr>
      <p:grpSpPr>
        <a:xfrm>
          <a:off x="0" y="0"/>
          <a:ext cx="0" cy="0"/>
          <a:chOff x="0" y="0"/>
          <a:chExt cx="0" cy="0"/>
        </a:xfrm>
      </p:grpSpPr>
      <p:sp>
        <p:nvSpPr>
          <p:cNvPr id="2" name="1 Rectángulo"/>
          <p:cNvSpPr/>
          <p:nvPr/>
        </p:nvSpPr>
        <p:spPr>
          <a:xfrm>
            <a:off x="2817812" y="1183492"/>
            <a:ext cx="7137498" cy="4339650"/>
          </a:xfrm>
          <a:prstGeom prst="rect">
            <a:avLst/>
          </a:prstGeom>
        </p:spPr>
        <p:txBody>
          <a:bodyPr wrap="square">
            <a:spAutoFit/>
          </a:bodyPr>
          <a:lstStyle/>
          <a:p>
            <a:r>
              <a:rPr lang="es-ES" sz="2800" dirty="0">
                <a:latin typeface="Bauhaus 93" pitchFamily="82" charset="0"/>
              </a:rPr>
              <a:t>La historia de Castilla, abandonada</a:t>
            </a:r>
          </a:p>
          <a:p>
            <a:r>
              <a:rPr lang="es-ES" sz="2800" dirty="0">
                <a:latin typeface="Bauhaus 93" pitchFamily="82" charset="0"/>
              </a:rPr>
              <a:t>Monasterio de San Pedro de Arlanza</a:t>
            </a:r>
          </a:p>
          <a:p>
            <a:endParaRPr lang="es-ES" sz="2000" dirty="0">
              <a:latin typeface="Bauhaus 93" pitchFamily="82" charset="0"/>
            </a:endParaRPr>
          </a:p>
          <a:p>
            <a:r>
              <a:rPr lang="es-ES" sz="2000" dirty="0">
                <a:latin typeface="Bauhaus 93" pitchFamily="82" charset="0"/>
              </a:rPr>
              <a:t>Lo que ha crecido en el claustro del Monasterio de San Pedro de Arlanza es un árbol de 16 m de altura y 100 años de edad. Pero el monasterio tiene más edad: 1100 años. Se mantuvo a pleno rendimiento desde el s. X hasta 1835, con la desamortización de Mendizábal. Fernán González, gentilhombre que llena la tradición oral de los cantares de gesta, lo mandó construir. Se dice de Fernán González que fue fundador de Castilla y que sus restos, junto con los de sus esposa Sancha, reposan bajo esta tierra. El Monasterio se encuentra en </a:t>
            </a:r>
            <a:r>
              <a:rPr lang="es-ES" sz="2000" dirty="0" err="1">
                <a:latin typeface="Bauhaus 93" pitchFamily="82" charset="0"/>
              </a:rPr>
              <a:t>Hortigüela</a:t>
            </a:r>
            <a:r>
              <a:rPr lang="es-ES" sz="2000" dirty="0">
                <a:latin typeface="Bauhaus 93" pitchFamily="82" charset="0"/>
              </a:rPr>
              <a:t>, en Burgos</a:t>
            </a:r>
          </a:p>
        </p:txBody>
      </p:sp>
    </p:spTree>
    <p:extLst>
      <p:ext uri="{BB962C8B-B14F-4D97-AF65-F5344CB8AC3E}">
        <p14:creationId xmlns:p14="http://schemas.microsoft.com/office/powerpoint/2010/main" val="4171857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Teatro cervantes colonia de Sta. Eulali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8674"/>
            <a:ext cx="11269664" cy="640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3076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2610495" y="504355"/>
            <a:ext cx="7497538" cy="5386090"/>
          </a:xfrm>
          <a:prstGeom prst="rect">
            <a:avLst/>
          </a:prstGeom>
        </p:spPr>
        <p:txBody>
          <a:bodyPr wrap="square">
            <a:spAutoFit/>
          </a:bodyPr>
          <a:lstStyle/>
          <a:p>
            <a:r>
              <a:rPr lang="es-ES" sz="2800" dirty="0" smtClean="0">
                <a:latin typeface="Bauhaus 93" pitchFamily="82" charset="0"/>
              </a:rPr>
              <a:t>Teatro </a:t>
            </a:r>
            <a:r>
              <a:rPr lang="es-ES" sz="2800" dirty="0">
                <a:latin typeface="Bauhaus 93" pitchFamily="82" charset="0"/>
              </a:rPr>
              <a:t>cervantes colonia de Sta. Eulalia</a:t>
            </a:r>
          </a:p>
          <a:p>
            <a:r>
              <a:rPr lang="es-ES" sz="2800" dirty="0">
                <a:latin typeface="Bauhaus 93" pitchFamily="82" charset="0"/>
              </a:rPr>
              <a:t>Fuente: </a:t>
            </a:r>
            <a:r>
              <a:rPr lang="es-ES" sz="2800" dirty="0" err="1">
                <a:latin typeface="Bauhaus 93" pitchFamily="82" charset="0"/>
              </a:rPr>
              <a:t>Benya</a:t>
            </a:r>
            <a:r>
              <a:rPr lang="es-ES" sz="2800" dirty="0">
                <a:latin typeface="Bauhaus 93" pitchFamily="82" charset="0"/>
              </a:rPr>
              <a:t> Acame</a:t>
            </a:r>
          </a:p>
          <a:p>
            <a:endParaRPr lang="es-ES" dirty="0">
              <a:latin typeface="Bauhaus 93" pitchFamily="82" charset="0"/>
            </a:endParaRPr>
          </a:p>
          <a:p>
            <a:r>
              <a:rPr lang="es-ES" dirty="0">
                <a:latin typeface="Bauhaus 93" pitchFamily="82" charset="0"/>
              </a:rPr>
              <a:t>La Colonia de Santa Eulalia ha pasado a la historia por enmarcarse dentro de lo que se llamó el “socialismo utópico“, una suerte de comunidad organizada equitativa y democráticamente. Llegó a ser casi autosuficiente. El impulso creador le llegó de Antonio de Padua Saavedra, conde de Alcudia y </a:t>
            </a:r>
            <a:r>
              <a:rPr lang="es-ES" dirty="0" err="1">
                <a:latin typeface="Bauhaus 93" pitchFamily="82" charset="0"/>
              </a:rPr>
              <a:t>Gestalgar</a:t>
            </a:r>
            <a:r>
              <a:rPr lang="es-ES" dirty="0">
                <a:latin typeface="Bauhaus 93" pitchFamily="82" charset="0"/>
              </a:rPr>
              <a:t>, influido por el socialismo utópico de las colonias industriales desarrollado en Cataluña. En 1887 se declaró “Colonia Agrícola de Primera Clase con el fin del cultivo, recolección y elaboración de productos agrícolas”. Más fotos.</a:t>
            </a:r>
          </a:p>
          <a:p>
            <a:endParaRPr lang="es-ES" dirty="0">
              <a:latin typeface="Bauhaus 93" pitchFamily="82" charset="0"/>
            </a:endParaRPr>
          </a:p>
          <a:p>
            <a:r>
              <a:rPr lang="es-ES" dirty="0">
                <a:latin typeface="Bauhaus 93" pitchFamily="82" charset="0"/>
              </a:rPr>
              <a:t>Un teatro, un economato, una fábrica de harinas, otra de alcohol, administración de correos, jardines, almacenes, escuela, estación de ferrocarril, un casino, el palacio de los condes. En la mansión, todavía se distinguen las dependencias: el salón, el despacho, la biblioteca, las 12 habitaciones y el patio central. La Colonia de Santa Eulalia se encuentra entre </a:t>
            </a:r>
            <a:r>
              <a:rPr lang="es-ES" dirty="0" err="1">
                <a:latin typeface="Bauhaus 93" pitchFamily="82" charset="0"/>
              </a:rPr>
              <a:t>Sax</a:t>
            </a:r>
            <a:r>
              <a:rPr lang="es-ES" dirty="0">
                <a:latin typeface="Bauhaus 93" pitchFamily="82" charset="0"/>
              </a:rPr>
              <a:t> y Villena, en Alicante.</a:t>
            </a:r>
          </a:p>
        </p:txBody>
      </p:sp>
    </p:spTree>
    <p:extLst>
      <p:ext uri="{BB962C8B-B14F-4D97-AF65-F5344CB8AC3E}">
        <p14:creationId xmlns:p14="http://schemas.microsoft.com/office/powerpoint/2010/main" val="265557964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7" name="Picture 1" descr="El Cortijo del Fraile en Níjar, Almerí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 y="-250135"/>
            <a:ext cx="11269664" cy="6631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8701952"/>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Engelbert Humperdinck - Yours.wav"/>
          </p:stSnd>
        </p:sndAc>
      </p:transition>
    </mc:Choice>
    <mc:Fallback xmlns="">
      <p:transition spd="slow" advTm="6000">
        <p:fade/>
        <p:sndAc>
          <p:stSnd>
            <p:snd r:embed="rId4" name="Engelbert Humperdinck - Yours.wav"/>
          </p:stSnd>
        </p:sndAc>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8100000" scaled="1"/>
          <a:tileRect/>
        </a:gradFill>
        <a:effectLst/>
      </p:bgPr>
    </p:bg>
    <p:spTree>
      <p:nvGrpSpPr>
        <p:cNvPr id="1" name=""/>
        <p:cNvGrpSpPr/>
        <p:nvPr/>
      </p:nvGrpSpPr>
      <p:grpSpPr>
        <a:xfrm>
          <a:off x="0" y="0"/>
          <a:ext cx="0" cy="0"/>
          <a:chOff x="0" y="0"/>
          <a:chExt cx="0" cy="0"/>
        </a:xfrm>
      </p:grpSpPr>
      <p:sp>
        <p:nvSpPr>
          <p:cNvPr id="2" name="1 Rectángulo"/>
          <p:cNvSpPr/>
          <p:nvPr/>
        </p:nvSpPr>
        <p:spPr>
          <a:xfrm>
            <a:off x="2818607" y="1656485"/>
            <a:ext cx="6704656" cy="3600986"/>
          </a:xfrm>
          <a:prstGeom prst="rect">
            <a:avLst/>
          </a:prstGeom>
        </p:spPr>
        <p:txBody>
          <a:bodyPr wrap="square">
            <a:spAutoFit/>
          </a:bodyPr>
          <a:lstStyle/>
          <a:p>
            <a:r>
              <a:rPr lang="es-ES" sz="2800" dirty="0">
                <a:latin typeface="Bauhaus 93" pitchFamily="82" charset="0"/>
              </a:rPr>
              <a:t>El Cortijo del Fraile </a:t>
            </a:r>
            <a:endParaRPr lang="es-ES" sz="2800" dirty="0" smtClean="0">
              <a:latin typeface="Bauhaus 93" pitchFamily="82" charset="0"/>
            </a:endParaRPr>
          </a:p>
          <a:p>
            <a:r>
              <a:rPr lang="es-ES" sz="2000" dirty="0">
                <a:latin typeface="Bauhaus 93" pitchFamily="82" charset="0"/>
              </a:rPr>
              <a:t>E</a:t>
            </a:r>
            <a:r>
              <a:rPr lang="es-ES" sz="2000" dirty="0" smtClean="0">
                <a:latin typeface="Bauhaus 93" pitchFamily="82" charset="0"/>
              </a:rPr>
              <a:t>s </a:t>
            </a:r>
            <a:r>
              <a:rPr lang="es-ES" sz="2000" dirty="0">
                <a:latin typeface="Bauhaus 93" pitchFamily="82" charset="0"/>
              </a:rPr>
              <a:t>una de edificios abandonados más interesantes de nuestro país. Está situado al sureste de </a:t>
            </a:r>
            <a:r>
              <a:rPr lang="es-ES" sz="2000" dirty="0" err="1">
                <a:latin typeface="Bauhaus 93" pitchFamily="82" charset="0"/>
              </a:rPr>
              <a:t>Níjar</a:t>
            </a:r>
            <a:r>
              <a:rPr lang="es-ES" sz="2000" dirty="0">
                <a:latin typeface="Bauhaus 93" pitchFamily="82" charset="0"/>
              </a:rPr>
              <a:t>, Almería, en la población de Los Albaricoques, que se encuentra dentro del Parque Natural de Cabo de Gata.</a:t>
            </a:r>
          </a:p>
          <a:p>
            <a:endParaRPr lang="es-ES" sz="2000" dirty="0">
              <a:latin typeface="Bauhaus 93" pitchFamily="82" charset="0"/>
            </a:endParaRPr>
          </a:p>
          <a:p>
            <a:r>
              <a:rPr lang="es-ES" sz="2000" dirty="0">
                <a:latin typeface="Bauhaus 93" pitchFamily="82" charset="0"/>
              </a:rPr>
              <a:t>Es una edificación de corte señorial de una única planta, con estancias construidas alrededor de un patio central: Oratorio, campanario, cripta funeraria, hornos, cuadras, cochineras y  dos aljibes. Fue declarado Bien de Interés Cultural en el año 2.010.</a:t>
            </a:r>
          </a:p>
        </p:txBody>
      </p:sp>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29195" y="0"/>
            <a:ext cx="11269664" cy="6337300"/>
          </a:xfrm>
          <a:prstGeom prst="rect">
            <a:avLst/>
          </a:prstGeom>
          <a:noFill/>
        </p:spPr>
      </p:pic>
    </p:spTree>
    <p:extLst>
      <p:ext uri="{BB962C8B-B14F-4D97-AF65-F5344CB8AC3E}">
        <p14:creationId xmlns:p14="http://schemas.microsoft.com/office/powerpoint/2010/main" val="16000724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El pueblo abandonado de Granadilla en Cáce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49242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38290" y="360338"/>
            <a:ext cx="4666919" cy="369332"/>
          </a:xfrm>
          <a:prstGeom prst="rect">
            <a:avLst/>
          </a:prstGeom>
          <a:solidFill>
            <a:srgbClr val="00FF00"/>
          </a:solidFill>
        </p:spPr>
        <p:txBody>
          <a:bodyPr wrap="none">
            <a:spAutoFit/>
          </a:bodyPr>
          <a:lstStyle/>
          <a:p>
            <a:r>
              <a:rPr lang="es-ES" dirty="0"/>
              <a:t>El pueblo abandonado de Granadilla en Cáceres</a:t>
            </a:r>
          </a:p>
        </p:txBody>
      </p:sp>
    </p:spTree>
    <p:extLst>
      <p:ext uri="{BB962C8B-B14F-4D97-AF65-F5344CB8AC3E}">
        <p14:creationId xmlns:p14="http://schemas.microsoft.com/office/powerpoint/2010/main" val="337603440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8100000" scaled="0"/>
        </a:gradFill>
        <a:effectLst/>
      </p:bgPr>
    </p:bg>
    <p:spTree>
      <p:nvGrpSpPr>
        <p:cNvPr id="1" name=""/>
        <p:cNvGrpSpPr/>
        <p:nvPr/>
      </p:nvGrpSpPr>
      <p:grpSpPr>
        <a:xfrm>
          <a:off x="0" y="0"/>
          <a:ext cx="0" cy="0"/>
          <a:chOff x="0" y="0"/>
          <a:chExt cx="0" cy="0"/>
        </a:xfrm>
      </p:grpSpPr>
      <p:sp>
        <p:nvSpPr>
          <p:cNvPr id="2" name="1 Rectángulo"/>
          <p:cNvSpPr/>
          <p:nvPr/>
        </p:nvSpPr>
        <p:spPr>
          <a:xfrm>
            <a:off x="2865115" y="720379"/>
            <a:ext cx="6753620" cy="4585871"/>
          </a:xfrm>
          <a:prstGeom prst="rect">
            <a:avLst/>
          </a:prstGeom>
        </p:spPr>
        <p:txBody>
          <a:bodyPr wrap="square">
            <a:spAutoFit/>
          </a:bodyPr>
          <a:lstStyle/>
          <a:p>
            <a:r>
              <a:rPr lang="es-ES" sz="2800" dirty="0">
                <a:latin typeface="Bauhaus 93" pitchFamily="82" charset="0"/>
              </a:rPr>
              <a:t>Granadilla, </a:t>
            </a:r>
            <a:endParaRPr lang="es-ES" sz="2800" dirty="0" smtClean="0">
              <a:latin typeface="Bauhaus 93" pitchFamily="82" charset="0"/>
            </a:endParaRPr>
          </a:p>
          <a:p>
            <a:endParaRPr lang="es-ES" sz="2400" dirty="0" smtClean="0">
              <a:latin typeface="Bauhaus 93" pitchFamily="82" charset="0"/>
            </a:endParaRPr>
          </a:p>
          <a:p>
            <a:r>
              <a:rPr lang="es-ES" sz="2400" dirty="0">
                <a:latin typeface="Bauhaus 93" pitchFamily="82" charset="0"/>
              </a:rPr>
              <a:t>E</a:t>
            </a:r>
            <a:r>
              <a:rPr lang="es-ES" sz="2400" dirty="0" smtClean="0">
                <a:latin typeface="Bauhaus 93" pitchFamily="82" charset="0"/>
              </a:rPr>
              <a:t>n </a:t>
            </a:r>
            <a:r>
              <a:rPr lang="es-ES" sz="2400" dirty="0">
                <a:latin typeface="Bauhaus 93" pitchFamily="82" charset="0"/>
              </a:rPr>
              <a:t>la provincia de Cáceres, es uno de los pueblos abandonados más impresionantes de la geografía española. Se trata de una preciosa villa amurallada, cercana a la Comarca de las Hurdes, construida sobre una península que resguardaba las aguas del embalse Gabriel y Galán. A mediados del siglo XX tuvo que ser desalojado al transformarse en zona inundable, por lo que los vecinos se vieron obligados a abandonar sus casas.</a:t>
            </a:r>
          </a:p>
        </p:txBody>
      </p:sp>
    </p:spTree>
    <p:extLst>
      <p:ext uri="{BB962C8B-B14F-4D97-AF65-F5344CB8AC3E}">
        <p14:creationId xmlns:p14="http://schemas.microsoft.com/office/powerpoint/2010/main" val="213133589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La villa medieval de Moya en Cuen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5" y="-63648"/>
            <a:ext cx="11284671" cy="64009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50259" y="360338"/>
            <a:ext cx="3629583" cy="369332"/>
          </a:xfrm>
          <a:prstGeom prst="rect">
            <a:avLst/>
          </a:prstGeom>
          <a:solidFill>
            <a:srgbClr val="00FF00"/>
          </a:solidFill>
        </p:spPr>
        <p:txBody>
          <a:bodyPr wrap="none">
            <a:spAutoFit/>
          </a:bodyPr>
          <a:lstStyle/>
          <a:p>
            <a:r>
              <a:rPr lang="es-ES" dirty="0"/>
              <a:t>La villa medieval de Moya en Cuenca</a:t>
            </a:r>
          </a:p>
        </p:txBody>
      </p:sp>
    </p:spTree>
    <p:extLst>
      <p:ext uri="{BB962C8B-B14F-4D97-AF65-F5344CB8AC3E}">
        <p14:creationId xmlns:p14="http://schemas.microsoft.com/office/powerpoint/2010/main" val="126462688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00FFFF"/>
            </a:gs>
            <a:gs pos="100000">
              <a:srgbClr val="D1C39F"/>
            </a:gs>
          </a:gsLst>
          <a:lin ang="8100000" scaled="0"/>
        </a:gradFill>
        <a:effectLst/>
      </p:bgPr>
    </p:bg>
    <p:spTree>
      <p:nvGrpSpPr>
        <p:cNvPr id="1" name=""/>
        <p:cNvGrpSpPr/>
        <p:nvPr/>
      </p:nvGrpSpPr>
      <p:grpSpPr>
        <a:xfrm>
          <a:off x="0" y="0"/>
          <a:ext cx="0" cy="0"/>
          <a:chOff x="0" y="0"/>
          <a:chExt cx="0" cy="0"/>
        </a:xfrm>
      </p:grpSpPr>
      <p:sp>
        <p:nvSpPr>
          <p:cNvPr id="2" name="1 Rectángulo"/>
          <p:cNvSpPr/>
          <p:nvPr/>
        </p:nvSpPr>
        <p:spPr>
          <a:xfrm>
            <a:off x="2817812" y="1737492"/>
            <a:ext cx="7353522" cy="4154984"/>
          </a:xfrm>
          <a:prstGeom prst="rect">
            <a:avLst/>
          </a:prstGeom>
        </p:spPr>
        <p:txBody>
          <a:bodyPr wrap="square">
            <a:spAutoFit/>
          </a:bodyPr>
          <a:lstStyle/>
          <a:p>
            <a:endParaRPr lang="es-ES" sz="2400" dirty="0">
              <a:latin typeface="Bauhaus 93" pitchFamily="82" charset="0"/>
            </a:endParaRPr>
          </a:p>
          <a:p>
            <a:r>
              <a:rPr lang="es-ES" sz="2400" dirty="0">
                <a:latin typeface="Bauhaus 93" pitchFamily="82" charset="0"/>
              </a:rPr>
              <a:t>La villa medieval de Moya en Cuenca, </a:t>
            </a:r>
            <a:endParaRPr lang="es-ES" sz="2400" dirty="0" smtClean="0">
              <a:latin typeface="Bauhaus 93" pitchFamily="82" charset="0"/>
            </a:endParaRPr>
          </a:p>
          <a:p>
            <a:r>
              <a:rPr lang="es-ES" sz="2400" dirty="0" smtClean="0">
                <a:latin typeface="Bauhaus 93" pitchFamily="82" charset="0"/>
              </a:rPr>
              <a:t>es </a:t>
            </a:r>
            <a:r>
              <a:rPr lang="es-ES" sz="2400" dirty="0">
                <a:latin typeface="Bauhaus 93" pitchFamily="82" charset="0"/>
              </a:rPr>
              <a:t>una de las joyas de nuestro Conjunto Histórico-Artístico. Situada estratégicamente en lo alto de un cerro, sus ruinas que poseen una extensión de aproximadamente 140.000 metros cuadrados, están cargadas de historia.</a:t>
            </a:r>
          </a:p>
          <a:p>
            <a:r>
              <a:rPr lang="es-ES" sz="2400" dirty="0">
                <a:latin typeface="Bauhaus 93" pitchFamily="82" charset="0"/>
              </a:rPr>
              <a:t>Fue cabeza del marquesado de Moya, al cual pertenecían 36 municipios, pero hace más de 60 años que su último vecino se marchó y desde entonces está completamente abandonada.</a:t>
            </a:r>
          </a:p>
        </p:txBody>
      </p:sp>
    </p:spTree>
    <p:extLst>
      <p:ext uri="{BB962C8B-B14F-4D97-AF65-F5344CB8AC3E}">
        <p14:creationId xmlns:p14="http://schemas.microsoft.com/office/powerpoint/2010/main" val="159935559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4" y="3"/>
            <a:ext cx="12169352" cy="6845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025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7"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6" y="5363262"/>
            <a:ext cx="742624" cy="632541"/>
          </a:xfrm>
          <a:prstGeom prst="rect">
            <a:avLst/>
          </a:prstGeom>
          <a:noFill/>
          <a:ln w="38100">
            <a:solidFill>
              <a:srgbClr val="1CDEF8"/>
            </a:solidFill>
            <a:miter lim="800000"/>
            <a:headEnd/>
            <a:tailEnd/>
          </a:ln>
        </p:spPr>
      </p:pic>
      <p:sp>
        <p:nvSpPr>
          <p:cNvPr id="19" name="18 Rectángulo"/>
          <p:cNvSpPr/>
          <p:nvPr/>
        </p:nvSpPr>
        <p:spPr>
          <a:xfrm>
            <a:off x="2440724" y="42248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8" y="463170"/>
            <a:ext cx="4192792" cy="3929616"/>
          </a:xfrm>
          <a:prstGeom prst="rect">
            <a:avLst/>
          </a:prstGeom>
        </p:spPr>
        <p:txBody>
          <a:bodyPr wrap="none" lIns="81272" tIns="40636" rIns="81272" bIns="40636" fromWordArt="1">
            <a:prstTxWarp prst="textPlain">
              <a:avLst>
                <a:gd name="adj" fmla="val 46223"/>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8"/>
            <a:ext cx="4311408" cy="52711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martes, 17 de noviembre de 2020</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19:38</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21"/>
            <a:ext cx="2475822" cy="863145"/>
          </a:xfrm>
          <a:prstGeom prst="rect">
            <a:avLst/>
          </a:prstGeom>
          <a:noFill/>
        </p:spPr>
      </p:pic>
    </p:spTree>
    <p:extLst>
      <p:ext uri="{BB962C8B-B14F-4D97-AF65-F5344CB8AC3E}">
        <p14:creationId xmlns:p14="http://schemas.microsoft.com/office/powerpoint/2010/main" val="272273560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447004" y="3027821"/>
            <a:ext cx="375655" cy="281658"/>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9"/>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8"/>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224869"/>
            <a:ext cx="657397" cy="492901"/>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055644"/>
            <a:ext cx="11269663"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071348" y="774561"/>
            <a:ext cx="5947878" cy="19481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UGARES ABANDONADOS DE ESPA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LUGARES ABANDONADOS DE ESPAÑA</Template>
  <TotalTime>4</TotalTime>
  <Words>3134</Words>
  <Application>Microsoft Office PowerPoint</Application>
  <PresentationFormat>Personalizado</PresentationFormat>
  <Paragraphs>147</Paragraphs>
  <Slides>57</Slides>
  <Notes>0</Notes>
  <HiddenSlides>0</HiddenSlides>
  <MMClips>1</MMClips>
  <ScaleCrop>false</ScaleCrop>
  <HeadingPairs>
    <vt:vector size="4" baseType="variant">
      <vt:variant>
        <vt:lpstr>Tema</vt:lpstr>
      </vt:variant>
      <vt:variant>
        <vt:i4>3</vt:i4>
      </vt:variant>
      <vt:variant>
        <vt:lpstr>Títulos de diapositiva</vt:lpstr>
      </vt:variant>
      <vt:variant>
        <vt:i4>57</vt:i4>
      </vt:variant>
    </vt:vector>
  </HeadingPairs>
  <TitlesOfParts>
    <vt:vector size="60" baseType="lpstr">
      <vt:lpstr>LUGARES ABANDONADOS DE ESPAÑA</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2020-11-17T18:37:51Z</dcterms:created>
  <dcterms:modified xsi:type="dcterms:W3CDTF">2020-11-17T18:42:18Z</dcterms:modified>
</cp:coreProperties>
</file>